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145857063" r:id="rId3"/>
    <p:sldId id="19350" r:id="rId4"/>
    <p:sldId id="2145857027" r:id="rId5"/>
    <p:sldId id="2076138221" r:id="rId6"/>
    <p:sldId id="19340" r:id="rId7"/>
    <p:sldId id="869" r:id="rId8"/>
    <p:sldId id="875" r:id="rId9"/>
    <p:sldId id="2145857064" r:id="rId10"/>
    <p:sldId id="19352" r:id="rId11"/>
    <p:sldId id="19336" r:id="rId12"/>
    <p:sldId id="870" r:id="rId13"/>
    <p:sldId id="19342" r:id="rId14"/>
    <p:sldId id="19335" r:id="rId15"/>
    <p:sldId id="2145857066" r:id="rId16"/>
    <p:sldId id="19347" r:id="rId17"/>
    <p:sldId id="19274" r:id="rId18"/>
    <p:sldId id="341" r:id="rId19"/>
    <p:sldId id="827" r:id="rId20"/>
    <p:sldId id="469" r:id="rId21"/>
    <p:sldId id="872" r:id="rId22"/>
    <p:sldId id="19343" r:id="rId23"/>
    <p:sldId id="19341" r:id="rId24"/>
    <p:sldId id="19339" r:id="rId25"/>
    <p:sldId id="19349" r:id="rId26"/>
    <p:sldId id="868" r:id="rId27"/>
    <p:sldId id="323" r:id="rId28"/>
    <p:sldId id="876" r:id="rId29"/>
    <p:sldId id="19345" r:id="rId30"/>
    <p:sldId id="390" r:id="rId31"/>
    <p:sldId id="2145856993" r:id="rId32"/>
    <p:sldId id="406" r:id="rId33"/>
    <p:sldId id="278" r:id="rId34"/>
    <p:sldId id="19264" r:id="rId35"/>
    <p:sldId id="1213" r:id="rId36"/>
    <p:sldId id="309" r:id="rId37"/>
    <p:sldId id="19263" r:id="rId38"/>
    <p:sldId id="257" r:id="rId39"/>
    <p:sldId id="259" r:id="rId40"/>
    <p:sldId id="19375" r:id="rId41"/>
    <p:sldId id="2145857067" r:id="rId42"/>
    <p:sldId id="2145857068" r:id="rId43"/>
    <p:sldId id="2145857060" r:id="rId44"/>
    <p:sldId id="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8F"/>
    <a:srgbClr val="1B3975"/>
    <a:srgbClr val="00D8D1"/>
    <a:srgbClr val="0C8F89"/>
    <a:srgbClr val="2C9FA0"/>
    <a:srgbClr val="076B0B"/>
    <a:srgbClr val="0B3B09"/>
    <a:srgbClr val="000000"/>
    <a:srgbClr val="00C2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8"/>
    <p:restoredTop sz="96327"/>
  </p:normalViewPr>
  <p:slideViewPr>
    <p:cSldViewPr snapToGrid="0" snapToObjects="1" showGuides="1">
      <p:cViewPr varScale="1">
        <p:scale>
          <a:sx n="116" d="100"/>
          <a:sy n="116" d="100"/>
        </p:scale>
        <p:origin x="459" y="66"/>
      </p:cViewPr>
      <p:guideLst>
        <p:guide orient="horz" pos="2160"/>
        <p:guide pos="3840"/>
      </p:guideLst>
    </p:cSldViewPr>
  </p:slideViewPr>
  <p:notesTextViewPr>
    <p:cViewPr>
      <p:scale>
        <a:sx n="1" d="1"/>
        <a:sy n="1" d="1"/>
      </p:scale>
      <p:origin x="0" y="0"/>
    </p:cViewPr>
  </p:notesTextViewPr>
  <p:sorterViewPr>
    <p:cViewPr>
      <p:scale>
        <a:sx n="100" d="100"/>
        <a:sy n="100" d="100"/>
      </p:scale>
      <p:origin x="0" y="-27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E3B9B-D035-42CF-BE26-22247CF987C5}" type="datetimeFigureOut">
              <a:rPr lang="en-GB" smtClean="0"/>
              <a:t>12/09/2022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28A49-E06D-418E-A062-96A46235B472}" type="slidenum">
              <a:rPr lang="en-GB" smtClean="0"/>
              <a:t>‹#›</a:t>
            </a:fld>
            <a:endParaRPr lang="en-GB"/>
          </a:p>
        </p:txBody>
      </p:sp>
    </p:spTree>
    <p:extLst>
      <p:ext uri="{BB962C8B-B14F-4D97-AF65-F5344CB8AC3E}">
        <p14:creationId xmlns:p14="http://schemas.microsoft.com/office/powerpoint/2010/main" val="3755088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Our aim is to allow our customers to “</a:t>
            </a:r>
            <a:r>
              <a:rPr kumimoji="0" lang="en-US" sz="800" b="0" i="0" u="none" strike="noStrike" kern="1200" cap="none" spc="0" normalizeH="0" baseline="0" noProof="0" dirty="0">
                <a:ln>
                  <a:noFill/>
                </a:ln>
                <a:solidFill>
                  <a:srgbClr val="78BF26"/>
                </a:solidFill>
                <a:effectLst/>
                <a:uLnTx/>
                <a:uFillTx/>
                <a:latin typeface="Verdana"/>
                <a:ea typeface="+mj-ea"/>
                <a:cs typeface="+mj-cs"/>
              </a:rPr>
              <a:t>create of compelling content anywhere, anytime and on any scale”.</a:t>
            </a:r>
          </a:p>
          <a:p>
            <a:endParaRPr kumimoji="0" lang="en-US" sz="800" b="0" i="0" u="none" strike="noStrike" kern="1200" cap="none" spc="0" normalizeH="0" baseline="0" noProof="0" dirty="0">
              <a:ln>
                <a:noFill/>
              </a:ln>
              <a:solidFill>
                <a:srgbClr val="78BF26"/>
              </a:solidFill>
              <a:effectLst/>
              <a:uLnTx/>
              <a:uFillTx/>
              <a:latin typeface="Verdana"/>
              <a:ea typeface="+mj-ea"/>
              <a:cs typeface="+mj-cs"/>
            </a:endParaRPr>
          </a:p>
          <a:p>
            <a:r>
              <a:rPr kumimoji="0" lang="en-US" sz="800" b="0" i="0" u="none" strike="noStrike" kern="1200" cap="none" spc="0" normalizeH="0" baseline="0" noProof="0" dirty="0">
                <a:ln>
                  <a:noFill/>
                </a:ln>
                <a:solidFill>
                  <a:srgbClr val="78BF26"/>
                </a:solidFill>
                <a:effectLst/>
                <a:uLnTx/>
                <a:uFillTx/>
                <a:latin typeface="Verdana"/>
                <a:ea typeface="+mj-ea"/>
                <a:cs typeface="+mj-cs"/>
              </a:rPr>
              <a:t>We believe that requires our customers to be able to tap into the very best production resources </a:t>
            </a:r>
            <a:r>
              <a:rPr kumimoji="0" lang="en-US" sz="800" b="0" i="0" u="none" strike="noStrike" kern="1200" cap="none" spc="0" normalizeH="0" baseline="0" noProof="0" dirty="0" err="1">
                <a:ln>
                  <a:noFill/>
                </a:ln>
                <a:solidFill>
                  <a:srgbClr val="78BF26"/>
                </a:solidFill>
                <a:effectLst/>
                <a:uLnTx/>
                <a:uFillTx/>
                <a:latin typeface="Verdana"/>
                <a:ea typeface="+mj-ea"/>
                <a:cs typeface="+mj-cs"/>
              </a:rPr>
              <a:t>everytime</a:t>
            </a:r>
            <a:r>
              <a:rPr kumimoji="0" lang="en-US" sz="800" b="0" i="0" u="none" strike="noStrike" kern="1200" cap="none" spc="0" normalizeH="0" baseline="0" noProof="0" dirty="0">
                <a:ln>
                  <a:noFill/>
                </a:ln>
                <a:solidFill>
                  <a:srgbClr val="78BF26"/>
                </a:solidFill>
                <a:effectLst/>
                <a:uLnTx/>
                <a:uFillTx/>
                <a:latin typeface="Verdana"/>
                <a:ea typeface="+mj-ea"/>
                <a:cs typeface="+mj-cs"/>
              </a:rPr>
              <a:t> – the 3 Ps:</a:t>
            </a:r>
          </a:p>
          <a:p>
            <a:endParaRPr kumimoji="0" lang="en-US" sz="800" b="0" i="0" u="none" strike="noStrike" kern="1200" cap="none" spc="0" normalizeH="0" baseline="0" noProof="0" dirty="0">
              <a:ln>
                <a:noFill/>
              </a:ln>
              <a:solidFill>
                <a:srgbClr val="78BF26"/>
              </a:solidFill>
              <a:effectLst/>
              <a:uLnTx/>
              <a:uFillTx/>
              <a:latin typeface="Verdana"/>
              <a:ea typeface="+mj-ea"/>
              <a:cs typeface="+mj-cs"/>
            </a:endParaRPr>
          </a:p>
          <a:p>
            <a:pPr marL="171450" indent="-171450">
              <a:buFont typeface="Arial" panose="020B0604020202020204" pitchFamily="34" charset="0"/>
              <a:buChar char="•"/>
            </a:pPr>
            <a:r>
              <a:rPr kumimoji="0" lang="en-US" sz="800" b="0" i="0" u="none" strike="noStrike" kern="1200" cap="none" spc="0" normalizeH="0" baseline="0" noProof="0" dirty="0">
                <a:ln>
                  <a:noFill/>
                </a:ln>
                <a:solidFill>
                  <a:srgbClr val="78BF26"/>
                </a:solidFill>
                <a:effectLst/>
                <a:uLnTx/>
                <a:uFillTx/>
                <a:latin typeface="Verdana"/>
                <a:ea typeface="+mj-ea"/>
                <a:cs typeface="+mj-cs"/>
              </a:rPr>
              <a:t>Places – </a:t>
            </a:r>
            <a:r>
              <a:rPr kumimoji="0" lang="en-US" sz="800" b="0" i="0" u="none" strike="noStrike" kern="1200" cap="none" spc="0" normalizeH="0" baseline="0" noProof="0" dirty="0" err="1">
                <a:ln>
                  <a:noFill/>
                </a:ln>
                <a:solidFill>
                  <a:srgbClr val="78BF26"/>
                </a:solidFill>
                <a:effectLst/>
                <a:uLnTx/>
                <a:uFillTx/>
                <a:latin typeface="Verdana"/>
                <a:ea typeface="+mj-ea"/>
                <a:cs typeface="+mj-cs"/>
              </a:rPr>
              <a:t>ie</a:t>
            </a:r>
            <a:r>
              <a:rPr kumimoji="0" lang="en-US" sz="800" b="0" i="0" u="none" strike="noStrike" kern="1200" cap="none" spc="0" normalizeH="0" baseline="0" noProof="0" dirty="0">
                <a:ln>
                  <a:noFill/>
                </a:ln>
                <a:solidFill>
                  <a:srgbClr val="78BF26"/>
                </a:solidFill>
                <a:effectLst/>
                <a:uLnTx/>
                <a:uFillTx/>
                <a:latin typeface="Verdana"/>
                <a:ea typeface="+mj-ea"/>
                <a:cs typeface="+mj-cs"/>
              </a:rPr>
              <a:t>. studios, control rooms, OB vans, </a:t>
            </a:r>
            <a:r>
              <a:rPr kumimoji="0" lang="en-US" sz="800" b="0" i="0" u="none" strike="noStrike" kern="1200" cap="none" spc="0" normalizeH="0" baseline="0" noProof="0" dirty="0" err="1">
                <a:ln>
                  <a:noFill/>
                </a:ln>
                <a:solidFill>
                  <a:srgbClr val="78BF26"/>
                </a:solidFill>
                <a:effectLst/>
                <a:uLnTx/>
                <a:uFillTx/>
                <a:latin typeface="Verdana"/>
                <a:ea typeface="+mj-ea"/>
                <a:cs typeface="+mj-cs"/>
              </a:rPr>
              <a:t>etc</a:t>
            </a:r>
            <a:endParaRPr kumimoji="0" lang="en-US" sz="800" b="0" i="0" u="none" strike="noStrike" kern="1200" cap="none" spc="0" normalizeH="0" baseline="0" noProof="0" dirty="0">
              <a:ln>
                <a:noFill/>
              </a:ln>
              <a:solidFill>
                <a:srgbClr val="78BF26"/>
              </a:solidFill>
              <a:effectLst/>
              <a:uLnTx/>
              <a:uFillTx/>
              <a:latin typeface="Verdana"/>
              <a:ea typeface="+mj-ea"/>
              <a:cs typeface="+mj-cs"/>
            </a:endParaRPr>
          </a:p>
          <a:p>
            <a:pPr marL="171450" indent="-171450">
              <a:buFont typeface="Arial" panose="020B0604020202020204" pitchFamily="34" charset="0"/>
              <a:buChar char="•"/>
            </a:pPr>
            <a:r>
              <a:rPr kumimoji="0" lang="en-US" sz="800" b="0" i="0" u="none" strike="noStrike" kern="1200" cap="none" spc="0" normalizeH="0" baseline="0" noProof="0" dirty="0">
                <a:ln>
                  <a:noFill/>
                </a:ln>
                <a:solidFill>
                  <a:srgbClr val="78BF26"/>
                </a:solidFill>
                <a:effectLst/>
                <a:uLnTx/>
                <a:uFillTx/>
                <a:latin typeface="Verdana"/>
                <a:ea typeface="+mj-ea"/>
                <a:cs typeface="+mj-cs"/>
              </a:rPr>
              <a:t>Processing – </a:t>
            </a:r>
            <a:r>
              <a:rPr kumimoji="0" lang="en-US" sz="800" b="0" i="0" u="none" strike="noStrike" kern="1200" cap="none" spc="0" normalizeH="0" baseline="0" noProof="0" dirty="0" err="1">
                <a:ln>
                  <a:noFill/>
                </a:ln>
                <a:solidFill>
                  <a:srgbClr val="78BF26"/>
                </a:solidFill>
                <a:effectLst/>
                <a:uLnTx/>
                <a:uFillTx/>
                <a:latin typeface="Verdana"/>
                <a:ea typeface="+mj-ea"/>
                <a:cs typeface="+mj-cs"/>
              </a:rPr>
              <a:t>ie</a:t>
            </a:r>
            <a:r>
              <a:rPr kumimoji="0" lang="en-US" sz="800" b="0" i="0" u="none" strike="noStrike" kern="1200" cap="none" spc="0" normalizeH="0" baseline="0" noProof="0" dirty="0">
                <a:ln>
                  <a:noFill/>
                </a:ln>
                <a:solidFill>
                  <a:srgbClr val="78BF26"/>
                </a:solidFill>
                <a:effectLst/>
                <a:uLnTx/>
                <a:uFillTx/>
                <a:latin typeface="Verdana"/>
                <a:ea typeface="+mj-ea"/>
                <a:cs typeface="+mj-cs"/>
              </a:rPr>
              <a:t> video and audio processing, such as switchers</a:t>
            </a:r>
          </a:p>
          <a:p>
            <a:pPr marL="171450" indent="-171450">
              <a:buFont typeface="Arial" panose="020B0604020202020204" pitchFamily="34" charset="0"/>
              <a:buChar char="•"/>
            </a:pPr>
            <a:r>
              <a:rPr kumimoji="0" lang="en-US" sz="800" b="0" i="0" u="none" strike="noStrike" kern="1200" cap="none" spc="0" normalizeH="0" baseline="0" noProof="0" dirty="0">
                <a:ln>
                  <a:noFill/>
                </a:ln>
                <a:solidFill>
                  <a:srgbClr val="78BF26"/>
                </a:solidFill>
                <a:effectLst/>
                <a:uLnTx/>
                <a:uFillTx/>
                <a:latin typeface="Verdana"/>
                <a:ea typeface="+mj-ea"/>
                <a:cs typeface="+mj-cs"/>
              </a:rPr>
              <a:t>People – i.e. the production team</a:t>
            </a:r>
          </a:p>
          <a:p>
            <a:pPr marL="171450" indent="-171450">
              <a:buFont typeface="Arial" panose="020B0604020202020204" pitchFamily="34" charset="0"/>
              <a:buChar char="•"/>
            </a:pPr>
            <a:endParaRPr kumimoji="0" lang="en-US" sz="800" b="0" i="0" u="none" strike="noStrike" kern="1200" cap="none" spc="0" normalizeH="0" baseline="0" noProof="0" dirty="0">
              <a:ln>
                <a:noFill/>
              </a:ln>
              <a:solidFill>
                <a:srgbClr val="78BF26"/>
              </a:solidFill>
              <a:effectLst/>
              <a:uLnTx/>
              <a:uFillTx/>
              <a:latin typeface="Verdana"/>
              <a:ea typeface="+mj-ea"/>
              <a:cs typeface="+mj-cs"/>
            </a:endParaRPr>
          </a:p>
          <a:p>
            <a:pPr marL="0" indent="0">
              <a:buFont typeface="Arial" panose="020B0604020202020204" pitchFamily="34" charset="0"/>
              <a:buNone/>
            </a:pPr>
            <a:r>
              <a:rPr kumimoji="0" lang="en-US" sz="800" b="0" i="0" u="none" strike="noStrike" kern="1200" cap="none" spc="0" normalizeH="0" baseline="0" noProof="0" dirty="0">
                <a:ln>
                  <a:noFill/>
                </a:ln>
                <a:solidFill>
                  <a:srgbClr val="78BF26"/>
                </a:solidFill>
                <a:effectLst/>
                <a:uLnTx/>
                <a:uFillTx/>
                <a:latin typeface="Verdana"/>
                <a:ea typeface="+mj-ea"/>
                <a:cs typeface="+mj-cs"/>
              </a:rPr>
              <a:t>Our mission is to enable all these resources to be included in the production, regardless of where they are.</a:t>
            </a:r>
          </a:p>
          <a:p>
            <a:pPr marL="0" indent="0">
              <a:buFont typeface="Arial" panose="020B0604020202020204" pitchFamily="34" charset="0"/>
              <a:buNone/>
            </a:pPr>
            <a:endParaRPr kumimoji="0" lang="en-US" sz="800" b="0" i="0" u="none" strike="noStrike" kern="1200" cap="none" spc="0" normalizeH="0" baseline="0" noProof="0" dirty="0">
              <a:ln>
                <a:noFill/>
              </a:ln>
              <a:solidFill>
                <a:srgbClr val="78BF26"/>
              </a:solidFill>
              <a:effectLst/>
              <a:uLnTx/>
              <a:uFillTx/>
              <a:latin typeface="Verdana"/>
              <a:ea typeface="+mj-ea"/>
              <a:cs typeface="+mj-cs"/>
            </a:endParaRPr>
          </a:p>
          <a:p>
            <a:pPr marL="0" indent="0">
              <a:buFont typeface="Arial" panose="020B0604020202020204" pitchFamily="34" charset="0"/>
              <a:buNone/>
            </a:pPr>
            <a:r>
              <a:rPr kumimoji="0" lang="en-US" sz="800" b="0" i="0" u="none" strike="noStrike" kern="1200" cap="none" spc="0" normalizeH="0" baseline="0" noProof="0" dirty="0">
                <a:ln>
                  <a:noFill/>
                </a:ln>
                <a:solidFill>
                  <a:srgbClr val="78BF26"/>
                </a:solidFill>
                <a:effectLst/>
                <a:uLnTx/>
                <a:uFillTx/>
                <a:latin typeface="Verdana"/>
                <a:ea typeface="+mj-ea"/>
                <a:cs typeface="+mj-cs"/>
              </a:rPr>
              <a:t>How?</a:t>
            </a:r>
            <a:endParaRPr lang="en-US" i="0" dirty="0"/>
          </a:p>
        </p:txBody>
      </p:sp>
      <p:sp>
        <p:nvSpPr>
          <p:cNvPr id="4" name="Header Placeholder 3"/>
          <p:cNvSpPr>
            <a:spLocks noGrp="1"/>
          </p:cNvSpPr>
          <p:nvPr>
            <p:ph type="hdr" sz="quarter"/>
          </p:nvPr>
        </p:nvSpPr>
        <p:spPr/>
        <p:txBody>
          <a:bodyPr/>
          <a:lstStyle/>
          <a:p>
            <a:r>
              <a:rPr lang="en-GB"/>
              <a:t>Nevion (a Sony Group Company) Presentation</a:t>
            </a:r>
            <a:endParaRPr lang="en-GB" dirty="0"/>
          </a:p>
        </p:txBody>
      </p:sp>
      <p:sp>
        <p:nvSpPr>
          <p:cNvPr id="5" name="Date Placeholder 4"/>
          <p:cNvSpPr>
            <a:spLocks noGrp="1"/>
          </p:cNvSpPr>
          <p:nvPr>
            <p:ph type="dt" idx="1"/>
          </p:nvPr>
        </p:nvSpPr>
        <p:spPr/>
        <p:txBody>
          <a:bodyPr/>
          <a:lstStyle/>
          <a:p>
            <a:fld id="{0FE3D4D1-4C4C-4393-9B24-D8CC485B0464}" type="datetime4">
              <a:rPr lang="en-GB" smtClean="0"/>
              <a:t>12 September 2022</a:t>
            </a:fld>
            <a:endParaRPr lang="en-GB"/>
          </a:p>
        </p:txBody>
      </p:sp>
      <p:sp>
        <p:nvSpPr>
          <p:cNvPr id="6" name="Footer Placeholder 5"/>
          <p:cNvSpPr>
            <a:spLocks noGrp="1"/>
          </p:cNvSpPr>
          <p:nvPr>
            <p:ph type="ftr" sz="quarter" idx="4"/>
          </p:nvPr>
        </p:nvSpPr>
        <p:spPr/>
        <p:txBody>
          <a:bodyPr/>
          <a:lstStyle/>
          <a:p>
            <a:r>
              <a:rPr lang="en-GB"/>
              <a:t>Nevion Confidential</a:t>
            </a:r>
          </a:p>
        </p:txBody>
      </p:sp>
      <p:sp>
        <p:nvSpPr>
          <p:cNvPr id="7" name="Slide Number Placeholder 6"/>
          <p:cNvSpPr>
            <a:spLocks noGrp="1"/>
          </p:cNvSpPr>
          <p:nvPr>
            <p:ph type="sldNum" sz="quarter" idx="5"/>
          </p:nvPr>
        </p:nvSpPr>
        <p:spPr/>
        <p:txBody>
          <a:bodyPr/>
          <a:lstStyle/>
          <a:p>
            <a:fld id="{3B8E5334-7840-4D80-AB6C-B6053AFD68D0}" type="slidenum">
              <a:rPr lang="en-GB" smtClean="0"/>
              <a:t>5</a:t>
            </a:fld>
            <a:endParaRPr lang="en-GB"/>
          </a:p>
        </p:txBody>
      </p:sp>
    </p:spTree>
    <p:extLst>
      <p:ext uri="{BB962C8B-B14F-4D97-AF65-F5344CB8AC3E}">
        <p14:creationId xmlns:p14="http://schemas.microsoft.com/office/powerpoint/2010/main" val="417112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GB"/>
              <a:t>Nevion Presentation</a:t>
            </a:r>
            <a:endParaRPr lang="en-GB" dirty="0"/>
          </a:p>
        </p:txBody>
      </p:sp>
      <p:sp>
        <p:nvSpPr>
          <p:cNvPr id="5" name="Date Placeholder 4"/>
          <p:cNvSpPr>
            <a:spLocks noGrp="1"/>
          </p:cNvSpPr>
          <p:nvPr>
            <p:ph type="dt" idx="1"/>
          </p:nvPr>
        </p:nvSpPr>
        <p:spPr/>
        <p:txBody>
          <a:bodyPr/>
          <a:lstStyle/>
          <a:p>
            <a:fld id="{440B64DF-B27B-4AAB-B88D-6D6797CF4725}" type="datetime4">
              <a:rPr lang="en-GB" smtClean="0"/>
              <a:t>12 September 2022</a:t>
            </a:fld>
            <a:endParaRPr lang="en-GB"/>
          </a:p>
        </p:txBody>
      </p:sp>
      <p:sp>
        <p:nvSpPr>
          <p:cNvPr id="6" name="Footer Placeholder 5"/>
          <p:cNvSpPr>
            <a:spLocks noGrp="1"/>
          </p:cNvSpPr>
          <p:nvPr>
            <p:ph type="ftr" sz="quarter" idx="4"/>
          </p:nvPr>
        </p:nvSpPr>
        <p:spPr/>
        <p:txBody>
          <a:bodyPr/>
          <a:lstStyle/>
          <a:p>
            <a:r>
              <a:rPr lang="en-GB" dirty="0"/>
              <a:t>Nevion Pre-NAB 2019 Event</a:t>
            </a:r>
          </a:p>
        </p:txBody>
      </p:sp>
      <p:sp>
        <p:nvSpPr>
          <p:cNvPr id="7" name="Slide Number Placeholder 6"/>
          <p:cNvSpPr>
            <a:spLocks noGrp="1"/>
          </p:cNvSpPr>
          <p:nvPr>
            <p:ph type="sldNum" sz="quarter" idx="5"/>
          </p:nvPr>
        </p:nvSpPr>
        <p:spPr/>
        <p:txBody>
          <a:bodyPr/>
          <a:lstStyle/>
          <a:p>
            <a:fld id="{3B8E5334-7840-4D80-AB6C-B6053AFD68D0}" type="slidenum">
              <a:rPr lang="en-GB" smtClean="0"/>
              <a:t>15</a:t>
            </a:fld>
            <a:endParaRPr lang="en-GB"/>
          </a:p>
        </p:txBody>
      </p:sp>
    </p:spTree>
    <p:extLst>
      <p:ext uri="{BB962C8B-B14F-4D97-AF65-F5344CB8AC3E}">
        <p14:creationId xmlns:p14="http://schemas.microsoft.com/office/powerpoint/2010/main" val="191538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GB"/>
              <a:t>Nevion Presentation</a:t>
            </a:r>
            <a:endParaRPr lang="en-GB" dirty="0"/>
          </a:p>
        </p:txBody>
      </p:sp>
      <p:sp>
        <p:nvSpPr>
          <p:cNvPr id="5" name="Date Placeholder 4"/>
          <p:cNvSpPr>
            <a:spLocks noGrp="1"/>
          </p:cNvSpPr>
          <p:nvPr>
            <p:ph type="dt" idx="11"/>
          </p:nvPr>
        </p:nvSpPr>
        <p:spPr/>
        <p:txBody>
          <a:bodyPr/>
          <a:lstStyle/>
          <a:p>
            <a:fld id="{5CA290AE-9ED5-4734-9904-63D22B7AA2AB}" type="datetime4">
              <a:rPr lang="en-GB" smtClean="0"/>
              <a:t>12 September 2022</a:t>
            </a:fld>
            <a:endParaRPr lang="en-GB"/>
          </a:p>
        </p:txBody>
      </p:sp>
      <p:sp>
        <p:nvSpPr>
          <p:cNvPr id="6" name="Footer Placeholder 5"/>
          <p:cNvSpPr>
            <a:spLocks noGrp="1"/>
          </p:cNvSpPr>
          <p:nvPr>
            <p:ph type="ftr" sz="quarter" idx="12"/>
          </p:nvPr>
        </p:nvSpPr>
        <p:spPr/>
        <p:txBody>
          <a:bodyPr/>
          <a:lstStyle/>
          <a:p>
            <a:r>
              <a:rPr lang="en-GB"/>
              <a:t>Nevion Confidential</a:t>
            </a:r>
          </a:p>
        </p:txBody>
      </p:sp>
      <p:sp>
        <p:nvSpPr>
          <p:cNvPr id="7" name="Slide Number Placeholder 6"/>
          <p:cNvSpPr>
            <a:spLocks noGrp="1"/>
          </p:cNvSpPr>
          <p:nvPr>
            <p:ph type="sldNum" sz="quarter" idx="13"/>
          </p:nvPr>
        </p:nvSpPr>
        <p:spPr/>
        <p:txBody>
          <a:bodyPr/>
          <a:lstStyle/>
          <a:p>
            <a:fld id="{3B8E5334-7840-4D80-AB6C-B6053AFD68D0}" type="slidenum">
              <a:rPr lang="en-GB" smtClean="0"/>
              <a:t>26</a:t>
            </a:fld>
            <a:endParaRPr lang="en-GB"/>
          </a:p>
        </p:txBody>
      </p:sp>
    </p:spTree>
    <p:extLst>
      <p:ext uri="{BB962C8B-B14F-4D97-AF65-F5344CB8AC3E}">
        <p14:creationId xmlns:p14="http://schemas.microsoft.com/office/powerpoint/2010/main" val="128439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GB"/>
              <a:t>Nevion Presentation</a:t>
            </a:r>
            <a:endParaRPr lang="en-GB" dirty="0"/>
          </a:p>
        </p:txBody>
      </p:sp>
      <p:sp>
        <p:nvSpPr>
          <p:cNvPr id="5" name="Date Placeholder 4"/>
          <p:cNvSpPr>
            <a:spLocks noGrp="1"/>
          </p:cNvSpPr>
          <p:nvPr>
            <p:ph type="dt" idx="11"/>
          </p:nvPr>
        </p:nvSpPr>
        <p:spPr/>
        <p:txBody>
          <a:bodyPr/>
          <a:lstStyle/>
          <a:p>
            <a:fld id="{5CA290AE-9ED5-4734-9904-63D22B7AA2AB}" type="datetime4">
              <a:rPr lang="en-GB" smtClean="0"/>
              <a:t>12 September 2022</a:t>
            </a:fld>
            <a:endParaRPr lang="en-GB"/>
          </a:p>
        </p:txBody>
      </p:sp>
      <p:sp>
        <p:nvSpPr>
          <p:cNvPr id="6" name="Footer Placeholder 5"/>
          <p:cNvSpPr>
            <a:spLocks noGrp="1"/>
          </p:cNvSpPr>
          <p:nvPr>
            <p:ph type="ftr" sz="quarter" idx="12"/>
          </p:nvPr>
        </p:nvSpPr>
        <p:spPr/>
        <p:txBody>
          <a:bodyPr/>
          <a:lstStyle/>
          <a:p>
            <a:r>
              <a:rPr lang="en-GB"/>
              <a:t>Nevion Confidential</a:t>
            </a:r>
          </a:p>
        </p:txBody>
      </p:sp>
      <p:sp>
        <p:nvSpPr>
          <p:cNvPr id="7" name="Slide Number Placeholder 6"/>
          <p:cNvSpPr>
            <a:spLocks noGrp="1"/>
          </p:cNvSpPr>
          <p:nvPr>
            <p:ph type="sldNum" sz="quarter" idx="13"/>
          </p:nvPr>
        </p:nvSpPr>
        <p:spPr/>
        <p:txBody>
          <a:bodyPr/>
          <a:lstStyle/>
          <a:p>
            <a:fld id="{3B8E5334-7840-4D80-AB6C-B6053AFD68D0}" type="slidenum">
              <a:rPr lang="en-GB" smtClean="0"/>
              <a:t>27</a:t>
            </a:fld>
            <a:endParaRPr lang="en-GB"/>
          </a:p>
        </p:txBody>
      </p:sp>
    </p:spTree>
    <p:extLst>
      <p:ext uri="{BB962C8B-B14F-4D97-AF65-F5344CB8AC3E}">
        <p14:creationId xmlns:p14="http://schemas.microsoft.com/office/powerpoint/2010/main" val="427239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want to be able to share resources between different geographical locations in an interoperable way, we need standards and specifications that different manufacturers can all follow.</a:t>
            </a:r>
          </a:p>
          <a:p>
            <a:endParaRPr lang="en-GB" dirty="0"/>
          </a:p>
          <a:p>
            <a:r>
              <a:rPr lang="en-GB" dirty="0"/>
              <a:t>This is what the VSF’s ST 2110 over WAN group have been working on over the last couple of years. This will soon be published as TR-09.</a:t>
            </a:r>
          </a:p>
          <a:p>
            <a:endParaRPr lang="en-GB" dirty="0"/>
          </a:p>
          <a:p>
            <a:r>
              <a:rPr lang="en-GB" dirty="0"/>
              <a:t>We’ve tackled how to share 2110 media flows over a WAN both from the perspective of the </a:t>
            </a:r>
            <a:r>
              <a:rPr lang="en-GB" b="1" dirty="0"/>
              <a:t>data plane </a:t>
            </a:r>
            <a:r>
              <a:rPr lang="en-GB" dirty="0"/>
              <a:t>and the </a:t>
            </a:r>
            <a:r>
              <a:rPr lang="en-GB" b="1" dirty="0"/>
              <a:t>control plane</a:t>
            </a:r>
            <a:r>
              <a:rPr lang="en-GB" dirty="0"/>
              <a:t>.</a:t>
            </a:r>
          </a:p>
          <a:p>
            <a:endParaRPr lang="en-GB" dirty="0"/>
          </a:p>
          <a:p>
            <a:r>
              <a:rPr lang="en-GB" dirty="0"/>
              <a:t>For the </a:t>
            </a:r>
            <a:r>
              <a:rPr lang="en-GB" b="1" dirty="0"/>
              <a:t>data plane</a:t>
            </a:r>
            <a:r>
              <a:rPr lang="en-GB" dirty="0"/>
              <a:t>, considerations have included things such as:</a:t>
            </a:r>
          </a:p>
          <a:p>
            <a:r>
              <a:rPr lang="en-GB" dirty="0"/>
              <a:t> - </a:t>
            </a:r>
            <a:r>
              <a:rPr lang="en-GB" b="1" dirty="0"/>
              <a:t>Encoding</a:t>
            </a:r>
            <a:r>
              <a:rPr lang="en-GB" dirty="0"/>
              <a:t> – compressing the media flows to save bandwidth whilst maintaining quality and low latency, using standards such as JPEG-XS</a:t>
            </a:r>
          </a:p>
          <a:p>
            <a:r>
              <a:rPr lang="en-GB" dirty="0"/>
              <a:t> - </a:t>
            </a:r>
            <a:r>
              <a:rPr lang="en-GB" b="1" dirty="0"/>
              <a:t>Encryption</a:t>
            </a:r>
            <a:r>
              <a:rPr lang="en-GB" dirty="0"/>
              <a:t> – ensuring the data flows are secure</a:t>
            </a:r>
          </a:p>
          <a:p>
            <a:r>
              <a:rPr lang="en-GB" dirty="0"/>
              <a:t> - </a:t>
            </a:r>
            <a:r>
              <a:rPr lang="en-GB" b="1" dirty="0"/>
              <a:t>Error protection </a:t>
            </a:r>
            <a:r>
              <a:rPr lang="en-GB" dirty="0"/>
              <a:t>– ensuring the data can get over the WAN even if the channel is less than perfect, using techniques such as forward error correction, RIST and 2022-7</a:t>
            </a:r>
          </a:p>
          <a:p>
            <a:r>
              <a:rPr lang="en-GB" dirty="0"/>
              <a:t> - </a:t>
            </a:r>
            <a:r>
              <a:rPr lang="en-GB" b="1" dirty="0"/>
              <a:t>Encapsulation</a:t>
            </a:r>
            <a:r>
              <a:rPr lang="en-GB" dirty="0"/>
              <a:t> – ensuring that associated flows can arrive together across the WAN to assist synchronisation and to allow things like the forward error correction to be shared across flows. This is done by trunking the flows together.</a:t>
            </a:r>
          </a:p>
          <a:p>
            <a:endParaRPr lang="en-GB" dirty="0"/>
          </a:p>
          <a:p>
            <a:endParaRPr lang="en-GB" dirty="0"/>
          </a:p>
        </p:txBody>
      </p:sp>
      <p:sp>
        <p:nvSpPr>
          <p:cNvPr id="4" name="Slide Number Placeholder 3"/>
          <p:cNvSpPr>
            <a:spLocks noGrp="1"/>
          </p:cNvSpPr>
          <p:nvPr>
            <p:ph type="sldNum" sz="quarter" idx="5"/>
          </p:nvPr>
        </p:nvSpPr>
        <p:spPr/>
        <p:txBody>
          <a:bodyPr/>
          <a:lstStyle/>
          <a:p>
            <a:fld id="{EDC4CC79-ED2C-4CA8-BB28-19CE70A2407D}" type="slidenum">
              <a:rPr lang="en-GB" smtClean="0"/>
              <a:t>38</a:t>
            </a:fld>
            <a:endParaRPr lang="en-GB"/>
          </a:p>
        </p:txBody>
      </p:sp>
    </p:spTree>
    <p:extLst>
      <p:ext uri="{BB962C8B-B14F-4D97-AF65-F5344CB8AC3E}">
        <p14:creationId xmlns:p14="http://schemas.microsoft.com/office/powerpoint/2010/main" val="163464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r>
              <a:rPr lang="en-GB" dirty="0"/>
              <a:t>For the </a:t>
            </a:r>
            <a:r>
              <a:rPr lang="en-GB" b="1" dirty="0"/>
              <a:t>control plane</a:t>
            </a:r>
            <a:r>
              <a:rPr lang="en-GB" dirty="0"/>
              <a:t>, we’ve proposed to use an NMOS-based approach.</a:t>
            </a:r>
          </a:p>
          <a:p>
            <a:endParaRPr lang="en-GB" dirty="0"/>
          </a:p>
          <a:p>
            <a:r>
              <a:rPr lang="en-GB" dirty="0"/>
              <a:t>We had several requirements:</a:t>
            </a:r>
          </a:p>
          <a:p>
            <a:r>
              <a:rPr lang="en-GB" dirty="0"/>
              <a:t> - To allow only a </a:t>
            </a:r>
            <a:r>
              <a:rPr lang="en-GB" b="1" dirty="0"/>
              <a:t>subset of resources to be shared </a:t>
            </a:r>
            <a:r>
              <a:rPr lang="en-GB" dirty="0"/>
              <a:t>across the WAN, i.e. so Facility 1 can choose exactly which resources it shares with Facility 2 (we proxy resources using a Gateway to achieve this)</a:t>
            </a:r>
          </a:p>
          <a:p>
            <a:r>
              <a:rPr lang="en-GB" dirty="0"/>
              <a:t> - To </a:t>
            </a:r>
            <a:r>
              <a:rPr lang="en-GB" b="1" dirty="0"/>
              <a:t>prevent Facility 2 from having any view of anything else going on in Facility 1 </a:t>
            </a:r>
            <a:r>
              <a:rPr lang="en-GB" dirty="0"/>
              <a:t>(Facility 2 only talks to the Gateway, nothing internal to Facility 1)</a:t>
            </a:r>
          </a:p>
          <a:p>
            <a:r>
              <a:rPr lang="en-GB" dirty="0"/>
              <a:t> - To “</a:t>
            </a:r>
            <a:r>
              <a:rPr lang="en-GB" b="1" dirty="0"/>
              <a:t>not invent anything new</a:t>
            </a:r>
            <a:r>
              <a:rPr lang="en-GB" dirty="0"/>
              <a:t>” if at all possible (hence an NMOS-based approach using IS-04 and IS-05 with minimal additions and no required NMOS spec changes)</a:t>
            </a:r>
          </a:p>
          <a:p>
            <a:r>
              <a:rPr lang="en-GB" dirty="0"/>
              <a:t> - To ensure all the control communications are </a:t>
            </a:r>
            <a:r>
              <a:rPr lang="en-GB" b="1" dirty="0"/>
              <a:t>secure</a:t>
            </a:r>
            <a:r>
              <a:rPr lang="en-GB" dirty="0"/>
              <a:t>, both in terms of being </a:t>
            </a:r>
            <a:r>
              <a:rPr lang="en-GB" b="1" dirty="0"/>
              <a:t>encrypted</a:t>
            </a:r>
            <a:r>
              <a:rPr lang="en-GB" dirty="0"/>
              <a:t> and in terms of </a:t>
            </a:r>
            <a:r>
              <a:rPr lang="en-GB" b="1" dirty="0"/>
              <a:t>authorisation</a:t>
            </a:r>
            <a:r>
              <a:rPr lang="en-GB" dirty="0"/>
              <a:t> - so that only an authorised second facility can access the control APIs of the first facility (using IS-10)</a:t>
            </a:r>
          </a:p>
          <a:p>
            <a:r>
              <a:rPr lang="en-GB" dirty="0"/>
              <a:t> - To allow the method to be </a:t>
            </a:r>
            <a:r>
              <a:rPr lang="en-GB" b="1" dirty="0"/>
              <a:t>extendable</a:t>
            </a:r>
            <a:r>
              <a:rPr lang="en-GB" dirty="0"/>
              <a:t> to do things such as audio channel shuffling (using IS-08) or allowing a back channel control/tally path (using IS-07)</a:t>
            </a:r>
          </a:p>
          <a:p>
            <a:r>
              <a:rPr lang="en-GB" dirty="0"/>
              <a:t> - To ensure each facility is </a:t>
            </a:r>
            <a:r>
              <a:rPr lang="en-GB" b="1" dirty="0"/>
              <a:t>autonomous</a:t>
            </a:r>
            <a:r>
              <a:rPr lang="en-GB" dirty="0"/>
              <a:t> and can run by itself without any dependence on the other facility - except for the shared flows of course (no interdependence)</a:t>
            </a:r>
          </a:p>
          <a:p>
            <a:r>
              <a:rPr lang="en-GB" dirty="0"/>
              <a:t> - To ensure that </a:t>
            </a:r>
            <a:r>
              <a:rPr lang="en-GB" b="1" dirty="0"/>
              <a:t>no additional independent resources are required to be spun up </a:t>
            </a:r>
            <a:r>
              <a:rPr lang="en-GB" dirty="0"/>
              <a:t>in the WAN – everything resides is in one facility or the other and is accessed via the WAN gateway</a:t>
            </a:r>
          </a:p>
          <a:p>
            <a:r>
              <a:rPr lang="en-GB" dirty="0"/>
              <a:t> - To ensure resources can be </a:t>
            </a:r>
            <a:r>
              <a:rPr lang="en-GB" b="1" dirty="0"/>
              <a:t>booked ahead of time </a:t>
            </a:r>
            <a:r>
              <a:rPr lang="en-GB" dirty="0"/>
              <a:t>(tags-based approach with current booking and booking list)</a:t>
            </a:r>
          </a:p>
        </p:txBody>
      </p:sp>
      <p:sp>
        <p:nvSpPr>
          <p:cNvPr id="4" name="Slide Number Placeholder 3"/>
          <p:cNvSpPr>
            <a:spLocks noGrp="1"/>
          </p:cNvSpPr>
          <p:nvPr>
            <p:ph type="sldNum" sz="quarter" idx="5"/>
          </p:nvPr>
        </p:nvSpPr>
        <p:spPr/>
        <p:txBody>
          <a:bodyPr/>
          <a:lstStyle/>
          <a:p>
            <a:fld id="{EDC4CC79-ED2C-4CA8-BB28-19CE70A2407D}" type="slidenum">
              <a:rPr lang="en-GB" smtClean="0"/>
              <a:t>39</a:t>
            </a:fld>
            <a:endParaRPr lang="en-GB"/>
          </a:p>
        </p:txBody>
      </p:sp>
    </p:spTree>
    <p:extLst>
      <p:ext uri="{BB962C8B-B14F-4D97-AF65-F5344CB8AC3E}">
        <p14:creationId xmlns:p14="http://schemas.microsoft.com/office/powerpoint/2010/main" val="14285116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562DEB-B81F-B32A-849A-CC7F12388C57}"/>
              </a:ext>
            </a:extLst>
          </p:cNvPr>
          <p:cNvSpPr/>
          <p:nvPr userDrawn="1"/>
        </p:nvSpPr>
        <p:spPr>
          <a:xfrm>
            <a:off x="-2" y="1"/>
            <a:ext cx="12193200" cy="6119231"/>
          </a:xfrm>
          <a:prstGeom prst="rect">
            <a:avLst/>
          </a:prstGeom>
          <a:gradFill>
            <a:gsLst>
              <a:gs pos="0">
                <a:srgbClr val="000000"/>
              </a:gs>
              <a:gs pos="100000">
                <a:srgbClr val="2C9FA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6C5F0E5-C64A-3666-C8D7-DC9415AD790D}"/>
              </a:ext>
            </a:extLst>
          </p:cNvPr>
          <p:cNvSpPr/>
          <p:nvPr userDrawn="1"/>
        </p:nvSpPr>
        <p:spPr>
          <a:xfrm>
            <a:off x="441983" y="0"/>
            <a:ext cx="11713464" cy="6102354"/>
          </a:xfrm>
          <a:prstGeom prst="rect">
            <a:avLst/>
          </a:prstGeom>
          <a:gradFill flip="none" rotWithShape="1">
            <a:gsLst>
              <a:gs pos="0">
                <a:srgbClr val="00C2B9">
                  <a:shade val="30000"/>
                  <a:satMod val="115000"/>
                  <a:alpha val="82672"/>
                </a:srgbClr>
              </a:gs>
              <a:gs pos="50000">
                <a:srgbClr val="00C2B9">
                  <a:shade val="67500"/>
                  <a:satMod val="115000"/>
                  <a:alpha val="30000"/>
                </a:srgbClr>
              </a:gs>
              <a:gs pos="100000">
                <a:srgbClr val="00C2B9">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ottom Rectangle">
            <a:extLst>
              <a:ext uri="{FF2B5EF4-FFF2-40B4-BE49-F238E27FC236}">
                <a16:creationId xmlns:a16="http://schemas.microsoft.com/office/drawing/2014/main" id="{A9C2C117-1A92-12A4-9312-1322CFA579DB}"/>
              </a:ext>
            </a:extLst>
          </p:cNvPr>
          <p:cNvSpPr/>
          <p:nvPr userDrawn="1"/>
        </p:nvSpPr>
        <p:spPr>
          <a:xfrm>
            <a:off x="-9279" y="6122427"/>
            <a:ext cx="12201272" cy="761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7B76E8-B9DF-09D0-2F44-B54CE8457B42}"/>
              </a:ext>
            </a:extLst>
          </p:cNvPr>
          <p:cNvGrpSpPr/>
          <p:nvPr userDrawn="1"/>
        </p:nvGrpSpPr>
        <p:grpSpPr>
          <a:xfrm>
            <a:off x="2620237" y="6222429"/>
            <a:ext cx="6888692" cy="529316"/>
            <a:chOff x="2538957" y="6205171"/>
            <a:chExt cx="6888692" cy="529316"/>
          </a:xfrm>
        </p:grpSpPr>
        <p:pic>
          <p:nvPicPr>
            <p:cNvPr id="8" name="Picture 7" descr="Shape&#10;&#10;Description automatically generated with medium confidence">
              <a:extLst>
                <a:ext uri="{FF2B5EF4-FFF2-40B4-BE49-F238E27FC236}">
                  <a16:creationId xmlns:a16="http://schemas.microsoft.com/office/drawing/2014/main" id="{5AEF10D1-6D77-0F24-8203-9350848B2359}"/>
                </a:ext>
              </a:extLst>
            </p:cNvPr>
            <p:cNvPicPr>
              <a:picLocks noChangeAspect="1"/>
            </p:cNvPicPr>
            <p:nvPr/>
          </p:nvPicPr>
          <p:blipFill>
            <a:blip r:embed="rId2"/>
            <a:stretch>
              <a:fillRect/>
            </a:stretch>
          </p:blipFill>
          <p:spPr>
            <a:xfrm>
              <a:off x="2538957" y="6334463"/>
              <a:ext cx="763035" cy="33760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563C5B4D-D984-BF36-C51B-00DEFDADBA2B}"/>
                </a:ext>
              </a:extLst>
            </p:cNvPr>
            <p:cNvPicPr>
              <a:picLocks noChangeAspect="1"/>
            </p:cNvPicPr>
            <p:nvPr/>
          </p:nvPicPr>
          <p:blipFill>
            <a:blip r:embed="rId3"/>
            <a:stretch>
              <a:fillRect/>
            </a:stretch>
          </p:blipFill>
          <p:spPr>
            <a:xfrm>
              <a:off x="4973436" y="6362391"/>
              <a:ext cx="926473" cy="260959"/>
            </a:xfrm>
            <a:prstGeom prst="rect">
              <a:avLst/>
            </a:prstGeom>
          </p:spPr>
        </p:pic>
        <p:pic>
          <p:nvPicPr>
            <p:cNvPr id="10" name="Picture 9" descr="A picture containing text, sign, outdoor&#10;&#10;Description automatically generated">
              <a:extLst>
                <a:ext uri="{FF2B5EF4-FFF2-40B4-BE49-F238E27FC236}">
                  <a16:creationId xmlns:a16="http://schemas.microsoft.com/office/drawing/2014/main" id="{B3F23480-37DE-E43B-244F-A085AE5D93D7}"/>
                </a:ext>
              </a:extLst>
            </p:cNvPr>
            <p:cNvPicPr>
              <a:picLocks noChangeAspect="1"/>
            </p:cNvPicPr>
            <p:nvPr/>
          </p:nvPicPr>
          <p:blipFill>
            <a:blip r:embed="rId4"/>
            <a:stretch>
              <a:fillRect/>
            </a:stretch>
          </p:blipFill>
          <p:spPr>
            <a:xfrm>
              <a:off x="3665536" y="6373633"/>
              <a:ext cx="916363" cy="259263"/>
            </a:xfrm>
            <a:prstGeom prst="rect">
              <a:avLst/>
            </a:prstGeom>
          </p:spPr>
        </p:pic>
        <p:pic>
          <p:nvPicPr>
            <p:cNvPr id="11" name="Picture 10" descr="Logo&#10;&#10;Description automatically generated">
              <a:extLst>
                <a:ext uri="{FF2B5EF4-FFF2-40B4-BE49-F238E27FC236}">
                  <a16:creationId xmlns:a16="http://schemas.microsoft.com/office/drawing/2014/main" id="{1DEDB58F-3BDE-87CC-AC31-3024CDC96F5F}"/>
                </a:ext>
              </a:extLst>
            </p:cNvPr>
            <p:cNvPicPr>
              <a:picLocks noChangeAspect="1"/>
            </p:cNvPicPr>
            <p:nvPr/>
          </p:nvPicPr>
          <p:blipFill>
            <a:blip r:embed="rId5"/>
            <a:stretch>
              <a:fillRect/>
            </a:stretch>
          </p:blipFill>
          <p:spPr>
            <a:xfrm>
              <a:off x="6298715" y="6227652"/>
              <a:ext cx="724050" cy="506835"/>
            </a:xfrm>
            <a:prstGeom prst="rect">
              <a:avLst/>
            </a:prstGeom>
          </p:spPr>
        </p:pic>
        <p:pic>
          <p:nvPicPr>
            <p:cNvPr id="12" name="Picture 11" descr="Logo, company name&#10;&#10;Description automatically generated">
              <a:extLst>
                <a:ext uri="{FF2B5EF4-FFF2-40B4-BE49-F238E27FC236}">
                  <a16:creationId xmlns:a16="http://schemas.microsoft.com/office/drawing/2014/main" id="{685ABA7E-3CC5-1473-A498-1CD0B2E6E262}"/>
                </a:ext>
              </a:extLst>
            </p:cNvPr>
            <p:cNvPicPr>
              <a:picLocks noChangeAspect="1"/>
            </p:cNvPicPr>
            <p:nvPr/>
          </p:nvPicPr>
          <p:blipFill rotWithShape="1">
            <a:blip r:embed="rId6"/>
            <a:srcRect t="28124" b="33161"/>
            <a:stretch/>
          </p:blipFill>
          <p:spPr>
            <a:xfrm>
              <a:off x="6995398" y="6205171"/>
              <a:ext cx="1595024" cy="493321"/>
            </a:xfrm>
            <a:prstGeom prst="rect">
              <a:avLst/>
            </a:prstGeom>
          </p:spPr>
        </p:pic>
        <p:pic>
          <p:nvPicPr>
            <p:cNvPr id="13" name="Picture 12" descr="Logo, company name&#10;&#10;Description automatically generated">
              <a:extLst>
                <a:ext uri="{FF2B5EF4-FFF2-40B4-BE49-F238E27FC236}">
                  <a16:creationId xmlns:a16="http://schemas.microsoft.com/office/drawing/2014/main" id="{9B1968E8-917F-92DC-6F77-5A4EF847C6C0}"/>
                </a:ext>
              </a:extLst>
            </p:cNvPr>
            <p:cNvPicPr>
              <a:picLocks noChangeAspect="1"/>
            </p:cNvPicPr>
            <p:nvPr/>
          </p:nvPicPr>
          <p:blipFill>
            <a:blip r:embed="rId7"/>
            <a:stretch>
              <a:fillRect/>
            </a:stretch>
          </p:blipFill>
          <p:spPr>
            <a:xfrm>
              <a:off x="8759011" y="6296797"/>
              <a:ext cx="668638" cy="358390"/>
            </a:xfrm>
            <a:prstGeom prst="rect">
              <a:avLst/>
            </a:prstGeom>
          </p:spPr>
        </p:pic>
      </p:grpSp>
      <p:sp>
        <p:nvSpPr>
          <p:cNvPr id="31" name="Rectangle 30">
            <a:extLst>
              <a:ext uri="{FF2B5EF4-FFF2-40B4-BE49-F238E27FC236}">
                <a16:creationId xmlns:a16="http://schemas.microsoft.com/office/drawing/2014/main" id="{8CA84E68-953C-A442-BCEB-CA375A374C0F}"/>
              </a:ext>
            </a:extLst>
          </p:cNvPr>
          <p:cNvSpPr/>
          <p:nvPr userDrawn="1"/>
        </p:nvSpPr>
        <p:spPr>
          <a:xfrm>
            <a:off x="9281786" y="0"/>
            <a:ext cx="2919484" cy="6102354"/>
          </a:xfrm>
          <a:prstGeom prst="rect">
            <a:avLst/>
          </a:prstGeom>
          <a:gradFill>
            <a:gsLst>
              <a:gs pos="0">
                <a:srgbClr val="000000"/>
              </a:gs>
              <a:gs pos="100000">
                <a:srgbClr val="2C9FA0"/>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hidden="1">
            <a:extLst>
              <a:ext uri="{FF2B5EF4-FFF2-40B4-BE49-F238E27FC236}">
                <a16:creationId xmlns:a16="http://schemas.microsoft.com/office/drawing/2014/main" id="{D0FA16CB-13DE-79D8-9634-AB09EC8BF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93466FC-D789-6175-567B-4FB250469CB6}"/>
              </a:ext>
            </a:extLst>
          </p:cNvPr>
          <p:cNvPicPr>
            <a:picLocks noChangeAspect="1"/>
          </p:cNvPicPr>
          <p:nvPr userDrawn="1"/>
        </p:nvPicPr>
        <p:blipFill>
          <a:blip r:embed="rId8"/>
          <a:stretch>
            <a:fillRect/>
          </a:stretch>
        </p:blipFill>
        <p:spPr>
          <a:xfrm>
            <a:off x="1428294" y="3047421"/>
            <a:ext cx="3747396" cy="1186958"/>
          </a:xfrm>
          <a:prstGeom prst="rect">
            <a:avLst/>
          </a:prstGeom>
        </p:spPr>
      </p:pic>
      <p:cxnSp>
        <p:nvCxnSpPr>
          <p:cNvPr id="14" name="Line">
            <a:extLst>
              <a:ext uri="{FF2B5EF4-FFF2-40B4-BE49-F238E27FC236}">
                <a16:creationId xmlns:a16="http://schemas.microsoft.com/office/drawing/2014/main" id="{2F9C37D9-BBE4-EF1C-6879-84D4706762DB}"/>
              </a:ext>
            </a:extLst>
          </p:cNvPr>
          <p:cNvCxnSpPr/>
          <p:nvPr userDrawn="1"/>
        </p:nvCxnSpPr>
        <p:spPr>
          <a:xfrm>
            <a:off x="6076797" y="2536280"/>
            <a:ext cx="0" cy="278996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0A69FCE-86E1-E7F8-8526-B5D173D21438}"/>
              </a:ext>
            </a:extLst>
          </p:cNvPr>
          <p:cNvPicPr>
            <a:picLocks noChangeAspect="1"/>
          </p:cNvPicPr>
          <p:nvPr userDrawn="1"/>
        </p:nvPicPr>
        <p:blipFill>
          <a:blip r:embed="rId9"/>
          <a:stretch>
            <a:fillRect/>
          </a:stretch>
        </p:blipFill>
        <p:spPr>
          <a:xfrm>
            <a:off x="7093051" y="2661790"/>
            <a:ext cx="4000558" cy="2538939"/>
          </a:xfrm>
          <a:prstGeom prst="rect">
            <a:avLst/>
          </a:prstGeom>
          <a:ln>
            <a:solidFill>
              <a:schemeClr val="bg1"/>
            </a:solidFill>
          </a:ln>
          <a:effectLst>
            <a:outerShdw blurRad="76200" dir="18900000" sy="23000" kx="-1200000" algn="bl" rotWithShape="0">
              <a:prstClr val="black">
                <a:alpha val="20000"/>
              </a:prstClr>
            </a:outerShdw>
          </a:effectLst>
        </p:spPr>
      </p:pic>
      <p:cxnSp>
        <p:nvCxnSpPr>
          <p:cNvPr id="35" name="Straight Connector 34">
            <a:extLst>
              <a:ext uri="{FF2B5EF4-FFF2-40B4-BE49-F238E27FC236}">
                <a16:creationId xmlns:a16="http://schemas.microsoft.com/office/drawing/2014/main" id="{10B6B7C5-B9C1-1A0E-9E6E-6D9A277FEC93}"/>
              </a:ext>
            </a:extLst>
          </p:cNvPr>
          <p:cNvCxnSpPr/>
          <p:nvPr userDrawn="1"/>
        </p:nvCxnSpPr>
        <p:spPr>
          <a:xfrm>
            <a:off x="-9279" y="6102354"/>
            <a:ext cx="122105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4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CC15-9F07-0375-FC78-A460C9B9396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CDB283-31B9-A03A-F776-C8F706539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4818FAD-E904-CD06-E91E-380017F27442}"/>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5" name="Footer Placeholder 4">
            <a:extLst>
              <a:ext uri="{FF2B5EF4-FFF2-40B4-BE49-F238E27FC236}">
                <a16:creationId xmlns:a16="http://schemas.microsoft.com/office/drawing/2014/main" id="{AC4FA82D-A3DD-A02D-2EC0-FB60D2D04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1A883-3C2B-56FD-786B-14EA834D9FBD}"/>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88358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62DD7-3F2F-A8F5-8280-48FC554EFB73}"/>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54E6B8-2007-F588-2D49-4D096F0206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1BA1F1-3C5B-F5C8-8568-782A6E1754C7}"/>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5" name="Footer Placeholder 4">
            <a:extLst>
              <a:ext uri="{FF2B5EF4-FFF2-40B4-BE49-F238E27FC236}">
                <a16:creationId xmlns:a16="http://schemas.microsoft.com/office/drawing/2014/main" id="{ED3ED891-9297-B947-E069-2D3583679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39025-5FD0-53C8-6CF1-AD4B90EE49A8}"/>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121640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column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4555"/>
            <a:ext cx="10972800" cy="1143000"/>
          </a:xfrm>
        </p:spPr>
        <p:txBody>
          <a:bodyPr/>
          <a:lstStyle/>
          <a:p>
            <a:r>
              <a:rPr lang="en-US" noProof="0" dirty="0"/>
              <a:t>Click to edit title</a:t>
            </a:r>
          </a:p>
        </p:txBody>
      </p:sp>
      <p:sp>
        <p:nvSpPr>
          <p:cNvPr id="6" name="Content Placeholder 2"/>
          <p:cNvSpPr>
            <a:spLocks noGrp="1"/>
          </p:cNvSpPr>
          <p:nvPr>
            <p:ph sz="half" idx="13" hasCustomPrompt="1"/>
          </p:nvPr>
        </p:nvSpPr>
        <p:spPr>
          <a:xfrm>
            <a:off x="609809" y="1351378"/>
            <a:ext cx="5384800" cy="4739007"/>
          </a:xfrm>
          <a:prstGeom prst="rect">
            <a:avLst/>
          </a:prstGeom>
        </p:spPr>
        <p:txBody>
          <a:bodyPr>
            <a:noAutofit/>
          </a:bodyPr>
          <a:lstStyle>
            <a:lvl1pPr marL="234945" indent="-234945">
              <a:defRPr sz="2667"/>
            </a:lvl1pPr>
            <a:lvl2pPr>
              <a:defRPr sz="2400"/>
            </a:lvl2pPr>
            <a:lvl3pPr>
              <a:spcBef>
                <a:spcPts val="667"/>
              </a:spcBef>
              <a:defRPr sz="2133" baseline="0"/>
            </a:lvl3pPr>
            <a:lvl4pPr marL="0" indent="-143996">
              <a:spcBef>
                <a:spcPts val="533"/>
              </a:spcBef>
              <a:buClr>
                <a:schemeClr val="accent2"/>
              </a:buClr>
              <a:defRPr sz="1600"/>
            </a:lvl4pPr>
            <a:lvl5pPr>
              <a:defRPr sz="2400"/>
            </a:lvl5pPr>
            <a:lvl6pPr>
              <a:defRPr sz="2400"/>
            </a:lvl6pPr>
            <a:lvl7pPr>
              <a:defRPr sz="2400"/>
            </a:lvl7pPr>
            <a:lvl8pPr>
              <a:defRPr sz="2400"/>
            </a:lvl8pPr>
            <a:lvl9pPr>
              <a:defRPr sz="2400"/>
            </a:lvl9pPr>
          </a:lstStyle>
          <a:p>
            <a:pPr lvl="0"/>
            <a:r>
              <a:rPr lang="en-US" noProof="0" dirty="0"/>
              <a:t>Level 1 text</a:t>
            </a:r>
          </a:p>
          <a:p>
            <a:pPr lvl="1"/>
            <a:r>
              <a:rPr lang="en-US" noProof="0" dirty="0"/>
              <a:t>Level 2</a:t>
            </a:r>
          </a:p>
          <a:p>
            <a:pPr lvl="2"/>
            <a:r>
              <a:rPr lang="en-US" noProof="0" dirty="0"/>
              <a:t>Level 3 text</a:t>
            </a:r>
          </a:p>
        </p:txBody>
      </p:sp>
      <p:sp>
        <p:nvSpPr>
          <p:cNvPr id="7" name="Content Placeholder 2"/>
          <p:cNvSpPr>
            <a:spLocks noGrp="1"/>
          </p:cNvSpPr>
          <p:nvPr>
            <p:ph sz="half" idx="14" hasCustomPrompt="1"/>
          </p:nvPr>
        </p:nvSpPr>
        <p:spPr>
          <a:xfrm>
            <a:off x="6197600" y="1351378"/>
            <a:ext cx="5384800" cy="4739396"/>
          </a:xfrm>
          <a:prstGeom prst="rect">
            <a:avLst/>
          </a:prstGeom>
        </p:spPr>
        <p:txBody>
          <a:bodyPr>
            <a:noAutofit/>
          </a:bodyPr>
          <a:lstStyle>
            <a:lvl1pPr marL="234945" indent="-234945">
              <a:defRPr sz="2667"/>
            </a:lvl1pPr>
            <a:lvl2pPr>
              <a:defRPr sz="2400"/>
            </a:lvl2pPr>
            <a:lvl3pPr>
              <a:spcBef>
                <a:spcPts val="667"/>
              </a:spcBef>
              <a:defRPr sz="2133"/>
            </a:lvl3pPr>
            <a:lvl4pPr marL="0" indent="-143996">
              <a:spcBef>
                <a:spcPts val="533"/>
              </a:spcBef>
              <a:buClr>
                <a:schemeClr val="accent2"/>
              </a:buClr>
              <a:defRPr sz="1600"/>
            </a:lvl4pPr>
            <a:lvl5pPr>
              <a:defRPr sz="2400"/>
            </a:lvl5pPr>
            <a:lvl6pPr>
              <a:defRPr sz="2400"/>
            </a:lvl6pPr>
            <a:lvl7pPr>
              <a:defRPr sz="2400"/>
            </a:lvl7pPr>
            <a:lvl8pPr>
              <a:defRPr sz="2400"/>
            </a:lvl8pPr>
            <a:lvl9pPr>
              <a:defRPr sz="2400"/>
            </a:lvl9pPr>
          </a:lstStyle>
          <a:p>
            <a:pPr lvl="0"/>
            <a:r>
              <a:rPr lang="en-US" noProof="0" dirty="0"/>
              <a:t>Level 1 text</a:t>
            </a:r>
          </a:p>
          <a:p>
            <a:pPr lvl="1"/>
            <a:r>
              <a:rPr lang="en-US" noProof="0" dirty="0"/>
              <a:t>Level 2 text</a:t>
            </a:r>
          </a:p>
          <a:p>
            <a:pPr lvl="2"/>
            <a:r>
              <a:rPr lang="en-US" noProof="0" dirty="0"/>
              <a:t>Level 3 text</a:t>
            </a:r>
          </a:p>
        </p:txBody>
      </p:sp>
      <p:sp>
        <p:nvSpPr>
          <p:cNvPr id="9" name="Date Placeholder 3"/>
          <p:cNvSpPr>
            <a:spLocks noGrp="1"/>
          </p:cNvSpPr>
          <p:nvPr>
            <p:ph type="dt" sz="half" idx="10"/>
          </p:nvPr>
        </p:nvSpPr>
        <p:spPr>
          <a:xfrm>
            <a:off x="4723887" y="6356346"/>
            <a:ext cx="2743200" cy="365125"/>
          </a:xfrm>
        </p:spPr>
        <p:txBody>
          <a:bodyPr/>
          <a:lstStyle/>
          <a:p>
            <a:fld id="{22300FD1-5FD7-4BCE-AE85-781ACD1CF744}" type="datetime3">
              <a:rPr lang="en-GB" noProof="0" smtClean="0"/>
              <a:t>12 September, 2022</a:t>
            </a:fld>
            <a:endParaRPr lang="en-US" noProof="0" dirty="0"/>
          </a:p>
        </p:txBody>
      </p:sp>
      <p:sp>
        <p:nvSpPr>
          <p:cNvPr id="13" name="Slide Number Placeholder 5"/>
          <p:cNvSpPr>
            <a:spLocks noGrp="1"/>
          </p:cNvSpPr>
          <p:nvPr>
            <p:ph type="sldNum" sz="quarter" idx="12"/>
          </p:nvPr>
        </p:nvSpPr>
        <p:spPr>
          <a:xfrm>
            <a:off x="9601800" y="6356346"/>
            <a:ext cx="577515" cy="365125"/>
          </a:xfrm>
        </p:spPr>
        <p:txBody>
          <a:bodyPr/>
          <a:lstStyle/>
          <a:p>
            <a:fld id="{B86B1C54-FEBF-4CC1-B344-3951D30ED3C9}" type="slidenum">
              <a:rPr lang="en-US" noProof="0" smtClean="0"/>
              <a:t>‹#›</a:t>
            </a:fld>
            <a:endParaRPr lang="en-US" noProof="0" dirty="0"/>
          </a:p>
        </p:txBody>
      </p:sp>
      <p:sp>
        <p:nvSpPr>
          <p:cNvPr id="8" name="Footer Placeholder 4"/>
          <p:cNvSpPr>
            <a:spLocks noGrp="1"/>
          </p:cNvSpPr>
          <p:nvPr>
            <p:ph type="ftr" sz="quarter" idx="11"/>
          </p:nvPr>
        </p:nvSpPr>
        <p:spPr>
          <a:xfrm>
            <a:off x="1261045" y="6356346"/>
            <a:ext cx="4058140" cy="365125"/>
          </a:xfrm>
        </p:spPr>
        <p:txBody>
          <a:bodyPr/>
          <a:lstStyle/>
          <a:p>
            <a:r>
              <a:rPr lang="en-US" noProof="0"/>
              <a:t>Nevion pre-IBC 2019 event </a:t>
            </a:r>
            <a:endParaRPr lang="en-US" noProof="0" dirty="0"/>
          </a:p>
        </p:txBody>
      </p:sp>
      <p:sp>
        <p:nvSpPr>
          <p:cNvPr id="10" name="Slide Number Placeholder 5"/>
          <p:cNvSpPr txBox="1">
            <a:spLocks/>
          </p:cNvSpPr>
          <p:nvPr userDrawn="1"/>
        </p:nvSpPr>
        <p:spPr>
          <a:xfrm>
            <a:off x="652512" y="6356346"/>
            <a:ext cx="577515" cy="365125"/>
          </a:xfrm>
          <a:prstGeom prst="rect">
            <a:avLst/>
          </a:prstGeom>
        </p:spPr>
        <p:txBody>
          <a:bodyPr vert="horz" lIns="121920" tIns="60960" rIns="121920" bIns="60960" rtlCol="0" anchor="ctr"/>
          <a:lstStyle>
            <a:defPPr>
              <a:defRPr lang="en-US"/>
            </a:defPPr>
            <a:lvl1pPr marL="0" algn="ctr"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86B1C54-FEBF-4CC1-B344-3951D30ED3C9}" type="slidenum">
              <a:rPr lang="en-US" sz="1200" smtClean="0"/>
              <a:pPr/>
              <a:t>‹#›</a:t>
            </a:fld>
            <a:endParaRPr lang="en-US" sz="1200" dirty="0"/>
          </a:p>
        </p:txBody>
      </p:sp>
    </p:spTree>
    <p:extLst>
      <p:ext uri="{BB962C8B-B14F-4D97-AF65-F5344CB8AC3E}">
        <p14:creationId xmlns:p14="http://schemas.microsoft.com/office/powerpoint/2010/main" val="1160768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82196-8188-0705-99D5-A535CDE5CB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B2DEFE-9D35-1429-5C16-926F9641319E}"/>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5" name="Footer Placeholder 4">
            <a:extLst>
              <a:ext uri="{FF2B5EF4-FFF2-40B4-BE49-F238E27FC236}">
                <a16:creationId xmlns:a16="http://schemas.microsoft.com/office/drawing/2014/main" id="{38D1A7B4-0406-6703-B209-7C0950691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E285-998C-BFCF-014B-6A2B890B348B}"/>
              </a:ext>
            </a:extLst>
          </p:cNvPr>
          <p:cNvSpPr>
            <a:spLocks noGrp="1"/>
          </p:cNvSpPr>
          <p:nvPr>
            <p:ph type="sldNum" sz="quarter" idx="12"/>
          </p:nvPr>
        </p:nvSpPr>
        <p:spPr/>
        <p:txBody>
          <a:bodyPr/>
          <a:lstStyle/>
          <a:p>
            <a:fld id="{F1FCF13E-67E0-DB4B-9644-A98F2C7D8D31}" type="slidenum">
              <a:rPr lang="en-US" smtClean="0"/>
              <a:t>‹#›</a:t>
            </a:fld>
            <a:endParaRPr lang="en-US"/>
          </a:p>
        </p:txBody>
      </p:sp>
      <p:sp>
        <p:nvSpPr>
          <p:cNvPr id="8" name="Title 1">
            <a:extLst>
              <a:ext uri="{FF2B5EF4-FFF2-40B4-BE49-F238E27FC236}">
                <a16:creationId xmlns:a16="http://schemas.microsoft.com/office/drawing/2014/main" id="{5A243563-B626-B90A-7CC8-A11E420E0FAF}"/>
              </a:ext>
            </a:extLst>
          </p:cNvPr>
          <p:cNvSpPr>
            <a:spLocks noGrp="1"/>
          </p:cNvSpPr>
          <p:nvPr>
            <p:ph type="title"/>
          </p:nvPr>
        </p:nvSpPr>
        <p:spPr>
          <a:xfrm>
            <a:off x="838200" y="272367"/>
            <a:ext cx="10515600" cy="891416"/>
          </a:xfrm>
          <a:prstGeom prst="rect">
            <a:avLst/>
          </a:prstGeom>
        </p:spPr>
        <p:txBody>
          <a:bodyPr anchor="ctr" anchorCtr="0"/>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3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9DD2-636C-4898-0D87-C1D6B0BB8E6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F10D901-D0EE-2362-46A0-BF56FC268A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31718A-3DCA-B23B-D622-5FE239A05330}"/>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5" name="Footer Placeholder 4">
            <a:extLst>
              <a:ext uri="{FF2B5EF4-FFF2-40B4-BE49-F238E27FC236}">
                <a16:creationId xmlns:a16="http://schemas.microsoft.com/office/drawing/2014/main" id="{659A0515-547E-076A-ECCF-15E08F69B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F8775-B685-089C-CC78-6FB79ED3D695}"/>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292689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DD2EF9-3FCA-F71D-E4DE-D83835E744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1B1B62-00DA-D29D-404D-C861E927C6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C3C8B1-7ED1-FE23-558A-5C97B5BD7EA0}"/>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6" name="Footer Placeholder 5">
            <a:extLst>
              <a:ext uri="{FF2B5EF4-FFF2-40B4-BE49-F238E27FC236}">
                <a16:creationId xmlns:a16="http://schemas.microsoft.com/office/drawing/2014/main" id="{C23CB99C-1FAB-13BC-3836-C937934DB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5CF4B-4E1A-59C9-9A98-1467175169DF}"/>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16604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65AF25-6F4E-0D05-F313-BB80EF9B8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BF3624-2917-89F3-3220-BD1A51660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FD9F8FC-4343-5C66-B9E1-3AB4659B9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C0AB30-5325-B253-70DB-5C79D7B9F6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21372EC-9787-1386-7C16-04636D7724A8}"/>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8" name="Footer Placeholder 7">
            <a:extLst>
              <a:ext uri="{FF2B5EF4-FFF2-40B4-BE49-F238E27FC236}">
                <a16:creationId xmlns:a16="http://schemas.microsoft.com/office/drawing/2014/main" id="{14C756E1-56D6-B255-D540-650BB9025B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1ED8A-EE56-76CC-F410-EF329A6A2359}"/>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59227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F8E0-882C-85AC-DB74-6EA5FBFD2B7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0A42884-EC6C-78AB-37D6-F29E96B4FF87}"/>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4" name="Footer Placeholder 3">
            <a:extLst>
              <a:ext uri="{FF2B5EF4-FFF2-40B4-BE49-F238E27FC236}">
                <a16:creationId xmlns:a16="http://schemas.microsoft.com/office/drawing/2014/main" id="{E9AEDCF7-3CE8-5B18-BB9D-D446CBAA8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B3E4C-4AAB-2044-DC59-2EF610E99D4F}"/>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243037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18307-A042-151C-4E24-FE3335FF3D22}"/>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3" name="Footer Placeholder 2">
            <a:extLst>
              <a:ext uri="{FF2B5EF4-FFF2-40B4-BE49-F238E27FC236}">
                <a16:creationId xmlns:a16="http://schemas.microsoft.com/office/drawing/2014/main" id="{FE215A43-E95D-519A-0B2F-0F6EDF4870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438F8-477F-1AD2-2840-7ACDC63598AC}"/>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372687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1EF7-291B-DF19-426F-85E3296187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890564-35BD-B629-CBD4-CAA72FC45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F6AF1E0-FB1C-3AAE-CC29-734375D36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38C43C-366C-F788-B65F-D2A712475D11}"/>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6" name="Footer Placeholder 5">
            <a:extLst>
              <a:ext uri="{FF2B5EF4-FFF2-40B4-BE49-F238E27FC236}">
                <a16:creationId xmlns:a16="http://schemas.microsoft.com/office/drawing/2014/main" id="{5CA0F5A1-D390-6B58-F0C6-830149682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367A7-4A04-B77A-64AA-C2B423997440}"/>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176384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F061A-B4BE-4C3D-46A0-2E8E28D5A4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6C90CC-CE2A-BB5F-AEF5-1162881D66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36976-42C6-E0E8-60D5-C18588110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FA97EA-2AF0-227D-37FC-10E1F366C889}"/>
              </a:ext>
            </a:extLst>
          </p:cNvPr>
          <p:cNvSpPr>
            <a:spLocks noGrp="1"/>
          </p:cNvSpPr>
          <p:nvPr>
            <p:ph type="dt" sz="half" idx="10"/>
          </p:nvPr>
        </p:nvSpPr>
        <p:spPr/>
        <p:txBody>
          <a:bodyPr/>
          <a:lstStyle/>
          <a:p>
            <a:fld id="{5FD86490-DB3D-9340-B04F-1F2289A7EF84}" type="datetimeFigureOut">
              <a:rPr lang="en-US" smtClean="0"/>
              <a:t>9/12/2022</a:t>
            </a:fld>
            <a:endParaRPr lang="en-US"/>
          </a:p>
        </p:txBody>
      </p:sp>
      <p:sp>
        <p:nvSpPr>
          <p:cNvPr id="6" name="Footer Placeholder 5">
            <a:extLst>
              <a:ext uri="{FF2B5EF4-FFF2-40B4-BE49-F238E27FC236}">
                <a16:creationId xmlns:a16="http://schemas.microsoft.com/office/drawing/2014/main" id="{F74AE31D-D610-6421-A22F-D60F7B97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B5BD3-1E96-BB27-59EE-41990B878BD4}"/>
              </a:ext>
            </a:extLst>
          </p:cNvPr>
          <p:cNvSpPr>
            <a:spLocks noGrp="1"/>
          </p:cNvSpPr>
          <p:nvPr>
            <p:ph type="sldNum" sz="quarter" idx="12"/>
          </p:nvPr>
        </p:nvSpPr>
        <p:spPr/>
        <p:txBody>
          <a:bodyPr/>
          <a:lstStyle/>
          <a:p>
            <a:fld id="{F1FCF13E-67E0-DB4B-9644-A98F2C7D8D31}" type="slidenum">
              <a:rPr lang="en-US" smtClean="0"/>
              <a:t>‹#›</a:t>
            </a:fld>
            <a:endParaRPr lang="en-US"/>
          </a:p>
        </p:txBody>
      </p:sp>
    </p:spTree>
    <p:extLst>
      <p:ext uri="{BB962C8B-B14F-4D97-AF65-F5344CB8AC3E}">
        <p14:creationId xmlns:p14="http://schemas.microsoft.com/office/powerpoint/2010/main" val="401431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6E8BA4-C263-DD8F-2075-E58B2DE26AEE}"/>
              </a:ext>
            </a:extLst>
          </p:cNvPr>
          <p:cNvPicPr>
            <a:picLocks noChangeAspect="1"/>
          </p:cNvPicPr>
          <p:nvPr userDrawn="1"/>
        </p:nvPicPr>
        <p:blipFill rotWithShape="1">
          <a:blip r:embed="rId14"/>
          <a:srcRect t="41540" b="38803"/>
          <a:stretch/>
        </p:blipFill>
        <p:spPr>
          <a:xfrm>
            <a:off x="1" y="0"/>
            <a:ext cx="12191999" cy="1348154"/>
          </a:xfrm>
          <a:prstGeom prst="rect">
            <a:avLst/>
          </a:prstGeom>
        </p:spPr>
      </p:pic>
      <p:sp>
        <p:nvSpPr>
          <p:cNvPr id="3" name="Text Placeholder 2">
            <a:extLst>
              <a:ext uri="{FF2B5EF4-FFF2-40B4-BE49-F238E27FC236}">
                <a16:creationId xmlns:a16="http://schemas.microsoft.com/office/drawing/2014/main" id="{D184B369-DAC4-2108-E86E-24B484AAA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55EBAC18-7798-A02A-6561-CE7810AD4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86490-DB3D-9340-B04F-1F2289A7EF84}" type="datetimeFigureOut">
              <a:rPr lang="en-US" smtClean="0"/>
              <a:t>9/12/2022</a:t>
            </a:fld>
            <a:endParaRPr lang="en-US"/>
          </a:p>
        </p:txBody>
      </p:sp>
      <p:sp>
        <p:nvSpPr>
          <p:cNvPr id="5" name="Footer Placeholder 4">
            <a:extLst>
              <a:ext uri="{FF2B5EF4-FFF2-40B4-BE49-F238E27FC236}">
                <a16:creationId xmlns:a16="http://schemas.microsoft.com/office/drawing/2014/main" id="{0A5E13B5-7FE1-4E5E-2145-DDBA1D918F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4D2FF-DC11-7A4B-D738-06B585F0A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CF13E-67E0-DB4B-9644-A98F2C7D8D31}" type="slidenum">
              <a:rPr lang="en-US" smtClean="0"/>
              <a:t>‹#›</a:t>
            </a:fld>
            <a:endParaRPr lang="en-US"/>
          </a:p>
        </p:txBody>
      </p:sp>
      <p:pic>
        <p:nvPicPr>
          <p:cNvPr id="7" name="Picture 6">
            <a:extLst>
              <a:ext uri="{FF2B5EF4-FFF2-40B4-BE49-F238E27FC236}">
                <a16:creationId xmlns:a16="http://schemas.microsoft.com/office/drawing/2014/main" id="{59ADCBF2-5CE3-1E76-C4D3-70D6610F20D2}"/>
              </a:ext>
            </a:extLst>
          </p:cNvPr>
          <p:cNvPicPr>
            <a:picLocks noChangeAspect="1"/>
          </p:cNvPicPr>
          <p:nvPr userDrawn="1"/>
        </p:nvPicPr>
        <p:blipFill rotWithShape="1">
          <a:blip r:embed="rId14"/>
          <a:srcRect t="41540" b="38803"/>
          <a:stretch/>
        </p:blipFill>
        <p:spPr>
          <a:xfrm>
            <a:off x="0" y="0"/>
            <a:ext cx="12192000" cy="1348154"/>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06B2E87-1D0C-F4BD-7459-862641E10282}"/>
              </a:ext>
            </a:extLst>
          </p:cNvPr>
          <p:cNvPicPr>
            <a:picLocks noChangeAspect="1"/>
          </p:cNvPicPr>
          <p:nvPr userDrawn="1"/>
        </p:nvPicPr>
        <p:blipFill>
          <a:blip r:embed="rId15"/>
          <a:stretch>
            <a:fillRect/>
          </a:stretch>
        </p:blipFill>
        <p:spPr>
          <a:xfrm>
            <a:off x="9975272" y="412699"/>
            <a:ext cx="2069275" cy="655426"/>
          </a:xfrm>
          <a:prstGeom prst="rect">
            <a:avLst/>
          </a:prstGeom>
        </p:spPr>
      </p:pic>
      <p:pic>
        <p:nvPicPr>
          <p:cNvPr id="10" name="Picture 9">
            <a:extLst>
              <a:ext uri="{FF2B5EF4-FFF2-40B4-BE49-F238E27FC236}">
                <a16:creationId xmlns:a16="http://schemas.microsoft.com/office/drawing/2014/main" id="{3E47DC2E-5119-4CFA-85DA-39DA255BE6A9}"/>
              </a:ext>
            </a:extLst>
          </p:cNvPr>
          <p:cNvPicPr/>
          <p:nvPr userDrawn="1"/>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93891" y="6197212"/>
            <a:ext cx="1576400" cy="504745"/>
          </a:xfrm>
          <a:prstGeom prst="rect">
            <a:avLst/>
          </a:prstGeom>
          <a:noFill/>
          <a:ln>
            <a:noFill/>
          </a:ln>
        </p:spPr>
      </p:pic>
    </p:spTree>
    <p:extLst>
      <p:ext uri="{BB962C8B-B14F-4D97-AF65-F5344CB8AC3E}">
        <p14:creationId xmlns:p14="http://schemas.microsoft.com/office/powerpoint/2010/main" val="200228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C9FA0"/>
        </a:buClr>
        <a:buFont typeface="Wingdings" pitchFamily="2" charset="2"/>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C9FA0"/>
        </a:buClr>
        <a:buFont typeface="Wingdings"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C9FA0"/>
        </a:buClr>
        <a:buFont typeface="Wingdings"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C9FA0"/>
        </a:buClr>
        <a:buFont typeface="Wingdings"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47.tif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49.png"/><Relationship Id="rId2" Type="http://schemas.openxmlformats.org/officeDocument/2006/relationships/image" Target="../media/image52.tiff"/><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55.tiff"/><Relationship Id="rId4" Type="http://schemas.openxmlformats.org/officeDocument/2006/relationships/image" Target="../media/image54.tiff"/></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6.emf"/><Relationship Id="rId7" Type="http://schemas.openxmlformats.org/officeDocument/2006/relationships/image" Target="../media/image65.jpe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1.sv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9.emf"/><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6.emf"/><Relationship Id="rId7" Type="http://schemas.openxmlformats.org/officeDocument/2006/relationships/image" Target="../media/image26.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16.emf"/><Relationship Id="rId10" Type="http://schemas.openxmlformats.org/officeDocument/2006/relationships/image" Target="../media/image64.emf"/><Relationship Id="rId4" Type="http://schemas.openxmlformats.org/officeDocument/2006/relationships/image" Target="../media/image87.emf"/><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64.emf"/><Relationship Id="rId4" Type="http://schemas.openxmlformats.org/officeDocument/2006/relationships/image" Target="../media/image63.emf"/></Relationships>
</file>

<file path=ppt/slides/_rels/slide3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4.emf"/><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8.emf"/></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emf"/><Relationship Id="rId10" Type="http://schemas.openxmlformats.org/officeDocument/2006/relationships/image" Target="../media/image3.emf"/><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99.emf"/><Relationship Id="rId1" Type="http://schemas.openxmlformats.org/officeDocument/2006/relationships/slideLayout" Target="../slideLayouts/slideLayout2.xml"/><Relationship Id="rId6" Type="http://schemas.openxmlformats.org/officeDocument/2006/relationships/image" Target="../media/image101.tiff"/><Relationship Id="rId5" Type="http://schemas.openxmlformats.org/officeDocument/2006/relationships/image" Target="../media/image29.emf"/><Relationship Id="rId4" Type="http://schemas.openxmlformats.org/officeDocument/2006/relationships/image" Target="../media/image10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5.emf"/><Relationship Id="rId3" Type="http://schemas.openxmlformats.org/officeDocument/2006/relationships/image" Target="../media/image27.emf"/><Relationship Id="rId7" Type="http://schemas.openxmlformats.org/officeDocument/2006/relationships/image" Target="../media/image30.emf"/><Relationship Id="rId12" Type="http://schemas.microsoft.com/office/2007/relationships/hdphoto" Target="../media/hdphoto2.wdp"/><Relationship Id="rId2" Type="http://schemas.openxmlformats.org/officeDocument/2006/relationships/image" Target="../media/image26.emf"/><Relationship Id="rId1" Type="http://schemas.openxmlformats.org/officeDocument/2006/relationships/slideLayout" Target="../slideLayouts/slideLayout12.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16.emf"/><Relationship Id="rId10" Type="http://schemas.openxmlformats.org/officeDocument/2006/relationships/image" Target="../media/image33.emf"/><Relationship Id="rId4" Type="http://schemas.openxmlformats.org/officeDocument/2006/relationships/image" Target="../media/image28.emf"/><Relationship Id="rId9" Type="http://schemas.openxmlformats.org/officeDocument/2006/relationships/image" Target="../media/image32.emf"/><Relationship Id="rId14" Type="http://schemas.openxmlformats.org/officeDocument/2006/relationships/image" Target="../media/image36.emf"/></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hyperlink" Target="mailto:arayner@nevion.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35.emf"/><Relationship Id="rId3" Type="http://schemas.openxmlformats.org/officeDocument/2006/relationships/image" Target="../media/image27.emf"/><Relationship Id="rId7" Type="http://schemas.openxmlformats.org/officeDocument/2006/relationships/image" Target="../media/image30.emf"/><Relationship Id="rId12" Type="http://schemas.microsoft.com/office/2007/relationships/hdphoto" Target="../media/hdphoto2.wdp"/><Relationship Id="rId2" Type="http://schemas.openxmlformats.org/officeDocument/2006/relationships/image" Target="../media/image26.emf"/><Relationship Id="rId1" Type="http://schemas.openxmlformats.org/officeDocument/2006/relationships/slideLayout" Target="../slideLayouts/slideLayout12.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16.emf"/><Relationship Id="rId10" Type="http://schemas.openxmlformats.org/officeDocument/2006/relationships/image" Target="../media/image33.emf"/><Relationship Id="rId4" Type="http://schemas.openxmlformats.org/officeDocument/2006/relationships/image" Target="../media/image28.emf"/><Relationship Id="rId9" Type="http://schemas.openxmlformats.org/officeDocument/2006/relationships/image" Target="../media/image32.emf"/><Relationship Id="rId14"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37BA2-AFC0-648B-15E7-64F68CB1427F}"/>
              </a:ext>
            </a:extLst>
          </p:cNvPr>
          <p:cNvSpPr txBox="1"/>
          <p:nvPr/>
        </p:nvSpPr>
        <p:spPr>
          <a:xfrm>
            <a:off x="2059967" y="479594"/>
            <a:ext cx="8079288" cy="707886"/>
          </a:xfrm>
          <a:prstGeom prst="rect">
            <a:avLst/>
          </a:prstGeom>
          <a:noFill/>
        </p:spPr>
        <p:txBody>
          <a:bodyPr wrap="square" rtlCol="0">
            <a:spAutoFit/>
          </a:bodyPr>
          <a:lstStyle/>
          <a:p>
            <a:pPr algn="ctr"/>
            <a:r>
              <a:rPr lang="en-US" sz="4000" b="1" dirty="0">
                <a:solidFill>
                  <a:schemeClr val="bg1"/>
                </a:solidFill>
                <a:latin typeface="+mj-lt"/>
              </a:rPr>
              <a:t>Audio in IP production</a:t>
            </a:r>
          </a:p>
        </p:txBody>
      </p:sp>
      <p:sp>
        <p:nvSpPr>
          <p:cNvPr id="6" name="TextBox 5">
            <a:extLst>
              <a:ext uri="{FF2B5EF4-FFF2-40B4-BE49-F238E27FC236}">
                <a16:creationId xmlns:a16="http://schemas.microsoft.com/office/drawing/2014/main" id="{05953437-BC45-7CA9-5FC7-42D3135DDEC3}"/>
              </a:ext>
            </a:extLst>
          </p:cNvPr>
          <p:cNvSpPr txBox="1"/>
          <p:nvPr/>
        </p:nvSpPr>
        <p:spPr>
          <a:xfrm>
            <a:off x="2059967" y="1284793"/>
            <a:ext cx="8079288" cy="1384995"/>
          </a:xfrm>
          <a:prstGeom prst="rect">
            <a:avLst/>
          </a:prstGeom>
          <a:noFill/>
        </p:spPr>
        <p:txBody>
          <a:bodyPr wrap="square" rtlCol="0">
            <a:spAutoFit/>
          </a:bodyPr>
          <a:lstStyle/>
          <a:p>
            <a:pPr algn="ctr"/>
            <a:r>
              <a:rPr lang="en-US" sz="2800" dirty="0">
                <a:solidFill>
                  <a:schemeClr val="bg1"/>
                </a:solidFill>
                <a:latin typeface="+mj-lt"/>
              </a:rPr>
              <a:t>Andy Rayner, Chief Technologist, Nevion</a:t>
            </a:r>
            <a:br>
              <a:rPr lang="en-US" sz="2800" dirty="0">
                <a:solidFill>
                  <a:schemeClr val="bg1"/>
                </a:solidFill>
                <a:latin typeface="+mj-lt"/>
              </a:rPr>
            </a:br>
            <a:r>
              <a:rPr lang="en-US" sz="2800" dirty="0">
                <a:solidFill>
                  <a:schemeClr val="bg1"/>
                </a:solidFill>
                <a:latin typeface="+mj-lt"/>
              </a:rPr>
              <a:t>arayner@nevion.com   +44 7711 196609</a:t>
            </a:r>
          </a:p>
          <a:p>
            <a:pPr algn="ctr"/>
            <a:endParaRPr lang="en-US" sz="2800" dirty="0">
              <a:solidFill>
                <a:schemeClr val="bg1"/>
              </a:solidFill>
              <a:latin typeface="+mj-lt"/>
            </a:endParaRPr>
          </a:p>
        </p:txBody>
      </p:sp>
      <p:sp>
        <p:nvSpPr>
          <p:cNvPr id="7" name="TextBox 6">
            <a:extLst>
              <a:ext uri="{FF2B5EF4-FFF2-40B4-BE49-F238E27FC236}">
                <a16:creationId xmlns:a16="http://schemas.microsoft.com/office/drawing/2014/main" id="{738225A4-20A3-4E33-B1E0-0EA18D774DFC}"/>
              </a:ext>
            </a:extLst>
          </p:cNvPr>
          <p:cNvSpPr txBox="1"/>
          <p:nvPr/>
        </p:nvSpPr>
        <p:spPr>
          <a:xfrm>
            <a:off x="1852245" y="5407977"/>
            <a:ext cx="8323385" cy="523220"/>
          </a:xfrm>
          <a:prstGeom prst="rect">
            <a:avLst/>
          </a:prstGeom>
          <a:noFill/>
        </p:spPr>
        <p:txBody>
          <a:bodyPr wrap="square">
            <a:spAutoFit/>
          </a:bodyPr>
          <a:lstStyle/>
          <a:p>
            <a:pPr algn="ctr"/>
            <a:r>
              <a:rPr lang="en-GB" sz="2800" dirty="0"/>
              <a:t>Come and catch up on the Sony stand in Hall 13</a:t>
            </a:r>
          </a:p>
        </p:txBody>
      </p:sp>
    </p:spTree>
    <p:extLst>
      <p:ext uri="{BB962C8B-B14F-4D97-AF65-F5344CB8AC3E}">
        <p14:creationId xmlns:p14="http://schemas.microsoft.com/office/powerpoint/2010/main" val="1373479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1312-4A55-4380-9E24-A4FB0E7BD6A0}"/>
              </a:ext>
            </a:extLst>
          </p:cNvPr>
          <p:cNvSpPr>
            <a:spLocks noGrp="1"/>
          </p:cNvSpPr>
          <p:nvPr>
            <p:ph type="title"/>
          </p:nvPr>
        </p:nvSpPr>
        <p:spPr/>
        <p:txBody>
          <a:bodyPr/>
          <a:lstStyle/>
          <a:p>
            <a:r>
              <a:rPr lang="en-GB" dirty="0">
                <a:solidFill>
                  <a:schemeClr val="bg1"/>
                </a:solidFill>
              </a:rPr>
              <a:t>A-D conversion!</a:t>
            </a:r>
          </a:p>
        </p:txBody>
      </p:sp>
      <p:sp>
        <p:nvSpPr>
          <p:cNvPr id="3" name="Content Placeholder 2">
            <a:extLst>
              <a:ext uri="{FF2B5EF4-FFF2-40B4-BE49-F238E27FC236}">
                <a16:creationId xmlns:a16="http://schemas.microsoft.com/office/drawing/2014/main" id="{C5E40A43-4EC4-49EA-9D29-BEC37758994F}"/>
              </a:ext>
            </a:extLst>
          </p:cNvPr>
          <p:cNvSpPr>
            <a:spLocks noGrp="1"/>
          </p:cNvSpPr>
          <p:nvPr>
            <p:ph sz="half" idx="4294967295"/>
          </p:nvPr>
        </p:nvSpPr>
        <p:spPr>
          <a:xfrm>
            <a:off x="0" y="5646738"/>
            <a:ext cx="6818313" cy="1536700"/>
          </a:xfrm>
        </p:spPr>
        <p:txBody>
          <a:bodyPr/>
          <a:lstStyle/>
          <a:p>
            <a:pPr marL="0" indent="0">
              <a:buNone/>
            </a:pPr>
            <a:r>
              <a:rPr lang="en-US" sz="1867" i="1" dirty="0"/>
              <a:t>1954 "DATRAC" 11-bit, 50-kSPS Vacuum Tube ADC</a:t>
            </a:r>
          </a:p>
          <a:p>
            <a:pPr marL="0" indent="0">
              <a:buNone/>
            </a:pPr>
            <a:r>
              <a:rPr lang="en-GB" sz="1867" i="1" dirty="0"/>
              <a:t>Designed by Bernard M. Gordon at EPSCO</a:t>
            </a:r>
          </a:p>
          <a:p>
            <a:pPr marL="0" indent="0">
              <a:buNone/>
            </a:pPr>
            <a:r>
              <a:rPr lang="en-GB" sz="1867" i="1" dirty="0"/>
              <a:t>500watts, 150lbs, $8500</a:t>
            </a:r>
            <a:endParaRPr lang="en-US" sz="1867" dirty="0"/>
          </a:p>
        </p:txBody>
      </p:sp>
      <p:sp>
        <p:nvSpPr>
          <p:cNvPr id="4" name="Content Placeholder 3">
            <a:extLst>
              <a:ext uri="{FF2B5EF4-FFF2-40B4-BE49-F238E27FC236}">
                <a16:creationId xmlns:a16="http://schemas.microsoft.com/office/drawing/2014/main" id="{94C98E86-55BF-445E-A51C-6AC77BC0EBCD}"/>
              </a:ext>
            </a:extLst>
          </p:cNvPr>
          <p:cNvSpPr>
            <a:spLocks noGrp="1"/>
          </p:cNvSpPr>
          <p:nvPr>
            <p:ph sz="half" idx="4294967295"/>
          </p:nvPr>
        </p:nvSpPr>
        <p:spPr>
          <a:xfrm>
            <a:off x="7693025" y="5711825"/>
            <a:ext cx="4498975" cy="1095375"/>
          </a:xfrm>
        </p:spPr>
        <p:txBody>
          <a:bodyPr/>
          <a:lstStyle/>
          <a:p>
            <a:pPr marL="0" indent="0">
              <a:buNone/>
            </a:pPr>
            <a:r>
              <a:rPr lang="en-GB" sz="1867" dirty="0"/>
              <a:t>AD572 12-Bit, 25-μs Mil</a:t>
            </a:r>
          </a:p>
          <a:p>
            <a:pPr marL="0" indent="0">
              <a:buNone/>
            </a:pPr>
            <a:r>
              <a:rPr lang="en-GB" sz="1867" dirty="0"/>
              <a:t>Hybrid ADC, 1977</a:t>
            </a:r>
            <a:endParaRPr lang="en-US" sz="1867" dirty="0"/>
          </a:p>
        </p:txBody>
      </p:sp>
      <p:pic>
        <p:nvPicPr>
          <p:cNvPr id="7" name="Picture 6">
            <a:extLst>
              <a:ext uri="{FF2B5EF4-FFF2-40B4-BE49-F238E27FC236}">
                <a16:creationId xmlns:a16="http://schemas.microsoft.com/office/drawing/2014/main" id="{E32E0EB3-8FDC-44E4-BB83-D98955CFF2F8}"/>
              </a:ext>
            </a:extLst>
          </p:cNvPr>
          <p:cNvPicPr>
            <a:picLocks noChangeAspect="1"/>
          </p:cNvPicPr>
          <p:nvPr/>
        </p:nvPicPr>
        <p:blipFill>
          <a:blip r:embed="rId2"/>
          <a:stretch>
            <a:fillRect/>
          </a:stretch>
        </p:blipFill>
        <p:spPr>
          <a:xfrm>
            <a:off x="1929271" y="1425396"/>
            <a:ext cx="3569671" cy="4090167"/>
          </a:xfrm>
          <a:prstGeom prst="rect">
            <a:avLst/>
          </a:prstGeom>
        </p:spPr>
      </p:pic>
      <p:pic>
        <p:nvPicPr>
          <p:cNvPr id="8" name="Picture 7">
            <a:extLst>
              <a:ext uri="{FF2B5EF4-FFF2-40B4-BE49-F238E27FC236}">
                <a16:creationId xmlns:a16="http://schemas.microsoft.com/office/drawing/2014/main" id="{03F05193-0061-4650-BEE9-C61880415428}"/>
              </a:ext>
            </a:extLst>
          </p:cNvPr>
          <p:cNvPicPr>
            <a:picLocks noChangeAspect="1"/>
          </p:cNvPicPr>
          <p:nvPr/>
        </p:nvPicPr>
        <p:blipFill>
          <a:blip r:embed="rId3"/>
          <a:stretch>
            <a:fillRect/>
          </a:stretch>
        </p:blipFill>
        <p:spPr>
          <a:xfrm>
            <a:off x="6814784" y="1437216"/>
            <a:ext cx="4767617" cy="4078347"/>
          </a:xfrm>
          <a:prstGeom prst="rect">
            <a:avLst/>
          </a:prstGeom>
        </p:spPr>
      </p:pic>
    </p:spTree>
    <p:extLst>
      <p:ext uri="{BB962C8B-B14F-4D97-AF65-F5344CB8AC3E}">
        <p14:creationId xmlns:p14="http://schemas.microsoft.com/office/powerpoint/2010/main" val="116365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D450-D133-4F14-B22B-901A2D9BEF84}"/>
              </a:ext>
            </a:extLst>
          </p:cNvPr>
          <p:cNvSpPr>
            <a:spLocks noGrp="1"/>
          </p:cNvSpPr>
          <p:nvPr>
            <p:ph type="title"/>
          </p:nvPr>
        </p:nvSpPr>
        <p:spPr/>
        <p:txBody>
          <a:bodyPr/>
          <a:lstStyle/>
          <a:p>
            <a:r>
              <a:rPr lang="en-GB" dirty="0"/>
              <a:t>Audio acquisition</a:t>
            </a:r>
            <a:endParaRPr lang="en-US" dirty="0"/>
          </a:p>
        </p:txBody>
      </p:sp>
      <p:sp>
        <p:nvSpPr>
          <p:cNvPr id="9" name="Content Placeholder 8">
            <a:extLst>
              <a:ext uri="{FF2B5EF4-FFF2-40B4-BE49-F238E27FC236}">
                <a16:creationId xmlns:a16="http://schemas.microsoft.com/office/drawing/2014/main" id="{56C48EF5-5D24-4C92-93BD-41E7E0754F5C}"/>
              </a:ext>
            </a:extLst>
          </p:cNvPr>
          <p:cNvSpPr>
            <a:spLocks noGrp="1"/>
          </p:cNvSpPr>
          <p:nvPr>
            <p:ph idx="1"/>
          </p:nvPr>
        </p:nvSpPr>
        <p:spPr>
          <a:xfrm>
            <a:off x="665749" y="5258464"/>
            <a:ext cx="4094433" cy="1447137"/>
          </a:xfrm>
        </p:spPr>
        <p:txBody>
          <a:bodyPr>
            <a:normAutofit/>
          </a:bodyPr>
          <a:lstStyle/>
          <a:p>
            <a:r>
              <a:rPr lang="en-GB" dirty="0"/>
              <a:t>Sample frequency</a:t>
            </a:r>
          </a:p>
          <a:p>
            <a:r>
              <a:rPr lang="en-GB" dirty="0"/>
              <a:t>Bit depth</a:t>
            </a:r>
          </a:p>
          <a:p>
            <a:endParaRPr lang="en-US" dirty="0"/>
          </a:p>
        </p:txBody>
      </p:sp>
      <p:pic>
        <p:nvPicPr>
          <p:cNvPr id="7" name="Picture 6" descr="A close up of a map&#10;&#10;Description automatically generated">
            <a:extLst>
              <a:ext uri="{FF2B5EF4-FFF2-40B4-BE49-F238E27FC236}">
                <a16:creationId xmlns:a16="http://schemas.microsoft.com/office/drawing/2014/main" id="{F6A4DA78-4AC4-453F-BC52-D9075ADC75EB}"/>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088" b="11042"/>
          <a:stretch/>
        </p:blipFill>
        <p:spPr>
          <a:xfrm>
            <a:off x="1340514" y="1966686"/>
            <a:ext cx="9381893" cy="3193711"/>
          </a:xfrm>
          <a:prstGeom prst="rect">
            <a:avLst/>
          </a:prstGeom>
        </p:spPr>
      </p:pic>
      <p:sp>
        <p:nvSpPr>
          <p:cNvPr id="8" name="Rectangle 7">
            <a:extLst>
              <a:ext uri="{FF2B5EF4-FFF2-40B4-BE49-F238E27FC236}">
                <a16:creationId xmlns:a16="http://schemas.microsoft.com/office/drawing/2014/main" id="{FC6C275F-EBB3-4AF7-9269-DD0DC1F9C1AA}"/>
              </a:ext>
            </a:extLst>
          </p:cNvPr>
          <p:cNvSpPr/>
          <p:nvPr/>
        </p:nvSpPr>
        <p:spPr>
          <a:xfrm>
            <a:off x="8307686" y="1742718"/>
            <a:ext cx="1579659" cy="355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Cross 9">
            <a:extLst>
              <a:ext uri="{FF2B5EF4-FFF2-40B4-BE49-F238E27FC236}">
                <a16:creationId xmlns:a16="http://schemas.microsoft.com/office/drawing/2014/main" id="{F9179A04-77F1-4269-A0A6-B4180C230771}"/>
              </a:ext>
            </a:extLst>
          </p:cNvPr>
          <p:cNvSpPr/>
          <p:nvPr/>
        </p:nvSpPr>
        <p:spPr>
          <a:xfrm>
            <a:off x="4648864" y="5454597"/>
            <a:ext cx="694413" cy="683812"/>
          </a:xfrm>
          <a:prstGeom prst="plus">
            <a:avLst>
              <a:gd name="adj" fmla="val 381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Content Placeholder 8">
            <a:extLst>
              <a:ext uri="{FF2B5EF4-FFF2-40B4-BE49-F238E27FC236}">
                <a16:creationId xmlns:a16="http://schemas.microsoft.com/office/drawing/2014/main" id="{EAD2FE08-4F71-49EE-A79D-E7AEAAE60555}"/>
              </a:ext>
            </a:extLst>
          </p:cNvPr>
          <p:cNvSpPr txBox="1">
            <a:spLocks/>
          </p:cNvSpPr>
          <p:nvPr/>
        </p:nvSpPr>
        <p:spPr>
          <a:xfrm>
            <a:off x="5724545" y="5542223"/>
            <a:ext cx="4094433" cy="1006724"/>
          </a:xfrm>
          <a:prstGeom prst="rect">
            <a:avLst/>
          </a:prstGeom>
        </p:spPr>
        <p:txBody>
          <a:bodyPr vert="horz" lIns="121920" tIns="60960" rIns="121920" bIns="60960" rtlCol="0">
            <a:normAutofit/>
          </a:bodyPr>
          <a:lstStyle>
            <a:lvl1pPr marL="342000" indent="-342000" algn="l" defTabSz="685800" rtl="0" eaLnBrk="1" latinLnBrk="0" hangingPunct="1">
              <a:lnSpc>
                <a:spcPct val="100000"/>
              </a:lnSpc>
              <a:spcBef>
                <a:spcPts val="480"/>
              </a:spcBef>
              <a:buClr>
                <a:schemeClr val="tx2"/>
              </a:buClr>
              <a:buFont typeface="Arial" panose="020B0604020202020204" pitchFamily="34" charset="0"/>
              <a:buChar char="•"/>
              <a:defRPr sz="2000" kern="1200">
                <a:solidFill>
                  <a:schemeClr val="tx1"/>
                </a:solidFill>
                <a:latin typeface="+mn-lt"/>
                <a:ea typeface="+mn-ea"/>
                <a:cs typeface="+mn-cs"/>
              </a:defRPr>
            </a:lvl1pPr>
            <a:lvl2pPr marL="741600" indent="-284400" algn="l" defTabSz="685800" rtl="0" eaLnBrk="1" latinLnBrk="0" hangingPunct="1">
              <a:lnSpc>
                <a:spcPct val="100000"/>
              </a:lnSpc>
              <a:spcBef>
                <a:spcPts val="432"/>
              </a:spcBef>
              <a:buFont typeface="Verdana" panose="020B0604030504040204" pitchFamily="34" charset="0"/>
              <a:buChar char="−"/>
              <a:defRPr sz="1800" kern="1200">
                <a:solidFill>
                  <a:schemeClr val="tx1"/>
                </a:solidFill>
                <a:latin typeface="+mn-lt"/>
                <a:ea typeface="+mn-ea"/>
                <a:cs typeface="+mn-cs"/>
              </a:defRPr>
            </a:lvl2pPr>
            <a:lvl3pPr marL="1144800" indent="-230400" algn="l" defTabSz="685800" rtl="0" eaLnBrk="1" latinLnBrk="0" hangingPunct="1">
              <a:lnSpc>
                <a:spcPct val="100000"/>
              </a:lnSpc>
              <a:spcBef>
                <a:spcPts val="384"/>
              </a:spcBef>
              <a:buFont typeface="Arial" panose="020B0604020202020204" pitchFamily="34" charset="0"/>
              <a:buChar char="•"/>
              <a:defRPr sz="1600" kern="1200">
                <a:solidFill>
                  <a:schemeClr val="tx1"/>
                </a:solidFill>
                <a:latin typeface="+mn-lt"/>
                <a:ea typeface="+mn-ea"/>
                <a:cs typeface="+mn-cs"/>
              </a:defRPr>
            </a:lvl3pPr>
            <a:lvl4pPr marL="1602000" indent="-230400" algn="l" defTabSz="685800" rtl="0" eaLnBrk="1" latinLnBrk="0" hangingPunct="1">
              <a:lnSpc>
                <a:spcPct val="100000"/>
              </a:lnSpc>
              <a:spcBef>
                <a:spcPts val="336"/>
              </a:spcBef>
              <a:buFont typeface="Verdana" panose="020B0604030504040204" pitchFamily="34" charset="0"/>
              <a:buChar char="−"/>
              <a:defRPr sz="1400" kern="1200">
                <a:solidFill>
                  <a:schemeClr val="tx1"/>
                </a:solidFill>
                <a:latin typeface="+mn-lt"/>
                <a:ea typeface="+mn-ea"/>
                <a:cs typeface="+mn-cs"/>
              </a:defRPr>
            </a:lvl4pPr>
            <a:lvl5pPr marL="2059200" indent="-230400" algn="l" defTabSz="685800" rtl="0" eaLnBrk="1" latinLnBrk="0" hangingPunct="1">
              <a:lnSpc>
                <a:spcPct val="100000"/>
              </a:lnSpc>
              <a:spcBef>
                <a:spcPts val="336"/>
              </a:spcBef>
              <a:buFont typeface="Verdana" panose="020B060403050404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667" dirty="0"/>
              <a:t>Time of capture</a:t>
            </a:r>
          </a:p>
          <a:p>
            <a:pPr marL="0" indent="0">
              <a:buNone/>
            </a:pPr>
            <a:endParaRPr lang="en-US" sz="2667" dirty="0"/>
          </a:p>
        </p:txBody>
      </p:sp>
    </p:spTree>
    <p:extLst>
      <p:ext uri="{BB962C8B-B14F-4D97-AF65-F5344CB8AC3E}">
        <p14:creationId xmlns:p14="http://schemas.microsoft.com/office/powerpoint/2010/main" val="838277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1EC8EA86-B621-A54D-A5B3-79F33816B648}"/>
              </a:ext>
            </a:extLst>
          </p:cNvPr>
          <p:cNvSpPr/>
          <p:nvPr/>
        </p:nvSpPr>
        <p:spPr>
          <a:xfrm>
            <a:off x="1058340" y="1634239"/>
            <a:ext cx="4177087" cy="501504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t>		</a:t>
            </a:r>
            <a:r>
              <a:rPr lang="en-US" sz="1867" dirty="0"/>
              <a:t>Standardized Audio </a:t>
            </a:r>
          </a:p>
          <a:p>
            <a:pPr algn="r"/>
            <a:r>
              <a:rPr lang="en-US" sz="1867" dirty="0"/>
              <a:t>interfaces</a:t>
            </a:r>
          </a:p>
        </p:txBody>
      </p:sp>
      <p:sp>
        <p:nvSpPr>
          <p:cNvPr id="36" name="Rounded Rectangle 35">
            <a:extLst>
              <a:ext uri="{FF2B5EF4-FFF2-40B4-BE49-F238E27FC236}">
                <a16:creationId xmlns:a16="http://schemas.microsoft.com/office/drawing/2014/main" id="{903143D4-BF27-F44B-B6FB-0137B9742C51}"/>
              </a:ext>
            </a:extLst>
          </p:cNvPr>
          <p:cNvSpPr/>
          <p:nvPr/>
        </p:nvSpPr>
        <p:spPr>
          <a:xfrm>
            <a:off x="5971961" y="1761358"/>
            <a:ext cx="4177087" cy="179930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		Standardized</a:t>
            </a:r>
          </a:p>
          <a:p>
            <a:pPr algn="ctr"/>
            <a:r>
              <a:rPr lang="en-US" sz="1867" dirty="0"/>
              <a:t>		IP formats</a:t>
            </a:r>
          </a:p>
        </p:txBody>
      </p:sp>
      <p:sp>
        <p:nvSpPr>
          <p:cNvPr id="35" name="Rounded Rectangle 34">
            <a:extLst>
              <a:ext uri="{FF2B5EF4-FFF2-40B4-BE49-F238E27FC236}">
                <a16:creationId xmlns:a16="http://schemas.microsoft.com/office/drawing/2014/main" id="{D4883067-EDCD-ED4A-AC13-9CBEB4DA2039}"/>
              </a:ext>
            </a:extLst>
          </p:cNvPr>
          <p:cNvSpPr/>
          <p:nvPr/>
        </p:nvSpPr>
        <p:spPr>
          <a:xfrm>
            <a:off x="5982561" y="3599582"/>
            <a:ext cx="4177087" cy="288963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		Proprietary</a:t>
            </a:r>
          </a:p>
          <a:p>
            <a:pPr algn="ctr"/>
            <a:r>
              <a:rPr lang="en-US" sz="1867" dirty="0"/>
              <a:t>		IP formats</a:t>
            </a:r>
          </a:p>
        </p:txBody>
      </p:sp>
      <p:sp>
        <p:nvSpPr>
          <p:cNvPr id="2" name="Title 1">
            <a:extLst>
              <a:ext uri="{FF2B5EF4-FFF2-40B4-BE49-F238E27FC236}">
                <a16:creationId xmlns:a16="http://schemas.microsoft.com/office/drawing/2014/main" id="{5133CB51-4A2D-9742-A33D-99F22A1F2DFE}"/>
              </a:ext>
            </a:extLst>
          </p:cNvPr>
          <p:cNvSpPr>
            <a:spLocks noGrp="1"/>
          </p:cNvSpPr>
          <p:nvPr>
            <p:ph type="title"/>
          </p:nvPr>
        </p:nvSpPr>
        <p:spPr>
          <a:xfrm>
            <a:off x="159027" y="477373"/>
            <a:ext cx="9871238" cy="842800"/>
          </a:xfrm>
        </p:spPr>
        <p:txBody>
          <a:bodyPr>
            <a:normAutofit fontScale="90000"/>
          </a:bodyPr>
          <a:lstStyle/>
          <a:p>
            <a:pPr algn="ctr"/>
            <a:r>
              <a:rPr lang="en-US" sz="3200" dirty="0"/>
              <a:t>Lots of different audio interfaces and formats!</a:t>
            </a:r>
            <a:br>
              <a:rPr lang="en-US" sz="3200" dirty="0"/>
            </a:br>
            <a:endParaRPr lang="en-US" sz="3200" dirty="0"/>
          </a:p>
        </p:txBody>
      </p:sp>
      <p:sp>
        <p:nvSpPr>
          <p:cNvPr id="19" name="Rounded Rectangle 18">
            <a:extLst>
              <a:ext uri="{FF2B5EF4-FFF2-40B4-BE49-F238E27FC236}">
                <a16:creationId xmlns:a16="http://schemas.microsoft.com/office/drawing/2014/main" id="{717297A8-42BC-F549-AA58-BC68F266A1EB}"/>
              </a:ext>
            </a:extLst>
          </p:cNvPr>
          <p:cNvSpPr/>
          <p:nvPr/>
        </p:nvSpPr>
        <p:spPr>
          <a:xfrm>
            <a:off x="1573906" y="1860750"/>
            <a:ext cx="1522363"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Analogue</a:t>
            </a:r>
          </a:p>
        </p:txBody>
      </p:sp>
      <p:sp>
        <p:nvSpPr>
          <p:cNvPr id="20" name="Rounded Rectangle 19">
            <a:extLst>
              <a:ext uri="{FF2B5EF4-FFF2-40B4-BE49-F238E27FC236}">
                <a16:creationId xmlns:a16="http://schemas.microsoft.com/office/drawing/2014/main" id="{1FAADCC9-91A5-534C-BFAB-4765B855FE0E}"/>
              </a:ext>
            </a:extLst>
          </p:cNvPr>
          <p:cNvSpPr/>
          <p:nvPr/>
        </p:nvSpPr>
        <p:spPr>
          <a:xfrm>
            <a:off x="1573905" y="2426592"/>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AES3</a:t>
            </a:r>
          </a:p>
        </p:txBody>
      </p:sp>
      <p:sp>
        <p:nvSpPr>
          <p:cNvPr id="21" name="Rounded Rectangle 20">
            <a:extLst>
              <a:ext uri="{FF2B5EF4-FFF2-40B4-BE49-F238E27FC236}">
                <a16:creationId xmlns:a16="http://schemas.microsoft.com/office/drawing/2014/main" id="{FBB7B583-37BC-5641-AF24-A461B5E5A7F9}"/>
              </a:ext>
            </a:extLst>
          </p:cNvPr>
          <p:cNvSpPr/>
          <p:nvPr/>
        </p:nvSpPr>
        <p:spPr>
          <a:xfrm>
            <a:off x="1573905" y="3007063"/>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SDI embedded</a:t>
            </a:r>
          </a:p>
        </p:txBody>
      </p:sp>
      <p:sp>
        <p:nvSpPr>
          <p:cNvPr id="22" name="Rounded Rectangle 21">
            <a:extLst>
              <a:ext uri="{FF2B5EF4-FFF2-40B4-BE49-F238E27FC236}">
                <a16:creationId xmlns:a16="http://schemas.microsoft.com/office/drawing/2014/main" id="{3C4DCA97-914A-D14C-B45D-86857001BB3A}"/>
              </a:ext>
            </a:extLst>
          </p:cNvPr>
          <p:cNvSpPr/>
          <p:nvPr/>
        </p:nvSpPr>
        <p:spPr>
          <a:xfrm>
            <a:off x="1573905" y="3605568"/>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IP 2022-6</a:t>
            </a:r>
          </a:p>
          <a:p>
            <a:pPr algn="ctr"/>
            <a:r>
              <a:rPr lang="en-US" sz="1600" dirty="0"/>
              <a:t>embedded</a:t>
            </a:r>
          </a:p>
        </p:txBody>
      </p:sp>
      <p:sp>
        <p:nvSpPr>
          <p:cNvPr id="23" name="Rounded Rectangle 22">
            <a:extLst>
              <a:ext uri="{FF2B5EF4-FFF2-40B4-BE49-F238E27FC236}">
                <a16:creationId xmlns:a16="http://schemas.microsoft.com/office/drawing/2014/main" id="{9B0C5FB3-844F-3040-86C5-C72AD90836F9}"/>
              </a:ext>
            </a:extLst>
          </p:cNvPr>
          <p:cNvSpPr/>
          <p:nvPr/>
        </p:nvSpPr>
        <p:spPr>
          <a:xfrm>
            <a:off x="1591049" y="4208492"/>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IP - 3326</a:t>
            </a:r>
          </a:p>
        </p:txBody>
      </p:sp>
      <p:sp>
        <p:nvSpPr>
          <p:cNvPr id="24" name="Rounded Rectangle 23">
            <a:extLst>
              <a:ext uri="{FF2B5EF4-FFF2-40B4-BE49-F238E27FC236}">
                <a16:creationId xmlns:a16="http://schemas.microsoft.com/office/drawing/2014/main" id="{66F09001-A513-5240-8ABB-02F5753EA681}"/>
              </a:ext>
            </a:extLst>
          </p:cNvPr>
          <p:cNvSpPr/>
          <p:nvPr/>
        </p:nvSpPr>
        <p:spPr>
          <a:xfrm>
            <a:off x="1573905" y="4790015"/>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IP - AES67</a:t>
            </a:r>
          </a:p>
        </p:txBody>
      </p:sp>
      <p:sp>
        <p:nvSpPr>
          <p:cNvPr id="25" name="Rounded Rectangle 24">
            <a:extLst>
              <a:ext uri="{FF2B5EF4-FFF2-40B4-BE49-F238E27FC236}">
                <a16:creationId xmlns:a16="http://schemas.microsoft.com/office/drawing/2014/main" id="{0E48BFB1-E6B9-0447-8466-5130A7AF178E}"/>
              </a:ext>
            </a:extLst>
          </p:cNvPr>
          <p:cNvSpPr/>
          <p:nvPr/>
        </p:nvSpPr>
        <p:spPr>
          <a:xfrm>
            <a:off x="1573901" y="5375010"/>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AES10 MADI</a:t>
            </a:r>
          </a:p>
        </p:txBody>
      </p:sp>
      <p:sp>
        <p:nvSpPr>
          <p:cNvPr id="26" name="Rounded Rectangle 25">
            <a:extLst>
              <a:ext uri="{FF2B5EF4-FFF2-40B4-BE49-F238E27FC236}">
                <a16:creationId xmlns:a16="http://schemas.microsoft.com/office/drawing/2014/main" id="{3EB9FCC1-2E79-A946-BBDD-49D8514FACAC}"/>
              </a:ext>
            </a:extLst>
          </p:cNvPr>
          <p:cNvSpPr/>
          <p:nvPr/>
        </p:nvSpPr>
        <p:spPr>
          <a:xfrm>
            <a:off x="6257271" y="3647680"/>
            <a:ext cx="1522363" cy="4758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Livewire</a:t>
            </a:r>
          </a:p>
        </p:txBody>
      </p:sp>
      <p:sp>
        <p:nvSpPr>
          <p:cNvPr id="27" name="Rounded Rectangle 26">
            <a:extLst>
              <a:ext uri="{FF2B5EF4-FFF2-40B4-BE49-F238E27FC236}">
                <a16:creationId xmlns:a16="http://schemas.microsoft.com/office/drawing/2014/main" id="{48DEF131-786E-E04D-8443-84A8FFBFE2FD}"/>
              </a:ext>
            </a:extLst>
          </p:cNvPr>
          <p:cNvSpPr/>
          <p:nvPr/>
        </p:nvSpPr>
        <p:spPr>
          <a:xfrm>
            <a:off x="6257271" y="4213523"/>
            <a:ext cx="1522363" cy="4758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DANTE</a:t>
            </a:r>
          </a:p>
        </p:txBody>
      </p:sp>
      <p:sp>
        <p:nvSpPr>
          <p:cNvPr id="28" name="Rounded Rectangle 27">
            <a:extLst>
              <a:ext uri="{FF2B5EF4-FFF2-40B4-BE49-F238E27FC236}">
                <a16:creationId xmlns:a16="http://schemas.microsoft.com/office/drawing/2014/main" id="{6C65DF33-64C1-0E4E-A138-EC87FBF430AC}"/>
              </a:ext>
            </a:extLst>
          </p:cNvPr>
          <p:cNvSpPr/>
          <p:nvPr/>
        </p:nvSpPr>
        <p:spPr>
          <a:xfrm>
            <a:off x="6257271" y="4779366"/>
            <a:ext cx="1522363" cy="4758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RAVENNA</a:t>
            </a:r>
          </a:p>
        </p:txBody>
      </p:sp>
      <p:sp>
        <p:nvSpPr>
          <p:cNvPr id="29" name="Rounded Rectangle 28">
            <a:extLst>
              <a:ext uri="{FF2B5EF4-FFF2-40B4-BE49-F238E27FC236}">
                <a16:creationId xmlns:a16="http://schemas.microsoft.com/office/drawing/2014/main" id="{BB17196F-DE0F-D84D-8507-A6F13362D7F3}"/>
              </a:ext>
            </a:extLst>
          </p:cNvPr>
          <p:cNvSpPr/>
          <p:nvPr/>
        </p:nvSpPr>
        <p:spPr>
          <a:xfrm>
            <a:off x="6257270" y="1843270"/>
            <a:ext cx="1747607" cy="4758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EBU 3326</a:t>
            </a:r>
          </a:p>
        </p:txBody>
      </p:sp>
      <p:sp>
        <p:nvSpPr>
          <p:cNvPr id="30" name="Rounded Rectangle 29">
            <a:extLst>
              <a:ext uri="{FF2B5EF4-FFF2-40B4-BE49-F238E27FC236}">
                <a16:creationId xmlns:a16="http://schemas.microsoft.com/office/drawing/2014/main" id="{6E3ECB74-3759-8B4A-8B34-582F27289858}"/>
              </a:ext>
            </a:extLst>
          </p:cNvPr>
          <p:cNvSpPr/>
          <p:nvPr/>
        </p:nvSpPr>
        <p:spPr>
          <a:xfrm>
            <a:off x="6257271" y="2446104"/>
            <a:ext cx="1780305" cy="4758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AES67</a:t>
            </a:r>
          </a:p>
        </p:txBody>
      </p:sp>
      <p:sp>
        <p:nvSpPr>
          <p:cNvPr id="31" name="Rounded Rectangle 30">
            <a:extLst>
              <a:ext uri="{FF2B5EF4-FFF2-40B4-BE49-F238E27FC236}">
                <a16:creationId xmlns:a16="http://schemas.microsoft.com/office/drawing/2014/main" id="{F7516B19-5208-524A-8FCB-845C229E37CD}"/>
              </a:ext>
            </a:extLst>
          </p:cNvPr>
          <p:cNvSpPr/>
          <p:nvPr/>
        </p:nvSpPr>
        <p:spPr>
          <a:xfrm>
            <a:off x="6257271" y="3048939"/>
            <a:ext cx="1780305" cy="4758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ST2110-30/31</a:t>
            </a:r>
          </a:p>
        </p:txBody>
      </p:sp>
      <p:sp>
        <p:nvSpPr>
          <p:cNvPr id="32" name="Rounded Rectangle 31">
            <a:extLst>
              <a:ext uri="{FF2B5EF4-FFF2-40B4-BE49-F238E27FC236}">
                <a16:creationId xmlns:a16="http://schemas.microsoft.com/office/drawing/2014/main" id="{8CC6C0E4-6FC4-D549-8DA2-A06D150520AE}"/>
              </a:ext>
            </a:extLst>
          </p:cNvPr>
          <p:cNvSpPr/>
          <p:nvPr/>
        </p:nvSpPr>
        <p:spPr>
          <a:xfrm>
            <a:off x="1573901" y="5964154"/>
            <a:ext cx="1522364" cy="47589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AES50</a:t>
            </a:r>
          </a:p>
          <a:p>
            <a:pPr algn="ctr"/>
            <a:r>
              <a:rPr lang="en-US" sz="1600" dirty="0" err="1"/>
              <a:t>AoE</a:t>
            </a:r>
            <a:endParaRPr lang="en-US" sz="1600" dirty="0"/>
          </a:p>
        </p:txBody>
      </p:sp>
      <p:sp>
        <p:nvSpPr>
          <p:cNvPr id="33" name="Rounded Rectangle 32">
            <a:extLst>
              <a:ext uri="{FF2B5EF4-FFF2-40B4-BE49-F238E27FC236}">
                <a16:creationId xmlns:a16="http://schemas.microsoft.com/office/drawing/2014/main" id="{FC0DFF2D-FD95-FB45-882E-3241F076D1E3}"/>
              </a:ext>
            </a:extLst>
          </p:cNvPr>
          <p:cNvSpPr/>
          <p:nvPr/>
        </p:nvSpPr>
        <p:spPr>
          <a:xfrm>
            <a:off x="6257271" y="5364140"/>
            <a:ext cx="1522363" cy="4758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err="1"/>
              <a:t>WheatNet</a:t>
            </a:r>
            <a:endParaRPr lang="en-US" sz="1867" dirty="0"/>
          </a:p>
        </p:txBody>
      </p:sp>
      <p:sp>
        <p:nvSpPr>
          <p:cNvPr id="34" name="Rounded Rectangle 33">
            <a:extLst>
              <a:ext uri="{FF2B5EF4-FFF2-40B4-BE49-F238E27FC236}">
                <a16:creationId xmlns:a16="http://schemas.microsoft.com/office/drawing/2014/main" id="{93F270BC-8F7A-7B42-8005-D321C2EBC653}"/>
              </a:ext>
            </a:extLst>
          </p:cNvPr>
          <p:cNvSpPr/>
          <p:nvPr/>
        </p:nvSpPr>
        <p:spPr>
          <a:xfrm>
            <a:off x="6257271" y="5951524"/>
            <a:ext cx="1522363" cy="4758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Q-LAN</a:t>
            </a:r>
          </a:p>
        </p:txBody>
      </p:sp>
    </p:spTree>
    <p:extLst>
      <p:ext uri="{BB962C8B-B14F-4D97-AF65-F5344CB8AC3E}">
        <p14:creationId xmlns:p14="http://schemas.microsoft.com/office/powerpoint/2010/main" val="329918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EFC49-46E1-4BA4-AE4C-101EF095F9E6}"/>
              </a:ext>
            </a:extLst>
          </p:cNvPr>
          <p:cNvSpPr>
            <a:spLocks noGrp="1"/>
          </p:cNvSpPr>
          <p:nvPr>
            <p:ph type="title"/>
          </p:nvPr>
        </p:nvSpPr>
        <p:spPr>
          <a:xfrm>
            <a:off x="477129" y="272367"/>
            <a:ext cx="10515600" cy="891416"/>
          </a:xfrm>
        </p:spPr>
        <p:txBody>
          <a:bodyPr>
            <a:normAutofit/>
          </a:bodyPr>
          <a:lstStyle/>
          <a:p>
            <a:r>
              <a:rPr lang="en-GB" dirty="0"/>
              <a:t>Audio production interoperability</a:t>
            </a:r>
            <a:endParaRPr lang="en-US" dirty="0"/>
          </a:p>
        </p:txBody>
      </p:sp>
      <p:sp>
        <p:nvSpPr>
          <p:cNvPr id="4" name="Rectangle: Rounded Corners 3">
            <a:extLst>
              <a:ext uri="{FF2B5EF4-FFF2-40B4-BE49-F238E27FC236}">
                <a16:creationId xmlns:a16="http://schemas.microsoft.com/office/drawing/2014/main" id="{69ECD843-6A3A-47B8-8C43-D3AF8C4022C4}"/>
              </a:ext>
            </a:extLst>
          </p:cNvPr>
          <p:cNvSpPr/>
          <p:nvPr/>
        </p:nvSpPr>
        <p:spPr>
          <a:xfrm>
            <a:off x="3060367" y="2443702"/>
            <a:ext cx="5857460" cy="71561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Audio data flows – almost identical</a:t>
            </a:r>
            <a:endParaRPr lang="en-US" sz="2400" dirty="0"/>
          </a:p>
        </p:txBody>
      </p:sp>
      <p:sp>
        <p:nvSpPr>
          <p:cNvPr id="5" name="Rectangle: Rounded Corners 4">
            <a:extLst>
              <a:ext uri="{FF2B5EF4-FFF2-40B4-BE49-F238E27FC236}">
                <a16:creationId xmlns:a16="http://schemas.microsoft.com/office/drawing/2014/main" id="{E0D316F0-0DD3-4534-B757-9ED6F78664DE}"/>
              </a:ext>
            </a:extLst>
          </p:cNvPr>
          <p:cNvSpPr/>
          <p:nvPr/>
        </p:nvSpPr>
        <p:spPr>
          <a:xfrm>
            <a:off x="3060367" y="3806870"/>
            <a:ext cx="5857460" cy="71561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Audio control plane – very different</a:t>
            </a:r>
            <a:endParaRPr lang="en-US" sz="2400" dirty="0"/>
          </a:p>
        </p:txBody>
      </p:sp>
    </p:spTree>
    <p:extLst>
      <p:ext uri="{BB962C8B-B14F-4D97-AF65-F5344CB8AC3E}">
        <p14:creationId xmlns:p14="http://schemas.microsoft.com/office/powerpoint/2010/main" val="355486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9E4D-6C0F-4A2A-8F46-C862C33E0E9B}"/>
              </a:ext>
            </a:extLst>
          </p:cNvPr>
          <p:cNvSpPr>
            <a:spLocks noGrp="1"/>
          </p:cNvSpPr>
          <p:nvPr>
            <p:ph type="title"/>
          </p:nvPr>
        </p:nvSpPr>
        <p:spPr>
          <a:xfrm>
            <a:off x="318247" y="75661"/>
            <a:ext cx="11554597" cy="1126792"/>
          </a:xfrm>
        </p:spPr>
        <p:txBody>
          <a:bodyPr>
            <a:normAutofit/>
          </a:bodyPr>
          <a:lstStyle/>
          <a:p>
            <a:r>
              <a:rPr lang="en-GB" dirty="0"/>
              <a:t>Audio parameters……………lots of choices</a:t>
            </a:r>
            <a:endParaRPr lang="en-US" dirty="0"/>
          </a:p>
        </p:txBody>
      </p:sp>
      <p:sp>
        <p:nvSpPr>
          <p:cNvPr id="4" name="Rectangle 3">
            <a:extLst>
              <a:ext uri="{FF2B5EF4-FFF2-40B4-BE49-F238E27FC236}">
                <a16:creationId xmlns:a16="http://schemas.microsoft.com/office/drawing/2014/main" id="{2648A613-9520-4593-8B7A-6C7640E88996}"/>
              </a:ext>
            </a:extLst>
          </p:cNvPr>
          <p:cNvSpPr/>
          <p:nvPr/>
        </p:nvSpPr>
        <p:spPr>
          <a:xfrm>
            <a:off x="5950920" y="3126563"/>
            <a:ext cx="4350871" cy="525929"/>
          </a:xfrm>
          <a:prstGeom prst="rect">
            <a:avLst/>
          </a:prstGeom>
          <a:pattFill prst="dkVert">
            <a:fgClr>
              <a:srgbClr val="7030A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6AE7A492-B998-4049-AEBA-E137C60FA85B}"/>
              </a:ext>
            </a:extLst>
          </p:cNvPr>
          <p:cNvSpPr txBox="1"/>
          <p:nvPr/>
        </p:nvSpPr>
        <p:spPr>
          <a:xfrm>
            <a:off x="413526" y="2879779"/>
            <a:ext cx="5396432" cy="1631216"/>
          </a:xfrm>
          <a:prstGeom prst="rect">
            <a:avLst/>
          </a:prstGeom>
          <a:noFill/>
        </p:spPr>
        <p:txBody>
          <a:bodyPr wrap="square" rtlCol="0">
            <a:spAutoFit/>
          </a:bodyPr>
          <a:lstStyle/>
          <a:p>
            <a:r>
              <a:rPr lang="en-GB" sz="2000" dirty="0"/>
              <a:t>AES10 - MADI: 28, 56, 64 channels</a:t>
            </a:r>
          </a:p>
          <a:p>
            <a:r>
              <a:rPr lang="en-GB" sz="2000" dirty="0"/>
              <a:t>Sample rate: 32kHz - 96kHz </a:t>
            </a:r>
          </a:p>
          <a:p>
            <a:r>
              <a:rPr lang="en-GB" sz="2000" dirty="0"/>
              <a:t>Bit depth: 16bit, 20bit, 24bit</a:t>
            </a:r>
          </a:p>
          <a:p>
            <a:endParaRPr lang="en-GB" sz="2000" dirty="0"/>
          </a:p>
          <a:p>
            <a:endParaRPr lang="en-US" sz="2000" dirty="0"/>
          </a:p>
        </p:txBody>
      </p:sp>
      <p:sp>
        <p:nvSpPr>
          <p:cNvPr id="6" name="Rectangle 5">
            <a:extLst>
              <a:ext uri="{FF2B5EF4-FFF2-40B4-BE49-F238E27FC236}">
                <a16:creationId xmlns:a16="http://schemas.microsoft.com/office/drawing/2014/main" id="{FC8F528C-E458-45B7-A422-3B5061ED32DC}"/>
              </a:ext>
            </a:extLst>
          </p:cNvPr>
          <p:cNvSpPr/>
          <p:nvPr/>
        </p:nvSpPr>
        <p:spPr>
          <a:xfrm>
            <a:off x="8503003" y="1712201"/>
            <a:ext cx="81279" cy="525929"/>
          </a:xfrm>
          <a:prstGeom prst="rect">
            <a:avLst/>
          </a:prstGeom>
          <a:pattFill prst="dkVert">
            <a:fgClr>
              <a:srgbClr val="7030A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BA54C8E4-1375-4DCA-B7D6-DD502A7ED1B8}"/>
              </a:ext>
            </a:extLst>
          </p:cNvPr>
          <p:cNvSpPr txBox="1"/>
          <p:nvPr/>
        </p:nvSpPr>
        <p:spPr>
          <a:xfrm>
            <a:off x="434452" y="1461929"/>
            <a:ext cx="9188256" cy="1323439"/>
          </a:xfrm>
          <a:prstGeom prst="rect">
            <a:avLst/>
          </a:prstGeom>
          <a:noFill/>
        </p:spPr>
        <p:txBody>
          <a:bodyPr wrap="square" rtlCol="0">
            <a:spAutoFit/>
          </a:bodyPr>
          <a:lstStyle/>
          <a:p>
            <a:r>
              <a:rPr lang="en-GB" sz="2000" dirty="0"/>
              <a:t>AES3: 2 channels </a:t>
            </a:r>
          </a:p>
          <a:p>
            <a:r>
              <a:rPr lang="en-GB" sz="2000" dirty="0"/>
              <a:t>Sample rate: 16kHz, 22kHz,32kHz,44.1kHz,48kHz,88.1kHz,96kHz,192kHz</a:t>
            </a:r>
          </a:p>
          <a:p>
            <a:r>
              <a:rPr lang="en-GB" sz="2000" dirty="0"/>
              <a:t>Bit depth: 16bit, 20bit, 24bit</a:t>
            </a:r>
          </a:p>
          <a:p>
            <a:r>
              <a:rPr lang="en-GB" sz="2000" dirty="0"/>
              <a:t>AES3 frame period: 1ms – 12ms</a:t>
            </a:r>
            <a:endParaRPr lang="en-US" sz="2000" dirty="0"/>
          </a:p>
        </p:txBody>
      </p:sp>
      <p:sp>
        <p:nvSpPr>
          <p:cNvPr id="8" name="Rectangle 7">
            <a:extLst>
              <a:ext uri="{FF2B5EF4-FFF2-40B4-BE49-F238E27FC236}">
                <a16:creationId xmlns:a16="http://schemas.microsoft.com/office/drawing/2014/main" id="{D8A441FF-0DCD-42A5-ABE0-88A7B8A9E295}"/>
              </a:ext>
            </a:extLst>
          </p:cNvPr>
          <p:cNvSpPr/>
          <p:nvPr/>
        </p:nvSpPr>
        <p:spPr>
          <a:xfrm>
            <a:off x="5950920" y="4524366"/>
            <a:ext cx="5030972" cy="525929"/>
          </a:xfrm>
          <a:prstGeom prst="rect">
            <a:avLst/>
          </a:prstGeom>
          <a:pattFill prst="dkVert">
            <a:fgClr>
              <a:srgbClr val="7030A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020045A5-8264-4CA2-833E-6F1530B4FC03}"/>
              </a:ext>
            </a:extLst>
          </p:cNvPr>
          <p:cNvSpPr txBox="1"/>
          <p:nvPr/>
        </p:nvSpPr>
        <p:spPr>
          <a:xfrm>
            <a:off x="434451" y="4014618"/>
            <a:ext cx="6534704" cy="1323439"/>
          </a:xfrm>
          <a:prstGeom prst="rect">
            <a:avLst/>
          </a:prstGeom>
          <a:noFill/>
        </p:spPr>
        <p:txBody>
          <a:bodyPr wrap="square" rtlCol="0">
            <a:spAutoFit/>
          </a:bodyPr>
          <a:lstStyle/>
          <a:p>
            <a:r>
              <a:rPr lang="en-GB" sz="2000" dirty="0"/>
              <a:t>AES67: 1 - 120 channels (</a:t>
            </a:r>
            <a:r>
              <a:rPr lang="en-GB" sz="2000" b="1" i="1" dirty="0"/>
              <a:t>1-8</a:t>
            </a:r>
            <a:r>
              <a:rPr lang="en-GB" sz="2000" dirty="0"/>
              <a:t>)</a:t>
            </a:r>
          </a:p>
          <a:p>
            <a:r>
              <a:rPr lang="en-GB" sz="2000" dirty="0"/>
              <a:t>Sample rate: 44.1kHz, </a:t>
            </a:r>
            <a:r>
              <a:rPr lang="en-GB" sz="2000" b="1" dirty="0"/>
              <a:t>48kHz</a:t>
            </a:r>
            <a:r>
              <a:rPr lang="en-GB" sz="2000" dirty="0"/>
              <a:t>, 96kHz</a:t>
            </a:r>
          </a:p>
          <a:p>
            <a:r>
              <a:rPr lang="en-GB" sz="2000" dirty="0"/>
              <a:t>Bit depth: 16bit, 24bit</a:t>
            </a:r>
          </a:p>
          <a:p>
            <a:r>
              <a:rPr lang="en-GB" sz="2000" dirty="0"/>
              <a:t>IP Packet period: 125us, 250us, 333⅓us, </a:t>
            </a:r>
            <a:r>
              <a:rPr lang="en-GB" sz="2000" b="1" dirty="0"/>
              <a:t>1ms</a:t>
            </a:r>
            <a:r>
              <a:rPr lang="en-GB" sz="2000" dirty="0"/>
              <a:t>, 4ms</a:t>
            </a:r>
            <a:endParaRPr lang="en-US" sz="2000" dirty="0"/>
          </a:p>
        </p:txBody>
      </p:sp>
      <p:sp>
        <p:nvSpPr>
          <p:cNvPr id="10" name="Rectangle 9">
            <a:extLst>
              <a:ext uri="{FF2B5EF4-FFF2-40B4-BE49-F238E27FC236}">
                <a16:creationId xmlns:a16="http://schemas.microsoft.com/office/drawing/2014/main" id="{C8E0C990-03C7-418A-9104-0AA34F37E663}"/>
              </a:ext>
            </a:extLst>
          </p:cNvPr>
          <p:cNvSpPr/>
          <p:nvPr/>
        </p:nvSpPr>
        <p:spPr>
          <a:xfrm>
            <a:off x="5950919" y="5874319"/>
            <a:ext cx="4350872" cy="525929"/>
          </a:xfrm>
          <a:prstGeom prst="rect">
            <a:avLst/>
          </a:prstGeom>
          <a:pattFill prst="dkVert">
            <a:fgClr>
              <a:srgbClr val="7030A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792468C9-0C2D-4A50-AD0D-24C8BC28C797}"/>
              </a:ext>
            </a:extLst>
          </p:cNvPr>
          <p:cNvSpPr txBox="1"/>
          <p:nvPr/>
        </p:nvSpPr>
        <p:spPr>
          <a:xfrm>
            <a:off x="413525" y="5425983"/>
            <a:ext cx="6534704" cy="1323439"/>
          </a:xfrm>
          <a:prstGeom prst="rect">
            <a:avLst/>
          </a:prstGeom>
          <a:noFill/>
        </p:spPr>
        <p:txBody>
          <a:bodyPr wrap="square" rtlCol="0">
            <a:spAutoFit/>
          </a:bodyPr>
          <a:lstStyle/>
          <a:p>
            <a:r>
              <a:rPr lang="en-GB" sz="2000" dirty="0"/>
              <a:t>ST2110-30: </a:t>
            </a:r>
            <a:r>
              <a:rPr lang="en-GB" sz="2000" b="1" dirty="0"/>
              <a:t>1-8</a:t>
            </a:r>
            <a:r>
              <a:rPr lang="en-GB" sz="2000" dirty="0"/>
              <a:t> channels (1-64 channels Level C)</a:t>
            </a:r>
          </a:p>
          <a:p>
            <a:r>
              <a:rPr lang="en-GB" sz="2000" dirty="0"/>
              <a:t>Sample rate: </a:t>
            </a:r>
            <a:r>
              <a:rPr lang="en-GB" sz="2000" b="1" dirty="0"/>
              <a:t>48kHz (level A)</a:t>
            </a:r>
            <a:r>
              <a:rPr lang="en-GB" sz="2000" dirty="0"/>
              <a:t>, 96kHz (level –x)</a:t>
            </a:r>
          </a:p>
          <a:p>
            <a:r>
              <a:rPr lang="en-GB" sz="2000" dirty="0"/>
              <a:t>Bit depth: 16bit, 24bit</a:t>
            </a:r>
          </a:p>
          <a:p>
            <a:r>
              <a:rPr lang="en-GB" sz="2000" dirty="0"/>
              <a:t>IP Packet period: </a:t>
            </a:r>
            <a:r>
              <a:rPr lang="en-GB" sz="2000" b="1" dirty="0"/>
              <a:t>1ms (level A)</a:t>
            </a:r>
            <a:r>
              <a:rPr lang="en-GB" sz="2000" dirty="0"/>
              <a:t>125us (level B), </a:t>
            </a:r>
            <a:endParaRPr lang="en-US" sz="2000" dirty="0"/>
          </a:p>
        </p:txBody>
      </p:sp>
    </p:spTree>
    <p:extLst>
      <p:ext uri="{BB962C8B-B14F-4D97-AF65-F5344CB8AC3E}">
        <p14:creationId xmlns:p14="http://schemas.microsoft.com/office/powerpoint/2010/main" val="1733308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24C9AE-E869-4DC5-BB7B-BE58EA996710}"/>
              </a:ext>
            </a:extLst>
          </p:cNvPr>
          <p:cNvGrpSpPr/>
          <p:nvPr/>
        </p:nvGrpSpPr>
        <p:grpSpPr>
          <a:xfrm>
            <a:off x="224796" y="1648036"/>
            <a:ext cx="9943843" cy="4918817"/>
            <a:chOff x="148866" y="1128398"/>
            <a:chExt cx="10704915" cy="5402919"/>
          </a:xfrm>
        </p:grpSpPr>
        <p:sp>
          <p:nvSpPr>
            <p:cNvPr id="3" name="Oval 2"/>
            <p:cNvSpPr/>
            <p:nvPr/>
          </p:nvSpPr>
          <p:spPr>
            <a:xfrm>
              <a:off x="208983" y="1188190"/>
              <a:ext cx="1693500" cy="1693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SYSTEM -10</a:t>
              </a:r>
            </a:p>
            <a:p>
              <a:pPr algn="ctr"/>
              <a:endParaRPr lang="en-GB" sz="1067" dirty="0"/>
            </a:p>
            <a:p>
              <a:pPr algn="ctr"/>
              <a:endParaRPr lang="en-GB" sz="1067" dirty="0"/>
            </a:p>
          </p:txBody>
        </p:sp>
        <p:sp>
          <p:nvSpPr>
            <p:cNvPr id="9" name="Oval 8"/>
            <p:cNvSpPr/>
            <p:nvPr/>
          </p:nvSpPr>
          <p:spPr>
            <a:xfrm>
              <a:off x="3753902" y="1188190"/>
              <a:ext cx="1693500" cy="1693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AUDIO -30</a:t>
              </a:r>
            </a:p>
            <a:p>
              <a:pPr algn="ctr"/>
              <a:endParaRPr lang="en-GB" sz="1067" dirty="0"/>
            </a:p>
            <a:p>
              <a:pPr algn="ctr"/>
              <a:endParaRPr lang="en-GB" sz="1067" dirty="0"/>
            </a:p>
          </p:txBody>
        </p:sp>
        <p:sp>
          <p:nvSpPr>
            <p:cNvPr id="10" name="Oval 9"/>
            <p:cNvSpPr/>
            <p:nvPr/>
          </p:nvSpPr>
          <p:spPr>
            <a:xfrm>
              <a:off x="2009084" y="1188190"/>
              <a:ext cx="1646457" cy="1693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VIDEO -20</a:t>
              </a:r>
            </a:p>
            <a:p>
              <a:pPr algn="ctr"/>
              <a:endParaRPr lang="en-GB" sz="1067" dirty="0"/>
            </a:p>
            <a:p>
              <a:pPr algn="ctr"/>
              <a:endParaRPr lang="en-GB" sz="1067" dirty="0"/>
            </a:p>
          </p:txBody>
        </p:sp>
        <p:sp>
          <p:nvSpPr>
            <p:cNvPr id="11" name="Oval 10"/>
            <p:cNvSpPr/>
            <p:nvPr/>
          </p:nvSpPr>
          <p:spPr>
            <a:xfrm>
              <a:off x="148866" y="2996453"/>
              <a:ext cx="1693500" cy="1693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COMPRESSED</a:t>
              </a:r>
              <a:br>
                <a:rPr lang="en-GB" sz="1067" dirty="0"/>
              </a:br>
              <a:r>
                <a:rPr lang="en-GB" sz="1067" dirty="0"/>
                <a:t>VIDEO -22</a:t>
              </a:r>
            </a:p>
            <a:p>
              <a:pPr algn="ctr"/>
              <a:endParaRPr lang="en-GB" sz="1067" dirty="0"/>
            </a:p>
            <a:p>
              <a:pPr algn="ctr"/>
              <a:endParaRPr lang="en-GB" sz="1067" dirty="0"/>
            </a:p>
          </p:txBody>
        </p:sp>
        <p:sp>
          <p:nvSpPr>
            <p:cNvPr id="17" name="Oval 16"/>
            <p:cNvSpPr/>
            <p:nvPr/>
          </p:nvSpPr>
          <p:spPr>
            <a:xfrm>
              <a:off x="5545763" y="1143113"/>
              <a:ext cx="1693500" cy="16935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AES3-32 bit</a:t>
              </a:r>
              <a:br>
                <a:rPr lang="en-GB" sz="1067" dirty="0"/>
              </a:br>
              <a:r>
                <a:rPr lang="en-GB" sz="1067" dirty="0"/>
                <a:t>AUDIO -31</a:t>
              </a:r>
            </a:p>
            <a:p>
              <a:pPr algn="ctr"/>
              <a:endParaRPr lang="en-GB" sz="1067" dirty="0"/>
            </a:p>
            <a:p>
              <a:pPr algn="ctr"/>
              <a:endParaRPr lang="en-GB" sz="1067" dirty="0"/>
            </a:p>
          </p:txBody>
        </p:sp>
        <p:sp>
          <p:nvSpPr>
            <p:cNvPr id="20" name="Oval 19">
              <a:extLst>
                <a:ext uri="{FF2B5EF4-FFF2-40B4-BE49-F238E27FC236}">
                  <a16:creationId xmlns:a16="http://schemas.microsoft.com/office/drawing/2014/main" id="{2F94387D-9B67-40AF-99CA-22E52435FE14}"/>
                </a:ext>
              </a:extLst>
            </p:cNvPr>
            <p:cNvSpPr/>
            <p:nvPr/>
          </p:nvSpPr>
          <p:spPr>
            <a:xfrm>
              <a:off x="9146043" y="1128398"/>
              <a:ext cx="1693500" cy="16935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TIMING -21</a:t>
              </a:r>
            </a:p>
            <a:p>
              <a:pPr algn="ctr"/>
              <a:endParaRPr lang="en-GB" sz="1067" dirty="0"/>
            </a:p>
            <a:p>
              <a:pPr algn="ctr"/>
              <a:endParaRPr lang="en-GB" sz="1067" dirty="0"/>
            </a:p>
          </p:txBody>
        </p:sp>
        <p:sp>
          <p:nvSpPr>
            <p:cNvPr id="22" name="Oval 21">
              <a:extLst>
                <a:ext uri="{FF2B5EF4-FFF2-40B4-BE49-F238E27FC236}">
                  <a16:creationId xmlns:a16="http://schemas.microsoft.com/office/drawing/2014/main" id="{6E2CE5DE-3FF4-4ADF-8A8A-0043B4FD8967}"/>
                </a:ext>
              </a:extLst>
            </p:cNvPr>
            <p:cNvSpPr/>
            <p:nvPr/>
          </p:nvSpPr>
          <p:spPr>
            <a:xfrm>
              <a:off x="9160281" y="2946575"/>
              <a:ext cx="1693500" cy="1693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solidFill>
                    <a:schemeClr val="tx1"/>
                  </a:solidFill>
                </a:rPr>
                <a:t>2022-8</a:t>
              </a:r>
              <a:br>
                <a:rPr lang="en-GB" sz="1067" dirty="0">
                  <a:solidFill>
                    <a:schemeClr val="tx1"/>
                  </a:solidFill>
                </a:rPr>
              </a:br>
              <a:r>
                <a:rPr lang="en-GB" sz="1067" dirty="0">
                  <a:solidFill>
                    <a:schemeClr val="tx1"/>
                  </a:solidFill>
                </a:rPr>
                <a:t>COMPOSITE</a:t>
              </a:r>
            </a:p>
            <a:p>
              <a:pPr algn="ctr"/>
              <a:endParaRPr lang="en-GB" sz="1067" dirty="0">
                <a:solidFill>
                  <a:schemeClr val="tx1"/>
                </a:solidFill>
              </a:endParaRPr>
            </a:p>
            <a:p>
              <a:pPr algn="ctr"/>
              <a:endParaRPr lang="en-GB" sz="1067" dirty="0">
                <a:solidFill>
                  <a:schemeClr val="tx1"/>
                </a:solidFill>
              </a:endParaRPr>
            </a:p>
          </p:txBody>
        </p:sp>
        <p:pic>
          <p:nvPicPr>
            <p:cNvPr id="24" name="Picture 4" descr="Image result for video icon">
              <a:extLst>
                <a:ext uri="{FF2B5EF4-FFF2-40B4-BE49-F238E27FC236}">
                  <a16:creationId xmlns:a16="http://schemas.microsoft.com/office/drawing/2014/main" id="{E7AC80B3-597C-45E2-92AB-1E85474CFC9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91201" y="3648930"/>
              <a:ext cx="831660" cy="83166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AA9AF3B5-8CBB-D74D-BE45-C0351DF8ACB1}"/>
                </a:ext>
              </a:extLst>
            </p:cNvPr>
            <p:cNvSpPr/>
            <p:nvPr/>
          </p:nvSpPr>
          <p:spPr>
            <a:xfrm>
              <a:off x="7345903" y="1143113"/>
              <a:ext cx="1693500" cy="1693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ANCILLARY</a:t>
              </a:r>
            </a:p>
            <a:p>
              <a:pPr algn="ctr"/>
              <a:r>
                <a:rPr lang="en-GB" sz="1067" dirty="0"/>
                <a:t>DATA -40</a:t>
              </a:r>
            </a:p>
            <a:p>
              <a:pPr algn="ctr"/>
              <a:endParaRPr lang="en-GB" sz="1067" dirty="0"/>
            </a:p>
            <a:p>
              <a:pPr algn="ctr"/>
              <a:endParaRPr lang="en-GB" sz="1067" dirty="0"/>
            </a:p>
          </p:txBody>
        </p:sp>
        <p:sp>
          <p:nvSpPr>
            <p:cNvPr id="27" name="Oval 26">
              <a:extLst>
                <a:ext uri="{FF2B5EF4-FFF2-40B4-BE49-F238E27FC236}">
                  <a16:creationId xmlns:a16="http://schemas.microsoft.com/office/drawing/2014/main" id="{D79BC67C-3768-C844-B0F2-F63E225F73EC}"/>
                </a:ext>
              </a:extLst>
            </p:cNvPr>
            <p:cNvSpPr/>
            <p:nvPr/>
          </p:nvSpPr>
          <p:spPr>
            <a:xfrm>
              <a:off x="1962041" y="2996453"/>
              <a:ext cx="1693500" cy="16935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MULTI-PART VIDEO -23</a:t>
              </a:r>
            </a:p>
            <a:p>
              <a:pPr algn="ctr"/>
              <a:endParaRPr lang="en-GB" sz="1067" dirty="0"/>
            </a:p>
            <a:p>
              <a:pPr algn="ctr"/>
              <a:endParaRPr lang="en-GB" sz="1067" dirty="0"/>
            </a:p>
          </p:txBody>
        </p:sp>
        <p:sp>
          <p:nvSpPr>
            <p:cNvPr id="29" name="Oval 28">
              <a:extLst>
                <a:ext uri="{FF2B5EF4-FFF2-40B4-BE49-F238E27FC236}">
                  <a16:creationId xmlns:a16="http://schemas.microsoft.com/office/drawing/2014/main" id="{35A49E52-DE83-0A42-A2C2-3AE7B21642D2}"/>
                </a:ext>
              </a:extLst>
            </p:cNvPr>
            <p:cNvSpPr/>
            <p:nvPr/>
          </p:nvSpPr>
          <p:spPr>
            <a:xfrm>
              <a:off x="5545763" y="2975133"/>
              <a:ext cx="1693500" cy="16935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FAST METADATA -41</a:t>
              </a:r>
            </a:p>
            <a:p>
              <a:pPr algn="ctr"/>
              <a:endParaRPr lang="en-GB" sz="1067" dirty="0"/>
            </a:p>
            <a:p>
              <a:pPr algn="ctr"/>
              <a:endParaRPr lang="en-GB" sz="1067" dirty="0"/>
            </a:p>
          </p:txBody>
        </p:sp>
        <p:sp>
          <p:nvSpPr>
            <p:cNvPr id="33" name="Oval 32">
              <a:extLst>
                <a:ext uri="{FF2B5EF4-FFF2-40B4-BE49-F238E27FC236}">
                  <a16:creationId xmlns:a16="http://schemas.microsoft.com/office/drawing/2014/main" id="{736E5B25-6323-5842-9889-3DBF88206E68}"/>
                </a:ext>
              </a:extLst>
            </p:cNvPr>
            <p:cNvSpPr/>
            <p:nvPr/>
          </p:nvSpPr>
          <p:spPr>
            <a:xfrm>
              <a:off x="7390685" y="2973763"/>
              <a:ext cx="1693500" cy="16935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FMX -42</a:t>
              </a:r>
            </a:p>
            <a:p>
              <a:pPr algn="ctr"/>
              <a:endParaRPr lang="en-GB" sz="1067" dirty="0"/>
            </a:p>
            <a:p>
              <a:pPr algn="ctr"/>
              <a:endParaRPr lang="en-GB" sz="1067" dirty="0"/>
            </a:p>
          </p:txBody>
        </p:sp>
        <p:pic>
          <p:nvPicPr>
            <p:cNvPr id="7" name="Picture 6">
              <a:extLst>
                <a:ext uri="{FF2B5EF4-FFF2-40B4-BE49-F238E27FC236}">
                  <a16:creationId xmlns:a16="http://schemas.microsoft.com/office/drawing/2014/main" id="{14E9206D-C628-4C82-B31F-758209A90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50" y="1740359"/>
              <a:ext cx="940301" cy="940301"/>
            </a:xfrm>
            <a:prstGeom prst="rect">
              <a:avLst/>
            </a:prstGeom>
          </p:spPr>
        </p:pic>
        <p:pic>
          <p:nvPicPr>
            <p:cNvPr id="30" name="Picture 29">
              <a:extLst>
                <a:ext uri="{FF2B5EF4-FFF2-40B4-BE49-F238E27FC236}">
                  <a16:creationId xmlns:a16="http://schemas.microsoft.com/office/drawing/2014/main" id="{A7F03B4D-80A5-4DF4-818D-E40127754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362" y="1736826"/>
              <a:ext cx="940301" cy="940301"/>
            </a:xfrm>
            <a:prstGeom prst="rect">
              <a:avLst/>
            </a:prstGeom>
          </p:spPr>
        </p:pic>
        <p:pic>
          <p:nvPicPr>
            <p:cNvPr id="12" name="Picture 11">
              <a:extLst>
                <a:ext uri="{FF2B5EF4-FFF2-40B4-BE49-F238E27FC236}">
                  <a16:creationId xmlns:a16="http://schemas.microsoft.com/office/drawing/2014/main" id="{7405E636-A585-4062-AA77-A6FC36BBF3C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00205" y="1775502"/>
              <a:ext cx="864212" cy="855821"/>
            </a:xfrm>
            <a:prstGeom prst="rect">
              <a:avLst/>
            </a:prstGeom>
          </p:spPr>
        </p:pic>
        <p:pic>
          <p:nvPicPr>
            <p:cNvPr id="36" name="Picture 35">
              <a:extLst>
                <a:ext uri="{FF2B5EF4-FFF2-40B4-BE49-F238E27FC236}">
                  <a16:creationId xmlns:a16="http://schemas.microsoft.com/office/drawing/2014/main" id="{08A5A08A-B344-42EA-803F-18601EA0C33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76683" y="3665912"/>
              <a:ext cx="864212" cy="855821"/>
            </a:xfrm>
            <a:prstGeom prst="rect">
              <a:avLst/>
            </a:prstGeom>
          </p:spPr>
        </p:pic>
        <p:pic>
          <p:nvPicPr>
            <p:cNvPr id="26" name="Picture 25">
              <a:extLst>
                <a:ext uri="{FF2B5EF4-FFF2-40B4-BE49-F238E27FC236}">
                  <a16:creationId xmlns:a16="http://schemas.microsoft.com/office/drawing/2014/main" id="{7998A3CB-AF29-4A01-AFB7-34C9549BC66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747719" y="1817415"/>
              <a:ext cx="932032" cy="932032"/>
            </a:xfrm>
            <a:prstGeom prst="rect">
              <a:avLst/>
            </a:prstGeom>
          </p:spPr>
        </p:pic>
        <p:pic>
          <p:nvPicPr>
            <p:cNvPr id="38" name="Picture 37">
              <a:extLst>
                <a:ext uri="{FF2B5EF4-FFF2-40B4-BE49-F238E27FC236}">
                  <a16:creationId xmlns:a16="http://schemas.microsoft.com/office/drawing/2014/main" id="{F1487FD6-7918-410C-8236-E2F17AE637A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792500" y="3567012"/>
              <a:ext cx="932032" cy="932032"/>
            </a:xfrm>
            <a:prstGeom prst="rect">
              <a:avLst/>
            </a:prstGeom>
          </p:spPr>
        </p:pic>
        <p:pic>
          <p:nvPicPr>
            <p:cNvPr id="39" name="Picture 38">
              <a:extLst>
                <a:ext uri="{FF2B5EF4-FFF2-40B4-BE49-F238E27FC236}">
                  <a16:creationId xmlns:a16="http://schemas.microsoft.com/office/drawing/2014/main" id="{BF8B86D3-D0A5-4D68-A942-B2349525599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50827" y="3691316"/>
              <a:ext cx="932032" cy="932032"/>
            </a:xfrm>
            <a:prstGeom prst="rect">
              <a:avLst/>
            </a:prstGeom>
          </p:spPr>
        </p:pic>
        <p:pic>
          <p:nvPicPr>
            <p:cNvPr id="40" name="Picture 39">
              <a:extLst>
                <a:ext uri="{FF2B5EF4-FFF2-40B4-BE49-F238E27FC236}">
                  <a16:creationId xmlns:a16="http://schemas.microsoft.com/office/drawing/2014/main" id="{12C8F7C0-1E8C-49F1-9855-8188E73C710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20148" y="3633663"/>
              <a:ext cx="932032" cy="932032"/>
            </a:xfrm>
            <a:prstGeom prst="rect">
              <a:avLst/>
            </a:prstGeom>
          </p:spPr>
        </p:pic>
        <p:pic>
          <p:nvPicPr>
            <p:cNvPr id="41" name="Picture 40">
              <a:extLst>
                <a:ext uri="{FF2B5EF4-FFF2-40B4-BE49-F238E27FC236}">
                  <a16:creationId xmlns:a16="http://schemas.microsoft.com/office/drawing/2014/main" id="{4D1990B7-5A69-4C1C-B1AB-247CBEE27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257" y="1634556"/>
              <a:ext cx="1019071" cy="1027856"/>
            </a:xfrm>
            <a:prstGeom prst="rect">
              <a:avLst/>
            </a:prstGeom>
          </p:spPr>
        </p:pic>
        <p:pic>
          <p:nvPicPr>
            <p:cNvPr id="43" name="Picture 42">
              <a:extLst>
                <a:ext uri="{FF2B5EF4-FFF2-40B4-BE49-F238E27FC236}">
                  <a16:creationId xmlns:a16="http://schemas.microsoft.com/office/drawing/2014/main" id="{DEFBBEB4-D942-4EEF-9DEF-5B1FC562E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097" y="1775502"/>
              <a:ext cx="879564" cy="879564"/>
            </a:xfrm>
            <a:prstGeom prst="rect">
              <a:avLst/>
            </a:prstGeom>
          </p:spPr>
        </p:pic>
        <p:sp>
          <p:nvSpPr>
            <p:cNvPr id="28" name="Oval 27">
              <a:extLst>
                <a:ext uri="{FF2B5EF4-FFF2-40B4-BE49-F238E27FC236}">
                  <a16:creationId xmlns:a16="http://schemas.microsoft.com/office/drawing/2014/main" id="{FCF48A3E-1FA3-7046-A896-5F2E0A64207E}"/>
                </a:ext>
              </a:extLst>
            </p:cNvPr>
            <p:cNvSpPr/>
            <p:nvPr/>
          </p:nvSpPr>
          <p:spPr>
            <a:xfrm>
              <a:off x="3753902" y="2996453"/>
              <a:ext cx="1693500" cy="16935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SD </a:t>
              </a:r>
            </a:p>
            <a:p>
              <a:pPr algn="ctr"/>
              <a:r>
                <a:rPr lang="en-GB" sz="1067" dirty="0"/>
                <a:t>VIDEO -24</a:t>
              </a:r>
            </a:p>
            <a:p>
              <a:pPr algn="ctr"/>
              <a:endParaRPr lang="en-GB" sz="1067" dirty="0"/>
            </a:p>
            <a:p>
              <a:pPr algn="ctr"/>
              <a:endParaRPr lang="en-GB" sz="1067" dirty="0"/>
            </a:p>
          </p:txBody>
        </p:sp>
        <p:pic>
          <p:nvPicPr>
            <p:cNvPr id="31" name="Picture 30">
              <a:extLst>
                <a:ext uri="{FF2B5EF4-FFF2-40B4-BE49-F238E27FC236}">
                  <a16:creationId xmlns:a16="http://schemas.microsoft.com/office/drawing/2014/main" id="{2ADAC4D1-8ADB-074C-B5F4-015F5871C8A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68545" y="3665912"/>
              <a:ext cx="864212" cy="855821"/>
            </a:xfrm>
            <a:prstGeom prst="rect">
              <a:avLst/>
            </a:prstGeom>
          </p:spPr>
        </p:pic>
        <p:sp>
          <p:nvSpPr>
            <p:cNvPr id="32" name="Oval 31">
              <a:extLst>
                <a:ext uri="{FF2B5EF4-FFF2-40B4-BE49-F238E27FC236}">
                  <a16:creationId xmlns:a16="http://schemas.microsoft.com/office/drawing/2014/main" id="{5A1AFFE3-9CDE-574C-9FC8-8EF8540D29CE}"/>
                </a:ext>
              </a:extLst>
            </p:cNvPr>
            <p:cNvSpPr>
              <a:spLocks noChangeAspect="1"/>
            </p:cNvSpPr>
            <p:nvPr/>
          </p:nvSpPr>
          <p:spPr>
            <a:xfrm>
              <a:off x="1956991" y="4805127"/>
              <a:ext cx="1693500" cy="1693501"/>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333" b="1" dirty="0">
                  <a:solidFill>
                    <a:schemeClr val="bg1"/>
                  </a:solidFill>
                </a:rPr>
                <a:t>IS-04</a:t>
              </a:r>
            </a:p>
            <a:p>
              <a:pPr algn="ctr"/>
              <a:r>
                <a:rPr lang="en-US" sz="1067" dirty="0">
                  <a:solidFill>
                    <a:schemeClr val="bg1"/>
                  </a:solidFill>
                </a:rPr>
                <a:t>Discovery and Registration</a:t>
              </a:r>
              <a:endParaRPr lang="en-US" sz="1067" b="1" dirty="0">
                <a:solidFill>
                  <a:schemeClr val="bg1"/>
                </a:solidFill>
              </a:endParaRPr>
            </a:p>
          </p:txBody>
        </p:sp>
        <p:sp>
          <p:nvSpPr>
            <p:cNvPr id="34" name="Oval 33">
              <a:extLst>
                <a:ext uri="{FF2B5EF4-FFF2-40B4-BE49-F238E27FC236}">
                  <a16:creationId xmlns:a16="http://schemas.microsoft.com/office/drawing/2014/main" id="{2FFBF6B2-8569-FC4F-A919-03BD6F47CC19}"/>
                </a:ext>
              </a:extLst>
            </p:cNvPr>
            <p:cNvSpPr>
              <a:spLocks noChangeAspect="1"/>
            </p:cNvSpPr>
            <p:nvPr/>
          </p:nvSpPr>
          <p:spPr>
            <a:xfrm>
              <a:off x="3765114" y="4804715"/>
              <a:ext cx="1693501" cy="1693503"/>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48000" tIns="48000" rIns="48000" bIns="48000" rtlCol="0" anchor="ctr"/>
            <a:lstStyle/>
            <a:p>
              <a:pPr algn="ctr"/>
              <a:r>
                <a:rPr lang="en-US" sz="1400" b="1" dirty="0">
                  <a:solidFill>
                    <a:schemeClr val="bg1"/>
                  </a:solidFill>
                </a:rPr>
                <a:t>IS-05</a:t>
              </a:r>
            </a:p>
            <a:p>
              <a:pPr algn="ctr"/>
              <a:r>
                <a:rPr lang="en-US" sz="1067" dirty="0">
                  <a:solidFill>
                    <a:schemeClr val="bg1"/>
                  </a:solidFill>
                </a:rPr>
                <a:t>Connection Management</a:t>
              </a:r>
              <a:endParaRPr lang="en-US" sz="1067" b="1" dirty="0">
                <a:solidFill>
                  <a:schemeClr val="bg1"/>
                </a:solidFill>
              </a:endParaRPr>
            </a:p>
          </p:txBody>
        </p:sp>
        <p:sp>
          <p:nvSpPr>
            <p:cNvPr id="35" name="Oval 34">
              <a:extLst>
                <a:ext uri="{FF2B5EF4-FFF2-40B4-BE49-F238E27FC236}">
                  <a16:creationId xmlns:a16="http://schemas.microsoft.com/office/drawing/2014/main" id="{6A0BB181-94CD-6343-8A53-1E693C800D4B}"/>
                </a:ext>
              </a:extLst>
            </p:cNvPr>
            <p:cNvSpPr>
              <a:spLocks noChangeAspect="1"/>
            </p:cNvSpPr>
            <p:nvPr/>
          </p:nvSpPr>
          <p:spPr>
            <a:xfrm>
              <a:off x="7394155" y="4804412"/>
              <a:ext cx="1690031" cy="1690031"/>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48000" tIns="48000" rIns="48000" bIns="48000" rtlCol="0" anchor="ctr"/>
            <a:lstStyle/>
            <a:p>
              <a:pPr algn="ctr"/>
              <a:r>
                <a:rPr lang="en-US" sz="1333" b="1" dirty="0">
                  <a:solidFill>
                    <a:schemeClr val="bg1"/>
                  </a:solidFill>
                </a:rPr>
                <a:t>IS-08</a:t>
              </a:r>
            </a:p>
            <a:p>
              <a:pPr algn="ctr"/>
              <a:r>
                <a:rPr lang="en-US" sz="1067" dirty="0">
                  <a:solidFill>
                    <a:schemeClr val="bg1"/>
                  </a:solidFill>
                </a:rPr>
                <a:t>Audio Channel Mapping</a:t>
              </a:r>
              <a:endParaRPr lang="en-US" sz="1067" b="1" dirty="0">
                <a:solidFill>
                  <a:schemeClr val="bg1"/>
                </a:solidFill>
              </a:endParaRPr>
            </a:p>
          </p:txBody>
        </p:sp>
        <p:sp>
          <p:nvSpPr>
            <p:cNvPr id="37" name="Oval 36">
              <a:extLst>
                <a:ext uri="{FF2B5EF4-FFF2-40B4-BE49-F238E27FC236}">
                  <a16:creationId xmlns:a16="http://schemas.microsoft.com/office/drawing/2014/main" id="{A1302F74-5CDB-C24C-806E-22D7F305B434}"/>
                </a:ext>
              </a:extLst>
            </p:cNvPr>
            <p:cNvSpPr>
              <a:spLocks noChangeAspect="1"/>
            </p:cNvSpPr>
            <p:nvPr/>
          </p:nvSpPr>
          <p:spPr>
            <a:xfrm>
              <a:off x="5581370" y="4804412"/>
              <a:ext cx="1690031" cy="1690031"/>
            </a:xfrm>
            <a:prstGeom prst="ellipse">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333" b="1" dirty="0">
                  <a:solidFill>
                    <a:schemeClr val="bg1"/>
                  </a:solidFill>
                </a:rPr>
                <a:t>IS-07</a:t>
              </a:r>
            </a:p>
            <a:p>
              <a:pPr algn="ctr"/>
              <a:r>
                <a:rPr lang="en-US" sz="1067" dirty="0">
                  <a:solidFill>
                    <a:schemeClr val="bg1"/>
                  </a:solidFill>
                </a:rPr>
                <a:t>Event and Tally</a:t>
              </a:r>
              <a:endParaRPr lang="en-US" sz="1067" b="1" dirty="0">
                <a:solidFill>
                  <a:schemeClr val="bg1"/>
                </a:solidFill>
              </a:endParaRPr>
            </a:p>
          </p:txBody>
        </p:sp>
        <p:sp>
          <p:nvSpPr>
            <p:cNvPr id="42" name="Oval 41">
              <a:extLst>
                <a:ext uri="{FF2B5EF4-FFF2-40B4-BE49-F238E27FC236}">
                  <a16:creationId xmlns:a16="http://schemas.microsoft.com/office/drawing/2014/main" id="{924AA805-26FD-F443-B194-04E3DB6C155C}"/>
                </a:ext>
              </a:extLst>
            </p:cNvPr>
            <p:cNvSpPr>
              <a:spLocks noChangeAspect="1"/>
            </p:cNvSpPr>
            <p:nvPr/>
          </p:nvSpPr>
          <p:spPr>
            <a:xfrm>
              <a:off x="9159600" y="4764752"/>
              <a:ext cx="1694181" cy="16941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333" b="1" dirty="0">
                  <a:solidFill>
                    <a:schemeClr val="bg1"/>
                  </a:solidFill>
                </a:rPr>
                <a:t>IS-09</a:t>
              </a:r>
            </a:p>
            <a:p>
              <a:pPr algn="ctr"/>
              <a:r>
                <a:rPr lang="en-US" sz="1067" dirty="0">
                  <a:solidFill>
                    <a:schemeClr val="bg1"/>
                  </a:solidFill>
                </a:rPr>
                <a:t>System</a:t>
              </a:r>
              <a:endParaRPr lang="en-US" sz="1200" b="1" dirty="0">
                <a:solidFill>
                  <a:schemeClr val="bg1"/>
                </a:solidFill>
              </a:endParaRPr>
            </a:p>
          </p:txBody>
        </p:sp>
        <p:sp>
          <p:nvSpPr>
            <p:cNvPr id="44" name="Oval 43">
              <a:extLst>
                <a:ext uri="{FF2B5EF4-FFF2-40B4-BE49-F238E27FC236}">
                  <a16:creationId xmlns:a16="http://schemas.microsoft.com/office/drawing/2014/main" id="{D0CE5098-0CB2-C147-930F-B52DB98963AF}"/>
                </a:ext>
              </a:extLst>
            </p:cNvPr>
            <p:cNvSpPr>
              <a:spLocks noChangeAspect="1"/>
            </p:cNvSpPr>
            <p:nvPr/>
          </p:nvSpPr>
          <p:spPr>
            <a:xfrm>
              <a:off x="148866" y="4837816"/>
              <a:ext cx="1693501" cy="16935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US" sz="1067" b="1" dirty="0">
                  <a:solidFill>
                    <a:schemeClr val="bg1"/>
                  </a:solidFill>
                </a:rPr>
                <a:t>BCP-003-0x</a:t>
              </a:r>
            </a:p>
            <a:p>
              <a:pPr algn="ctr"/>
              <a:r>
                <a:rPr lang="en-US" sz="1067" dirty="0">
                  <a:solidFill>
                    <a:schemeClr val="bg1"/>
                  </a:solidFill>
                </a:rPr>
                <a:t>Security suite</a:t>
              </a:r>
            </a:p>
            <a:p>
              <a:pPr algn="ctr"/>
              <a:endParaRPr lang="en-US" sz="1067" dirty="0">
                <a:solidFill>
                  <a:schemeClr val="bg1"/>
                </a:solidFill>
              </a:endParaRPr>
            </a:p>
            <a:p>
              <a:pPr algn="ctr"/>
              <a:endParaRPr lang="en-US" sz="1067" dirty="0">
                <a:solidFill>
                  <a:schemeClr val="bg1"/>
                </a:solidFill>
              </a:endParaRPr>
            </a:p>
          </p:txBody>
        </p:sp>
      </p:grpSp>
      <p:pic>
        <p:nvPicPr>
          <p:cNvPr id="45" name="Picture 44">
            <a:extLst>
              <a:ext uri="{FF2B5EF4-FFF2-40B4-BE49-F238E27FC236}">
                <a16:creationId xmlns:a16="http://schemas.microsoft.com/office/drawing/2014/main" id="{E97A981D-CC33-754F-9A88-649AC6DDFDD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0543929" y="5390810"/>
            <a:ext cx="1423275" cy="697116"/>
          </a:xfrm>
          <a:prstGeom prst="rect">
            <a:avLst/>
          </a:prstGeom>
        </p:spPr>
      </p:pic>
      <p:sp>
        <p:nvSpPr>
          <p:cNvPr id="46" name="Title 1">
            <a:extLst>
              <a:ext uri="{FF2B5EF4-FFF2-40B4-BE49-F238E27FC236}">
                <a16:creationId xmlns:a16="http://schemas.microsoft.com/office/drawing/2014/main" id="{DA97EA5D-5DFF-42D7-AF11-CD09B262EB5B}"/>
              </a:ext>
            </a:extLst>
          </p:cNvPr>
          <p:cNvSpPr>
            <a:spLocks noGrp="1"/>
          </p:cNvSpPr>
          <p:nvPr>
            <p:ph type="title"/>
          </p:nvPr>
        </p:nvSpPr>
        <p:spPr>
          <a:xfrm>
            <a:off x="922655" y="439223"/>
            <a:ext cx="10515600" cy="728598"/>
          </a:xfrm>
        </p:spPr>
        <p:txBody>
          <a:bodyPr>
            <a:normAutofit/>
          </a:bodyPr>
          <a:lstStyle/>
          <a:p>
            <a:r>
              <a:rPr lang="en-GB" dirty="0">
                <a:solidFill>
                  <a:schemeClr val="bg1"/>
                </a:solidFill>
              </a:rPr>
              <a:t>The ST2110 suite &amp; NMOS</a:t>
            </a:r>
            <a:endParaRPr lang="en-GB" b="1" dirty="0">
              <a:solidFill>
                <a:schemeClr val="bg1"/>
              </a:solidFill>
            </a:endParaRPr>
          </a:p>
        </p:txBody>
      </p:sp>
      <p:pic>
        <p:nvPicPr>
          <p:cNvPr id="4" name="Picture 3">
            <a:extLst>
              <a:ext uri="{FF2B5EF4-FFF2-40B4-BE49-F238E27FC236}">
                <a16:creationId xmlns:a16="http://schemas.microsoft.com/office/drawing/2014/main" id="{A1BD190C-01AE-453C-AF26-163FB1BC0E8A}"/>
              </a:ext>
            </a:extLst>
          </p:cNvPr>
          <p:cNvPicPr>
            <a:picLocks noChangeAspect="1"/>
          </p:cNvPicPr>
          <p:nvPr/>
        </p:nvPicPr>
        <p:blipFill>
          <a:blip r:embed="rId10" cstate="screen">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6331" y="5932974"/>
            <a:ext cx="899119" cy="567979"/>
          </a:xfrm>
          <a:prstGeom prst="rect">
            <a:avLst/>
          </a:prstGeom>
        </p:spPr>
      </p:pic>
      <p:sp>
        <p:nvSpPr>
          <p:cNvPr id="8" name="Slide Number Placeholder 7">
            <a:extLst>
              <a:ext uri="{FF2B5EF4-FFF2-40B4-BE49-F238E27FC236}">
                <a16:creationId xmlns:a16="http://schemas.microsoft.com/office/drawing/2014/main" id="{83A3FB05-2C5C-48BF-AB4F-6F995B65A79E}"/>
              </a:ext>
            </a:extLst>
          </p:cNvPr>
          <p:cNvSpPr>
            <a:spLocks noGrp="1"/>
          </p:cNvSpPr>
          <p:nvPr>
            <p:ph type="sldNum" sz="quarter" idx="12"/>
          </p:nvPr>
        </p:nvSpPr>
        <p:spPr>
          <a:xfrm>
            <a:off x="118657" y="6486371"/>
            <a:ext cx="577515" cy="365125"/>
          </a:xfrm>
        </p:spPr>
        <p:txBody>
          <a:bodyPr/>
          <a:lstStyle/>
          <a:p>
            <a:fld id="{B86B1C54-FEBF-4CC1-B344-3951D30ED3C9}" type="slidenum">
              <a:rPr lang="en-US" noProof="0" smtClean="0"/>
              <a:t>15</a:t>
            </a:fld>
            <a:endParaRPr lang="en-US" noProof="0" dirty="0"/>
          </a:p>
        </p:txBody>
      </p:sp>
      <p:pic>
        <p:nvPicPr>
          <p:cNvPr id="47" name="Picture 46">
            <a:extLst>
              <a:ext uri="{FF2B5EF4-FFF2-40B4-BE49-F238E27FC236}">
                <a16:creationId xmlns:a16="http://schemas.microsoft.com/office/drawing/2014/main" id="{3A3EC138-89C7-446B-870B-02BACA0151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5357" y="2933749"/>
            <a:ext cx="1826373" cy="620967"/>
          </a:xfrm>
          <a:prstGeom prst="rect">
            <a:avLst/>
          </a:prstGeom>
        </p:spPr>
      </p:pic>
    </p:spTree>
    <p:extLst>
      <p:ext uri="{BB962C8B-B14F-4D97-AF65-F5344CB8AC3E}">
        <p14:creationId xmlns:p14="http://schemas.microsoft.com/office/powerpoint/2010/main" val="319716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506D-4E46-437C-ACAF-634ED867AA9B}"/>
              </a:ext>
            </a:extLst>
          </p:cNvPr>
          <p:cNvSpPr>
            <a:spLocks noGrp="1"/>
          </p:cNvSpPr>
          <p:nvPr>
            <p:ph type="title"/>
          </p:nvPr>
        </p:nvSpPr>
        <p:spPr>
          <a:xfrm>
            <a:off x="130126" y="327611"/>
            <a:ext cx="10515600" cy="1325563"/>
          </a:xfrm>
        </p:spPr>
        <p:txBody>
          <a:bodyPr/>
          <a:lstStyle/>
          <a:p>
            <a:r>
              <a:rPr lang="en-GB" dirty="0">
                <a:solidFill>
                  <a:schemeClr val="bg1"/>
                </a:solidFill>
              </a:rPr>
              <a:t>Handling ‘other’ audio: the ST2110-31 bits</a:t>
            </a:r>
            <a:endParaRPr lang="en-US" dirty="0">
              <a:solidFill>
                <a:schemeClr val="bg1"/>
              </a:solidFill>
            </a:endParaRPr>
          </a:p>
        </p:txBody>
      </p:sp>
      <p:sp>
        <p:nvSpPr>
          <p:cNvPr id="5" name="Oval 4">
            <a:extLst>
              <a:ext uri="{FF2B5EF4-FFF2-40B4-BE49-F238E27FC236}">
                <a16:creationId xmlns:a16="http://schemas.microsoft.com/office/drawing/2014/main" id="{441F5328-1D18-4A18-AB53-D7F112222AE3}"/>
              </a:ext>
            </a:extLst>
          </p:cNvPr>
          <p:cNvSpPr/>
          <p:nvPr/>
        </p:nvSpPr>
        <p:spPr>
          <a:xfrm>
            <a:off x="6992749" y="3429000"/>
            <a:ext cx="1693500" cy="16935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AES3-32 bit</a:t>
            </a:r>
            <a:br>
              <a:rPr lang="en-GB" sz="1067" dirty="0"/>
            </a:br>
            <a:r>
              <a:rPr lang="en-GB" sz="1067" dirty="0"/>
              <a:t>AUDIO -31</a:t>
            </a:r>
          </a:p>
          <a:p>
            <a:pPr algn="ctr"/>
            <a:endParaRPr lang="en-GB" sz="1067" dirty="0"/>
          </a:p>
          <a:p>
            <a:pPr algn="ctr"/>
            <a:endParaRPr lang="en-GB" sz="1067" dirty="0"/>
          </a:p>
        </p:txBody>
      </p:sp>
      <p:pic>
        <p:nvPicPr>
          <p:cNvPr id="6" name="Picture 5">
            <a:extLst>
              <a:ext uri="{FF2B5EF4-FFF2-40B4-BE49-F238E27FC236}">
                <a16:creationId xmlns:a16="http://schemas.microsoft.com/office/drawing/2014/main" id="{6C6D6AE3-57D6-4B93-8471-E9D2BAE20C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69348" y="4022713"/>
            <a:ext cx="940301" cy="940301"/>
          </a:xfrm>
          <a:prstGeom prst="rect">
            <a:avLst/>
          </a:prstGeom>
        </p:spPr>
      </p:pic>
      <p:pic>
        <p:nvPicPr>
          <p:cNvPr id="8" name="Graphic 7">
            <a:extLst>
              <a:ext uri="{FF2B5EF4-FFF2-40B4-BE49-F238E27FC236}">
                <a16:creationId xmlns:a16="http://schemas.microsoft.com/office/drawing/2014/main" id="{2B85C658-D5E1-4F50-9A88-33BDB39B79E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1748"/>
          <a:stretch/>
        </p:blipFill>
        <p:spPr>
          <a:xfrm>
            <a:off x="855864" y="1821778"/>
            <a:ext cx="10614637" cy="1053228"/>
          </a:xfrm>
          <a:prstGeom prst="rect">
            <a:avLst/>
          </a:prstGeom>
        </p:spPr>
      </p:pic>
      <p:sp>
        <p:nvSpPr>
          <p:cNvPr id="7" name="Oval 6">
            <a:extLst>
              <a:ext uri="{FF2B5EF4-FFF2-40B4-BE49-F238E27FC236}">
                <a16:creationId xmlns:a16="http://schemas.microsoft.com/office/drawing/2014/main" id="{CA3C125E-6570-4E43-AFF6-30948CA41266}"/>
              </a:ext>
            </a:extLst>
          </p:cNvPr>
          <p:cNvSpPr/>
          <p:nvPr/>
        </p:nvSpPr>
        <p:spPr>
          <a:xfrm>
            <a:off x="3626151" y="3421252"/>
            <a:ext cx="1693499" cy="17012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AUDIO -30</a:t>
            </a:r>
          </a:p>
          <a:p>
            <a:pPr algn="ctr"/>
            <a:endParaRPr lang="en-GB" sz="1067" dirty="0"/>
          </a:p>
          <a:p>
            <a:pPr algn="ctr"/>
            <a:endParaRPr lang="en-GB" sz="1067" dirty="0"/>
          </a:p>
        </p:txBody>
      </p:sp>
      <p:pic>
        <p:nvPicPr>
          <p:cNvPr id="9" name="Picture 8">
            <a:extLst>
              <a:ext uri="{FF2B5EF4-FFF2-40B4-BE49-F238E27FC236}">
                <a16:creationId xmlns:a16="http://schemas.microsoft.com/office/drawing/2014/main" id="{D5D7B7E3-F175-4F32-B7BE-1B0EE25CA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487" y="3923945"/>
            <a:ext cx="963803" cy="944603"/>
          </a:xfrm>
          <a:prstGeom prst="rect">
            <a:avLst/>
          </a:prstGeom>
        </p:spPr>
      </p:pic>
    </p:spTree>
    <p:extLst>
      <p:ext uri="{BB962C8B-B14F-4D97-AF65-F5344CB8AC3E}">
        <p14:creationId xmlns:p14="http://schemas.microsoft.com/office/powerpoint/2010/main" val="160438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F2608-1EA3-2040-9C5A-72682673DB26}"/>
              </a:ext>
            </a:extLst>
          </p:cNvPr>
          <p:cNvSpPr>
            <a:spLocks noGrp="1"/>
          </p:cNvSpPr>
          <p:nvPr>
            <p:ph type="title"/>
          </p:nvPr>
        </p:nvSpPr>
        <p:spPr>
          <a:xfrm>
            <a:off x="609600" y="374508"/>
            <a:ext cx="10972800" cy="918633"/>
          </a:xfrm>
        </p:spPr>
        <p:txBody>
          <a:bodyPr/>
          <a:lstStyle/>
          <a:p>
            <a:pPr algn="ctr"/>
            <a:r>
              <a:rPr lang="en-GB" dirty="0">
                <a:solidFill>
                  <a:schemeClr val="bg1">
                    <a:lumMod val="95000"/>
                  </a:schemeClr>
                </a:solidFill>
              </a:rPr>
              <a:t>Timing and referencing</a:t>
            </a:r>
          </a:p>
        </p:txBody>
      </p:sp>
      <p:grpSp>
        <p:nvGrpSpPr>
          <p:cNvPr id="12" name="Group 11">
            <a:extLst>
              <a:ext uri="{FF2B5EF4-FFF2-40B4-BE49-F238E27FC236}">
                <a16:creationId xmlns:a16="http://schemas.microsoft.com/office/drawing/2014/main" id="{2CF75EB7-DFEA-D04D-BC95-17A73715C270}"/>
              </a:ext>
            </a:extLst>
          </p:cNvPr>
          <p:cNvGrpSpPr/>
          <p:nvPr/>
        </p:nvGrpSpPr>
        <p:grpSpPr>
          <a:xfrm>
            <a:off x="1389947" y="4012257"/>
            <a:ext cx="3847047" cy="1983729"/>
            <a:chOff x="381000" y="765252"/>
            <a:chExt cx="3505200" cy="1866900"/>
          </a:xfrm>
        </p:grpSpPr>
        <p:sp>
          <p:nvSpPr>
            <p:cNvPr id="3" name="Rounded Rectangle 2">
              <a:extLst>
                <a:ext uri="{FF2B5EF4-FFF2-40B4-BE49-F238E27FC236}">
                  <a16:creationId xmlns:a16="http://schemas.microsoft.com/office/drawing/2014/main" id="{ACFD541B-0BDF-4D40-85FB-EFE460BAFC3A}"/>
                </a:ext>
              </a:extLst>
            </p:cNvPr>
            <p:cNvSpPr/>
            <p:nvPr/>
          </p:nvSpPr>
          <p:spPr>
            <a:xfrm>
              <a:off x="381000" y="765252"/>
              <a:ext cx="3505200" cy="18669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a:solidFill>
                    <a:schemeClr val="bg1">
                      <a:lumMod val="65000"/>
                    </a:schemeClr>
                  </a:solidFill>
                </a:rPr>
                <a:t>GNSS</a:t>
              </a:r>
              <a:endParaRPr lang="en-GB" sz="5333" dirty="0"/>
            </a:p>
            <a:p>
              <a:pPr algn="ctr"/>
              <a:endParaRPr lang="en-GB" sz="5333" dirty="0"/>
            </a:p>
            <a:p>
              <a:pPr algn="ctr"/>
              <a:br>
                <a:rPr lang="en-GB" sz="2400" dirty="0"/>
              </a:br>
              <a:endParaRPr lang="en-GB" sz="2400" dirty="0"/>
            </a:p>
          </p:txBody>
        </p:sp>
        <p:pic>
          <p:nvPicPr>
            <p:cNvPr id="4" name="Picture 3">
              <a:extLst>
                <a:ext uri="{FF2B5EF4-FFF2-40B4-BE49-F238E27FC236}">
                  <a16:creationId xmlns:a16="http://schemas.microsoft.com/office/drawing/2014/main" id="{054CCF3E-C86A-4246-A067-4541B523B574}"/>
                </a:ext>
              </a:extLst>
            </p:cNvPr>
            <p:cNvPicPr>
              <a:picLocks noChangeAspect="1"/>
            </p:cNvPicPr>
            <p:nvPr/>
          </p:nvPicPr>
          <p:blipFill>
            <a:blip r:embed="rId2"/>
            <a:stretch>
              <a:fillRect/>
            </a:stretch>
          </p:blipFill>
          <p:spPr>
            <a:xfrm>
              <a:off x="1524000" y="1437113"/>
              <a:ext cx="1117600" cy="1117600"/>
            </a:xfrm>
            <a:prstGeom prst="ellipse">
              <a:avLst/>
            </a:prstGeom>
          </p:spPr>
        </p:pic>
        <p:pic>
          <p:nvPicPr>
            <p:cNvPr id="6" name="Picture 5">
              <a:extLst>
                <a:ext uri="{FF2B5EF4-FFF2-40B4-BE49-F238E27FC236}">
                  <a16:creationId xmlns:a16="http://schemas.microsoft.com/office/drawing/2014/main" id="{14A3FB3B-2A97-DC49-A700-500F29E2DB2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4320" y="1387552"/>
              <a:ext cx="1244600" cy="1244600"/>
            </a:xfrm>
            <a:prstGeom prst="rect">
              <a:avLst/>
            </a:prstGeom>
          </p:spPr>
        </p:pic>
        <p:pic>
          <p:nvPicPr>
            <p:cNvPr id="7" name="Picture 6">
              <a:extLst>
                <a:ext uri="{FF2B5EF4-FFF2-40B4-BE49-F238E27FC236}">
                  <a16:creationId xmlns:a16="http://schemas.microsoft.com/office/drawing/2014/main" id="{6F3416E6-8EFF-C74F-BB5C-8EB343F966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05100" y="1451052"/>
              <a:ext cx="1117600" cy="1117600"/>
            </a:xfrm>
            <a:prstGeom prst="rect">
              <a:avLst/>
            </a:prstGeom>
          </p:spPr>
        </p:pic>
      </p:grpSp>
      <p:sp>
        <p:nvSpPr>
          <p:cNvPr id="13" name="TextBox 12">
            <a:extLst>
              <a:ext uri="{FF2B5EF4-FFF2-40B4-BE49-F238E27FC236}">
                <a16:creationId xmlns:a16="http://schemas.microsoft.com/office/drawing/2014/main" id="{6533444C-D5D4-A748-A1ED-01FBEB520419}"/>
              </a:ext>
            </a:extLst>
          </p:cNvPr>
          <p:cNvSpPr txBox="1"/>
          <p:nvPr/>
        </p:nvSpPr>
        <p:spPr>
          <a:xfrm>
            <a:off x="1743517" y="5370443"/>
            <a:ext cx="667904" cy="338554"/>
          </a:xfrm>
          <a:prstGeom prst="rect">
            <a:avLst/>
          </a:prstGeom>
          <a:noFill/>
        </p:spPr>
        <p:txBody>
          <a:bodyPr wrap="square" rtlCol="0">
            <a:spAutoFit/>
          </a:bodyPr>
          <a:lstStyle/>
          <a:p>
            <a:r>
              <a:rPr lang="en-GB" sz="1600" dirty="0"/>
              <a:t>GPS</a:t>
            </a:r>
          </a:p>
        </p:txBody>
      </p:sp>
      <p:sp>
        <p:nvSpPr>
          <p:cNvPr id="16" name="Rounded Rectangle 15">
            <a:extLst>
              <a:ext uri="{FF2B5EF4-FFF2-40B4-BE49-F238E27FC236}">
                <a16:creationId xmlns:a16="http://schemas.microsoft.com/office/drawing/2014/main" id="{F4AF6F99-1885-A043-BF26-F6C0A290ADCF}"/>
              </a:ext>
            </a:extLst>
          </p:cNvPr>
          <p:cNvSpPr/>
          <p:nvPr/>
        </p:nvSpPr>
        <p:spPr>
          <a:xfrm>
            <a:off x="6217841" y="4557643"/>
            <a:ext cx="2354601" cy="8128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333" dirty="0" err="1">
                <a:solidFill>
                  <a:schemeClr val="bg1">
                    <a:lumMod val="65000"/>
                  </a:schemeClr>
                </a:solidFill>
              </a:rPr>
              <a:t>TaaS</a:t>
            </a:r>
            <a:endParaRPr lang="en-GB" sz="2400" dirty="0"/>
          </a:p>
        </p:txBody>
      </p:sp>
      <p:pic>
        <p:nvPicPr>
          <p:cNvPr id="5" name="Picture 4">
            <a:extLst>
              <a:ext uri="{FF2B5EF4-FFF2-40B4-BE49-F238E27FC236}">
                <a16:creationId xmlns:a16="http://schemas.microsoft.com/office/drawing/2014/main" id="{55D4DB15-92E1-7C41-98F5-AF643F2372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283954" y="4099452"/>
            <a:ext cx="1896533" cy="1896533"/>
          </a:xfrm>
          <a:prstGeom prst="rect">
            <a:avLst/>
          </a:prstGeom>
        </p:spPr>
      </p:pic>
      <p:sp>
        <p:nvSpPr>
          <p:cNvPr id="8" name="TextBox 7">
            <a:extLst>
              <a:ext uri="{FF2B5EF4-FFF2-40B4-BE49-F238E27FC236}">
                <a16:creationId xmlns:a16="http://schemas.microsoft.com/office/drawing/2014/main" id="{773CC1AC-50AC-43C9-987B-6A00E904E931}"/>
              </a:ext>
            </a:extLst>
          </p:cNvPr>
          <p:cNvSpPr txBox="1"/>
          <p:nvPr/>
        </p:nvSpPr>
        <p:spPr>
          <a:xfrm>
            <a:off x="760960" y="3032940"/>
            <a:ext cx="4803559" cy="420564"/>
          </a:xfrm>
          <a:prstGeom prst="rect">
            <a:avLst/>
          </a:prstGeom>
          <a:noFill/>
        </p:spPr>
        <p:txBody>
          <a:bodyPr wrap="none" rtlCol="0">
            <a:spAutoFit/>
          </a:bodyPr>
          <a:lstStyle/>
          <a:p>
            <a:r>
              <a:rPr lang="en-GB" sz="2133" dirty="0"/>
              <a:t>ST2059 – applying PTP IEEE1588 to media</a:t>
            </a:r>
            <a:endParaRPr lang="en-US" sz="2133" dirty="0"/>
          </a:p>
        </p:txBody>
      </p:sp>
      <p:pic>
        <p:nvPicPr>
          <p:cNvPr id="14" name="Picture 13" descr="A close up of a map&#10;&#10;Description automatically generated">
            <a:extLst>
              <a:ext uri="{FF2B5EF4-FFF2-40B4-BE49-F238E27FC236}">
                <a16:creationId xmlns:a16="http://schemas.microsoft.com/office/drawing/2014/main" id="{7D9122F4-6F80-45CB-A07A-0E0B13B6D75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8088" b="11042"/>
          <a:stretch/>
        </p:blipFill>
        <p:spPr>
          <a:xfrm>
            <a:off x="7135919" y="2200917"/>
            <a:ext cx="4779608" cy="1627036"/>
          </a:xfrm>
          <a:prstGeom prst="rect">
            <a:avLst/>
          </a:prstGeom>
        </p:spPr>
      </p:pic>
      <p:sp>
        <p:nvSpPr>
          <p:cNvPr id="15" name="Rectangle 14">
            <a:extLst>
              <a:ext uri="{FF2B5EF4-FFF2-40B4-BE49-F238E27FC236}">
                <a16:creationId xmlns:a16="http://schemas.microsoft.com/office/drawing/2014/main" id="{74DCC562-EE14-425A-86DA-B352C6D54298}"/>
              </a:ext>
            </a:extLst>
          </p:cNvPr>
          <p:cNvSpPr/>
          <p:nvPr/>
        </p:nvSpPr>
        <p:spPr>
          <a:xfrm>
            <a:off x="10295909" y="1400214"/>
            <a:ext cx="1579659" cy="355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FD50714D-54BE-43A6-931D-7A9691DEAA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4641" y="2312782"/>
            <a:ext cx="1826373" cy="620967"/>
          </a:xfrm>
          <a:prstGeom prst="rect">
            <a:avLst/>
          </a:prstGeom>
        </p:spPr>
      </p:pic>
    </p:spTree>
    <p:extLst>
      <p:ext uri="{BB962C8B-B14F-4D97-AF65-F5344CB8AC3E}">
        <p14:creationId xmlns:p14="http://schemas.microsoft.com/office/powerpoint/2010/main" val="648450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4">
            <a:extLst>
              <a:ext uri="{FF2B5EF4-FFF2-40B4-BE49-F238E27FC236}">
                <a16:creationId xmlns:a16="http://schemas.microsoft.com/office/drawing/2014/main" id="{6A38752E-C06B-BA4D-8AA8-694E4D360899}"/>
              </a:ext>
            </a:extLst>
          </p:cNvPr>
          <p:cNvGrpSpPr>
            <a:grpSpLocks/>
          </p:cNvGrpSpPr>
          <p:nvPr/>
        </p:nvGrpSpPr>
        <p:grpSpPr bwMode="auto">
          <a:xfrm>
            <a:off x="1898651" y="3155950"/>
            <a:ext cx="9052983" cy="546100"/>
            <a:chOff x="2195951" y="3330113"/>
            <a:chExt cx="6790911" cy="960632"/>
          </a:xfrm>
        </p:grpSpPr>
        <p:sp>
          <p:nvSpPr>
            <p:cNvPr id="18" name="Rectangle 4">
              <a:extLst>
                <a:ext uri="{FF2B5EF4-FFF2-40B4-BE49-F238E27FC236}">
                  <a16:creationId xmlns:a16="http://schemas.microsoft.com/office/drawing/2014/main" id="{3C8CF5CA-E88E-CB4A-AD73-B84F5D849DD7}"/>
                </a:ext>
              </a:extLst>
            </p:cNvPr>
            <p:cNvSpPr>
              <a:spLocks noChangeArrowheads="1"/>
            </p:cNvSpPr>
            <p:nvPr/>
          </p:nvSpPr>
          <p:spPr bwMode="auto">
            <a:xfrm>
              <a:off x="2195951" y="3330113"/>
              <a:ext cx="4593431" cy="960632"/>
            </a:xfrm>
            <a:prstGeom prst="rect">
              <a:avLst/>
            </a:prstGeom>
            <a:solidFill>
              <a:schemeClr val="accent3"/>
            </a:solidFill>
            <a:ln w="9525">
              <a:solidFill>
                <a:schemeClr val="bg1"/>
              </a:solidFill>
              <a:miter lim="800000"/>
              <a:headEnd/>
              <a:tailEnd/>
            </a:ln>
            <a:effectLst>
              <a:outerShdw blurRad="50800" dist="63500" dir="2700000" algn="tl" rotWithShape="0">
                <a:prstClr val="black">
                  <a:alpha val="40000"/>
                </a:prstClr>
              </a:outerShdw>
            </a:effectLst>
          </p:spPr>
          <p:txBody>
            <a:bodyPr wrap="none" anchor="ctr"/>
            <a:lstStyle/>
            <a:p>
              <a:pPr algn="ctr" eaLnBrk="1" hangingPunct="1">
                <a:defRPr/>
              </a:pPr>
              <a:r>
                <a:rPr lang="en-GB" sz="1500" dirty="0">
                  <a:solidFill>
                    <a:schemeClr val="bg1"/>
                  </a:solidFill>
                  <a:latin typeface="Calibri" pitchFamily="34" charset="0"/>
                </a:rPr>
                <a:t>Media payload</a:t>
              </a:r>
            </a:p>
          </p:txBody>
        </p:sp>
        <p:sp>
          <p:nvSpPr>
            <p:cNvPr id="19" name="Rectangle 6">
              <a:extLst>
                <a:ext uri="{FF2B5EF4-FFF2-40B4-BE49-F238E27FC236}">
                  <a16:creationId xmlns:a16="http://schemas.microsoft.com/office/drawing/2014/main" id="{F82E23FC-408A-044B-BCE6-7C8F34D72CA6}"/>
                </a:ext>
              </a:extLst>
            </p:cNvPr>
            <p:cNvSpPr>
              <a:spLocks noChangeArrowheads="1"/>
            </p:cNvSpPr>
            <p:nvPr/>
          </p:nvSpPr>
          <p:spPr bwMode="auto">
            <a:xfrm>
              <a:off x="6676651" y="3330113"/>
              <a:ext cx="444577" cy="960632"/>
            </a:xfrm>
            <a:prstGeom prst="rect">
              <a:avLst/>
            </a:prstGeom>
            <a:solidFill>
              <a:schemeClr val="accent2"/>
            </a:solidFill>
            <a:ln w="9525">
              <a:solidFill>
                <a:schemeClr val="bg1"/>
              </a:solidFill>
              <a:miter lim="800000"/>
              <a:headEnd/>
              <a:tailEnd/>
            </a:ln>
            <a:effectLst>
              <a:outerShdw blurRad="50800" dist="63500" dir="2700000" algn="tl" rotWithShape="0">
                <a:prstClr val="black">
                  <a:alpha val="40000"/>
                </a:prstClr>
              </a:outerShdw>
            </a:effectLst>
          </p:spPr>
          <p:txBody>
            <a:bodyPr wrap="none" anchor="ctr"/>
            <a:lstStyle/>
            <a:p>
              <a:pPr algn="ctr" eaLnBrk="1" hangingPunct="1">
                <a:defRPr/>
              </a:pPr>
              <a:r>
                <a:rPr lang="en-GB" sz="1500" dirty="0">
                  <a:latin typeface="Calibri" pitchFamily="34" charset="0"/>
                </a:rPr>
                <a:t>RTP</a:t>
              </a:r>
            </a:p>
          </p:txBody>
        </p:sp>
        <p:sp>
          <p:nvSpPr>
            <p:cNvPr id="20" name="Rectangle 7">
              <a:extLst>
                <a:ext uri="{FF2B5EF4-FFF2-40B4-BE49-F238E27FC236}">
                  <a16:creationId xmlns:a16="http://schemas.microsoft.com/office/drawing/2014/main" id="{781E6139-FE87-8A49-A77E-885EC8B9D43C}"/>
                </a:ext>
              </a:extLst>
            </p:cNvPr>
            <p:cNvSpPr>
              <a:spLocks noChangeArrowheads="1"/>
            </p:cNvSpPr>
            <p:nvPr/>
          </p:nvSpPr>
          <p:spPr bwMode="auto">
            <a:xfrm>
              <a:off x="7110113" y="3330113"/>
              <a:ext cx="422348" cy="960632"/>
            </a:xfrm>
            <a:prstGeom prst="rect">
              <a:avLst/>
            </a:prstGeom>
            <a:solidFill>
              <a:schemeClr val="accent4"/>
            </a:solidFill>
            <a:ln w="9525">
              <a:solidFill>
                <a:schemeClr val="bg1"/>
              </a:solidFill>
              <a:miter lim="800000"/>
              <a:headEnd/>
              <a:tailEnd/>
            </a:ln>
            <a:effectLst>
              <a:outerShdw blurRad="50800" dist="63500" dir="2700000" algn="tl" rotWithShape="0">
                <a:prstClr val="black">
                  <a:alpha val="40000"/>
                </a:prstClr>
              </a:outerShdw>
            </a:effectLst>
          </p:spPr>
          <p:txBody>
            <a:bodyPr wrap="none" anchor="ctr"/>
            <a:lstStyle/>
            <a:p>
              <a:pPr eaLnBrk="1" hangingPunct="1">
                <a:defRPr/>
              </a:pPr>
              <a:r>
                <a:rPr lang="en-GB" sz="1500" dirty="0">
                  <a:solidFill>
                    <a:schemeClr val="bg1"/>
                  </a:solidFill>
                  <a:latin typeface="Calibri" pitchFamily="34" charset="0"/>
                </a:rPr>
                <a:t>UDP</a:t>
              </a:r>
            </a:p>
          </p:txBody>
        </p:sp>
        <p:sp>
          <p:nvSpPr>
            <p:cNvPr id="21" name="Rectangle 8">
              <a:extLst>
                <a:ext uri="{FF2B5EF4-FFF2-40B4-BE49-F238E27FC236}">
                  <a16:creationId xmlns:a16="http://schemas.microsoft.com/office/drawing/2014/main" id="{16D30328-9A5C-6540-B5D6-27D193577116}"/>
                </a:ext>
              </a:extLst>
            </p:cNvPr>
            <p:cNvSpPr>
              <a:spLocks noChangeArrowheads="1"/>
            </p:cNvSpPr>
            <p:nvPr/>
          </p:nvSpPr>
          <p:spPr bwMode="auto">
            <a:xfrm>
              <a:off x="7503881" y="3330113"/>
              <a:ext cx="411234" cy="960632"/>
            </a:xfrm>
            <a:prstGeom prst="rect">
              <a:avLst/>
            </a:prstGeom>
            <a:solidFill>
              <a:schemeClr val="accent6"/>
            </a:solidFill>
            <a:ln w="9525">
              <a:solidFill>
                <a:schemeClr val="bg1"/>
              </a:solidFill>
              <a:miter lim="800000"/>
              <a:headEnd/>
              <a:tailEnd/>
            </a:ln>
            <a:effectLst>
              <a:outerShdw blurRad="50800" dist="63500" dir="2700000" algn="tl" rotWithShape="0">
                <a:prstClr val="black">
                  <a:alpha val="40000"/>
                </a:prstClr>
              </a:outerShdw>
            </a:effectLst>
          </p:spPr>
          <p:txBody>
            <a:bodyPr wrap="none" anchor="ctr"/>
            <a:lstStyle/>
            <a:p>
              <a:pPr algn="ctr" eaLnBrk="1" hangingPunct="1">
                <a:defRPr/>
              </a:pPr>
              <a:r>
                <a:rPr lang="en-GB" sz="1500" dirty="0">
                  <a:latin typeface="Calibri" pitchFamily="34" charset="0"/>
                </a:rPr>
                <a:t>IP</a:t>
              </a:r>
            </a:p>
          </p:txBody>
        </p:sp>
        <p:sp>
          <p:nvSpPr>
            <p:cNvPr id="22" name="Rectangle 8">
              <a:extLst>
                <a:ext uri="{FF2B5EF4-FFF2-40B4-BE49-F238E27FC236}">
                  <a16:creationId xmlns:a16="http://schemas.microsoft.com/office/drawing/2014/main" id="{3AB96934-0304-224D-9F30-843927738894}"/>
                </a:ext>
              </a:extLst>
            </p:cNvPr>
            <p:cNvSpPr>
              <a:spLocks noChangeArrowheads="1"/>
            </p:cNvSpPr>
            <p:nvPr/>
          </p:nvSpPr>
          <p:spPr bwMode="auto">
            <a:xfrm>
              <a:off x="7915115" y="3330113"/>
              <a:ext cx="330257" cy="960632"/>
            </a:xfrm>
            <a:prstGeom prst="rect">
              <a:avLst/>
            </a:prstGeom>
            <a:solidFill>
              <a:schemeClr val="accent4">
                <a:lumMod val="60000"/>
                <a:lumOff val="40000"/>
              </a:schemeClr>
            </a:solidFill>
            <a:ln w="9525">
              <a:solidFill>
                <a:schemeClr val="bg1"/>
              </a:solidFill>
              <a:miter lim="800000"/>
              <a:headEnd/>
              <a:tailEnd/>
            </a:ln>
            <a:effectLst>
              <a:outerShdw blurRad="50800" dist="63500" dir="2700000" algn="tl" rotWithShape="0">
                <a:prstClr val="black">
                  <a:alpha val="40000"/>
                </a:prstClr>
              </a:outerShdw>
            </a:effectLst>
          </p:spPr>
          <p:txBody>
            <a:bodyPr wrap="none" anchor="ctr"/>
            <a:lstStyle/>
            <a:p>
              <a:pPr algn="ctr" eaLnBrk="1" hangingPunct="1">
                <a:defRPr/>
              </a:pPr>
              <a:r>
                <a:rPr lang="en-GB" sz="1500" dirty="0">
                  <a:solidFill>
                    <a:schemeClr val="bg1"/>
                  </a:solidFill>
                  <a:latin typeface="Calibri" pitchFamily="34" charset="0"/>
                </a:rPr>
                <a:t>VLAN</a:t>
              </a:r>
            </a:p>
          </p:txBody>
        </p:sp>
        <p:sp>
          <p:nvSpPr>
            <p:cNvPr id="23" name="Rectangle 9">
              <a:extLst>
                <a:ext uri="{FF2B5EF4-FFF2-40B4-BE49-F238E27FC236}">
                  <a16:creationId xmlns:a16="http://schemas.microsoft.com/office/drawing/2014/main" id="{D154F3FF-BADB-E84D-AC8B-A7D398E0521D}"/>
                </a:ext>
              </a:extLst>
            </p:cNvPr>
            <p:cNvSpPr>
              <a:spLocks noChangeArrowheads="1"/>
            </p:cNvSpPr>
            <p:nvPr/>
          </p:nvSpPr>
          <p:spPr bwMode="auto">
            <a:xfrm>
              <a:off x="8245372" y="3330113"/>
              <a:ext cx="741490" cy="960632"/>
            </a:xfrm>
            <a:prstGeom prst="rect">
              <a:avLst/>
            </a:prstGeom>
            <a:solidFill>
              <a:schemeClr val="accent5"/>
            </a:solidFill>
            <a:ln w="9525">
              <a:solidFill>
                <a:schemeClr val="bg1"/>
              </a:solidFill>
              <a:miter lim="800000"/>
              <a:headEnd/>
              <a:tailEnd/>
            </a:ln>
            <a:effectLst>
              <a:outerShdw blurRad="50800" dist="63500" dir="2700000" algn="tl" rotWithShape="0">
                <a:prstClr val="black">
                  <a:alpha val="40000"/>
                </a:prstClr>
              </a:outerShdw>
            </a:effectLst>
          </p:spPr>
          <p:txBody>
            <a:bodyPr wrap="none" anchor="ctr"/>
            <a:lstStyle/>
            <a:p>
              <a:pPr eaLnBrk="1" hangingPunct="1">
                <a:defRPr/>
              </a:pPr>
              <a:r>
                <a:rPr lang="en-GB" sz="1500" dirty="0">
                  <a:solidFill>
                    <a:schemeClr val="bg1"/>
                  </a:solidFill>
                  <a:latin typeface="Calibri" pitchFamily="34" charset="0"/>
                </a:rPr>
                <a:t>MAC/</a:t>
              </a:r>
              <a:r>
                <a:rPr lang="en-GB" sz="1500" dirty="0" err="1">
                  <a:solidFill>
                    <a:schemeClr val="bg1"/>
                  </a:solidFill>
                  <a:latin typeface="Calibri" pitchFamily="34" charset="0"/>
                </a:rPr>
                <a:t>PoS</a:t>
              </a:r>
              <a:r>
                <a:rPr lang="en-GB" sz="1500" dirty="0">
                  <a:solidFill>
                    <a:schemeClr val="bg1"/>
                  </a:solidFill>
                  <a:latin typeface="Calibri" pitchFamily="34" charset="0"/>
                </a:rPr>
                <a:t>/</a:t>
              </a:r>
              <a:br>
                <a:rPr lang="en-GB" sz="1500" dirty="0">
                  <a:solidFill>
                    <a:schemeClr val="bg1"/>
                  </a:solidFill>
                  <a:latin typeface="Calibri" pitchFamily="34" charset="0"/>
                </a:rPr>
              </a:br>
              <a:r>
                <a:rPr lang="en-GB" sz="1500" dirty="0">
                  <a:solidFill>
                    <a:schemeClr val="bg1"/>
                  </a:solidFill>
                  <a:latin typeface="Calibri" pitchFamily="34" charset="0"/>
                </a:rPr>
                <a:t>GFP/MPLS</a:t>
              </a:r>
            </a:p>
          </p:txBody>
        </p:sp>
      </p:grpSp>
      <p:sp>
        <p:nvSpPr>
          <p:cNvPr id="24" name="Arrow: Bent 23">
            <a:extLst>
              <a:ext uri="{FF2B5EF4-FFF2-40B4-BE49-F238E27FC236}">
                <a16:creationId xmlns:a16="http://schemas.microsoft.com/office/drawing/2014/main" id="{0ED255B4-C576-4B45-A6C8-B3EA6EC798AB}"/>
              </a:ext>
            </a:extLst>
          </p:cNvPr>
          <p:cNvSpPr/>
          <p:nvPr/>
        </p:nvSpPr>
        <p:spPr>
          <a:xfrm rot="5400000">
            <a:off x="5191126" y="-30692"/>
            <a:ext cx="713316" cy="5634567"/>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351">
              <a:solidFill>
                <a:schemeClr val="tx1"/>
              </a:solidFill>
            </a:endParaRPr>
          </a:p>
        </p:txBody>
      </p:sp>
      <p:sp>
        <p:nvSpPr>
          <p:cNvPr id="25" name="Arrow: Down 24">
            <a:extLst>
              <a:ext uri="{FF2B5EF4-FFF2-40B4-BE49-F238E27FC236}">
                <a16:creationId xmlns:a16="http://schemas.microsoft.com/office/drawing/2014/main" id="{13ABAD65-C190-1A4B-9C0D-60FD6D990F65}"/>
              </a:ext>
            </a:extLst>
          </p:cNvPr>
          <p:cNvSpPr/>
          <p:nvPr/>
        </p:nvSpPr>
        <p:spPr>
          <a:xfrm>
            <a:off x="3416301" y="2243667"/>
            <a:ext cx="277284" cy="21801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351"/>
          </a:p>
        </p:txBody>
      </p:sp>
      <p:grpSp>
        <p:nvGrpSpPr>
          <p:cNvPr id="22534" name="Group 28">
            <a:extLst>
              <a:ext uri="{FF2B5EF4-FFF2-40B4-BE49-F238E27FC236}">
                <a16:creationId xmlns:a16="http://schemas.microsoft.com/office/drawing/2014/main" id="{87A504F9-CEA5-124C-AB38-B802763C35A8}"/>
              </a:ext>
            </a:extLst>
          </p:cNvPr>
          <p:cNvGrpSpPr>
            <a:grpSpLocks/>
          </p:cNvGrpSpPr>
          <p:nvPr/>
        </p:nvGrpSpPr>
        <p:grpSpPr bwMode="auto">
          <a:xfrm>
            <a:off x="880534" y="1797049"/>
            <a:ext cx="1299633" cy="1329267"/>
            <a:chOff x="3318189" y="1347383"/>
            <a:chExt cx="1107553" cy="1107553"/>
          </a:xfrm>
        </p:grpSpPr>
        <p:sp>
          <p:nvSpPr>
            <p:cNvPr id="30" name="Oval 29">
              <a:extLst>
                <a:ext uri="{FF2B5EF4-FFF2-40B4-BE49-F238E27FC236}">
                  <a16:creationId xmlns:a16="http://schemas.microsoft.com/office/drawing/2014/main" id="{6F5C8757-9280-40CC-A2B8-DEE702C6B6A5}"/>
                </a:ext>
              </a:extLst>
            </p:cNvPr>
            <p:cNvSpPr/>
            <p:nvPr/>
          </p:nvSpPr>
          <p:spPr>
            <a:xfrm>
              <a:off x="3318189"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22547" name="Picture 30">
              <a:extLst>
                <a:ext uri="{FF2B5EF4-FFF2-40B4-BE49-F238E27FC236}">
                  <a16:creationId xmlns:a16="http://schemas.microsoft.com/office/drawing/2014/main" id="{D2D9D221-D24C-0B43-9693-F2C3BDEEBA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7094" y="1518127"/>
              <a:ext cx="729742" cy="76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Arrow: Bent 32">
            <a:extLst>
              <a:ext uri="{FF2B5EF4-FFF2-40B4-BE49-F238E27FC236}">
                <a16:creationId xmlns:a16="http://schemas.microsoft.com/office/drawing/2014/main" id="{4859688C-4480-429C-A715-8CD384497E22}"/>
              </a:ext>
            </a:extLst>
          </p:cNvPr>
          <p:cNvSpPr/>
          <p:nvPr/>
        </p:nvSpPr>
        <p:spPr>
          <a:xfrm flipV="1">
            <a:off x="8102600" y="3810001"/>
            <a:ext cx="1608667" cy="1619249"/>
          </a:xfrm>
          <a:prstGeom prst="bentArrow">
            <a:avLst>
              <a:gd name="adj1" fmla="val 9355"/>
              <a:gd name="adj2" fmla="val 10462"/>
              <a:gd name="adj3" fmla="val 15748"/>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351">
              <a:solidFill>
                <a:schemeClr val="tx1"/>
              </a:solidFill>
            </a:endParaRPr>
          </a:p>
        </p:txBody>
      </p:sp>
      <p:sp>
        <p:nvSpPr>
          <p:cNvPr id="34" name="Arrow: Down 33">
            <a:extLst>
              <a:ext uri="{FF2B5EF4-FFF2-40B4-BE49-F238E27FC236}">
                <a16:creationId xmlns:a16="http://schemas.microsoft.com/office/drawing/2014/main" id="{81DA8BC2-624D-4BE4-83E1-205F24A29DE3}"/>
              </a:ext>
            </a:extLst>
          </p:cNvPr>
          <p:cNvSpPr/>
          <p:nvPr/>
        </p:nvSpPr>
        <p:spPr>
          <a:xfrm rot="10800000">
            <a:off x="8561917" y="5293784"/>
            <a:ext cx="328083" cy="243417"/>
          </a:xfrm>
          <a:prstGeom prst="downArrow">
            <a:avLst>
              <a:gd name="adj1" fmla="val 31374"/>
              <a:gd name="adj2" fmla="val 5908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351"/>
          </a:p>
        </p:txBody>
      </p:sp>
      <p:grpSp>
        <p:nvGrpSpPr>
          <p:cNvPr id="22537" name="Group 34">
            <a:extLst>
              <a:ext uri="{FF2B5EF4-FFF2-40B4-BE49-F238E27FC236}">
                <a16:creationId xmlns:a16="http://schemas.microsoft.com/office/drawing/2014/main" id="{1CB53DD1-24C5-D940-B487-848A6E721D71}"/>
              </a:ext>
            </a:extLst>
          </p:cNvPr>
          <p:cNvGrpSpPr>
            <a:grpSpLocks/>
          </p:cNvGrpSpPr>
          <p:nvPr/>
        </p:nvGrpSpPr>
        <p:grpSpPr bwMode="auto">
          <a:xfrm>
            <a:off x="9854141" y="4537744"/>
            <a:ext cx="1305984" cy="1312333"/>
            <a:chOff x="423246" y="2735797"/>
            <a:chExt cx="1107553" cy="1107553"/>
          </a:xfrm>
        </p:grpSpPr>
        <p:sp>
          <p:nvSpPr>
            <p:cNvPr id="36" name="Oval 35">
              <a:extLst>
                <a:ext uri="{FF2B5EF4-FFF2-40B4-BE49-F238E27FC236}">
                  <a16:creationId xmlns:a16="http://schemas.microsoft.com/office/drawing/2014/main" id="{F29F11BE-579F-46C0-AA64-CD9D07031D72}"/>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22545" name="Picture 36">
              <a:extLst>
                <a:ext uri="{FF2B5EF4-FFF2-40B4-BE49-F238E27FC236}">
                  <a16:creationId xmlns:a16="http://schemas.microsoft.com/office/drawing/2014/main" id="{A86D2B1B-8DF6-424C-A216-3E9DC7B7AC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78" y="2975883"/>
              <a:ext cx="805688" cy="6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9" name="Picture 16">
            <a:extLst>
              <a:ext uri="{FF2B5EF4-FFF2-40B4-BE49-F238E27FC236}">
                <a16:creationId xmlns:a16="http://schemas.microsoft.com/office/drawing/2014/main" id="{25E1D11A-2A3D-BA4C-BA1D-C1CC67933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618" y="1297516"/>
            <a:ext cx="1136649" cy="109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31">
            <a:extLst>
              <a:ext uri="{FF2B5EF4-FFF2-40B4-BE49-F238E27FC236}">
                <a16:creationId xmlns:a16="http://schemas.microsoft.com/office/drawing/2014/main" id="{31F992FE-13A6-934A-85B5-CE72F89CA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867" y="5429250"/>
            <a:ext cx="1382184"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6">
            <a:extLst>
              <a:ext uri="{FF2B5EF4-FFF2-40B4-BE49-F238E27FC236}">
                <a16:creationId xmlns:a16="http://schemas.microsoft.com/office/drawing/2014/main" id="{530C1AE5-FA2C-46B2-BCBB-B43BAE657E18}"/>
              </a:ext>
            </a:extLst>
          </p:cNvPr>
          <p:cNvSpPr>
            <a:spLocks noGrp="1"/>
          </p:cNvSpPr>
          <p:nvPr>
            <p:ph type="title"/>
          </p:nvPr>
        </p:nvSpPr>
        <p:spPr>
          <a:xfrm>
            <a:off x="396725" y="75661"/>
            <a:ext cx="9126160" cy="1126792"/>
          </a:xfrm>
        </p:spPr>
        <p:txBody>
          <a:bodyPr>
            <a:normAutofit/>
          </a:bodyPr>
          <a:lstStyle/>
          <a:p>
            <a:pPr algn="ctr"/>
            <a:r>
              <a:rPr lang="en-GB" dirty="0"/>
              <a:t>Origination time stamping in RTP</a:t>
            </a:r>
            <a:endParaRPr lang="en-US" dirty="0"/>
          </a:p>
        </p:txBody>
      </p:sp>
    </p:spTree>
    <p:extLst>
      <p:ext uri="{BB962C8B-B14F-4D97-AF65-F5344CB8AC3E}">
        <p14:creationId xmlns:p14="http://schemas.microsoft.com/office/powerpoint/2010/main" val="177895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EA6C3D-E738-004D-A53A-288806A35E0E}"/>
              </a:ext>
            </a:extLst>
          </p:cNvPr>
          <p:cNvSpPr txBox="1">
            <a:spLocks/>
          </p:cNvSpPr>
          <p:nvPr/>
        </p:nvSpPr>
        <p:spPr>
          <a:xfrm>
            <a:off x="182880" y="463987"/>
            <a:ext cx="8959515" cy="1126792"/>
          </a:xfrm>
          <a:prstGeom prst="rect">
            <a:avLst/>
          </a:prstGeom>
        </p:spPr>
        <p:txBody>
          <a:bodyPr/>
          <a:lstStyle>
            <a:lvl1pPr algn="l" defTabSz="685800" rtl="0" eaLnBrk="1" latinLnBrk="0" hangingPunct="1">
              <a:lnSpc>
                <a:spcPct val="90000"/>
              </a:lnSpc>
              <a:spcBef>
                <a:spcPct val="0"/>
              </a:spcBef>
              <a:buNone/>
              <a:defRPr sz="2800" kern="1200" baseline="0">
                <a:solidFill>
                  <a:schemeClr val="tx2"/>
                </a:solidFill>
                <a:latin typeface="+mj-lt"/>
                <a:ea typeface="+mj-ea"/>
                <a:cs typeface="+mj-cs"/>
              </a:defRPr>
            </a:lvl1pPr>
          </a:lstStyle>
          <a:p>
            <a:pPr algn="ctr"/>
            <a:r>
              <a:rPr lang="en-US" sz="3733" dirty="0">
                <a:solidFill>
                  <a:schemeClr val="bg1">
                    <a:lumMod val="95000"/>
                  </a:schemeClr>
                </a:solidFill>
              </a:rPr>
              <a:t>Audio per-sample timing</a:t>
            </a:r>
          </a:p>
        </p:txBody>
      </p:sp>
      <p:sp>
        <p:nvSpPr>
          <p:cNvPr id="17" name="TextBox 16">
            <a:extLst>
              <a:ext uri="{FF2B5EF4-FFF2-40B4-BE49-F238E27FC236}">
                <a16:creationId xmlns:a16="http://schemas.microsoft.com/office/drawing/2014/main" id="{88703B66-2E10-D44B-AACE-F40DF5294312}"/>
              </a:ext>
            </a:extLst>
          </p:cNvPr>
          <p:cNvSpPr txBox="1"/>
          <p:nvPr/>
        </p:nvSpPr>
        <p:spPr>
          <a:xfrm>
            <a:off x="3175010" y="1843634"/>
            <a:ext cx="520463" cy="297454"/>
          </a:xfrm>
          <a:prstGeom prst="rect">
            <a:avLst/>
          </a:prstGeom>
          <a:noFill/>
        </p:spPr>
        <p:txBody>
          <a:bodyPr wrap="none" rtlCol="0">
            <a:spAutoFit/>
          </a:bodyPr>
          <a:lstStyle/>
          <a:p>
            <a:r>
              <a:rPr lang="en-US" sz="1333" dirty="0"/>
              <a:t>TS=n</a:t>
            </a:r>
          </a:p>
        </p:txBody>
      </p:sp>
      <p:sp>
        <p:nvSpPr>
          <p:cNvPr id="18" name="TextBox 17">
            <a:extLst>
              <a:ext uri="{FF2B5EF4-FFF2-40B4-BE49-F238E27FC236}">
                <a16:creationId xmlns:a16="http://schemas.microsoft.com/office/drawing/2014/main" id="{F84716EF-07F3-784E-9D99-1B5161613813}"/>
              </a:ext>
            </a:extLst>
          </p:cNvPr>
          <p:cNvSpPr txBox="1"/>
          <p:nvPr/>
        </p:nvSpPr>
        <p:spPr>
          <a:xfrm>
            <a:off x="3533228" y="2318522"/>
            <a:ext cx="691984" cy="297454"/>
          </a:xfrm>
          <a:prstGeom prst="rect">
            <a:avLst/>
          </a:prstGeom>
          <a:noFill/>
        </p:spPr>
        <p:txBody>
          <a:bodyPr wrap="none" rtlCol="0">
            <a:spAutoFit/>
          </a:bodyPr>
          <a:lstStyle/>
          <a:p>
            <a:r>
              <a:rPr lang="en-US" sz="1333" dirty="0"/>
              <a:t>TS=n+1</a:t>
            </a:r>
          </a:p>
        </p:txBody>
      </p:sp>
      <p:sp>
        <p:nvSpPr>
          <p:cNvPr id="19" name="TextBox 18">
            <a:extLst>
              <a:ext uri="{FF2B5EF4-FFF2-40B4-BE49-F238E27FC236}">
                <a16:creationId xmlns:a16="http://schemas.microsoft.com/office/drawing/2014/main" id="{21B971F5-BBF3-9B49-933D-765F5ACC114A}"/>
              </a:ext>
            </a:extLst>
          </p:cNvPr>
          <p:cNvSpPr txBox="1"/>
          <p:nvPr/>
        </p:nvSpPr>
        <p:spPr>
          <a:xfrm>
            <a:off x="3818258" y="2881058"/>
            <a:ext cx="691984" cy="297454"/>
          </a:xfrm>
          <a:prstGeom prst="rect">
            <a:avLst/>
          </a:prstGeom>
          <a:noFill/>
        </p:spPr>
        <p:txBody>
          <a:bodyPr wrap="none" rtlCol="0">
            <a:spAutoFit/>
          </a:bodyPr>
          <a:lstStyle/>
          <a:p>
            <a:r>
              <a:rPr lang="en-US" sz="1333" dirty="0"/>
              <a:t>TS=n+2</a:t>
            </a:r>
          </a:p>
        </p:txBody>
      </p:sp>
      <p:pic>
        <p:nvPicPr>
          <p:cNvPr id="20" name="Picture 19" descr="A close up of a map&#10;&#10;Description automatically generated">
            <a:extLst>
              <a:ext uri="{FF2B5EF4-FFF2-40B4-BE49-F238E27FC236}">
                <a16:creationId xmlns:a16="http://schemas.microsoft.com/office/drawing/2014/main" id="{33CF2794-4A5D-46B1-9485-CCF9C654EBD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088" b="11042"/>
          <a:stretch/>
        </p:blipFill>
        <p:spPr>
          <a:xfrm>
            <a:off x="1517734" y="1843634"/>
            <a:ext cx="9381893" cy="3193711"/>
          </a:xfrm>
          <a:prstGeom prst="rect">
            <a:avLst/>
          </a:prstGeom>
        </p:spPr>
      </p:pic>
      <p:sp>
        <p:nvSpPr>
          <p:cNvPr id="22" name="Rectangle 21">
            <a:extLst>
              <a:ext uri="{FF2B5EF4-FFF2-40B4-BE49-F238E27FC236}">
                <a16:creationId xmlns:a16="http://schemas.microsoft.com/office/drawing/2014/main" id="{626AB54E-9E8F-401F-9450-CB5D25158DE1}"/>
              </a:ext>
            </a:extLst>
          </p:cNvPr>
          <p:cNvSpPr/>
          <p:nvPr/>
        </p:nvSpPr>
        <p:spPr>
          <a:xfrm>
            <a:off x="8447393" y="1609393"/>
            <a:ext cx="1579659" cy="355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4515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8008-1F89-4AD7-8878-3DD885F00560}"/>
              </a:ext>
            </a:extLst>
          </p:cNvPr>
          <p:cNvSpPr>
            <a:spLocks noGrp="1"/>
          </p:cNvSpPr>
          <p:nvPr>
            <p:ph type="title"/>
          </p:nvPr>
        </p:nvSpPr>
        <p:spPr/>
        <p:txBody>
          <a:bodyPr/>
          <a:lstStyle/>
          <a:p>
            <a:r>
              <a:rPr lang="en-GB" dirty="0">
                <a:solidFill>
                  <a:schemeClr val="bg1"/>
                </a:solidFill>
              </a:rPr>
              <a:t>Queen Elizabeth II 	1926-2022</a:t>
            </a:r>
          </a:p>
        </p:txBody>
      </p:sp>
      <p:pic>
        <p:nvPicPr>
          <p:cNvPr id="4" name="Picture 3">
            <a:extLst>
              <a:ext uri="{FF2B5EF4-FFF2-40B4-BE49-F238E27FC236}">
                <a16:creationId xmlns:a16="http://schemas.microsoft.com/office/drawing/2014/main" id="{EA566C11-B810-4293-B624-59EF7A623FD1}"/>
              </a:ext>
            </a:extLst>
          </p:cNvPr>
          <p:cNvPicPr>
            <a:picLocks noChangeAspect="1"/>
          </p:cNvPicPr>
          <p:nvPr/>
        </p:nvPicPr>
        <p:blipFill rotWithShape="1">
          <a:blip r:embed="rId2"/>
          <a:srcRect t="11489" b="17903"/>
          <a:stretch/>
        </p:blipFill>
        <p:spPr>
          <a:xfrm>
            <a:off x="-1" y="1351470"/>
            <a:ext cx="10398311" cy="5506529"/>
          </a:xfrm>
          <a:prstGeom prst="rect">
            <a:avLst/>
          </a:prstGeom>
        </p:spPr>
      </p:pic>
      <p:sp>
        <p:nvSpPr>
          <p:cNvPr id="3" name="TextBox 2">
            <a:extLst>
              <a:ext uri="{FF2B5EF4-FFF2-40B4-BE49-F238E27FC236}">
                <a16:creationId xmlns:a16="http://schemas.microsoft.com/office/drawing/2014/main" id="{0D930F91-E40B-4BC5-A602-64E9ADBE4884}"/>
              </a:ext>
            </a:extLst>
          </p:cNvPr>
          <p:cNvSpPr txBox="1"/>
          <p:nvPr/>
        </p:nvSpPr>
        <p:spPr>
          <a:xfrm>
            <a:off x="10686757" y="3628012"/>
            <a:ext cx="1217000" cy="646331"/>
          </a:xfrm>
          <a:prstGeom prst="rect">
            <a:avLst/>
          </a:prstGeom>
          <a:noFill/>
        </p:spPr>
        <p:txBody>
          <a:bodyPr wrap="none" rtlCol="0">
            <a:spAutoFit/>
          </a:bodyPr>
          <a:lstStyle/>
          <a:p>
            <a:pPr algn="ctr"/>
            <a:r>
              <a:rPr lang="en-GB" dirty="0"/>
              <a:t>The Queen</a:t>
            </a:r>
            <a:br>
              <a:rPr lang="en-GB" dirty="0"/>
            </a:br>
            <a:r>
              <a:rPr lang="en-GB" dirty="0"/>
              <a:t>and I</a:t>
            </a:r>
          </a:p>
        </p:txBody>
      </p:sp>
      <p:cxnSp>
        <p:nvCxnSpPr>
          <p:cNvPr id="6" name="Straight Arrow Connector 5">
            <a:extLst>
              <a:ext uri="{FF2B5EF4-FFF2-40B4-BE49-F238E27FC236}">
                <a16:creationId xmlns:a16="http://schemas.microsoft.com/office/drawing/2014/main" id="{4970A32A-63B4-4DE7-B7FD-497972F921A5}"/>
              </a:ext>
            </a:extLst>
          </p:cNvPr>
          <p:cNvCxnSpPr/>
          <p:nvPr/>
        </p:nvCxnSpPr>
        <p:spPr>
          <a:xfrm flipH="1">
            <a:off x="9308123" y="4065563"/>
            <a:ext cx="1603717" cy="7127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89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57D9A6E-0B29-8A4D-AD2D-8D90B97CB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9197" y="2512638"/>
            <a:ext cx="1777923" cy="1000081"/>
          </a:xfrm>
          <a:prstGeom prst="rect">
            <a:avLst/>
          </a:prstGeom>
        </p:spPr>
      </p:pic>
      <p:pic>
        <p:nvPicPr>
          <p:cNvPr id="54" name="Picture 53">
            <a:extLst>
              <a:ext uri="{FF2B5EF4-FFF2-40B4-BE49-F238E27FC236}">
                <a16:creationId xmlns:a16="http://schemas.microsoft.com/office/drawing/2014/main" id="{BC9A0105-504F-4145-BEF8-D5AE7D293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5524" y="2512638"/>
            <a:ext cx="1777923" cy="1000081"/>
          </a:xfrm>
          <a:prstGeom prst="rect">
            <a:avLst/>
          </a:prstGeom>
        </p:spPr>
      </p:pic>
      <p:pic>
        <p:nvPicPr>
          <p:cNvPr id="55" name="Picture 54">
            <a:extLst>
              <a:ext uri="{FF2B5EF4-FFF2-40B4-BE49-F238E27FC236}">
                <a16:creationId xmlns:a16="http://schemas.microsoft.com/office/drawing/2014/main" id="{CC0EE6AD-F60A-6B4E-8CD6-A7E965C39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849" y="2512640"/>
            <a:ext cx="1777923" cy="1000081"/>
          </a:xfrm>
          <a:prstGeom prst="rect">
            <a:avLst/>
          </a:prstGeom>
        </p:spPr>
      </p:pic>
      <p:pic>
        <p:nvPicPr>
          <p:cNvPr id="56" name="Picture 55">
            <a:extLst>
              <a:ext uri="{FF2B5EF4-FFF2-40B4-BE49-F238E27FC236}">
                <a16:creationId xmlns:a16="http://schemas.microsoft.com/office/drawing/2014/main" id="{4E5F258B-6DD7-AD4D-A19C-871FE6E60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173" y="2534905"/>
            <a:ext cx="1777923" cy="1000081"/>
          </a:xfrm>
          <a:prstGeom prst="rect">
            <a:avLst/>
          </a:prstGeom>
        </p:spPr>
      </p:pic>
      <p:pic>
        <p:nvPicPr>
          <p:cNvPr id="57" name="Picture 56">
            <a:extLst>
              <a:ext uri="{FF2B5EF4-FFF2-40B4-BE49-F238E27FC236}">
                <a16:creationId xmlns:a16="http://schemas.microsoft.com/office/drawing/2014/main" id="{98EC5637-9DA9-C84A-B3C5-034B89487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500" y="2516754"/>
            <a:ext cx="1777923" cy="1000081"/>
          </a:xfrm>
          <a:prstGeom prst="rect">
            <a:avLst/>
          </a:prstGeom>
        </p:spPr>
      </p:pic>
      <p:pic>
        <p:nvPicPr>
          <p:cNvPr id="58" name="Picture 57">
            <a:extLst>
              <a:ext uri="{FF2B5EF4-FFF2-40B4-BE49-F238E27FC236}">
                <a16:creationId xmlns:a16="http://schemas.microsoft.com/office/drawing/2014/main" id="{0A2D167C-5057-E941-B457-3BD5407C3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825" y="2516756"/>
            <a:ext cx="1777923" cy="1000081"/>
          </a:xfrm>
          <a:prstGeom prst="rect">
            <a:avLst/>
          </a:prstGeom>
        </p:spPr>
      </p:pic>
      <p:cxnSp>
        <p:nvCxnSpPr>
          <p:cNvPr id="59" name="Straight Connector 58">
            <a:extLst>
              <a:ext uri="{FF2B5EF4-FFF2-40B4-BE49-F238E27FC236}">
                <a16:creationId xmlns:a16="http://schemas.microsoft.com/office/drawing/2014/main" id="{74BB8D46-0501-DF49-835D-4535627CDD78}"/>
              </a:ext>
            </a:extLst>
          </p:cNvPr>
          <p:cNvCxnSpPr>
            <a:cxnSpLocks/>
          </p:cNvCxnSpPr>
          <p:nvPr/>
        </p:nvCxnSpPr>
        <p:spPr>
          <a:xfrm flipH="1">
            <a:off x="470826" y="1598508"/>
            <a:ext cx="1" cy="2695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E7CB889-0DD0-4F41-A718-BA28D80C6712}"/>
              </a:ext>
            </a:extLst>
          </p:cNvPr>
          <p:cNvCxnSpPr>
            <a:cxnSpLocks/>
          </p:cNvCxnSpPr>
          <p:nvPr/>
        </p:nvCxnSpPr>
        <p:spPr>
          <a:xfrm flipH="1">
            <a:off x="2374501" y="1610597"/>
            <a:ext cx="1" cy="2695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FA7A01-8C49-4742-A264-41731B821F1F}"/>
              </a:ext>
            </a:extLst>
          </p:cNvPr>
          <p:cNvCxnSpPr>
            <a:cxnSpLocks/>
          </p:cNvCxnSpPr>
          <p:nvPr/>
        </p:nvCxnSpPr>
        <p:spPr>
          <a:xfrm flipH="1">
            <a:off x="4278174" y="1598508"/>
            <a:ext cx="1" cy="2695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0B1CBAC-54FC-5843-87E6-0F5471E4B724}"/>
              </a:ext>
            </a:extLst>
          </p:cNvPr>
          <p:cNvCxnSpPr>
            <a:cxnSpLocks/>
          </p:cNvCxnSpPr>
          <p:nvPr/>
        </p:nvCxnSpPr>
        <p:spPr>
          <a:xfrm flipH="1">
            <a:off x="6181850" y="1598508"/>
            <a:ext cx="1" cy="2695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8F7AC4C-C353-2942-BF58-00673415B327}"/>
              </a:ext>
            </a:extLst>
          </p:cNvPr>
          <p:cNvCxnSpPr>
            <a:cxnSpLocks/>
          </p:cNvCxnSpPr>
          <p:nvPr/>
        </p:nvCxnSpPr>
        <p:spPr>
          <a:xfrm flipH="1">
            <a:off x="8085522" y="1598508"/>
            <a:ext cx="1" cy="2695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40417D-DA95-BB4E-B249-0632B9EAF57A}"/>
              </a:ext>
            </a:extLst>
          </p:cNvPr>
          <p:cNvCxnSpPr>
            <a:cxnSpLocks/>
          </p:cNvCxnSpPr>
          <p:nvPr/>
        </p:nvCxnSpPr>
        <p:spPr>
          <a:xfrm flipH="1">
            <a:off x="9989200" y="1598508"/>
            <a:ext cx="1" cy="26957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ight Arrow 4">
            <a:extLst>
              <a:ext uri="{FF2B5EF4-FFF2-40B4-BE49-F238E27FC236}">
                <a16:creationId xmlns:a16="http://schemas.microsoft.com/office/drawing/2014/main" id="{9E7C0EA4-28BE-F249-A042-AF5361BFC262}"/>
              </a:ext>
            </a:extLst>
          </p:cNvPr>
          <p:cNvSpPr/>
          <p:nvPr/>
        </p:nvSpPr>
        <p:spPr>
          <a:xfrm>
            <a:off x="470824" y="4360569"/>
            <a:ext cx="11296296" cy="731520"/>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Time</a:t>
            </a:r>
          </a:p>
        </p:txBody>
      </p:sp>
      <p:cxnSp>
        <p:nvCxnSpPr>
          <p:cNvPr id="67" name="Straight Arrow Connector 66">
            <a:extLst>
              <a:ext uri="{FF2B5EF4-FFF2-40B4-BE49-F238E27FC236}">
                <a16:creationId xmlns:a16="http://schemas.microsoft.com/office/drawing/2014/main" id="{B8CAA55F-550B-6644-BD93-F35895F7FF96}"/>
              </a:ext>
            </a:extLst>
          </p:cNvPr>
          <p:cNvCxnSpPr/>
          <p:nvPr/>
        </p:nvCxnSpPr>
        <p:spPr>
          <a:xfrm>
            <a:off x="470825" y="1882987"/>
            <a:ext cx="19036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2CD7EB9-DA36-AB43-8EA9-4DB1378DB11D}"/>
              </a:ext>
            </a:extLst>
          </p:cNvPr>
          <p:cNvSpPr txBox="1"/>
          <p:nvPr/>
        </p:nvSpPr>
        <p:spPr>
          <a:xfrm>
            <a:off x="781424" y="1570020"/>
            <a:ext cx="887102" cy="307777"/>
          </a:xfrm>
          <a:prstGeom prst="rect">
            <a:avLst/>
          </a:prstGeom>
          <a:noFill/>
        </p:spPr>
        <p:txBody>
          <a:bodyPr wrap="none" rtlCol="0">
            <a:spAutoFit/>
          </a:bodyPr>
          <a:lstStyle/>
          <a:p>
            <a:r>
              <a:rPr lang="en-US" sz="1400" dirty="0"/>
              <a:t>e.g. 20ms</a:t>
            </a:r>
          </a:p>
        </p:txBody>
      </p:sp>
      <p:sp>
        <p:nvSpPr>
          <p:cNvPr id="69" name="Title 1">
            <a:extLst>
              <a:ext uri="{FF2B5EF4-FFF2-40B4-BE49-F238E27FC236}">
                <a16:creationId xmlns:a16="http://schemas.microsoft.com/office/drawing/2014/main" id="{0FB40E04-8CE4-AA47-8DBE-EF7CD6EEC280}"/>
              </a:ext>
            </a:extLst>
          </p:cNvPr>
          <p:cNvSpPr txBox="1">
            <a:spLocks/>
          </p:cNvSpPr>
          <p:nvPr/>
        </p:nvSpPr>
        <p:spPr>
          <a:xfrm>
            <a:off x="-264613" y="388719"/>
            <a:ext cx="8959515" cy="1126792"/>
          </a:xfrm>
          <a:prstGeom prst="rect">
            <a:avLst/>
          </a:prstGeom>
        </p:spPr>
        <p:txBody>
          <a:bodyPr/>
          <a:lstStyle>
            <a:lvl1pPr algn="l" defTabSz="685800" rtl="0" eaLnBrk="1" latinLnBrk="0" hangingPunct="1">
              <a:lnSpc>
                <a:spcPct val="90000"/>
              </a:lnSpc>
              <a:spcBef>
                <a:spcPct val="0"/>
              </a:spcBef>
              <a:buNone/>
              <a:defRPr sz="2800" kern="1200" baseline="0">
                <a:solidFill>
                  <a:schemeClr val="tx2"/>
                </a:solidFill>
                <a:latin typeface="+mj-lt"/>
                <a:ea typeface="+mj-ea"/>
                <a:cs typeface="+mj-cs"/>
              </a:defRPr>
            </a:lvl1pPr>
          </a:lstStyle>
          <a:p>
            <a:pPr algn="ctr"/>
            <a:r>
              <a:rPr lang="en-US" sz="3733" dirty="0">
                <a:solidFill>
                  <a:schemeClr val="bg1">
                    <a:lumMod val="95000"/>
                  </a:schemeClr>
                </a:solidFill>
              </a:rPr>
              <a:t>Video – per-frame sampling timing</a:t>
            </a:r>
          </a:p>
        </p:txBody>
      </p:sp>
      <p:sp>
        <p:nvSpPr>
          <p:cNvPr id="70" name="TextBox 69">
            <a:extLst>
              <a:ext uri="{FF2B5EF4-FFF2-40B4-BE49-F238E27FC236}">
                <a16:creationId xmlns:a16="http://schemas.microsoft.com/office/drawing/2014/main" id="{EF932BBF-026E-6141-82FC-6B3F2B933F54}"/>
              </a:ext>
            </a:extLst>
          </p:cNvPr>
          <p:cNvSpPr txBox="1"/>
          <p:nvPr/>
        </p:nvSpPr>
        <p:spPr>
          <a:xfrm>
            <a:off x="445686" y="1887247"/>
            <a:ext cx="1515415" cy="523220"/>
          </a:xfrm>
          <a:prstGeom prst="rect">
            <a:avLst/>
          </a:prstGeom>
          <a:noFill/>
        </p:spPr>
        <p:txBody>
          <a:bodyPr wrap="none" rtlCol="0">
            <a:spAutoFit/>
          </a:bodyPr>
          <a:lstStyle/>
          <a:p>
            <a:r>
              <a:rPr lang="en-US" sz="1400" dirty="0"/>
              <a:t>ST2110-20 freezes</a:t>
            </a:r>
            <a:br>
              <a:rPr lang="en-US" sz="1400" dirty="0"/>
            </a:br>
            <a:r>
              <a:rPr lang="en-US" sz="1400" dirty="0"/>
              <a:t>RTP timestamp!</a:t>
            </a:r>
          </a:p>
        </p:txBody>
      </p:sp>
    </p:spTree>
    <p:extLst>
      <p:ext uri="{BB962C8B-B14F-4D97-AF65-F5344CB8AC3E}">
        <p14:creationId xmlns:p14="http://schemas.microsoft.com/office/powerpoint/2010/main" val="327562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E62A-C63A-9440-BED5-FA04BF92393E}"/>
              </a:ext>
            </a:extLst>
          </p:cNvPr>
          <p:cNvSpPr>
            <a:spLocks noGrp="1"/>
          </p:cNvSpPr>
          <p:nvPr>
            <p:ph type="title"/>
          </p:nvPr>
        </p:nvSpPr>
        <p:spPr>
          <a:xfrm>
            <a:off x="150720" y="266141"/>
            <a:ext cx="11503155" cy="880533"/>
          </a:xfrm>
        </p:spPr>
        <p:txBody>
          <a:bodyPr>
            <a:normAutofit/>
          </a:bodyPr>
          <a:lstStyle/>
          <a:p>
            <a:r>
              <a:rPr lang="en-US" sz="4000" dirty="0"/>
              <a:t>What about the standardized control plane?</a:t>
            </a:r>
          </a:p>
        </p:txBody>
      </p:sp>
      <p:grpSp>
        <p:nvGrpSpPr>
          <p:cNvPr id="4" name="Group 3">
            <a:extLst>
              <a:ext uri="{FF2B5EF4-FFF2-40B4-BE49-F238E27FC236}">
                <a16:creationId xmlns:a16="http://schemas.microsoft.com/office/drawing/2014/main" id="{8DDE2D34-D245-8743-9949-18A9166EC776}"/>
              </a:ext>
            </a:extLst>
          </p:cNvPr>
          <p:cNvGrpSpPr/>
          <p:nvPr/>
        </p:nvGrpSpPr>
        <p:grpSpPr>
          <a:xfrm flipH="1">
            <a:off x="1199083" y="4176853"/>
            <a:ext cx="1522364" cy="1476737"/>
            <a:chOff x="1881214" y="1347383"/>
            <a:chExt cx="1107553" cy="1107553"/>
          </a:xfrm>
        </p:grpSpPr>
        <p:sp>
          <p:nvSpPr>
            <p:cNvPr id="5" name="Oval 4">
              <a:extLst>
                <a:ext uri="{FF2B5EF4-FFF2-40B4-BE49-F238E27FC236}">
                  <a16:creationId xmlns:a16="http://schemas.microsoft.com/office/drawing/2014/main" id="{8CE7787A-24D1-374C-9FFB-D165CC9138F0}"/>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8471D19-6523-F44C-AC98-10D116DC64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7" name="Group 6">
            <a:extLst>
              <a:ext uri="{FF2B5EF4-FFF2-40B4-BE49-F238E27FC236}">
                <a16:creationId xmlns:a16="http://schemas.microsoft.com/office/drawing/2014/main" id="{B22FD8D6-5791-E146-81AD-519DC7854207}"/>
              </a:ext>
            </a:extLst>
          </p:cNvPr>
          <p:cNvGrpSpPr/>
          <p:nvPr/>
        </p:nvGrpSpPr>
        <p:grpSpPr>
          <a:xfrm>
            <a:off x="5401648" y="4176849"/>
            <a:ext cx="1476736" cy="1476736"/>
            <a:chOff x="6230945" y="2984587"/>
            <a:chExt cx="1107552" cy="1107552"/>
          </a:xfrm>
        </p:grpSpPr>
        <p:sp>
          <p:nvSpPr>
            <p:cNvPr id="8" name="Oval 7">
              <a:extLst>
                <a:ext uri="{FF2B5EF4-FFF2-40B4-BE49-F238E27FC236}">
                  <a16:creationId xmlns:a16="http://schemas.microsoft.com/office/drawing/2014/main" id="{F783A2C7-924A-E049-927A-960C3998C4BD}"/>
                </a:ext>
              </a:extLst>
            </p:cNvPr>
            <p:cNvSpPr/>
            <p:nvPr/>
          </p:nvSpPr>
          <p:spPr>
            <a:xfrm>
              <a:off x="6230945" y="2984587"/>
              <a:ext cx="1107552" cy="1107552"/>
            </a:xfrm>
            <a:prstGeom prst="ellipse">
              <a:avLst/>
            </a:prstGeom>
            <a:solidFill>
              <a:srgbClr val="74C042"/>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pic>
          <p:nvPicPr>
            <p:cNvPr id="9" name="Picture 8">
              <a:extLst>
                <a:ext uri="{FF2B5EF4-FFF2-40B4-BE49-F238E27FC236}">
                  <a16:creationId xmlns:a16="http://schemas.microsoft.com/office/drawing/2014/main" id="{52AB5041-97B4-9C46-BCCA-42C955DB6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179" y="3237881"/>
              <a:ext cx="799084" cy="600964"/>
            </a:xfrm>
            <a:prstGeom prst="rect">
              <a:avLst/>
            </a:prstGeom>
          </p:spPr>
        </p:pic>
      </p:grpSp>
      <p:grpSp>
        <p:nvGrpSpPr>
          <p:cNvPr id="10" name="Group 9">
            <a:extLst>
              <a:ext uri="{FF2B5EF4-FFF2-40B4-BE49-F238E27FC236}">
                <a16:creationId xmlns:a16="http://schemas.microsoft.com/office/drawing/2014/main" id="{3C6A7784-A1A8-5040-8E29-3B5C49B2E450}"/>
              </a:ext>
            </a:extLst>
          </p:cNvPr>
          <p:cNvGrpSpPr/>
          <p:nvPr/>
        </p:nvGrpSpPr>
        <p:grpSpPr>
          <a:xfrm>
            <a:off x="9516184" y="4176852"/>
            <a:ext cx="1476737" cy="1476737"/>
            <a:chOff x="423246" y="2735797"/>
            <a:chExt cx="1107553" cy="1107553"/>
          </a:xfrm>
        </p:grpSpPr>
        <p:sp>
          <p:nvSpPr>
            <p:cNvPr id="11" name="Oval 10">
              <a:extLst>
                <a:ext uri="{FF2B5EF4-FFF2-40B4-BE49-F238E27FC236}">
                  <a16:creationId xmlns:a16="http://schemas.microsoft.com/office/drawing/2014/main" id="{66CE319E-A399-984B-B30B-C17D1E20B89F}"/>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8953278B-1C70-7B45-BC0A-75BCA24D3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78" y="2975883"/>
              <a:ext cx="805688" cy="627380"/>
            </a:xfrm>
            <a:prstGeom prst="rect">
              <a:avLst/>
            </a:prstGeom>
          </p:spPr>
        </p:pic>
      </p:grpSp>
      <p:sp>
        <p:nvSpPr>
          <p:cNvPr id="13" name="Right Arrow 12">
            <a:extLst>
              <a:ext uri="{FF2B5EF4-FFF2-40B4-BE49-F238E27FC236}">
                <a16:creationId xmlns:a16="http://schemas.microsoft.com/office/drawing/2014/main" id="{2ED9C8B7-33D0-3C49-B88A-318D4570F712}"/>
              </a:ext>
            </a:extLst>
          </p:cNvPr>
          <p:cNvSpPr/>
          <p:nvPr/>
        </p:nvSpPr>
        <p:spPr>
          <a:xfrm>
            <a:off x="2707624" y="4725677"/>
            <a:ext cx="2703565" cy="37908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Audio data stream</a:t>
            </a:r>
          </a:p>
        </p:txBody>
      </p:sp>
      <p:sp>
        <p:nvSpPr>
          <p:cNvPr id="14" name="Right Arrow 13">
            <a:extLst>
              <a:ext uri="{FF2B5EF4-FFF2-40B4-BE49-F238E27FC236}">
                <a16:creationId xmlns:a16="http://schemas.microsoft.com/office/drawing/2014/main" id="{9DDE78A7-C7C4-3D48-82FB-3033E1E24FE5}"/>
              </a:ext>
            </a:extLst>
          </p:cNvPr>
          <p:cNvSpPr/>
          <p:nvPr/>
        </p:nvSpPr>
        <p:spPr>
          <a:xfrm>
            <a:off x="6895185" y="4725677"/>
            <a:ext cx="2618835" cy="37908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Audio data stream</a:t>
            </a:r>
          </a:p>
        </p:txBody>
      </p:sp>
      <p:grpSp>
        <p:nvGrpSpPr>
          <p:cNvPr id="23" name="Group 22">
            <a:extLst>
              <a:ext uri="{FF2B5EF4-FFF2-40B4-BE49-F238E27FC236}">
                <a16:creationId xmlns:a16="http://schemas.microsoft.com/office/drawing/2014/main" id="{53089D52-1266-3143-9A9A-EA9155A4B796}"/>
              </a:ext>
            </a:extLst>
          </p:cNvPr>
          <p:cNvGrpSpPr/>
          <p:nvPr/>
        </p:nvGrpSpPr>
        <p:grpSpPr>
          <a:xfrm>
            <a:off x="1199083" y="1824163"/>
            <a:ext cx="9793837" cy="970836"/>
            <a:chOff x="499311" y="2617401"/>
            <a:chExt cx="8145380" cy="943429"/>
          </a:xfrm>
        </p:grpSpPr>
        <p:sp>
          <p:nvSpPr>
            <p:cNvPr id="24" name="Rounded Rectangle 23">
              <a:extLst>
                <a:ext uri="{FF2B5EF4-FFF2-40B4-BE49-F238E27FC236}">
                  <a16:creationId xmlns:a16="http://schemas.microsoft.com/office/drawing/2014/main" id="{4997C242-28FE-FB40-B932-C8C93B4C3778}"/>
                </a:ext>
              </a:extLst>
            </p:cNvPr>
            <p:cNvSpPr/>
            <p:nvPr/>
          </p:nvSpPr>
          <p:spPr>
            <a:xfrm>
              <a:off x="499311" y="2617401"/>
              <a:ext cx="8145380" cy="94342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733" b="1" dirty="0">
                  <a:solidFill>
                    <a:schemeClr val="bg1"/>
                  </a:solidFill>
                </a:rPr>
                <a:t>Controller</a:t>
              </a:r>
            </a:p>
          </p:txBody>
        </p:sp>
        <p:pic>
          <p:nvPicPr>
            <p:cNvPr id="25" name="Picture 24">
              <a:extLst>
                <a:ext uri="{FF2B5EF4-FFF2-40B4-BE49-F238E27FC236}">
                  <a16:creationId xmlns:a16="http://schemas.microsoft.com/office/drawing/2014/main" id="{CD20457F-57F9-1E48-BB53-EB5692FD6E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2425" y="2788633"/>
              <a:ext cx="627380" cy="600964"/>
            </a:xfrm>
            <a:prstGeom prst="rect">
              <a:avLst/>
            </a:prstGeom>
          </p:spPr>
        </p:pic>
        <p:pic>
          <p:nvPicPr>
            <p:cNvPr id="26" name="Picture 5">
              <a:extLst>
                <a:ext uri="{FF2B5EF4-FFF2-40B4-BE49-F238E27FC236}">
                  <a16:creationId xmlns:a16="http://schemas.microsoft.com/office/drawing/2014/main" id="{3F827540-95A8-4445-8970-F8473A721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38763" y="2750565"/>
              <a:ext cx="726538" cy="714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Down Arrow 26">
            <a:extLst>
              <a:ext uri="{FF2B5EF4-FFF2-40B4-BE49-F238E27FC236}">
                <a16:creationId xmlns:a16="http://schemas.microsoft.com/office/drawing/2014/main" id="{910D9739-3476-DD47-8E19-E07CE52687DD}"/>
              </a:ext>
            </a:extLst>
          </p:cNvPr>
          <p:cNvSpPr/>
          <p:nvPr/>
        </p:nvSpPr>
        <p:spPr>
          <a:xfrm>
            <a:off x="5943886" y="2794999"/>
            <a:ext cx="349857" cy="13818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Down Arrow 27">
            <a:extLst>
              <a:ext uri="{FF2B5EF4-FFF2-40B4-BE49-F238E27FC236}">
                <a16:creationId xmlns:a16="http://schemas.microsoft.com/office/drawing/2014/main" id="{00A8A885-DF0E-A546-8DE9-B7F47CC407F1}"/>
              </a:ext>
            </a:extLst>
          </p:cNvPr>
          <p:cNvSpPr/>
          <p:nvPr/>
        </p:nvSpPr>
        <p:spPr>
          <a:xfrm>
            <a:off x="10079622" y="2794999"/>
            <a:ext cx="349857" cy="13818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Down Arrow 28">
            <a:extLst>
              <a:ext uri="{FF2B5EF4-FFF2-40B4-BE49-F238E27FC236}">
                <a16:creationId xmlns:a16="http://schemas.microsoft.com/office/drawing/2014/main" id="{BC17260C-BD94-6C4A-83C5-8DC693305DC5}"/>
              </a:ext>
            </a:extLst>
          </p:cNvPr>
          <p:cNvSpPr/>
          <p:nvPr/>
        </p:nvSpPr>
        <p:spPr>
          <a:xfrm>
            <a:off x="1785336" y="2794999"/>
            <a:ext cx="349857" cy="138185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Picture 21">
            <a:extLst>
              <a:ext uri="{FF2B5EF4-FFF2-40B4-BE49-F238E27FC236}">
                <a16:creationId xmlns:a16="http://schemas.microsoft.com/office/drawing/2014/main" id="{41780AD1-AE73-CB4C-B102-8E20438C817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07700" y="2973603"/>
            <a:ext cx="1360943" cy="1366823"/>
          </a:xfrm>
          <a:prstGeom prst="rect">
            <a:avLst/>
          </a:prstGeom>
        </p:spPr>
      </p:pic>
      <p:pic>
        <p:nvPicPr>
          <p:cNvPr id="30" name="Picture 29">
            <a:extLst>
              <a:ext uri="{FF2B5EF4-FFF2-40B4-BE49-F238E27FC236}">
                <a16:creationId xmlns:a16="http://schemas.microsoft.com/office/drawing/2014/main" id="{0E645E2E-A3E5-BB4A-A6A9-6151BFDF4D7C}"/>
              </a:ext>
            </a:extLst>
          </p:cNvPr>
          <p:cNvPicPr>
            <a:picLocks noChangeAspect="1"/>
          </p:cNvPicPr>
          <p:nvPr/>
        </p:nvPicPr>
        <p:blipFill>
          <a:blip r:embed="rId8"/>
          <a:stretch>
            <a:fillRect/>
          </a:stretch>
        </p:blipFill>
        <p:spPr>
          <a:xfrm>
            <a:off x="7355283" y="2992579"/>
            <a:ext cx="1966288" cy="1140447"/>
          </a:xfrm>
          <a:prstGeom prst="rect">
            <a:avLst/>
          </a:prstGeom>
        </p:spPr>
      </p:pic>
      <p:sp>
        <p:nvSpPr>
          <p:cNvPr id="3" name="TextBox 2">
            <a:extLst>
              <a:ext uri="{FF2B5EF4-FFF2-40B4-BE49-F238E27FC236}">
                <a16:creationId xmlns:a16="http://schemas.microsoft.com/office/drawing/2014/main" id="{9E971308-F90C-E247-BC88-5D028492854F}"/>
              </a:ext>
            </a:extLst>
          </p:cNvPr>
          <p:cNvSpPr txBox="1"/>
          <p:nvPr/>
        </p:nvSpPr>
        <p:spPr>
          <a:xfrm>
            <a:off x="3418543" y="5988751"/>
            <a:ext cx="5479227" cy="523220"/>
          </a:xfrm>
          <a:prstGeom prst="rect">
            <a:avLst/>
          </a:prstGeom>
          <a:noFill/>
        </p:spPr>
        <p:txBody>
          <a:bodyPr wrap="square" rtlCol="0">
            <a:spAutoFit/>
          </a:bodyPr>
          <a:lstStyle/>
          <a:p>
            <a:pPr algn="ctr"/>
            <a:r>
              <a:rPr lang="en-US" sz="2800" dirty="0"/>
              <a:t>IS-04, IS-05, IS-08</a:t>
            </a:r>
          </a:p>
        </p:txBody>
      </p:sp>
    </p:spTree>
    <p:extLst>
      <p:ext uri="{BB962C8B-B14F-4D97-AF65-F5344CB8AC3E}">
        <p14:creationId xmlns:p14="http://schemas.microsoft.com/office/powerpoint/2010/main" val="102927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computer, table, desk&#10;&#10;Description automatically generated">
            <a:extLst>
              <a:ext uri="{FF2B5EF4-FFF2-40B4-BE49-F238E27FC236}">
                <a16:creationId xmlns:a16="http://schemas.microsoft.com/office/drawing/2014/main" id="{AC649554-AD4C-4286-A2B4-9CF6FC70F92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9858" y="1591732"/>
            <a:ext cx="8429639" cy="4932235"/>
          </a:xfrm>
          <a:prstGeom prst="rect">
            <a:avLst/>
          </a:prstGeom>
        </p:spPr>
      </p:pic>
      <p:sp>
        <p:nvSpPr>
          <p:cNvPr id="2" name="Title 1">
            <a:extLst>
              <a:ext uri="{FF2B5EF4-FFF2-40B4-BE49-F238E27FC236}">
                <a16:creationId xmlns:a16="http://schemas.microsoft.com/office/drawing/2014/main" id="{B6F88AAD-ECA9-4698-9027-50C2B103E02A}"/>
              </a:ext>
            </a:extLst>
          </p:cNvPr>
          <p:cNvSpPr>
            <a:spLocks noGrp="1"/>
          </p:cNvSpPr>
          <p:nvPr>
            <p:ph type="title"/>
          </p:nvPr>
        </p:nvSpPr>
        <p:spPr/>
        <p:txBody>
          <a:bodyPr/>
          <a:lstStyle/>
          <a:p>
            <a:r>
              <a:rPr lang="en-GB" dirty="0"/>
              <a:t>The SDP - </a:t>
            </a:r>
            <a:r>
              <a:rPr lang="en-US" dirty="0"/>
              <a:t>RFC 4566 – used in ST2110</a:t>
            </a:r>
          </a:p>
        </p:txBody>
      </p:sp>
      <p:sp>
        <p:nvSpPr>
          <p:cNvPr id="3" name="Content Placeholder 2">
            <a:extLst>
              <a:ext uri="{FF2B5EF4-FFF2-40B4-BE49-F238E27FC236}">
                <a16:creationId xmlns:a16="http://schemas.microsoft.com/office/drawing/2014/main" id="{9C19DF07-8948-425A-AB89-B9D377DC13DD}"/>
              </a:ext>
            </a:extLst>
          </p:cNvPr>
          <p:cNvSpPr>
            <a:spLocks noGrp="1"/>
          </p:cNvSpPr>
          <p:nvPr>
            <p:ph idx="1"/>
          </p:nvPr>
        </p:nvSpPr>
        <p:spPr>
          <a:xfrm>
            <a:off x="1954289" y="1883380"/>
            <a:ext cx="5404513" cy="4749771"/>
          </a:xfrm>
        </p:spPr>
        <p:txBody>
          <a:bodyPr>
            <a:normAutofit fontScale="92500" lnSpcReduction="20000"/>
          </a:bodyPr>
          <a:lstStyle/>
          <a:p>
            <a:pPr marL="0" indent="0">
              <a:buNone/>
            </a:pPr>
            <a:r>
              <a:rPr lang="en-US" dirty="0">
                <a:latin typeface="Harlow Solid Italic" panose="04030604020F02020D02" pitchFamily="82" charset="0"/>
              </a:rPr>
              <a:t>Sender description</a:t>
            </a:r>
          </a:p>
          <a:p>
            <a:pPr marL="0" indent="0">
              <a:buNone/>
            </a:pPr>
            <a:r>
              <a:rPr lang="en-US" dirty="0">
                <a:latin typeface="Harlow Solid Italic" panose="04030604020F02020D02" pitchFamily="82" charset="0"/>
              </a:rPr>
              <a:t>Video and/or audio essence</a:t>
            </a:r>
          </a:p>
          <a:p>
            <a:pPr marL="0" indent="0">
              <a:buNone/>
            </a:pPr>
            <a:r>
              <a:rPr lang="en-US" dirty="0">
                <a:latin typeface="Harlow Solid Italic" panose="04030604020F02020D02" pitchFamily="82" charset="0"/>
              </a:rPr>
              <a:t>Raster size (in pixels)</a:t>
            </a:r>
          </a:p>
          <a:p>
            <a:pPr marL="0" indent="0">
              <a:buNone/>
            </a:pPr>
            <a:r>
              <a:rPr lang="en-US" dirty="0">
                <a:latin typeface="Harlow Solid Italic" panose="04030604020F02020D02" pitchFamily="82" charset="0"/>
              </a:rPr>
              <a:t>Frame-rate (video)</a:t>
            </a:r>
          </a:p>
          <a:p>
            <a:pPr marL="0" indent="0">
              <a:buNone/>
            </a:pPr>
            <a:r>
              <a:rPr lang="en-US" dirty="0">
                <a:latin typeface="Harlow Solid Italic" panose="04030604020F02020D02" pitchFamily="82" charset="0"/>
              </a:rPr>
              <a:t>Channel count (audio)</a:t>
            </a:r>
          </a:p>
          <a:p>
            <a:pPr marL="0" indent="0">
              <a:buNone/>
            </a:pPr>
            <a:r>
              <a:rPr lang="en-US" dirty="0">
                <a:latin typeface="Harlow Solid Italic" panose="04030604020F02020D02" pitchFamily="82" charset="0"/>
              </a:rPr>
              <a:t>Sampling structure (audio/video)</a:t>
            </a:r>
          </a:p>
          <a:p>
            <a:pPr marL="0" indent="0">
              <a:buNone/>
            </a:pPr>
            <a:r>
              <a:rPr lang="en-US" dirty="0">
                <a:latin typeface="Harlow Solid Italic" panose="04030604020F02020D02" pitchFamily="82" charset="0"/>
              </a:rPr>
              <a:t>Bit depth (audio/video)</a:t>
            </a:r>
          </a:p>
          <a:p>
            <a:pPr marL="0" indent="0">
              <a:buNone/>
            </a:pPr>
            <a:r>
              <a:rPr lang="en-US" dirty="0">
                <a:latin typeface="Harlow Solid Italic" panose="04030604020F02020D02" pitchFamily="82" charset="0"/>
              </a:rPr>
              <a:t>Colorimetry</a:t>
            </a:r>
          </a:p>
          <a:p>
            <a:pPr marL="0" indent="0">
              <a:buNone/>
            </a:pPr>
            <a:r>
              <a:rPr lang="en-US" dirty="0">
                <a:latin typeface="Harlow Solid Italic" panose="04030604020F02020D02" pitchFamily="82" charset="0"/>
              </a:rPr>
              <a:t>Source IP address and port</a:t>
            </a:r>
          </a:p>
          <a:p>
            <a:pPr marL="0" indent="0">
              <a:buNone/>
            </a:pPr>
            <a:r>
              <a:rPr lang="en-US" dirty="0">
                <a:latin typeface="Harlow Solid Italic" panose="04030604020F02020D02" pitchFamily="82" charset="0"/>
              </a:rPr>
              <a:t>RTP payload ID (audio/video)</a:t>
            </a:r>
          </a:p>
          <a:p>
            <a:pPr marL="0" indent="0">
              <a:buNone/>
            </a:pPr>
            <a:r>
              <a:rPr lang="en-US" dirty="0">
                <a:latin typeface="Harlow Solid Italic" panose="04030604020F02020D02" pitchFamily="82" charset="0"/>
              </a:rPr>
              <a:t>PTP grandmaster source and domain</a:t>
            </a:r>
          </a:p>
        </p:txBody>
      </p:sp>
      <p:sp>
        <p:nvSpPr>
          <p:cNvPr id="4" name="Oval 3">
            <a:extLst>
              <a:ext uri="{FF2B5EF4-FFF2-40B4-BE49-F238E27FC236}">
                <a16:creationId xmlns:a16="http://schemas.microsoft.com/office/drawing/2014/main" id="{04443509-2F48-4716-B1B0-F9E19954360E}"/>
              </a:ext>
            </a:extLst>
          </p:cNvPr>
          <p:cNvSpPr/>
          <p:nvPr/>
        </p:nvSpPr>
        <p:spPr>
          <a:xfrm>
            <a:off x="10126862" y="1693540"/>
            <a:ext cx="1693500" cy="16935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FAST METADATA -41</a:t>
            </a:r>
          </a:p>
          <a:p>
            <a:pPr algn="ctr"/>
            <a:endParaRPr lang="en-GB" sz="1067" dirty="0"/>
          </a:p>
          <a:p>
            <a:pPr algn="ctr"/>
            <a:endParaRPr lang="en-GB" sz="1067" dirty="0"/>
          </a:p>
        </p:txBody>
      </p:sp>
      <p:sp>
        <p:nvSpPr>
          <p:cNvPr id="5" name="Oval 4">
            <a:extLst>
              <a:ext uri="{FF2B5EF4-FFF2-40B4-BE49-F238E27FC236}">
                <a16:creationId xmlns:a16="http://schemas.microsoft.com/office/drawing/2014/main" id="{A42C44C2-D5C1-43C0-8BB7-800F1A0B42A8}"/>
              </a:ext>
            </a:extLst>
          </p:cNvPr>
          <p:cNvSpPr/>
          <p:nvPr/>
        </p:nvSpPr>
        <p:spPr>
          <a:xfrm>
            <a:off x="10214894" y="3552922"/>
            <a:ext cx="1693500" cy="16935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067" dirty="0"/>
              <a:t>FMX -42</a:t>
            </a:r>
          </a:p>
          <a:p>
            <a:pPr algn="ctr"/>
            <a:endParaRPr lang="en-GB" sz="1067" dirty="0"/>
          </a:p>
          <a:p>
            <a:pPr algn="ctr"/>
            <a:endParaRPr lang="en-GB" sz="1067" dirty="0"/>
          </a:p>
        </p:txBody>
      </p:sp>
      <p:pic>
        <p:nvPicPr>
          <p:cNvPr id="6" name="Picture 5">
            <a:extLst>
              <a:ext uri="{FF2B5EF4-FFF2-40B4-BE49-F238E27FC236}">
                <a16:creationId xmlns:a16="http://schemas.microsoft.com/office/drawing/2014/main" id="{22976538-3F93-4974-91A9-F16D156ED3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16709" y="4146170"/>
            <a:ext cx="932032" cy="932032"/>
          </a:xfrm>
          <a:prstGeom prst="rect">
            <a:avLst/>
          </a:prstGeom>
        </p:spPr>
      </p:pic>
      <p:pic>
        <p:nvPicPr>
          <p:cNvPr id="7" name="Picture 6">
            <a:extLst>
              <a:ext uri="{FF2B5EF4-FFF2-40B4-BE49-F238E27FC236}">
                <a16:creationId xmlns:a16="http://schemas.microsoft.com/office/drawing/2014/main" id="{5DC61996-BCDE-4D49-B4EA-E4802E27FE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31925" y="2409724"/>
            <a:ext cx="932032" cy="932032"/>
          </a:xfrm>
          <a:prstGeom prst="rect">
            <a:avLst/>
          </a:prstGeom>
        </p:spPr>
      </p:pic>
      <p:sp>
        <p:nvSpPr>
          <p:cNvPr id="8" name="TextBox 7">
            <a:extLst>
              <a:ext uri="{FF2B5EF4-FFF2-40B4-BE49-F238E27FC236}">
                <a16:creationId xmlns:a16="http://schemas.microsoft.com/office/drawing/2014/main" id="{4D4DF9F5-FF3E-40CD-8D5F-36687AC57E56}"/>
              </a:ext>
            </a:extLst>
          </p:cNvPr>
          <p:cNvSpPr txBox="1"/>
          <p:nvPr/>
        </p:nvSpPr>
        <p:spPr>
          <a:xfrm>
            <a:off x="10214894" y="5547916"/>
            <a:ext cx="1806905" cy="461665"/>
          </a:xfrm>
          <a:prstGeom prst="rect">
            <a:avLst/>
          </a:prstGeom>
          <a:noFill/>
        </p:spPr>
        <p:txBody>
          <a:bodyPr wrap="none" rtlCol="0">
            <a:spAutoFit/>
          </a:bodyPr>
          <a:lstStyle/>
          <a:p>
            <a:r>
              <a:rPr lang="en-GB" sz="2400" dirty="0"/>
              <a:t>Coming soon</a:t>
            </a:r>
            <a:endParaRPr lang="en-US" sz="2400" dirty="0"/>
          </a:p>
        </p:txBody>
      </p:sp>
    </p:spTree>
    <p:extLst>
      <p:ext uri="{BB962C8B-B14F-4D97-AF65-F5344CB8AC3E}">
        <p14:creationId xmlns:p14="http://schemas.microsoft.com/office/powerpoint/2010/main" val="1844462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D360-DB54-4E8D-B7D1-113803112D7B}"/>
              </a:ext>
            </a:extLst>
          </p:cNvPr>
          <p:cNvSpPr>
            <a:spLocks noGrp="1"/>
          </p:cNvSpPr>
          <p:nvPr>
            <p:ph type="title"/>
          </p:nvPr>
        </p:nvSpPr>
        <p:spPr>
          <a:xfrm>
            <a:off x="298938" y="264658"/>
            <a:ext cx="10515600" cy="891416"/>
          </a:xfrm>
        </p:spPr>
        <p:txBody>
          <a:bodyPr/>
          <a:lstStyle/>
          <a:p>
            <a:r>
              <a:rPr lang="en-GB" sz="4000" dirty="0"/>
              <a:t>Audio manipulation required in IP domain</a:t>
            </a:r>
            <a:endParaRPr lang="en-US" sz="4000" dirty="0"/>
          </a:p>
        </p:txBody>
      </p:sp>
      <p:grpSp>
        <p:nvGrpSpPr>
          <p:cNvPr id="25" name="Group 24">
            <a:extLst>
              <a:ext uri="{FF2B5EF4-FFF2-40B4-BE49-F238E27FC236}">
                <a16:creationId xmlns:a16="http://schemas.microsoft.com/office/drawing/2014/main" id="{FEFAB05E-9993-4DF0-A806-13476B911511}"/>
              </a:ext>
            </a:extLst>
          </p:cNvPr>
          <p:cNvGrpSpPr/>
          <p:nvPr/>
        </p:nvGrpSpPr>
        <p:grpSpPr>
          <a:xfrm>
            <a:off x="2676940" y="1499741"/>
            <a:ext cx="6838120" cy="5205449"/>
            <a:chOff x="2007705" y="970061"/>
            <a:chExt cx="5128590" cy="3904087"/>
          </a:xfrm>
        </p:grpSpPr>
        <p:sp>
          <p:nvSpPr>
            <p:cNvPr id="9" name="Rectangle: Rounded Corners 8">
              <a:extLst>
                <a:ext uri="{FF2B5EF4-FFF2-40B4-BE49-F238E27FC236}">
                  <a16:creationId xmlns:a16="http://schemas.microsoft.com/office/drawing/2014/main" id="{5C530688-D88F-4C86-A186-40D78BCC30A2}"/>
                </a:ext>
              </a:extLst>
            </p:cNvPr>
            <p:cNvSpPr/>
            <p:nvPr/>
          </p:nvSpPr>
          <p:spPr>
            <a:xfrm>
              <a:off x="2007705" y="970061"/>
              <a:ext cx="5128590" cy="390408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F1208D8A-209E-45FE-B336-40E04FAE4235}"/>
                </a:ext>
              </a:extLst>
            </p:cNvPr>
            <p:cNvSpPr txBox="1"/>
            <p:nvPr/>
          </p:nvSpPr>
          <p:spPr>
            <a:xfrm>
              <a:off x="2703578" y="2477068"/>
              <a:ext cx="1224501" cy="346249"/>
            </a:xfrm>
            <a:prstGeom prst="rect">
              <a:avLst/>
            </a:prstGeom>
            <a:noFill/>
            <a:ln>
              <a:noFill/>
            </a:ln>
          </p:spPr>
          <p:txBody>
            <a:bodyPr wrap="square" rtlCol="0">
              <a:spAutoFit/>
            </a:bodyPr>
            <a:lstStyle/>
            <a:p>
              <a:pPr algn="ctr"/>
              <a:r>
                <a:rPr lang="en-GB" sz="2400" dirty="0"/>
                <a:t>GAIN</a:t>
              </a:r>
              <a:endParaRPr lang="en-US" sz="2400" dirty="0"/>
            </a:p>
          </p:txBody>
        </p:sp>
        <p:sp>
          <p:nvSpPr>
            <p:cNvPr id="11" name="TextBox 10">
              <a:extLst>
                <a:ext uri="{FF2B5EF4-FFF2-40B4-BE49-F238E27FC236}">
                  <a16:creationId xmlns:a16="http://schemas.microsoft.com/office/drawing/2014/main" id="{C1186919-8402-42B3-8731-5B462307A847}"/>
                </a:ext>
              </a:extLst>
            </p:cNvPr>
            <p:cNvSpPr txBox="1"/>
            <p:nvPr/>
          </p:nvSpPr>
          <p:spPr>
            <a:xfrm>
              <a:off x="5045100" y="2516895"/>
              <a:ext cx="1224501" cy="346249"/>
            </a:xfrm>
            <a:prstGeom prst="rect">
              <a:avLst/>
            </a:prstGeom>
            <a:noFill/>
            <a:ln>
              <a:noFill/>
            </a:ln>
          </p:spPr>
          <p:txBody>
            <a:bodyPr wrap="square" rtlCol="0">
              <a:spAutoFit/>
            </a:bodyPr>
            <a:lstStyle/>
            <a:p>
              <a:pPr algn="ctr"/>
              <a:r>
                <a:rPr lang="en-GB" sz="2400" dirty="0"/>
                <a:t>DELAY</a:t>
              </a:r>
              <a:endParaRPr lang="en-US" sz="2400" dirty="0"/>
            </a:p>
          </p:txBody>
        </p:sp>
        <p:pic>
          <p:nvPicPr>
            <p:cNvPr id="13" name="Picture 12" descr="A close up of a logo&#10;&#10;Description automatically generated">
              <a:extLst>
                <a:ext uri="{FF2B5EF4-FFF2-40B4-BE49-F238E27FC236}">
                  <a16:creationId xmlns:a16="http://schemas.microsoft.com/office/drawing/2014/main" id="{24B6838E-2C51-46B1-B65D-A93BDB18AE8F}"/>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902854" y="2961299"/>
              <a:ext cx="1597773" cy="1267798"/>
            </a:xfrm>
            <a:prstGeom prst="rect">
              <a:avLst/>
            </a:prstGeom>
            <a:ln>
              <a:noFill/>
            </a:ln>
          </p:spPr>
        </p:pic>
        <p:sp>
          <p:nvSpPr>
            <p:cNvPr id="14" name="TextBox 13">
              <a:extLst>
                <a:ext uri="{FF2B5EF4-FFF2-40B4-BE49-F238E27FC236}">
                  <a16:creationId xmlns:a16="http://schemas.microsoft.com/office/drawing/2014/main" id="{9883F083-6FFC-46E2-A56F-1AC32EF19C03}"/>
                </a:ext>
              </a:extLst>
            </p:cNvPr>
            <p:cNvSpPr txBox="1"/>
            <p:nvPr/>
          </p:nvSpPr>
          <p:spPr>
            <a:xfrm>
              <a:off x="5089489" y="4184946"/>
              <a:ext cx="1224501" cy="346249"/>
            </a:xfrm>
            <a:prstGeom prst="rect">
              <a:avLst/>
            </a:prstGeom>
            <a:noFill/>
            <a:ln>
              <a:noFill/>
            </a:ln>
          </p:spPr>
          <p:txBody>
            <a:bodyPr wrap="square" rtlCol="0">
              <a:spAutoFit/>
            </a:bodyPr>
            <a:lstStyle/>
            <a:p>
              <a:pPr algn="ctr"/>
              <a:r>
                <a:rPr lang="en-GB" sz="2400" dirty="0"/>
                <a:t>DOWNMIX</a:t>
              </a:r>
              <a:endParaRPr lang="en-US" sz="2400" dirty="0"/>
            </a:p>
          </p:txBody>
        </p:sp>
        <p:pic>
          <p:nvPicPr>
            <p:cNvPr id="16" name="Picture 15" descr="A close up of a logo&#10;&#10;Description automatically generated">
              <a:extLst>
                <a:ext uri="{FF2B5EF4-FFF2-40B4-BE49-F238E27FC236}">
                  <a16:creationId xmlns:a16="http://schemas.microsoft.com/office/drawing/2014/main" id="{11D63075-AE23-4922-B5BD-D237B201E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578" y="2891492"/>
              <a:ext cx="1316769" cy="1316769"/>
            </a:xfrm>
            <a:prstGeom prst="rect">
              <a:avLst/>
            </a:prstGeom>
            <a:ln>
              <a:noFill/>
            </a:ln>
          </p:spPr>
        </p:pic>
        <p:sp>
          <p:nvSpPr>
            <p:cNvPr id="17" name="TextBox 16">
              <a:extLst>
                <a:ext uri="{FF2B5EF4-FFF2-40B4-BE49-F238E27FC236}">
                  <a16:creationId xmlns:a16="http://schemas.microsoft.com/office/drawing/2014/main" id="{9B6DACC6-5B36-40B1-ACFF-33743DB91BA6}"/>
                </a:ext>
              </a:extLst>
            </p:cNvPr>
            <p:cNvSpPr txBox="1"/>
            <p:nvPr/>
          </p:nvSpPr>
          <p:spPr>
            <a:xfrm>
              <a:off x="2749711" y="4184946"/>
              <a:ext cx="1224501" cy="346249"/>
            </a:xfrm>
            <a:prstGeom prst="rect">
              <a:avLst/>
            </a:prstGeom>
            <a:noFill/>
            <a:ln>
              <a:noFill/>
            </a:ln>
          </p:spPr>
          <p:txBody>
            <a:bodyPr wrap="square" rtlCol="0">
              <a:spAutoFit/>
            </a:bodyPr>
            <a:lstStyle/>
            <a:p>
              <a:pPr algn="ctr"/>
              <a:r>
                <a:rPr lang="en-GB" sz="2400" dirty="0"/>
                <a:t>SHUFFLE</a:t>
              </a:r>
              <a:endParaRPr lang="en-US" sz="2400" dirty="0"/>
            </a:p>
          </p:txBody>
        </p:sp>
        <p:pic>
          <p:nvPicPr>
            <p:cNvPr id="19" name="Picture 18" descr="A close up of a logo&#10;&#10;Description automatically generated">
              <a:extLst>
                <a:ext uri="{FF2B5EF4-FFF2-40B4-BE49-F238E27FC236}">
                  <a16:creationId xmlns:a16="http://schemas.microsoft.com/office/drawing/2014/main" id="{A0BCE699-93A8-458F-A3D8-5F3CC5326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148" y="1023142"/>
              <a:ext cx="1643794" cy="1643794"/>
            </a:xfrm>
            <a:prstGeom prst="rect">
              <a:avLst/>
            </a:prstGeom>
            <a:ln>
              <a:noFill/>
            </a:ln>
          </p:spPr>
        </p:pic>
        <p:pic>
          <p:nvPicPr>
            <p:cNvPr id="24" name="Picture 23" descr="A close up of a logo&#10;&#10;Description automatically generated">
              <a:extLst>
                <a:ext uri="{FF2B5EF4-FFF2-40B4-BE49-F238E27FC236}">
                  <a16:creationId xmlns:a16="http://schemas.microsoft.com/office/drawing/2014/main" id="{D0CFEC2A-74D8-4438-88D7-CEC0CF97B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805" y="1257268"/>
              <a:ext cx="1259627" cy="1259627"/>
            </a:xfrm>
            <a:prstGeom prst="rect">
              <a:avLst/>
            </a:prstGeom>
            <a:ln>
              <a:noFill/>
            </a:ln>
          </p:spPr>
        </p:pic>
      </p:grpSp>
      <p:sp>
        <p:nvSpPr>
          <p:cNvPr id="26" name="Arrow: Right 25">
            <a:extLst>
              <a:ext uri="{FF2B5EF4-FFF2-40B4-BE49-F238E27FC236}">
                <a16:creationId xmlns:a16="http://schemas.microsoft.com/office/drawing/2014/main" id="{CD7CB86E-D37E-42BF-9478-2D9EDC57FB98}"/>
              </a:ext>
            </a:extLst>
          </p:cNvPr>
          <p:cNvSpPr/>
          <p:nvPr/>
        </p:nvSpPr>
        <p:spPr>
          <a:xfrm>
            <a:off x="1516049" y="3217220"/>
            <a:ext cx="1160891" cy="202493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IP</a:t>
            </a:r>
            <a:endParaRPr lang="en-US" sz="3200" dirty="0"/>
          </a:p>
        </p:txBody>
      </p:sp>
      <p:sp>
        <p:nvSpPr>
          <p:cNvPr id="27" name="Arrow: Right 26">
            <a:extLst>
              <a:ext uri="{FF2B5EF4-FFF2-40B4-BE49-F238E27FC236}">
                <a16:creationId xmlns:a16="http://schemas.microsoft.com/office/drawing/2014/main" id="{23A811FC-C5BA-430D-A35A-DE22119B75EC}"/>
              </a:ext>
            </a:extLst>
          </p:cNvPr>
          <p:cNvSpPr/>
          <p:nvPr/>
        </p:nvSpPr>
        <p:spPr>
          <a:xfrm>
            <a:off x="9544653" y="3142258"/>
            <a:ext cx="1160891" cy="202493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IP</a:t>
            </a:r>
            <a:endParaRPr lang="en-US" sz="3200" dirty="0"/>
          </a:p>
        </p:txBody>
      </p:sp>
    </p:spTree>
    <p:extLst>
      <p:ext uri="{BB962C8B-B14F-4D97-AF65-F5344CB8AC3E}">
        <p14:creationId xmlns:p14="http://schemas.microsoft.com/office/powerpoint/2010/main" val="1143470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9621-9326-41EE-AB1A-5AA58949060D}"/>
              </a:ext>
            </a:extLst>
          </p:cNvPr>
          <p:cNvSpPr>
            <a:spLocks noGrp="1"/>
          </p:cNvSpPr>
          <p:nvPr>
            <p:ph type="title"/>
          </p:nvPr>
        </p:nvSpPr>
        <p:spPr/>
        <p:txBody>
          <a:bodyPr/>
          <a:lstStyle/>
          <a:p>
            <a:r>
              <a:rPr lang="en-GB" dirty="0"/>
              <a:t>How to shuffle in the modern world</a:t>
            </a:r>
            <a:endParaRPr lang="en-US" dirty="0"/>
          </a:p>
        </p:txBody>
      </p:sp>
      <p:grpSp>
        <p:nvGrpSpPr>
          <p:cNvPr id="4" name="Group 3">
            <a:extLst>
              <a:ext uri="{FF2B5EF4-FFF2-40B4-BE49-F238E27FC236}">
                <a16:creationId xmlns:a16="http://schemas.microsoft.com/office/drawing/2014/main" id="{A3EB5378-04AC-455F-882E-4ADA54975D0D}"/>
              </a:ext>
            </a:extLst>
          </p:cNvPr>
          <p:cNvGrpSpPr/>
          <p:nvPr/>
        </p:nvGrpSpPr>
        <p:grpSpPr>
          <a:xfrm>
            <a:off x="4743224" y="1439069"/>
            <a:ext cx="1936312" cy="1922780"/>
            <a:chOff x="1862762" y="2914807"/>
            <a:chExt cx="1107553" cy="1107553"/>
          </a:xfrm>
          <a:effectLst/>
        </p:grpSpPr>
        <p:sp>
          <p:nvSpPr>
            <p:cNvPr id="5" name="Oval 4">
              <a:extLst>
                <a:ext uri="{FF2B5EF4-FFF2-40B4-BE49-F238E27FC236}">
                  <a16:creationId xmlns:a16="http://schemas.microsoft.com/office/drawing/2014/main" id="{5C044942-8199-4946-9B75-3C77A49A1C0C}"/>
                </a:ext>
              </a:extLst>
            </p:cNvPr>
            <p:cNvSpPr/>
            <p:nvPr/>
          </p:nvSpPr>
          <p:spPr>
            <a:xfrm>
              <a:off x="1862762" y="2914807"/>
              <a:ext cx="1107553" cy="110755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88C90485-D965-493E-8F70-EF56DEF435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9828" y="3022813"/>
              <a:ext cx="693420" cy="891540"/>
            </a:xfrm>
            <a:prstGeom prst="rect">
              <a:avLst/>
            </a:prstGeom>
          </p:spPr>
        </p:pic>
      </p:grpSp>
      <p:sp>
        <p:nvSpPr>
          <p:cNvPr id="7" name="Arrow: Right 6">
            <a:extLst>
              <a:ext uri="{FF2B5EF4-FFF2-40B4-BE49-F238E27FC236}">
                <a16:creationId xmlns:a16="http://schemas.microsoft.com/office/drawing/2014/main" id="{EC338480-8697-4D11-9989-189BBD5D2B49}"/>
              </a:ext>
            </a:extLst>
          </p:cNvPr>
          <p:cNvSpPr/>
          <p:nvPr/>
        </p:nvSpPr>
        <p:spPr>
          <a:xfrm>
            <a:off x="2022773" y="1496116"/>
            <a:ext cx="2873071"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8" name="Arrow: Right 7">
            <a:extLst>
              <a:ext uri="{FF2B5EF4-FFF2-40B4-BE49-F238E27FC236}">
                <a16:creationId xmlns:a16="http://schemas.microsoft.com/office/drawing/2014/main" id="{42D5066C-9E21-4F72-B662-C49705628201}"/>
              </a:ext>
            </a:extLst>
          </p:cNvPr>
          <p:cNvSpPr/>
          <p:nvPr/>
        </p:nvSpPr>
        <p:spPr>
          <a:xfrm>
            <a:off x="2022773" y="1982094"/>
            <a:ext cx="2614764"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9" name="Arrow: Right 8">
            <a:extLst>
              <a:ext uri="{FF2B5EF4-FFF2-40B4-BE49-F238E27FC236}">
                <a16:creationId xmlns:a16="http://schemas.microsoft.com/office/drawing/2014/main" id="{5B64C963-4B30-412E-A968-D1C563A14A56}"/>
              </a:ext>
            </a:extLst>
          </p:cNvPr>
          <p:cNvSpPr/>
          <p:nvPr/>
        </p:nvSpPr>
        <p:spPr>
          <a:xfrm>
            <a:off x="2022772" y="2480172"/>
            <a:ext cx="2583680"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10" name="Arrow: Right 9">
            <a:extLst>
              <a:ext uri="{FF2B5EF4-FFF2-40B4-BE49-F238E27FC236}">
                <a16:creationId xmlns:a16="http://schemas.microsoft.com/office/drawing/2014/main" id="{B16E6E1F-3E89-4549-A6A9-ABF729BB3618}"/>
              </a:ext>
            </a:extLst>
          </p:cNvPr>
          <p:cNvSpPr/>
          <p:nvPr/>
        </p:nvSpPr>
        <p:spPr>
          <a:xfrm>
            <a:off x="2022773" y="2957684"/>
            <a:ext cx="2760313"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11" name="Arrow: Right 10">
            <a:extLst>
              <a:ext uri="{FF2B5EF4-FFF2-40B4-BE49-F238E27FC236}">
                <a16:creationId xmlns:a16="http://schemas.microsoft.com/office/drawing/2014/main" id="{3005624A-4EBE-45AC-A10D-6D4474444A88}"/>
              </a:ext>
            </a:extLst>
          </p:cNvPr>
          <p:cNvSpPr/>
          <p:nvPr/>
        </p:nvSpPr>
        <p:spPr>
          <a:xfrm>
            <a:off x="6649904" y="1496116"/>
            <a:ext cx="2789947"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12" name="Arrow: Right 11">
            <a:extLst>
              <a:ext uri="{FF2B5EF4-FFF2-40B4-BE49-F238E27FC236}">
                <a16:creationId xmlns:a16="http://schemas.microsoft.com/office/drawing/2014/main" id="{B5D2D2EF-65C5-4507-9107-9E2856B75597}"/>
              </a:ext>
            </a:extLst>
          </p:cNvPr>
          <p:cNvSpPr/>
          <p:nvPr/>
        </p:nvSpPr>
        <p:spPr>
          <a:xfrm>
            <a:off x="6870038" y="1982094"/>
            <a:ext cx="2569813"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13" name="Arrow: Right 12">
            <a:extLst>
              <a:ext uri="{FF2B5EF4-FFF2-40B4-BE49-F238E27FC236}">
                <a16:creationId xmlns:a16="http://schemas.microsoft.com/office/drawing/2014/main" id="{849D81F2-014D-49EE-8F89-38616E785506}"/>
              </a:ext>
            </a:extLst>
          </p:cNvPr>
          <p:cNvSpPr/>
          <p:nvPr/>
        </p:nvSpPr>
        <p:spPr>
          <a:xfrm>
            <a:off x="6870036" y="2475938"/>
            <a:ext cx="2569813"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14" name="Arrow: Right 13">
            <a:extLst>
              <a:ext uri="{FF2B5EF4-FFF2-40B4-BE49-F238E27FC236}">
                <a16:creationId xmlns:a16="http://schemas.microsoft.com/office/drawing/2014/main" id="{25A468AF-9A11-440C-BE42-71A191EB9D0C}"/>
              </a:ext>
            </a:extLst>
          </p:cNvPr>
          <p:cNvSpPr/>
          <p:nvPr/>
        </p:nvSpPr>
        <p:spPr>
          <a:xfrm>
            <a:off x="6679537" y="2957684"/>
            <a:ext cx="2760313" cy="3922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Mono AES67</a:t>
            </a:r>
            <a:endParaRPr lang="en-US" sz="2000" dirty="0"/>
          </a:p>
        </p:txBody>
      </p:sp>
      <p:sp>
        <p:nvSpPr>
          <p:cNvPr id="15" name="Rectangle: Rounded Corners 14">
            <a:extLst>
              <a:ext uri="{FF2B5EF4-FFF2-40B4-BE49-F238E27FC236}">
                <a16:creationId xmlns:a16="http://schemas.microsoft.com/office/drawing/2014/main" id="{BEF547CE-DA96-403D-808C-83BBF9376F9B}"/>
              </a:ext>
            </a:extLst>
          </p:cNvPr>
          <p:cNvSpPr/>
          <p:nvPr/>
        </p:nvSpPr>
        <p:spPr>
          <a:xfrm>
            <a:off x="4783086" y="3699354"/>
            <a:ext cx="1767140" cy="1816137"/>
          </a:xfrm>
          <a:prstGeom prst="roundRect">
            <a:avLst/>
          </a:prstGeom>
          <a:solidFill>
            <a:srgbClr val="00B050">
              <a:alpha val="62000"/>
            </a:srgbClr>
          </a:solidFill>
          <a:ln>
            <a:noFill/>
          </a:ln>
        </p:spPr>
        <p:style>
          <a:lnRef idx="1">
            <a:schemeClr val="accent1"/>
          </a:lnRef>
          <a:fillRef idx="2">
            <a:schemeClr val="accent1"/>
          </a:fillRef>
          <a:effectRef idx="1">
            <a:schemeClr val="accent1"/>
          </a:effectRef>
          <a:fontRef idx="minor">
            <a:schemeClr val="dk1"/>
          </a:fontRef>
        </p:style>
        <p:txBody>
          <a:bodyPr rtlCol="0" anchor="t"/>
          <a:lstStyle/>
          <a:p>
            <a:pPr algn="ctr"/>
            <a:r>
              <a:rPr lang="en-GB" dirty="0"/>
              <a:t>IP audio proc</a:t>
            </a:r>
            <a:endParaRPr lang="en-US" dirty="0"/>
          </a:p>
        </p:txBody>
      </p:sp>
      <p:grpSp>
        <p:nvGrpSpPr>
          <p:cNvPr id="16" name="Group 15">
            <a:extLst>
              <a:ext uri="{FF2B5EF4-FFF2-40B4-BE49-F238E27FC236}">
                <a16:creationId xmlns:a16="http://schemas.microsoft.com/office/drawing/2014/main" id="{B1D1AB6D-C088-4790-AD86-FAA6D7AE85BB}"/>
              </a:ext>
            </a:extLst>
          </p:cNvPr>
          <p:cNvGrpSpPr/>
          <p:nvPr/>
        </p:nvGrpSpPr>
        <p:grpSpPr>
          <a:xfrm>
            <a:off x="5166974" y="4481594"/>
            <a:ext cx="999361" cy="991541"/>
            <a:chOff x="1881214" y="1347383"/>
            <a:chExt cx="1107553" cy="1107553"/>
          </a:xfrm>
          <a:solidFill>
            <a:srgbClr val="00B050"/>
          </a:solidFill>
        </p:grpSpPr>
        <p:sp>
          <p:nvSpPr>
            <p:cNvPr id="17" name="Oval 16">
              <a:extLst>
                <a:ext uri="{FF2B5EF4-FFF2-40B4-BE49-F238E27FC236}">
                  <a16:creationId xmlns:a16="http://schemas.microsoft.com/office/drawing/2014/main" id="{F2DEC6CD-21BE-43E9-A137-1C825FE1F1CD}"/>
                </a:ext>
              </a:extLst>
            </p:cNvPr>
            <p:cNvSpPr/>
            <p:nvPr/>
          </p:nvSpPr>
          <p:spPr>
            <a:xfrm>
              <a:off x="1881214" y="1347383"/>
              <a:ext cx="1107553" cy="110755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8" name="Picture 17">
              <a:extLst>
                <a:ext uri="{FF2B5EF4-FFF2-40B4-BE49-F238E27FC236}">
                  <a16:creationId xmlns:a16="http://schemas.microsoft.com/office/drawing/2014/main" id="{25CE2EB6-3571-41FA-A49D-04A68FDF7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005" y="1551309"/>
              <a:ext cx="775970" cy="766064"/>
            </a:xfrm>
            <a:prstGeom prst="rect">
              <a:avLst/>
            </a:prstGeom>
            <a:grpFill/>
          </p:spPr>
        </p:pic>
      </p:grpSp>
      <p:sp>
        <p:nvSpPr>
          <p:cNvPr id="19" name="Arrow: Right 18">
            <a:extLst>
              <a:ext uri="{FF2B5EF4-FFF2-40B4-BE49-F238E27FC236}">
                <a16:creationId xmlns:a16="http://schemas.microsoft.com/office/drawing/2014/main" id="{C498CDA4-89A1-4A8E-9F41-011E976DFB98}"/>
              </a:ext>
            </a:extLst>
          </p:cNvPr>
          <p:cNvSpPr/>
          <p:nvPr/>
        </p:nvSpPr>
        <p:spPr>
          <a:xfrm>
            <a:off x="2022773" y="3661660"/>
            <a:ext cx="2642524"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0" name="Arrow: Right 19">
            <a:extLst>
              <a:ext uri="{FF2B5EF4-FFF2-40B4-BE49-F238E27FC236}">
                <a16:creationId xmlns:a16="http://schemas.microsoft.com/office/drawing/2014/main" id="{CC3FDDA1-B837-46BC-AC1F-83CA63F0AF7C}"/>
              </a:ext>
            </a:extLst>
          </p:cNvPr>
          <p:cNvSpPr/>
          <p:nvPr/>
        </p:nvSpPr>
        <p:spPr>
          <a:xfrm>
            <a:off x="2022773" y="4147638"/>
            <a:ext cx="2617459"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1" name="Arrow: Right 20">
            <a:extLst>
              <a:ext uri="{FF2B5EF4-FFF2-40B4-BE49-F238E27FC236}">
                <a16:creationId xmlns:a16="http://schemas.microsoft.com/office/drawing/2014/main" id="{17E54672-83D5-4BDD-B365-B135393400B1}"/>
              </a:ext>
            </a:extLst>
          </p:cNvPr>
          <p:cNvSpPr/>
          <p:nvPr/>
        </p:nvSpPr>
        <p:spPr>
          <a:xfrm>
            <a:off x="2022773" y="4645716"/>
            <a:ext cx="2607572"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2" name="Arrow: Right 21">
            <a:extLst>
              <a:ext uri="{FF2B5EF4-FFF2-40B4-BE49-F238E27FC236}">
                <a16:creationId xmlns:a16="http://schemas.microsoft.com/office/drawing/2014/main" id="{786BEAF8-74FC-4FBB-95F9-72D3E2DC17EF}"/>
              </a:ext>
            </a:extLst>
          </p:cNvPr>
          <p:cNvSpPr/>
          <p:nvPr/>
        </p:nvSpPr>
        <p:spPr>
          <a:xfrm>
            <a:off x="1997981" y="5123228"/>
            <a:ext cx="2607572"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3" name="Arrow: Right 22">
            <a:extLst>
              <a:ext uri="{FF2B5EF4-FFF2-40B4-BE49-F238E27FC236}">
                <a16:creationId xmlns:a16="http://schemas.microsoft.com/office/drawing/2014/main" id="{90A75638-ED03-41EB-944B-8E4B20174420}"/>
              </a:ext>
            </a:extLst>
          </p:cNvPr>
          <p:cNvSpPr/>
          <p:nvPr/>
        </p:nvSpPr>
        <p:spPr>
          <a:xfrm>
            <a:off x="6704329" y="3661660"/>
            <a:ext cx="2735521"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4" name="Arrow: Right 23">
            <a:extLst>
              <a:ext uri="{FF2B5EF4-FFF2-40B4-BE49-F238E27FC236}">
                <a16:creationId xmlns:a16="http://schemas.microsoft.com/office/drawing/2014/main" id="{6BD910AB-6DBE-42A5-A5B1-8AD315DAD187}"/>
              </a:ext>
            </a:extLst>
          </p:cNvPr>
          <p:cNvSpPr/>
          <p:nvPr/>
        </p:nvSpPr>
        <p:spPr>
          <a:xfrm>
            <a:off x="6704329" y="4147638"/>
            <a:ext cx="2735520"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5" name="Arrow: Right 24">
            <a:extLst>
              <a:ext uri="{FF2B5EF4-FFF2-40B4-BE49-F238E27FC236}">
                <a16:creationId xmlns:a16="http://schemas.microsoft.com/office/drawing/2014/main" id="{9788672C-72DE-44BB-A11C-282CB85BBE70}"/>
              </a:ext>
            </a:extLst>
          </p:cNvPr>
          <p:cNvSpPr/>
          <p:nvPr/>
        </p:nvSpPr>
        <p:spPr>
          <a:xfrm>
            <a:off x="6704328" y="4645716"/>
            <a:ext cx="2735520"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6" name="Arrow: Right 25">
            <a:extLst>
              <a:ext uri="{FF2B5EF4-FFF2-40B4-BE49-F238E27FC236}">
                <a16:creationId xmlns:a16="http://schemas.microsoft.com/office/drawing/2014/main" id="{53703464-135D-49D9-9645-77E8C070BBD5}"/>
              </a:ext>
            </a:extLst>
          </p:cNvPr>
          <p:cNvSpPr/>
          <p:nvPr/>
        </p:nvSpPr>
        <p:spPr>
          <a:xfrm>
            <a:off x="6679536" y="5123228"/>
            <a:ext cx="2760312" cy="3922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sp>
        <p:nvSpPr>
          <p:cNvPr id="27" name="Rectangle: Rounded Corners 26">
            <a:extLst>
              <a:ext uri="{FF2B5EF4-FFF2-40B4-BE49-F238E27FC236}">
                <a16:creationId xmlns:a16="http://schemas.microsoft.com/office/drawing/2014/main" id="{13FF6173-2533-428A-A4FD-2CCE677A9CBD}"/>
              </a:ext>
            </a:extLst>
          </p:cNvPr>
          <p:cNvSpPr/>
          <p:nvPr/>
        </p:nvSpPr>
        <p:spPr>
          <a:xfrm>
            <a:off x="7946215" y="5788416"/>
            <a:ext cx="1767140" cy="796379"/>
          </a:xfrm>
          <a:prstGeom prst="roundRect">
            <a:avLst/>
          </a:prstGeom>
          <a:solidFill>
            <a:schemeClr val="tx2">
              <a:alpha val="62000"/>
            </a:schemeClr>
          </a:solidFill>
          <a:ln>
            <a:noFill/>
          </a:ln>
        </p:spPr>
        <p:style>
          <a:lnRef idx="1">
            <a:schemeClr val="accent1"/>
          </a:lnRef>
          <a:fillRef idx="2">
            <a:schemeClr val="accent1"/>
          </a:fillRef>
          <a:effectRef idx="1">
            <a:schemeClr val="accent1"/>
          </a:effectRef>
          <a:fontRef idx="minor">
            <a:schemeClr val="dk1"/>
          </a:fontRef>
        </p:style>
        <p:txBody>
          <a:bodyPr rtlCol="0" anchor="t"/>
          <a:lstStyle/>
          <a:p>
            <a:pPr algn="ctr"/>
            <a:r>
              <a:rPr lang="en-GB" dirty="0"/>
              <a:t>End device selects</a:t>
            </a:r>
            <a:endParaRPr lang="en-US" dirty="0"/>
          </a:p>
        </p:txBody>
      </p:sp>
      <p:sp>
        <p:nvSpPr>
          <p:cNvPr id="29" name="Arrow: Right 28">
            <a:extLst>
              <a:ext uri="{FF2B5EF4-FFF2-40B4-BE49-F238E27FC236}">
                <a16:creationId xmlns:a16="http://schemas.microsoft.com/office/drawing/2014/main" id="{953B9DCC-D3B9-4D50-86F1-2E5E80083A24}"/>
              </a:ext>
            </a:extLst>
          </p:cNvPr>
          <p:cNvSpPr/>
          <p:nvPr/>
        </p:nvSpPr>
        <p:spPr>
          <a:xfrm>
            <a:off x="2022771" y="5999833"/>
            <a:ext cx="5923444" cy="392265"/>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AES67 1-64ch</a:t>
            </a:r>
            <a:endParaRPr lang="en-US" sz="2000" dirty="0"/>
          </a:p>
        </p:txBody>
      </p:sp>
      <p:pic>
        <p:nvPicPr>
          <p:cNvPr id="31" name="Picture 30" descr="A picture containing drawing&#10;&#10;Description automatically generated">
            <a:extLst>
              <a:ext uri="{FF2B5EF4-FFF2-40B4-BE49-F238E27FC236}">
                <a16:creationId xmlns:a16="http://schemas.microsoft.com/office/drawing/2014/main" id="{63D50B14-68CB-40F3-9B30-930CD93FC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519" y="1496116"/>
            <a:ext cx="1195081" cy="2214821"/>
          </a:xfrm>
          <a:prstGeom prst="rect">
            <a:avLst/>
          </a:prstGeom>
        </p:spPr>
      </p:pic>
      <p:sp>
        <p:nvSpPr>
          <p:cNvPr id="32" name="Rectangle 31">
            <a:extLst>
              <a:ext uri="{FF2B5EF4-FFF2-40B4-BE49-F238E27FC236}">
                <a16:creationId xmlns:a16="http://schemas.microsoft.com/office/drawing/2014/main" id="{308A965E-DB2A-4BF4-9936-4E1173BC3D37}"/>
              </a:ext>
            </a:extLst>
          </p:cNvPr>
          <p:cNvSpPr/>
          <p:nvPr/>
        </p:nvSpPr>
        <p:spPr>
          <a:xfrm>
            <a:off x="11663083" y="2223248"/>
            <a:ext cx="376517" cy="8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389726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28FE-C3E9-482B-A2A1-4BB3575BC1AB}"/>
              </a:ext>
            </a:extLst>
          </p:cNvPr>
          <p:cNvSpPr>
            <a:spLocks noGrp="1"/>
          </p:cNvSpPr>
          <p:nvPr>
            <p:ph type="title"/>
          </p:nvPr>
        </p:nvSpPr>
        <p:spPr>
          <a:xfrm>
            <a:off x="139505" y="275822"/>
            <a:ext cx="10515600" cy="891416"/>
          </a:xfrm>
        </p:spPr>
        <p:txBody>
          <a:bodyPr/>
          <a:lstStyle/>
          <a:p>
            <a:r>
              <a:rPr lang="en-GB" dirty="0"/>
              <a:t>Audio templates – a few practical options</a:t>
            </a:r>
            <a:endParaRPr lang="en-US" dirty="0"/>
          </a:p>
        </p:txBody>
      </p:sp>
      <p:pic>
        <p:nvPicPr>
          <p:cNvPr id="5" name="Content Placeholder 4" descr="A close up of a logo&#10;&#10;Description automatically generated">
            <a:extLst>
              <a:ext uri="{FF2B5EF4-FFF2-40B4-BE49-F238E27FC236}">
                <a16:creationId xmlns:a16="http://schemas.microsoft.com/office/drawing/2014/main" id="{4BBEC3BB-DDD7-413B-B912-AC92C687DA33}"/>
              </a:ext>
            </a:extLst>
          </p:cNvPr>
          <p:cNvPicPr>
            <a:picLocks noGrp="1" noChangeAspect="1"/>
          </p:cNvPicPr>
          <p:nvPr>
            <p:ph idx="1"/>
          </p:nvPr>
        </p:nvPicPr>
        <p:blipFill>
          <a:blip r:embed="rId2">
            <a:biLevel thresh="75000"/>
            <a:extLst>
              <a:ext uri="{28A0092B-C50C-407E-A947-70E740481C1C}">
                <a14:useLocalDpi xmlns:a14="http://schemas.microsoft.com/office/drawing/2010/main" val="0"/>
              </a:ext>
            </a:extLst>
          </a:blip>
          <a:stretch>
            <a:fillRect/>
          </a:stretch>
        </p:blipFill>
        <p:spPr>
          <a:xfrm>
            <a:off x="3604065" y="3436076"/>
            <a:ext cx="1424572" cy="1424572"/>
          </a:xfrm>
        </p:spPr>
      </p:pic>
      <p:pic>
        <p:nvPicPr>
          <p:cNvPr id="7" name="Picture 6" descr="A picture containing drawing&#10;&#10;Description automatically generated">
            <a:extLst>
              <a:ext uri="{FF2B5EF4-FFF2-40B4-BE49-F238E27FC236}">
                <a16:creationId xmlns:a16="http://schemas.microsoft.com/office/drawing/2014/main" id="{6D19E0BB-98D0-4922-95FA-D8D02A00F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468" y="2479777"/>
            <a:ext cx="1081764" cy="791040"/>
          </a:xfrm>
          <a:prstGeom prst="rect">
            <a:avLst/>
          </a:prstGeom>
        </p:spPr>
      </p:pic>
      <p:pic>
        <p:nvPicPr>
          <p:cNvPr id="9" name="Picture 8" descr="A picture containing drawing, stop&#10;&#10;Description automatically generated">
            <a:extLst>
              <a:ext uri="{FF2B5EF4-FFF2-40B4-BE49-F238E27FC236}">
                <a16:creationId xmlns:a16="http://schemas.microsoft.com/office/drawing/2014/main" id="{186A55DC-F334-4603-B124-CDD244ADE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7628" y="1323339"/>
            <a:ext cx="1156439" cy="1156439"/>
          </a:xfrm>
          <a:prstGeom prst="rect">
            <a:avLst/>
          </a:prstGeom>
        </p:spPr>
      </p:pic>
      <p:sp>
        <p:nvSpPr>
          <p:cNvPr id="11" name="Rectangle: Rounded Corners 10">
            <a:extLst>
              <a:ext uri="{FF2B5EF4-FFF2-40B4-BE49-F238E27FC236}">
                <a16:creationId xmlns:a16="http://schemas.microsoft.com/office/drawing/2014/main" id="{90714463-B315-47BF-97EB-D647DBE6D671}"/>
              </a:ext>
            </a:extLst>
          </p:cNvPr>
          <p:cNvSpPr/>
          <p:nvPr/>
        </p:nvSpPr>
        <p:spPr>
          <a:xfrm>
            <a:off x="4009361" y="5025907"/>
            <a:ext cx="757519" cy="17182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descr="A picture containing drawing&#10;&#10;Description automatically generated">
            <a:extLst>
              <a:ext uri="{FF2B5EF4-FFF2-40B4-BE49-F238E27FC236}">
                <a16:creationId xmlns:a16="http://schemas.microsoft.com/office/drawing/2014/main" id="{0449A50C-A644-4594-A32E-36A6CC7C4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508" y="5065838"/>
            <a:ext cx="510004" cy="37294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4F2B0B8-5696-443D-9D5B-38F10EDB4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508" y="5478707"/>
            <a:ext cx="510004" cy="37294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5C541933-7790-42BD-995B-2AE4E1DD7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506" y="5891576"/>
            <a:ext cx="510004" cy="37294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906CE86-63B0-49EA-94BD-6EAB6DDCE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110" y="6308514"/>
            <a:ext cx="510004" cy="372940"/>
          </a:xfrm>
          <a:prstGeom prst="rect">
            <a:avLst/>
          </a:prstGeom>
        </p:spPr>
      </p:pic>
      <p:sp>
        <p:nvSpPr>
          <p:cNvPr id="16" name="TextBox 15">
            <a:extLst>
              <a:ext uri="{FF2B5EF4-FFF2-40B4-BE49-F238E27FC236}">
                <a16:creationId xmlns:a16="http://schemas.microsoft.com/office/drawing/2014/main" id="{50432FAB-E975-428A-8663-7813FD058863}"/>
              </a:ext>
            </a:extLst>
          </p:cNvPr>
          <p:cNvSpPr txBox="1"/>
          <p:nvPr/>
        </p:nvSpPr>
        <p:spPr>
          <a:xfrm>
            <a:off x="5721620" y="1701503"/>
            <a:ext cx="2723823" cy="461665"/>
          </a:xfrm>
          <a:prstGeom prst="rect">
            <a:avLst/>
          </a:prstGeom>
          <a:noFill/>
        </p:spPr>
        <p:txBody>
          <a:bodyPr wrap="none" rtlCol="0">
            <a:spAutoFit/>
          </a:bodyPr>
          <a:lstStyle/>
          <a:p>
            <a:r>
              <a:rPr lang="en-GB" sz="2400" dirty="0"/>
              <a:t>One channel - mono</a:t>
            </a:r>
            <a:endParaRPr lang="en-US" sz="2400" dirty="0"/>
          </a:p>
        </p:txBody>
      </p:sp>
      <p:sp>
        <p:nvSpPr>
          <p:cNvPr id="17" name="TextBox 16">
            <a:extLst>
              <a:ext uri="{FF2B5EF4-FFF2-40B4-BE49-F238E27FC236}">
                <a16:creationId xmlns:a16="http://schemas.microsoft.com/office/drawing/2014/main" id="{A68DB9E0-B21F-4CFB-8318-6515B98EA9FD}"/>
              </a:ext>
            </a:extLst>
          </p:cNvPr>
          <p:cNvSpPr txBox="1"/>
          <p:nvPr/>
        </p:nvSpPr>
        <p:spPr>
          <a:xfrm>
            <a:off x="5721618" y="2675243"/>
            <a:ext cx="2899127" cy="461665"/>
          </a:xfrm>
          <a:prstGeom prst="rect">
            <a:avLst/>
          </a:prstGeom>
          <a:noFill/>
        </p:spPr>
        <p:txBody>
          <a:bodyPr wrap="none" rtlCol="0">
            <a:spAutoFit/>
          </a:bodyPr>
          <a:lstStyle/>
          <a:p>
            <a:r>
              <a:rPr lang="en-GB" sz="2400" dirty="0"/>
              <a:t>Two channels - stereo</a:t>
            </a:r>
            <a:endParaRPr lang="en-US" sz="2400" dirty="0"/>
          </a:p>
        </p:txBody>
      </p:sp>
      <p:sp>
        <p:nvSpPr>
          <p:cNvPr id="18" name="TextBox 17">
            <a:extLst>
              <a:ext uri="{FF2B5EF4-FFF2-40B4-BE49-F238E27FC236}">
                <a16:creationId xmlns:a16="http://schemas.microsoft.com/office/drawing/2014/main" id="{27ED6FFD-E84E-42D0-AB79-8F12423C2396}"/>
              </a:ext>
            </a:extLst>
          </p:cNvPr>
          <p:cNvSpPr txBox="1"/>
          <p:nvPr/>
        </p:nvSpPr>
        <p:spPr>
          <a:xfrm>
            <a:off x="5721619" y="3955197"/>
            <a:ext cx="2385589" cy="461665"/>
          </a:xfrm>
          <a:prstGeom prst="rect">
            <a:avLst/>
          </a:prstGeom>
          <a:noFill/>
        </p:spPr>
        <p:txBody>
          <a:bodyPr wrap="none" rtlCol="0">
            <a:spAutoFit/>
          </a:bodyPr>
          <a:lstStyle/>
          <a:p>
            <a:r>
              <a:rPr lang="en-GB" sz="2400" dirty="0"/>
              <a:t>Six channels – 5.1</a:t>
            </a:r>
            <a:endParaRPr lang="en-US" sz="2400" dirty="0"/>
          </a:p>
        </p:txBody>
      </p:sp>
      <p:sp>
        <p:nvSpPr>
          <p:cNvPr id="19" name="TextBox 18">
            <a:extLst>
              <a:ext uri="{FF2B5EF4-FFF2-40B4-BE49-F238E27FC236}">
                <a16:creationId xmlns:a16="http://schemas.microsoft.com/office/drawing/2014/main" id="{79B2D933-EA8F-4FBF-AF9F-4B271C5606E7}"/>
              </a:ext>
            </a:extLst>
          </p:cNvPr>
          <p:cNvSpPr txBox="1"/>
          <p:nvPr/>
        </p:nvSpPr>
        <p:spPr>
          <a:xfrm>
            <a:off x="5665143" y="5485393"/>
            <a:ext cx="3495572" cy="461665"/>
          </a:xfrm>
          <a:prstGeom prst="rect">
            <a:avLst/>
          </a:prstGeom>
          <a:noFill/>
        </p:spPr>
        <p:txBody>
          <a:bodyPr wrap="none" rtlCol="0">
            <a:spAutoFit/>
          </a:bodyPr>
          <a:lstStyle/>
          <a:p>
            <a:r>
              <a:rPr lang="en-GB" sz="2400" dirty="0"/>
              <a:t>Eight channels – 4 x stereo</a:t>
            </a:r>
            <a:endParaRPr lang="en-US" sz="2400" dirty="0"/>
          </a:p>
        </p:txBody>
      </p:sp>
    </p:spTree>
    <p:extLst>
      <p:ext uri="{BB962C8B-B14F-4D97-AF65-F5344CB8AC3E}">
        <p14:creationId xmlns:p14="http://schemas.microsoft.com/office/powerpoint/2010/main" val="3157724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1936740-5F30-47A0-ABCC-2151AB35DFBA}"/>
              </a:ext>
            </a:extLst>
          </p:cNvPr>
          <p:cNvSpPr/>
          <p:nvPr/>
        </p:nvSpPr>
        <p:spPr>
          <a:xfrm>
            <a:off x="4534596" y="1449526"/>
            <a:ext cx="2951649" cy="5178789"/>
          </a:xfrm>
          <a:prstGeom prst="roundRect">
            <a:avLst/>
          </a:prstGeom>
          <a:solidFill>
            <a:schemeClr val="tx2">
              <a:alpha val="62000"/>
            </a:schemeClr>
          </a:solidFill>
          <a:ln>
            <a:noFill/>
          </a:ln>
        </p:spPr>
        <p:style>
          <a:lnRef idx="1">
            <a:schemeClr val="accent1"/>
          </a:lnRef>
          <a:fillRef idx="2">
            <a:schemeClr val="accent1"/>
          </a:fillRef>
          <a:effectRef idx="1">
            <a:schemeClr val="accent1"/>
          </a:effectRef>
          <a:fontRef idx="minor">
            <a:schemeClr val="dk1"/>
          </a:fontRef>
        </p:style>
        <p:txBody>
          <a:bodyPr rtlCol="0" anchor="t"/>
          <a:lstStyle/>
          <a:p>
            <a:pPr algn="ctr"/>
            <a:endParaRPr lang="en-US" sz="2133" dirty="0"/>
          </a:p>
        </p:txBody>
      </p:sp>
      <p:sp>
        <p:nvSpPr>
          <p:cNvPr id="2" name="Title 1"/>
          <p:cNvSpPr>
            <a:spLocks noGrp="1"/>
          </p:cNvSpPr>
          <p:nvPr>
            <p:ph type="title"/>
          </p:nvPr>
        </p:nvSpPr>
        <p:spPr>
          <a:xfrm>
            <a:off x="0" y="316514"/>
            <a:ext cx="9970987" cy="1064629"/>
          </a:xfrm>
        </p:spPr>
        <p:txBody>
          <a:bodyPr>
            <a:normAutofit/>
          </a:bodyPr>
          <a:lstStyle/>
          <a:p>
            <a:pPr algn="ctr"/>
            <a:r>
              <a:rPr lang="en-US" dirty="0">
                <a:solidFill>
                  <a:schemeClr val="bg1">
                    <a:lumMod val="95000"/>
                  </a:schemeClr>
                </a:solidFill>
              </a:rPr>
              <a:t>Video-associated </a:t>
            </a:r>
            <a:r>
              <a:rPr lang="en-GB" dirty="0">
                <a:solidFill>
                  <a:schemeClr val="bg1">
                    <a:lumMod val="95000"/>
                  </a:schemeClr>
                </a:solidFill>
              </a:rPr>
              <a:t>audio format interfacing</a:t>
            </a:r>
            <a:endParaRPr lang="en-US" dirty="0">
              <a:solidFill>
                <a:schemeClr val="bg1">
                  <a:lumMod val="95000"/>
                </a:schemeClr>
              </a:solidFill>
            </a:endParaRPr>
          </a:p>
        </p:txBody>
      </p:sp>
      <p:grpSp>
        <p:nvGrpSpPr>
          <p:cNvPr id="36" name="Group 35">
            <a:extLst>
              <a:ext uri="{FF2B5EF4-FFF2-40B4-BE49-F238E27FC236}">
                <a16:creationId xmlns:a16="http://schemas.microsoft.com/office/drawing/2014/main" id="{B07038EA-5288-4F6D-A9CA-A71A969C033C}"/>
              </a:ext>
            </a:extLst>
          </p:cNvPr>
          <p:cNvGrpSpPr/>
          <p:nvPr/>
        </p:nvGrpSpPr>
        <p:grpSpPr>
          <a:xfrm>
            <a:off x="5411905" y="3566779"/>
            <a:ext cx="1189671" cy="1186499"/>
            <a:chOff x="6329354" y="2735797"/>
            <a:chExt cx="1107553" cy="1107553"/>
          </a:xfrm>
        </p:grpSpPr>
        <p:sp>
          <p:nvSpPr>
            <p:cNvPr id="70" name="Oval 69">
              <a:extLst>
                <a:ext uri="{FF2B5EF4-FFF2-40B4-BE49-F238E27FC236}">
                  <a16:creationId xmlns:a16="http://schemas.microsoft.com/office/drawing/2014/main" id="{9518EFFA-93C6-43B8-8FF1-1ACE99452742}"/>
                </a:ext>
              </a:extLst>
            </p:cNvPr>
            <p:cNvSpPr/>
            <p:nvPr/>
          </p:nvSpPr>
          <p:spPr>
            <a:xfrm>
              <a:off x="6329354"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71" name="Picture 70">
              <a:extLst>
                <a:ext uri="{FF2B5EF4-FFF2-40B4-BE49-F238E27FC236}">
                  <a16:creationId xmlns:a16="http://schemas.microsoft.com/office/drawing/2014/main" id="{EEC8A2BD-FC86-4E55-800B-D96744DA68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3306" y="2898286"/>
              <a:ext cx="739648" cy="782574"/>
            </a:xfrm>
            <a:prstGeom prst="rect">
              <a:avLst/>
            </a:prstGeom>
          </p:spPr>
        </p:pic>
      </p:grpSp>
      <p:grpSp>
        <p:nvGrpSpPr>
          <p:cNvPr id="28" name="Group 27">
            <a:extLst>
              <a:ext uri="{FF2B5EF4-FFF2-40B4-BE49-F238E27FC236}">
                <a16:creationId xmlns:a16="http://schemas.microsoft.com/office/drawing/2014/main" id="{4299970D-421F-475E-849F-F51AD2806C4A}"/>
              </a:ext>
            </a:extLst>
          </p:cNvPr>
          <p:cNvGrpSpPr/>
          <p:nvPr/>
        </p:nvGrpSpPr>
        <p:grpSpPr>
          <a:xfrm>
            <a:off x="6957739" y="4912652"/>
            <a:ext cx="2451128" cy="1534847"/>
            <a:chOff x="5218303" y="3480511"/>
            <a:chExt cx="1838346" cy="1151135"/>
          </a:xfrm>
        </p:grpSpPr>
        <p:sp>
          <p:nvSpPr>
            <p:cNvPr id="191" name="Cylinder 190">
              <a:extLst>
                <a:ext uri="{FF2B5EF4-FFF2-40B4-BE49-F238E27FC236}">
                  <a16:creationId xmlns:a16="http://schemas.microsoft.com/office/drawing/2014/main" id="{78102241-2104-4924-A4C1-B8654FF41ADA}"/>
                </a:ext>
              </a:extLst>
            </p:cNvPr>
            <p:cNvSpPr/>
            <p:nvPr/>
          </p:nvSpPr>
          <p:spPr>
            <a:xfrm rot="5400000" flipH="1">
              <a:off x="5809736" y="3147347"/>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ST 2022-6</a:t>
              </a:r>
            </a:p>
          </p:txBody>
        </p:sp>
        <p:sp>
          <p:nvSpPr>
            <p:cNvPr id="192" name="Cylinder 191">
              <a:extLst>
                <a:ext uri="{FF2B5EF4-FFF2-40B4-BE49-F238E27FC236}">
                  <a16:creationId xmlns:a16="http://schemas.microsoft.com/office/drawing/2014/main" id="{C8624B3A-355B-4231-9CCF-1C4652E72CD3}"/>
                </a:ext>
              </a:extLst>
            </p:cNvPr>
            <p:cNvSpPr/>
            <p:nvPr/>
          </p:nvSpPr>
          <p:spPr>
            <a:xfrm rot="5400000" flipH="1">
              <a:off x="6638231" y="3225400"/>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194" name="Cylinder 193">
              <a:extLst>
                <a:ext uri="{FF2B5EF4-FFF2-40B4-BE49-F238E27FC236}">
                  <a16:creationId xmlns:a16="http://schemas.microsoft.com/office/drawing/2014/main" id="{59D0E9C2-81C9-4A70-8F28-85FA98F5E2E8}"/>
                </a:ext>
              </a:extLst>
            </p:cNvPr>
            <p:cNvSpPr/>
            <p:nvPr/>
          </p:nvSpPr>
          <p:spPr>
            <a:xfrm rot="5400000" flipH="1">
              <a:off x="5809736" y="3440525"/>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ST 2022-6</a:t>
              </a:r>
            </a:p>
          </p:txBody>
        </p:sp>
        <p:sp>
          <p:nvSpPr>
            <p:cNvPr id="195" name="Cylinder 194">
              <a:extLst>
                <a:ext uri="{FF2B5EF4-FFF2-40B4-BE49-F238E27FC236}">
                  <a16:creationId xmlns:a16="http://schemas.microsoft.com/office/drawing/2014/main" id="{A1ED574B-BBCE-45BF-B19B-52965E0004CD}"/>
                </a:ext>
              </a:extLst>
            </p:cNvPr>
            <p:cNvSpPr/>
            <p:nvPr/>
          </p:nvSpPr>
          <p:spPr>
            <a:xfrm rot="5400000" flipH="1">
              <a:off x="6638231" y="3518578"/>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197" name="Cylinder 196">
              <a:extLst>
                <a:ext uri="{FF2B5EF4-FFF2-40B4-BE49-F238E27FC236}">
                  <a16:creationId xmlns:a16="http://schemas.microsoft.com/office/drawing/2014/main" id="{72021214-660D-43E6-9919-9A210DED5242}"/>
                </a:ext>
              </a:extLst>
            </p:cNvPr>
            <p:cNvSpPr/>
            <p:nvPr/>
          </p:nvSpPr>
          <p:spPr>
            <a:xfrm rot="5400000" flipH="1">
              <a:off x="5809736" y="3733703"/>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ST 2022-6</a:t>
              </a:r>
            </a:p>
          </p:txBody>
        </p:sp>
        <p:sp>
          <p:nvSpPr>
            <p:cNvPr id="198" name="Cylinder 197">
              <a:extLst>
                <a:ext uri="{FF2B5EF4-FFF2-40B4-BE49-F238E27FC236}">
                  <a16:creationId xmlns:a16="http://schemas.microsoft.com/office/drawing/2014/main" id="{51CD83A7-B6F7-4C99-B2CB-99D50FF70DD9}"/>
                </a:ext>
              </a:extLst>
            </p:cNvPr>
            <p:cNvSpPr/>
            <p:nvPr/>
          </p:nvSpPr>
          <p:spPr>
            <a:xfrm rot="5400000" flipH="1">
              <a:off x="6638231" y="3811756"/>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200" name="Cylinder 199">
              <a:extLst>
                <a:ext uri="{FF2B5EF4-FFF2-40B4-BE49-F238E27FC236}">
                  <a16:creationId xmlns:a16="http://schemas.microsoft.com/office/drawing/2014/main" id="{381EA6BF-5363-44AE-A507-272263CF419C}"/>
                </a:ext>
              </a:extLst>
            </p:cNvPr>
            <p:cNvSpPr/>
            <p:nvPr/>
          </p:nvSpPr>
          <p:spPr>
            <a:xfrm rot="5400000" flipH="1">
              <a:off x="5809736" y="4026879"/>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ST 2022-6</a:t>
              </a:r>
            </a:p>
          </p:txBody>
        </p:sp>
        <p:sp>
          <p:nvSpPr>
            <p:cNvPr id="201" name="Cylinder 200">
              <a:extLst>
                <a:ext uri="{FF2B5EF4-FFF2-40B4-BE49-F238E27FC236}">
                  <a16:creationId xmlns:a16="http://schemas.microsoft.com/office/drawing/2014/main" id="{F83E212E-FE51-4FB8-8A07-0C56E009B4C6}"/>
                </a:ext>
              </a:extLst>
            </p:cNvPr>
            <p:cNvSpPr/>
            <p:nvPr/>
          </p:nvSpPr>
          <p:spPr>
            <a:xfrm rot="5400000" flipH="1">
              <a:off x="6638231" y="4104932"/>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246" name="Left Brace 245">
              <a:extLst>
                <a:ext uri="{FF2B5EF4-FFF2-40B4-BE49-F238E27FC236}">
                  <a16:creationId xmlns:a16="http://schemas.microsoft.com/office/drawing/2014/main" id="{44254BA8-E18B-4A54-B948-5BB21A3A4D90}"/>
                </a:ext>
              </a:extLst>
            </p:cNvPr>
            <p:cNvSpPr/>
            <p:nvPr/>
          </p:nvSpPr>
          <p:spPr>
            <a:xfrm>
              <a:off x="5218303" y="3483535"/>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133"/>
            </a:p>
          </p:txBody>
        </p:sp>
      </p:grpSp>
      <p:grpSp>
        <p:nvGrpSpPr>
          <p:cNvPr id="24" name="Group 23">
            <a:extLst>
              <a:ext uri="{FF2B5EF4-FFF2-40B4-BE49-F238E27FC236}">
                <a16:creationId xmlns:a16="http://schemas.microsoft.com/office/drawing/2014/main" id="{E526AA1D-3780-47BF-9A5D-70191916848B}"/>
              </a:ext>
            </a:extLst>
          </p:cNvPr>
          <p:cNvGrpSpPr/>
          <p:nvPr/>
        </p:nvGrpSpPr>
        <p:grpSpPr>
          <a:xfrm>
            <a:off x="6957736" y="3324453"/>
            <a:ext cx="2451128" cy="1530815"/>
            <a:chOff x="5218303" y="2289361"/>
            <a:chExt cx="1838346" cy="1148111"/>
          </a:xfrm>
        </p:grpSpPr>
        <p:sp>
          <p:nvSpPr>
            <p:cNvPr id="179" name="Cylinder 178">
              <a:extLst>
                <a:ext uri="{FF2B5EF4-FFF2-40B4-BE49-F238E27FC236}">
                  <a16:creationId xmlns:a16="http://schemas.microsoft.com/office/drawing/2014/main" id="{3BF32AB5-0A41-46DC-B3B0-B82EE7D79BDB}"/>
                </a:ext>
              </a:extLst>
            </p:cNvPr>
            <p:cNvSpPr/>
            <p:nvPr/>
          </p:nvSpPr>
          <p:spPr>
            <a:xfrm rot="5400000" flipH="1">
              <a:off x="5809736" y="1974635"/>
              <a:ext cx="219340" cy="885667"/>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333" dirty="0"/>
                <a:t>ST2110-30</a:t>
              </a:r>
              <a:endParaRPr lang="en-US" sz="1333" dirty="0"/>
            </a:p>
          </p:txBody>
        </p:sp>
        <p:sp>
          <p:nvSpPr>
            <p:cNvPr id="180" name="Cylinder 179">
              <a:extLst>
                <a:ext uri="{FF2B5EF4-FFF2-40B4-BE49-F238E27FC236}">
                  <a16:creationId xmlns:a16="http://schemas.microsoft.com/office/drawing/2014/main" id="{7DDEC5D3-E49F-44AD-B6E9-882E2630C751}"/>
                </a:ext>
              </a:extLst>
            </p:cNvPr>
            <p:cNvSpPr/>
            <p:nvPr/>
          </p:nvSpPr>
          <p:spPr>
            <a:xfrm rot="5400000" flipH="1">
              <a:off x="6638231" y="2052688"/>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8 Mono</a:t>
              </a:r>
            </a:p>
          </p:txBody>
        </p:sp>
        <p:sp>
          <p:nvSpPr>
            <p:cNvPr id="182" name="Cylinder 181">
              <a:extLst>
                <a:ext uri="{FF2B5EF4-FFF2-40B4-BE49-F238E27FC236}">
                  <a16:creationId xmlns:a16="http://schemas.microsoft.com/office/drawing/2014/main" id="{5BB47BB8-BF42-4DD2-8F94-6461723ECDAF}"/>
                </a:ext>
              </a:extLst>
            </p:cNvPr>
            <p:cNvSpPr/>
            <p:nvPr/>
          </p:nvSpPr>
          <p:spPr>
            <a:xfrm rot="5400000" flipH="1">
              <a:off x="5809736" y="2267813"/>
              <a:ext cx="219340" cy="885667"/>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333" dirty="0"/>
                <a:t>ST2110-30</a:t>
              </a:r>
              <a:endParaRPr lang="en-US" sz="1333" dirty="0"/>
            </a:p>
          </p:txBody>
        </p:sp>
        <p:sp>
          <p:nvSpPr>
            <p:cNvPr id="183" name="Cylinder 182">
              <a:extLst>
                <a:ext uri="{FF2B5EF4-FFF2-40B4-BE49-F238E27FC236}">
                  <a16:creationId xmlns:a16="http://schemas.microsoft.com/office/drawing/2014/main" id="{B80E7012-B77F-4899-B7C8-4C9227E6F0BE}"/>
                </a:ext>
              </a:extLst>
            </p:cNvPr>
            <p:cNvSpPr/>
            <p:nvPr/>
          </p:nvSpPr>
          <p:spPr>
            <a:xfrm rot="5400000" flipH="1">
              <a:off x="6638231" y="2345866"/>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8 Mono</a:t>
              </a:r>
            </a:p>
          </p:txBody>
        </p:sp>
        <p:sp>
          <p:nvSpPr>
            <p:cNvPr id="185" name="Cylinder 184">
              <a:extLst>
                <a:ext uri="{FF2B5EF4-FFF2-40B4-BE49-F238E27FC236}">
                  <a16:creationId xmlns:a16="http://schemas.microsoft.com/office/drawing/2014/main" id="{973736BA-1504-4ADD-81D7-36FB65C83236}"/>
                </a:ext>
              </a:extLst>
            </p:cNvPr>
            <p:cNvSpPr/>
            <p:nvPr/>
          </p:nvSpPr>
          <p:spPr>
            <a:xfrm rot="5400000" flipH="1">
              <a:off x="5809736" y="2560991"/>
              <a:ext cx="219340" cy="885667"/>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333" dirty="0"/>
                <a:t>ST2110-30</a:t>
              </a:r>
              <a:endParaRPr lang="en-US" sz="1333" dirty="0"/>
            </a:p>
          </p:txBody>
        </p:sp>
        <p:sp>
          <p:nvSpPr>
            <p:cNvPr id="186" name="Cylinder 185">
              <a:extLst>
                <a:ext uri="{FF2B5EF4-FFF2-40B4-BE49-F238E27FC236}">
                  <a16:creationId xmlns:a16="http://schemas.microsoft.com/office/drawing/2014/main" id="{23815A13-6957-4E81-B4E6-A754E0104B65}"/>
                </a:ext>
              </a:extLst>
            </p:cNvPr>
            <p:cNvSpPr/>
            <p:nvPr/>
          </p:nvSpPr>
          <p:spPr>
            <a:xfrm rot="5400000" flipH="1">
              <a:off x="6638231" y="2639044"/>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8 Mono</a:t>
              </a:r>
            </a:p>
          </p:txBody>
        </p:sp>
        <p:sp>
          <p:nvSpPr>
            <p:cNvPr id="188" name="Cylinder 187">
              <a:extLst>
                <a:ext uri="{FF2B5EF4-FFF2-40B4-BE49-F238E27FC236}">
                  <a16:creationId xmlns:a16="http://schemas.microsoft.com/office/drawing/2014/main" id="{32E49C8D-9035-46F2-B7C3-F60CA724179F}"/>
                </a:ext>
              </a:extLst>
            </p:cNvPr>
            <p:cNvSpPr/>
            <p:nvPr/>
          </p:nvSpPr>
          <p:spPr>
            <a:xfrm rot="5400000" flipH="1">
              <a:off x="5809736" y="2854169"/>
              <a:ext cx="219340" cy="885667"/>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333" dirty="0"/>
                <a:t>ST2110-30</a:t>
              </a:r>
              <a:endParaRPr lang="en-US" sz="1333" dirty="0"/>
            </a:p>
          </p:txBody>
        </p:sp>
        <p:sp>
          <p:nvSpPr>
            <p:cNvPr id="189" name="Cylinder 188">
              <a:extLst>
                <a:ext uri="{FF2B5EF4-FFF2-40B4-BE49-F238E27FC236}">
                  <a16:creationId xmlns:a16="http://schemas.microsoft.com/office/drawing/2014/main" id="{17DAFA9B-D9D1-456E-8AD1-314366FE521E}"/>
                </a:ext>
              </a:extLst>
            </p:cNvPr>
            <p:cNvSpPr/>
            <p:nvPr/>
          </p:nvSpPr>
          <p:spPr>
            <a:xfrm rot="5400000" flipH="1">
              <a:off x="6638231" y="2932222"/>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8 Mono</a:t>
              </a:r>
            </a:p>
          </p:txBody>
        </p:sp>
        <p:sp>
          <p:nvSpPr>
            <p:cNvPr id="247" name="Left Brace 246">
              <a:extLst>
                <a:ext uri="{FF2B5EF4-FFF2-40B4-BE49-F238E27FC236}">
                  <a16:creationId xmlns:a16="http://schemas.microsoft.com/office/drawing/2014/main" id="{135EAC88-D4EF-4C86-867B-5B14BBBF6023}"/>
                </a:ext>
              </a:extLst>
            </p:cNvPr>
            <p:cNvSpPr/>
            <p:nvPr/>
          </p:nvSpPr>
          <p:spPr>
            <a:xfrm>
              <a:off x="5218303" y="2289361"/>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133"/>
            </a:p>
          </p:txBody>
        </p:sp>
      </p:grpSp>
      <p:grpSp>
        <p:nvGrpSpPr>
          <p:cNvPr id="23" name="Group 22">
            <a:extLst>
              <a:ext uri="{FF2B5EF4-FFF2-40B4-BE49-F238E27FC236}">
                <a16:creationId xmlns:a16="http://schemas.microsoft.com/office/drawing/2014/main" id="{3B96175D-F4A0-4055-A4DB-6B457C245BDB}"/>
              </a:ext>
            </a:extLst>
          </p:cNvPr>
          <p:cNvGrpSpPr/>
          <p:nvPr/>
        </p:nvGrpSpPr>
        <p:grpSpPr>
          <a:xfrm>
            <a:off x="6963611" y="1719772"/>
            <a:ext cx="2445255" cy="1530815"/>
            <a:chOff x="5222708" y="1085850"/>
            <a:chExt cx="1833941" cy="1148111"/>
          </a:xfrm>
        </p:grpSpPr>
        <p:sp>
          <p:nvSpPr>
            <p:cNvPr id="84" name="Cylinder 83">
              <a:extLst>
                <a:ext uri="{FF2B5EF4-FFF2-40B4-BE49-F238E27FC236}">
                  <a16:creationId xmlns:a16="http://schemas.microsoft.com/office/drawing/2014/main" id="{6DDE695F-60F9-437D-8535-D6CE0A582DA1}"/>
                </a:ext>
              </a:extLst>
            </p:cNvPr>
            <p:cNvSpPr/>
            <p:nvPr/>
          </p:nvSpPr>
          <p:spPr>
            <a:xfrm rot="5400000" flipH="1">
              <a:off x="5809736" y="807035"/>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SDI</a:t>
              </a:r>
            </a:p>
          </p:txBody>
        </p:sp>
        <p:sp>
          <p:nvSpPr>
            <p:cNvPr id="86" name="Cylinder 85">
              <a:extLst>
                <a:ext uri="{FF2B5EF4-FFF2-40B4-BE49-F238E27FC236}">
                  <a16:creationId xmlns:a16="http://schemas.microsoft.com/office/drawing/2014/main" id="{5A46F3BB-C8FD-44FF-8612-1F11DCEFC025}"/>
                </a:ext>
              </a:extLst>
            </p:cNvPr>
            <p:cNvSpPr/>
            <p:nvPr/>
          </p:nvSpPr>
          <p:spPr>
            <a:xfrm rot="5400000" flipH="1">
              <a:off x="6638231" y="885088"/>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170" name="Cylinder 169">
              <a:extLst>
                <a:ext uri="{FF2B5EF4-FFF2-40B4-BE49-F238E27FC236}">
                  <a16:creationId xmlns:a16="http://schemas.microsoft.com/office/drawing/2014/main" id="{0C68D780-7EA2-475F-AC7A-061C90DD2609}"/>
                </a:ext>
              </a:extLst>
            </p:cNvPr>
            <p:cNvSpPr/>
            <p:nvPr/>
          </p:nvSpPr>
          <p:spPr>
            <a:xfrm rot="5400000" flipH="1">
              <a:off x="5809736" y="1095101"/>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SDI</a:t>
              </a:r>
            </a:p>
          </p:txBody>
        </p:sp>
        <p:sp>
          <p:nvSpPr>
            <p:cNvPr id="171" name="Cylinder 170">
              <a:extLst>
                <a:ext uri="{FF2B5EF4-FFF2-40B4-BE49-F238E27FC236}">
                  <a16:creationId xmlns:a16="http://schemas.microsoft.com/office/drawing/2014/main" id="{EA2585EA-18B0-49E0-B8A1-8AD34D4561AD}"/>
                </a:ext>
              </a:extLst>
            </p:cNvPr>
            <p:cNvSpPr/>
            <p:nvPr/>
          </p:nvSpPr>
          <p:spPr>
            <a:xfrm rot="5400000" flipH="1">
              <a:off x="6638231" y="1173154"/>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173" name="Cylinder 172">
              <a:extLst>
                <a:ext uri="{FF2B5EF4-FFF2-40B4-BE49-F238E27FC236}">
                  <a16:creationId xmlns:a16="http://schemas.microsoft.com/office/drawing/2014/main" id="{99B876D1-7B8C-4FDE-ADF3-31A9272C6108}"/>
                </a:ext>
              </a:extLst>
            </p:cNvPr>
            <p:cNvSpPr/>
            <p:nvPr/>
          </p:nvSpPr>
          <p:spPr>
            <a:xfrm rot="5400000" flipH="1">
              <a:off x="5809736" y="1388279"/>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SDI</a:t>
              </a:r>
            </a:p>
          </p:txBody>
        </p:sp>
        <p:sp>
          <p:nvSpPr>
            <p:cNvPr id="174" name="Cylinder 173">
              <a:extLst>
                <a:ext uri="{FF2B5EF4-FFF2-40B4-BE49-F238E27FC236}">
                  <a16:creationId xmlns:a16="http://schemas.microsoft.com/office/drawing/2014/main" id="{EDD6C5C9-6E4F-4305-942E-A476FFFA8CE4}"/>
                </a:ext>
              </a:extLst>
            </p:cNvPr>
            <p:cNvSpPr/>
            <p:nvPr/>
          </p:nvSpPr>
          <p:spPr>
            <a:xfrm rot="5400000" flipH="1">
              <a:off x="6638231" y="1466332"/>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176" name="Cylinder 175">
              <a:extLst>
                <a:ext uri="{FF2B5EF4-FFF2-40B4-BE49-F238E27FC236}">
                  <a16:creationId xmlns:a16="http://schemas.microsoft.com/office/drawing/2014/main" id="{D7319334-1997-4612-AD4A-5E3BF9F06210}"/>
                </a:ext>
              </a:extLst>
            </p:cNvPr>
            <p:cNvSpPr/>
            <p:nvPr/>
          </p:nvSpPr>
          <p:spPr>
            <a:xfrm rot="5400000" flipH="1">
              <a:off x="5809736" y="1681457"/>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t>SDI</a:t>
              </a:r>
            </a:p>
          </p:txBody>
        </p:sp>
        <p:sp>
          <p:nvSpPr>
            <p:cNvPr id="177" name="Cylinder 176">
              <a:extLst>
                <a:ext uri="{FF2B5EF4-FFF2-40B4-BE49-F238E27FC236}">
                  <a16:creationId xmlns:a16="http://schemas.microsoft.com/office/drawing/2014/main" id="{8A5D860F-EF8D-4AFD-82B1-D947508339CF}"/>
                </a:ext>
              </a:extLst>
            </p:cNvPr>
            <p:cNvSpPr/>
            <p:nvPr/>
          </p:nvSpPr>
          <p:spPr>
            <a:xfrm rot="5400000" flipH="1">
              <a:off x="6638231" y="1759510"/>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67" dirty="0"/>
                <a:t>16 Mono</a:t>
              </a:r>
            </a:p>
          </p:txBody>
        </p:sp>
        <p:sp>
          <p:nvSpPr>
            <p:cNvPr id="248" name="Left Brace 247">
              <a:extLst>
                <a:ext uri="{FF2B5EF4-FFF2-40B4-BE49-F238E27FC236}">
                  <a16:creationId xmlns:a16="http://schemas.microsoft.com/office/drawing/2014/main" id="{7A2B3A7B-5F35-4883-A335-7E57E27EE618}"/>
                </a:ext>
              </a:extLst>
            </p:cNvPr>
            <p:cNvSpPr/>
            <p:nvPr/>
          </p:nvSpPr>
          <p:spPr>
            <a:xfrm>
              <a:off x="5222708" y="1085850"/>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133"/>
            </a:p>
          </p:txBody>
        </p:sp>
      </p:grpSp>
      <p:grpSp>
        <p:nvGrpSpPr>
          <p:cNvPr id="22" name="Group 21">
            <a:extLst>
              <a:ext uri="{FF2B5EF4-FFF2-40B4-BE49-F238E27FC236}">
                <a16:creationId xmlns:a16="http://schemas.microsoft.com/office/drawing/2014/main" id="{32572070-6946-4AA9-A0AC-FD49D1984B49}"/>
              </a:ext>
            </a:extLst>
          </p:cNvPr>
          <p:cNvGrpSpPr/>
          <p:nvPr/>
        </p:nvGrpSpPr>
        <p:grpSpPr>
          <a:xfrm>
            <a:off x="2664603" y="4916685"/>
            <a:ext cx="2457316" cy="1530815"/>
            <a:chOff x="1998451" y="3483535"/>
            <a:chExt cx="1842987" cy="1148111"/>
          </a:xfrm>
        </p:grpSpPr>
        <p:sp>
          <p:nvSpPr>
            <p:cNvPr id="155" name="Cylinder 154">
              <a:extLst>
                <a:ext uri="{FF2B5EF4-FFF2-40B4-BE49-F238E27FC236}">
                  <a16:creationId xmlns:a16="http://schemas.microsoft.com/office/drawing/2014/main" id="{CCA1A155-A94F-457F-831D-CE78C9FD5C2C}"/>
                </a:ext>
              </a:extLst>
            </p:cNvPr>
            <p:cNvSpPr/>
            <p:nvPr/>
          </p:nvSpPr>
          <p:spPr>
            <a:xfrm rot="16200000" flipH="1">
              <a:off x="3027731" y="3148860"/>
              <a:ext cx="216315" cy="885666"/>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 2022-6</a:t>
              </a:r>
              <a:endParaRPr lang="en-US" sz="1333" dirty="0"/>
            </a:p>
          </p:txBody>
        </p:sp>
        <p:sp>
          <p:nvSpPr>
            <p:cNvPr id="156" name="Cylinder 155">
              <a:extLst>
                <a:ext uri="{FF2B5EF4-FFF2-40B4-BE49-F238E27FC236}">
                  <a16:creationId xmlns:a16="http://schemas.microsoft.com/office/drawing/2014/main" id="{52C3264D-A149-4858-9D0D-8AC6DD2F6FD0}"/>
                </a:ext>
              </a:extLst>
            </p:cNvPr>
            <p:cNvSpPr/>
            <p:nvPr/>
          </p:nvSpPr>
          <p:spPr>
            <a:xfrm rot="16200000" flipH="1">
              <a:off x="2307944" y="3226913"/>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158" name="Cylinder 157">
              <a:extLst>
                <a:ext uri="{FF2B5EF4-FFF2-40B4-BE49-F238E27FC236}">
                  <a16:creationId xmlns:a16="http://schemas.microsoft.com/office/drawing/2014/main" id="{10E1962F-32DD-4A60-A1FA-30297BA96689}"/>
                </a:ext>
              </a:extLst>
            </p:cNvPr>
            <p:cNvSpPr/>
            <p:nvPr/>
          </p:nvSpPr>
          <p:spPr>
            <a:xfrm rot="16200000" flipH="1">
              <a:off x="3027731" y="3442038"/>
              <a:ext cx="216315" cy="885666"/>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 2022-6</a:t>
              </a:r>
              <a:endParaRPr lang="en-US" sz="1333" dirty="0"/>
            </a:p>
          </p:txBody>
        </p:sp>
        <p:sp>
          <p:nvSpPr>
            <p:cNvPr id="159" name="Cylinder 158">
              <a:extLst>
                <a:ext uri="{FF2B5EF4-FFF2-40B4-BE49-F238E27FC236}">
                  <a16:creationId xmlns:a16="http://schemas.microsoft.com/office/drawing/2014/main" id="{81898C0A-35CB-4EB5-B3C0-AC0242F68BB6}"/>
                </a:ext>
              </a:extLst>
            </p:cNvPr>
            <p:cNvSpPr/>
            <p:nvPr/>
          </p:nvSpPr>
          <p:spPr>
            <a:xfrm rot="16200000" flipH="1">
              <a:off x="2307944" y="3520091"/>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161" name="Cylinder 160">
              <a:extLst>
                <a:ext uri="{FF2B5EF4-FFF2-40B4-BE49-F238E27FC236}">
                  <a16:creationId xmlns:a16="http://schemas.microsoft.com/office/drawing/2014/main" id="{A97E9FBB-9492-4EEC-BE88-565D03ADCA8B}"/>
                </a:ext>
              </a:extLst>
            </p:cNvPr>
            <p:cNvSpPr/>
            <p:nvPr/>
          </p:nvSpPr>
          <p:spPr>
            <a:xfrm rot="16200000" flipH="1">
              <a:off x="3027731" y="3735216"/>
              <a:ext cx="216315" cy="885666"/>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 2022-6</a:t>
              </a:r>
              <a:endParaRPr lang="en-US" sz="1333" dirty="0"/>
            </a:p>
          </p:txBody>
        </p:sp>
        <p:sp>
          <p:nvSpPr>
            <p:cNvPr id="162" name="Cylinder 161">
              <a:extLst>
                <a:ext uri="{FF2B5EF4-FFF2-40B4-BE49-F238E27FC236}">
                  <a16:creationId xmlns:a16="http://schemas.microsoft.com/office/drawing/2014/main" id="{10BF1134-9F88-4E5E-B9E4-F1FD1FAC29CC}"/>
                </a:ext>
              </a:extLst>
            </p:cNvPr>
            <p:cNvSpPr/>
            <p:nvPr/>
          </p:nvSpPr>
          <p:spPr>
            <a:xfrm rot="16200000" flipH="1">
              <a:off x="2307944" y="3813269"/>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164" name="Cylinder 163">
              <a:extLst>
                <a:ext uri="{FF2B5EF4-FFF2-40B4-BE49-F238E27FC236}">
                  <a16:creationId xmlns:a16="http://schemas.microsoft.com/office/drawing/2014/main" id="{5F16973F-991F-4877-B4DF-999FDFD73F83}"/>
                </a:ext>
              </a:extLst>
            </p:cNvPr>
            <p:cNvSpPr/>
            <p:nvPr/>
          </p:nvSpPr>
          <p:spPr>
            <a:xfrm rot="16200000" flipH="1">
              <a:off x="3027731" y="4028392"/>
              <a:ext cx="216315" cy="885666"/>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 2022-6</a:t>
              </a:r>
              <a:endParaRPr lang="en-US" sz="1333" dirty="0"/>
            </a:p>
          </p:txBody>
        </p:sp>
        <p:sp>
          <p:nvSpPr>
            <p:cNvPr id="165" name="Cylinder 164">
              <a:extLst>
                <a:ext uri="{FF2B5EF4-FFF2-40B4-BE49-F238E27FC236}">
                  <a16:creationId xmlns:a16="http://schemas.microsoft.com/office/drawing/2014/main" id="{6014E911-D5E7-4574-B14A-ABC5E123FE94}"/>
                </a:ext>
              </a:extLst>
            </p:cNvPr>
            <p:cNvSpPr/>
            <p:nvPr/>
          </p:nvSpPr>
          <p:spPr>
            <a:xfrm rot="16200000" flipH="1">
              <a:off x="2307944" y="4106445"/>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232" name="Left Brace 231">
              <a:extLst>
                <a:ext uri="{FF2B5EF4-FFF2-40B4-BE49-F238E27FC236}">
                  <a16:creationId xmlns:a16="http://schemas.microsoft.com/office/drawing/2014/main" id="{1E77D261-6D2A-4205-83A5-8A639629CACF}"/>
                </a:ext>
              </a:extLst>
            </p:cNvPr>
            <p:cNvSpPr/>
            <p:nvPr/>
          </p:nvSpPr>
          <p:spPr>
            <a:xfrm rot="10800000">
              <a:off x="3587438" y="3483535"/>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133"/>
            </a:p>
          </p:txBody>
        </p:sp>
      </p:grpSp>
      <p:grpSp>
        <p:nvGrpSpPr>
          <p:cNvPr id="21" name="Group 20">
            <a:extLst>
              <a:ext uri="{FF2B5EF4-FFF2-40B4-BE49-F238E27FC236}">
                <a16:creationId xmlns:a16="http://schemas.microsoft.com/office/drawing/2014/main" id="{079CDE08-35DA-48F8-B644-61DE23E25910}"/>
              </a:ext>
            </a:extLst>
          </p:cNvPr>
          <p:cNvGrpSpPr/>
          <p:nvPr/>
        </p:nvGrpSpPr>
        <p:grpSpPr>
          <a:xfrm>
            <a:off x="2664603" y="3312004"/>
            <a:ext cx="2463189" cy="1530815"/>
            <a:chOff x="1998451" y="2280024"/>
            <a:chExt cx="1847392" cy="1148111"/>
          </a:xfrm>
        </p:grpSpPr>
        <p:sp>
          <p:nvSpPr>
            <p:cNvPr id="143" name="Cylinder 142">
              <a:extLst>
                <a:ext uri="{FF2B5EF4-FFF2-40B4-BE49-F238E27FC236}">
                  <a16:creationId xmlns:a16="http://schemas.microsoft.com/office/drawing/2014/main" id="{1FE2A0D1-9F66-429F-9580-FE585CA1DB6A}"/>
                </a:ext>
              </a:extLst>
            </p:cNvPr>
            <p:cNvSpPr/>
            <p:nvPr/>
          </p:nvSpPr>
          <p:spPr>
            <a:xfrm rot="16200000" flipH="1">
              <a:off x="3027731" y="1976148"/>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ST2110-30</a:t>
              </a:r>
              <a:endParaRPr lang="en-US" sz="1333" dirty="0"/>
            </a:p>
          </p:txBody>
        </p:sp>
        <p:sp>
          <p:nvSpPr>
            <p:cNvPr id="144" name="Cylinder 143">
              <a:extLst>
                <a:ext uri="{FF2B5EF4-FFF2-40B4-BE49-F238E27FC236}">
                  <a16:creationId xmlns:a16="http://schemas.microsoft.com/office/drawing/2014/main" id="{DAD61A2B-69FA-4A9D-AC1C-C129236ED740}"/>
                </a:ext>
              </a:extLst>
            </p:cNvPr>
            <p:cNvSpPr/>
            <p:nvPr/>
          </p:nvSpPr>
          <p:spPr>
            <a:xfrm rot="16200000" flipH="1">
              <a:off x="2307944" y="2054201"/>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8 Mono</a:t>
              </a:r>
            </a:p>
          </p:txBody>
        </p:sp>
        <p:sp>
          <p:nvSpPr>
            <p:cNvPr id="146" name="Cylinder 145">
              <a:extLst>
                <a:ext uri="{FF2B5EF4-FFF2-40B4-BE49-F238E27FC236}">
                  <a16:creationId xmlns:a16="http://schemas.microsoft.com/office/drawing/2014/main" id="{2E0D7126-B0E5-4B2C-835C-497F560B514E}"/>
                </a:ext>
              </a:extLst>
            </p:cNvPr>
            <p:cNvSpPr/>
            <p:nvPr/>
          </p:nvSpPr>
          <p:spPr>
            <a:xfrm rot="16200000" flipH="1">
              <a:off x="3027731" y="2269326"/>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ST2110-30</a:t>
              </a:r>
              <a:endParaRPr lang="en-US" sz="1333" dirty="0"/>
            </a:p>
          </p:txBody>
        </p:sp>
        <p:sp>
          <p:nvSpPr>
            <p:cNvPr id="147" name="Cylinder 146">
              <a:extLst>
                <a:ext uri="{FF2B5EF4-FFF2-40B4-BE49-F238E27FC236}">
                  <a16:creationId xmlns:a16="http://schemas.microsoft.com/office/drawing/2014/main" id="{7A1398E6-AAA4-4D7D-A7BF-9A9DE80AF738}"/>
                </a:ext>
              </a:extLst>
            </p:cNvPr>
            <p:cNvSpPr/>
            <p:nvPr/>
          </p:nvSpPr>
          <p:spPr>
            <a:xfrm rot="16200000" flipH="1">
              <a:off x="2307944" y="2347378"/>
              <a:ext cx="110438" cy="729424"/>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8 Mono</a:t>
              </a:r>
            </a:p>
          </p:txBody>
        </p:sp>
        <p:sp>
          <p:nvSpPr>
            <p:cNvPr id="149" name="Cylinder 148">
              <a:extLst>
                <a:ext uri="{FF2B5EF4-FFF2-40B4-BE49-F238E27FC236}">
                  <a16:creationId xmlns:a16="http://schemas.microsoft.com/office/drawing/2014/main" id="{61FD5250-F737-4E7C-BF67-E24C997AFBCE}"/>
                </a:ext>
              </a:extLst>
            </p:cNvPr>
            <p:cNvSpPr/>
            <p:nvPr/>
          </p:nvSpPr>
          <p:spPr>
            <a:xfrm rot="16200000" flipH="1">
              <a:off x="3027731" y="2562504"/>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ST2110-30</a:t>
              </a:r>
              <a:endParaRPr lang="en-US" sz="1333" dirty="0"/>
            </a:p>
          </p:txBody>
        </p:sp>
        <p:sp>
          <p:nvSpPr>
            <p:cNvPr id="150" name="Cylinder 149">
              <a:extLst>
                <a:ext uri="{FF2B5EF4-FFF2-40B4-BE49-F238E27FC236}">
                  <a16:creationId xmlns:a16="http://schemas.microsoft.com/office/drawing/2014/main" id="{A558CFAE-A197-4EB4-9BEA-397E87C5D5F6}"/>
                </a:ext>
              </a:extLst>
            </p:cNvPr>
            <p:cNvSpPr/>
            <p:nvPr/>
          </p:nvSpPr>
          <p:spPr>
            <a:xfrm rot="16200000" flipH="1">
              <a:off x="2307944" y="2640557"/>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8 Mono</a:t>
              </a:r>
            </a:p>
          </p:txBody>
        </p:sp>
        <p:sp>
          <p:nvSpPr>
            <p:cNvPr id="152" name="Cylinder 151">
              <a:extLst>
                <a:ext uri="{FF2B5EF4-FFF2-40B4-BE49-F238E27FC236}">
                  <a16:creationId xmlns:a16="http://schemas.microsoft.com/office/drawing/2014/main" id="{D8380D62-2C8B-4CC1-831E-3FA3A8A9AE97}"/>
                </a:ext>
              </a:extLst>
            </p:cNvPr>
            <p:cNvSpPr/>
            <p:nvPr/>
          </p:nvSpPr>
          <p:spPr>
            <a:xfrm rot="16200000" flipH="1">
              <a:off x="3027731" y="2855682"/>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ST2110-30</a:t>
              </a:r>
              <a:endParaRPr lang="en-US" sz="1333" dirty="0"/>
            </a:p>
          </p:txBody>
        </p:sp>
        <p:sp>
          <p:nvSpPr>
            <p:cNvPr id="153" name="Cylinder 152">
              <a:extLst>
                <a:ext uri="{FF2B5EF4-FFF2-40B4-BE49-F238E27FC236}">
                  <a16:creationId xmlns:a16="http://schemas.microsoft.com/office/drawing/2014/main" id="{720B9408-F2B3-4EB3-8C16-97087A9D8648}"/>
                </a:ext>
              </a:extLst>
            </p:cNvPr>
            <p:cNvSpPr/>
            <p:nvPr/>
          </p:nvSpPr>
          <p:spPr>
            <a:xfrm rot="16200000" flipH="1">
              <a:off x="2307944" y="2933735"/>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8 Mono</a:t>
              </a:r>
            </a:p>
          </p:txBody>
        </p:sp>
        <p:sp>
          <p:nvSpPr>
            <p:cNvPr id="231" name="Left Brace 230">
              <a:extLst>
                <a:ext uri="{FF2B5EF4-FFF2-40B4-BE49-F238E27FC236}">
                  <a16:creationId xmlns:a16="http://schemas.microsoft.com/office/drawing/2014/main" id="{2931FC42-70AE-4111-A4C9-466D4C81861D}"/>
                </a:ext>
              </a:extLst>
            </p:cNvPr>
            <p:cNvSpPr/>
            <p:nvPr/>
          </p:nvSpPr>
          <p:spPr>
            <a:xfrm rot="10800000">
              <a:off x="3591843" y="2280024"/>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133"/>
            </a:p>
          </p:txBody>
        </p:sp>
      </p:grpSp>
      <p:grpSp>
        <p:nvGrpSpPr>
          <p:cNvPr id="20" name="Group 19">
            <a:extLst>
              <a:ext uri="{FF2B5EF4-FFF2-40B4-BE49-F238E27FC236}">
                <a16:creationId xmlns:a16="http://schemas.microsoft.com/office/drawing/2014/main" id="{D7CD5DCA-CFFD-49FD-9791-7963F1891749}"/>
              </a:ext>
            </a:extLst>
          </p:cNvPr>
          <p:cNvGrpSpPr/>
          <p:nvPr/>
        </p:nvGrpSpPr>
        <p:grpSpPr>
          <a:xfrm>
            <a:off x="2664602" y="1719772"/>
            <a:ext cx="2463189" cy="1530815"/>
            <a:chOff x="1998451" y="1085850"/>
            <a:chExt cx="1847392" cy="1148111"/>
          </a:xfrm>
        </p:grpSpPr>
        <p:sp>
          <p:nvSpPr>
            <p:cNvPr id="56" name="Cylinder 55">
              <a:extLst>
                <a:ext uri="{FF2B5EF4-FFF2-40B4-BE49-F238E27FC236}">
                  <a16:creationId xmlns:a16="http://schemas.microsoft.com/office/drawing/2014/main" id="{42BBECE7-103E-4C17-A7F2-775F2CF79819}"/>
                </a:ext>
              </a:extLst>
            </p:cNvPr>
            <p:cNvSpPr/>
            <p:nvPr/>
          </p:nvSpPr>
          <p:spPr>
            <a:xfrm rot="16200000" flipH="1">
              <a:off x="3027731" y="803436"/>
              <a:ext cx="216315" cy="885666"/>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SDI</a:t>
              </a:r>
              <a:endParaRPr lang="en-US" sz="1333" dirty="0"/>
            </a:p>
          </p:txBody>
        </p:sp>
        <p:sp>
          <p:nvSpPr>
            <p:cNvPr id="57" name="Cylinder 56">
              <a:extLst>
                <a:ext uri="{FF2B5EF4-FFF2-40B4-BE49-F238E27FC236}">
                  <a16:creationId xmlns:a16="http://schemas.microsoft.com/office/drawing/2014/main" id="{A97FB933-4115-4D9B-8CC8-7D9D0DB438B9}"/>
                </a:ext>
              </a:extLst>
            </p:cNvPr>
            <p:cNvSpPr/>
            <p:nvPr/>
          </p:nvSpPr>
          <p:spPr>
            <a:xfrm rot="16200000" flipH="1">
              <a:off x="2307944" y="881489"/>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134" name="Cylinder 133">
              <a:extLst>
                <a:ext uri="{FF2B5EF4-FFF2-40B4-BE49-F238E27FC236}">
                  <a16:creationId xmlns:a16="http://schemas.microsoft.com/office/drawing/2014/main" id="{9B57F49D-79A6-4CD9-B69E-2A7F173CE78B}"/>
                </a:ext>
              </a:extLst>
            </p:cNvPr>
            <p:cNvSpPr/>
            <p:nvPr/>
          </p:nvSpPr>
          <p:spPr>
            <a:xfrm rot="16200000" flipH="1">
              <a:off x="3027731" y="1096614"/>
              <a:ext cx="216315" cy="885666"/>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SDI</a:t>
              </a:r>
              <a:endParaRPr lang="en-US" sz="1333" dirty="0"/>
            </a:p>
          </p:txBody>
        </p:sp>
        <p:sp>
          <p:nvSpPr>
            <p:cNvPr id="135" name="Cylinder 134">
              <a:extLst>
                <a:ext uri="{FF2B5EF4-FFF2-40B4-BE49-F238E27FC236}">
                  <a16:creationId xmlns:a16="http://schemas.microsoft.com/office/drawing/2014/main" id="{62B77C27-D33A-4E31-BAB4-70B98955CACD}"/>
                </a:ext>
              </a:extLst>
            </p:cNvPr>
            <p:cNvSpPr/>
            <p:nvPr/>
          </p:nvSpPr>
          <p:spPr>
            <a:xfrm rot="16200000" flipH="1">
              <a:off x="2307944" y="1174667"/>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137" name="Cylinder 136">
              <a:extLst>
                <a:ext uri="{FF2B5EF4-FFF2-40B4-BE49-F238E27FC236}">
                  <a16:creationId xmlns:a16="http://schemas.microsoft.com/office/drawing/2014/main" id="{3B7254A6-2985-4712-94E0-322AA2964A24}"/>
                </a:ext>
              </a:extLst>
            </p:cNvPr>
            <p:cNvSpPr/>
            <p:nvPr/>
          </p:nvSpPr>
          <p:spPr>
            <a:xfrm rot="16200000" flipH="1">
              <a:off x="3027731" y="1389792"/>
              <a:ext cx="216315" cy="885666"/>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SDI</a:t>
              </a:r>
              <a:endParaRPr lang="en-US" sz="1333" dirty="0"/>
            </a:p>
          </p:txBody>
        </p:sp>
        <p:sp>
          <p:nvSpPr>
            <p:cNvPr id="138" name="Cylinder 137">
              <a:extLst>
                <a:ext uri="{FF2B5EF4-FFF2-40B4-BE49-F238E27FC236}">
                  <a16:creationId xmlns:a16="http://schemas.microsoft.com/office/drawing/2014/main" id="{25281663-7826-41E7-86F7-B2C08D32FAC3}"/>
                </a:ext>
              </a:extLst>
            </p:cNvPr>
            <p:cNvSpPr/>
            <p:nvPr/>
          </p:nvSpPr>
          <p:spPr>
            <a:xfrm rot="16200000" flipH="1">
              <a:off x="2307944" y="1467845"/>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140" name="Cylinder 139">
              <a:extLst>
                <a:ext uri="{FF2B5EF4-FFF2-40B4-BE49-F238E27FC236}">
                  <a16:creationId xmlns:a16="http://schemas.microsoft.com/office/drawing/2014/main" id="{50D485EB-9D07-40ED-89CC-E475E83EFFB4}"/>
                </a:ext>
              </a:extLst>
            </p:cNvPr>
            <p:cNvSpPr/>
            <p:nvPr/>
          </p:nvSpPr>
          <p:spPr>
            <a:xfrm rot="16200000" flipH="1">
              <a:off x="3027731" y="1682970"/>
              <a:ext cx="216315" cy="885666"/>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333" dirty="0"/>
                <a:t>SDI</a:t>
              </a:r>
              <a:endParaRPr lang="en-US" sz="1333" dirty="0"/>
            </a:p>
          </p:txBody>
        </p:sp>
        <p:sp>
          <p:nvSpPr>
            <p:cNvPr id="141" name="Cylinder 140">
              <a:extLst>
                <a:ext uri="{FF2B5EF4-FFF2-40B4-BE49-F238E27FC236}">
                  <a16:creationId xmlns:a16="http://schemas.microsoft.com/office/drawing/2014/main" id="{731FFCDE-69A1-4CE9-BD63-4F44462E0732}"/>
                </a:ext>
              </a:extLst>
            </p:cNvPr>
            <p:cNvSpPr/>
            <p:nvPr/>
          </p:nvSpPr>
          <p:spPr>
            <a:xfrm rot="16200000" flipH="1">
              <a:off x="2307944" y="1761023"/>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67" dirty="0"/>
                <a:t>16 Mono</a:t>
              </a:r>
            </a:p>
          </p:txBody>
        </p:sp>
        <p:sp>
          <p:nvSpPr>
            <p:cNvPr id="230" name="Left Brace 229">
              <a:extLst>
                <a:ext uri="{FF2B5EF4-FFF2-40B4-BE49-F238E27FC236}">
                  <a16:creationId xmlns:a16="http://schemas.microsoft.com/office/drawing/2014/main" id="{98C1A65D-6677-4EDF-96EF-D85E167CFD72}"/>
                </a:ext>
              </a:extLst>
            </p:cNvPr>
            <p:cNvSpPr/>
            <p:nvPr/>
          </p:nvSpPr>
          <p:spPr>
            <a:xfrm rot="10800000">
              <a:off x="3591843" y="1085850"/>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133"/>
            </a:p>
          </p:txBody>
        </p:sp>
      </p:grpSp>
    </p:spTree>
    <p:extLst>
      <p:ext uri="{BB962C8B-B14F-4D97-AF65-F5344CB8AC3E}">
        <p14:creationId xmlns:p14="http://schemas.microsoft.com/office/powerpoint/2010/main" val="4012828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1936740-5F30-47A0-ABCC-2151AB35DFBA}"/>
              </a:ext>
            </a:extLst>
          </p:cNvPr>
          <p:cNvSpPr/>
          <p:nvPr/>
        </p:nvSpPr>
        <p:spPr>
          <a:xfrm>
            <a:off x="4534596" y="1501113"/>
            <a:ext cx="2951649" cy="5178789"/>
          </a:xfrm>
          <a:prstGeom prst="roundRect">
            <a:avLst/>
          </a:prstGeom>
          <a:solidFill>
            <a:schemeClr val="tx2">
              <a:alpha val="62000"/>
            </a:schemeClr>
          </a:solidFill>
          <a:ln>
            <a:noFill/>
          </a:ln>
        </p:spPr>
        <p:style>
          <a:lnRef idx="1">
            <a:schemeClr val="accent1"/>
          </a:lnRef>
          <a:fillRef idx="2">
            <a:schemeClr val="accent1"/>
          </a:fillRef>
          <a:effectRef idx="1">
            <a:schemeClr val="accent1"/>
          </a:effectRef>
          <a:fontRef idx="minor">
            <a:schemeClr val="dk1"/>
          </a:fontRef>
        </p:style>
        <p:txBody>
          <a:bodyPr rtlCol="0" anchor="t"/>
          <a:lstStyle/>
          <a:p>
            <a:pPr algn="ctr"/>
            <a:endParaRPr lang="en-US" sz="2400" dirty="0"/>
          </a:p>
        </p:txBody>
      </p:sp>
      <p:sp>
        <p:nvSpPr>
          <p:cNvPr id="2" name="Title 1"/>
          <p:cNvSpPr>
            <a:spLocks noGrp="1"/>
          </p:cNvSpPr>
          <p:nvPr>
            <p:ph type="title"/>
          </p:nvPr>
        </p:nvSpPr>
        <p:spPr>
          <a:xfrm>
            <a:off x="658368" y="317757"/>
            <a:ext cx="8968623" cy="859798"/>
          </a:xfrm>
        </p:spPr>
        <p:txBody>
          <a:bodyPr>
            <a:normAutofit/>
          </a:bodyPr>
          <a:lstStyle/>
          <a:p>
            <a:pPr algn="ctr"/>
            <a:r>
              <a:rPr lang="nb-NO" dirty="0" err="1">
                <a:solidFill>
                  <a:schemeClr val="bg1">
                    <a:lumMod val="95000"/>
                  </a:schemeClr>
                </a:solidFill>
              </a:rPr>
              <a:t>Audio-only</a:t>
            </a:r>
            <a:r>
              <a:rPr lang="nb-NO" dirty="0">
                <a:solidFill>
                  <a:schemeClr val="bg1">
                    <a:lumMod val="95000"/>
                  </a:schemeClr>
                </a:solidFill>
              </a:rPr>
              <a:t> format </a:t>
            </a:r>
            <a:r>
              <a:rPr lang="nb-NO" dirty="0" err="1">
                <a:solidFill>
                  <a:schemeClr val="bg1">
                    <a:lumMod val="95000"/>
                  </a:schemeClr>
                </a:solidFill>
              </a:rPr>
              <a:t>interfacing</a:t>
            </a:r>
            <a:endParaRPr lang="en-US" dirty="0">
              <a:solidFill>
                <a:schemeClr val="bg1">
                  <a:lumMod val="95000"/>
                </a:schemeClr>
              </a:solidFill>
            </a:endParaRPr>
          </a:p>
        </p:txBody>
      </p:sp>
      <p:grpSp>
        <p:nvGrpSpPr>
          <p:cNvPr id="31" name="Group 30">
            <a:extLst>
              <a:ext uri="{FF2B5EF4-FFF2-40B4-BE49-F238E27FC236}">
                <a16:creationId xmlns:a16="http://schemas.microsoft.com/office/drawing/2014/main" id="{CDF70763-3B66-4541-8D5A-A685FE4DAD1A}"/>
              </a:ext>
            </a:extLst>
          </p:cNvPr>
          <p:cNvGrpSpPr/>
          <p:nvPr/>
        </p:nvGrpSpPr>
        <p:grpSpPr>
          <a:xfrm>
            <a:off x="6733727" y="4964239"/>
            <a:ext cx="2675142" cy="1534847"/>
            <a:chOff x="5050293" y="3480511"/>
            <a:chExt cx="2006356" cy="1151135"/>
          </a:xfrm>
        </p:grpSpPr>
        <p:grpSp>
          <p:nvGrpSpPr>
            <p:cNvPr id="28" name="Group 27">
              <a:extLst>
                <a:ext uri="{FF2B5EF4-FFF2-40B4-BE49-F238E27FC236}">
                  <a16:creationId xmlns:a16="http://schemas.microsoft.com/office/drawing/2014/main" id="{4299970D-421F-475E-849F-F51AD2806C4A}"/>
                </a:ext>
              </a:extLst>
            </p:cNvPr>
            <p:cNvGrpSpPr/>
            <p:nvPr/>
          </p:nvGrpSpPr>
          <p:grpSpPr>
            <a:xfrm>
              <a:off x="5218303" y="3480511"/>
              <a:ext cx="1838346" cy="1151135"/>
              <a:chOff x="5218303" y="3480511"/>
              <a:chExt cx="1838346" cy="1151135"/>
            </a:xfrm>
          </p:grpSpPr>
          <p:sp>
            <p:nvSpPr>
              <p:cNvPr id="191" name="Cylinder 190">
                <a:extLst>
                  <a:ext uri="{FF2B5EF4-FFF2-40B4-BE49-F238E27FC236}">
                    <a16:creationId xmlns:a16="http://schemas.microsoft.com/office/drawing/2014/main" id="{78102241-2104-4924-A4C1-B8654FF41ADA}"/>
                  </a:ext>
                </a:extLst>
              </p:cNvPr>
              <p:cNvSpPr/>
              <p:nvPr/>
            </p:nvSpPr>
            <p:spPr>
              <a:xfrm rot="5400000" flipH="1">
                <a:off x="5809736" y="3147347"/>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2110-31</a:t>
                </a:r>
              </a:p>
            </p:txBody>
          </p:sp>
          <p:sp>
            <p:nvSpPr>
              <p:cNvPr id="192" name="Cylinder 191">
                <a:extLst>
                  <a:ext uri="{FF2B5EF4-FFF2-40B4-BE49-F238E27FC236}">
                    <a16:creationId xmlns:a16="http://schemas.microsoft.com/office/drawing/2014/main" id="{C8624B3A-355B-4231-9CCF-1C4652E72CD3}"/>
                  </a:ext>
                </a:extLst>
              </p:cNvPr>
              <p:cNvSpPr/>
              <p:nvPr/>
            </p:nvSpPr>
            <p:spPr>
              <a:xfrm rot="5400000" flipH="1">
                <a:off x="6638231" y="3225400"/>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194" name="Cylinder 193">
                <a:extLst>
                  <a:ext uri="{FF2B5EF4-FFF2-40B4-BE49-F238E27FC236}">
                    <a16:creationId xmlns:a16="http://schemas.microsoft.com/office/drawing/2014/main" id="{59D0E9C2-81C9-4A70-8F28-85FA98F5E2E8}"/>
                  </a:ext>
                </a:extLst>
              </p:cNvPr>
              <p:cNvSpPr/>
              <p:nvPr/>
            </p:nvSpPr>
            <p:spPr>
              <a:xfrm rot="5400000" flipH="1">
                <a:off x="5809736" y="3440525"/>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2110-31</a:t>
                </a:r>
              </a:p>
            </p:txBody>
          </p:sp>
          <p:sp>
            <p:nvSpPr>
              <p:cNvPr id="195" name="Cylinder 194">
                <a:extLst>
                  <a:ext uri="{FF2B5EF4-FFF2-40B4-BE49-F238E27FC236}">
                    <a16:creationId xmlns:a16="http://schemas.microsoft.com/office/drawing/2014/main" id="{A1ED574B-BBCE-45BF-B19B-52965E0004CD}"/>
                  </a:ext>
                </a:extLst>
              </p:cNvPr>
              <p:cNvSpPr/>
              <p:nvPr/>
            </p:nvSpPr>
            <p:spPr>
              <a:xfrm rot="5400000" flipH="1">
                <a:off x="6638231" y="3518578"/>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197" name="Cylinder 196">
                <a:extLst>
                  <a:ext uri="{FF2B5EF4-FFF2-40B4-BE49-F238E27FC236}">
                    <a16:creationId xmlns:a16="http://schemas.microsoft.com/office/drawing/2014/main" id="{72021214-660D-43E6-9919-9A210DED5242}"/>
                  </a:ext>
                </a:extLst>
              </p:cNvPr>
              <p:cNvSpPr/>
              <p:nvPr/>
            </p:nvSpPr>
            <p:spPr>
              <a:xfrm rot="5400000" flipH="1">
                <a:off x="5809736" y="3733703"/>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2110-31</a:t>
                </a:r>
              </a:p>
            </p:txBody>
          </p:sp>
          <p:sp>
            <p:nvSpPr>
              <p:cNvPr id="198" name="Cylinder 197">
                <a:extLst>
                  <a:ext uri="{FF2B5EF4-FFF2-40B4-BE49-F238E27FC236}">
                    <a16:creationId xmlns:a16="http://schemas.microsoft.com/office/drawing/2014/main" id="{51CD83A7-B6F7-4C99-B2CB-99D50FF70DD9}"/>
                  </a:ext>
                </a:extLst>
              </p:cNvPr>
              <p:cNvSpPr/>
              <p:nvPr/>
            </p:nvSpPr>
            <p:spPr>
              <a:xfrm rot="5400000" flipH="1">
                <a:off x="6638231" y="3811756"/>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200" name="Cylinder 199">
                <a:extLst>
                  <a:ext uri="{FF2B5EF4-FFF2-40B4-BE49-F238E27FC236}">
                    <a16:creationId xmlns:a16="http://schemas.microsoft.com/office/drawing/2014/main" id="{381EA6BF-5363-44AE-A507-272263CF419C}"/>
                  </a:ext>
                </a:extLst>
              </p:cNvPr>
              <p:cNvSpPr/>
              <p:nvPr/>
            </p:nvSpPr>
            <p:spPr>
              <a:xfrm rot="5400000" flipH="1">
                <a:off x="5809736" y="4026879"/>
                <a:ext cx="219340" cy="885667"/>
              </a:xfrm>
              <a:prstGeom prst="can">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2110-31</a:t>
                </a:r>
              </a:p>
            </p:txBody>
          </p:sp>
          <p:sp>
            <p:nvSpPr>
              <p:cNvPr id="201" name="Cylinder 200">
                <a:extLst>
                  <a:ext uri="{FF2B5EF4-FFF2-40B4-BE49-F238E27FC236}">
                    <a16:creationId xmlns:a16="http://schemas.microsoft.com/office/drawing/2014/main" id="{F83E212E-FE51-4FB8-8A07-0C56E009B4C6}"/>
                  </a:ext>
                </a:extLst>
              </p:cNvPr>
              <p:cNvSpPr/>
              <p:nvPr/>
            </p:nvSpPr>
            <p:spPr>
              <a:xfrm rot="5400000" flipH="1">
                <a:off x="6638231" y="4104932"/>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246" name="Left Brace 245">
                <a:extLst>
                  <a:ext uri="{FF2B5EF4-FFF2-40B4-BE49-F238E27FC236}">
                    <a16:creationId xmlns:a16="http://schemas.microsoft.com/office/drawing/2014/main" id="{44254BA8-E18B-4A54-B948-5BB21A3A4D90}"/>
                  </a:ext>
                </a:extLst>
              </p:cNvPr>
              <p:cNvSpPr/>
              <p:nvPr/>
            </p:nvSpPr>
            <p:spPr>
              <a:xfrm>
                <a:off x="5218303" y="3483535"/>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grpSp>
        <p:sp>
          <p:nvSpPr>
            <p:cNvPr id="221" name="Rectangle 220">
              <a:extLst>
                <a:ext uri="{FF2B5EF4-FFF2-40B4-BE49-F238E27FC236}">
                  <a16:creationId xmlns:a16="http://schemas.microsoft.com/office/drawing/2014/main" id="{6C36C6A0-6FE3-40B6-9056-14BA526AA83B}"/>
                </a:ext>
              </a:extLst>
            </p:cNvPr>
            <p:cNvSpPr/>
            <p:nvPr/>
          </p:nvSpPr>
          <p:spPr>
            <a:xfrm>
              <a:off x="5050293" y="3901773"/>
              <a:ext cx="138547" cy="207749"/>
            </a:xfrm>
            <a:prstGeom prst="rect">
              <a:avLst/>
            </a:prstGeom>
          </p:spPr>
          <p:txBody>
            <a:bodyPr wrap="none">
              <a:spAutoFit/>
            </a:bodyPr>
            <a:lstStyle/>
            <a:p>
              <a:pPr algn="ctr"/>
              <a:endParaRPr lang="en-US" sz="1200" dirty="0"/>
            </a:p>
          </p:txBody>
        </p:sp>
      </p:grpSp>
      <p:grpSp>
        <p:nvGrpSpPr>
          <p:cNvPr id="24" name="Group 23">
            <a:extLst>
              <a:ext uri="{FF2B5EF4-FFF2-40B4-BE49-F238E27FC236}">
                <a16:creationId xmlns:a16="http://schemas.microsoft.com/office/drawing/2014/main" id="{E526AA1D-3780-47BF-9A5D-70191916848B}"/>
              </a:ext>
            </a:extLst>
          </p:cNvPr>
          <p:cNvGrpSpPr/>
          <p:nvPr/>
        </p:nvGrpSpPr>
        <p:grpSpPr>
          <a:xfrm>
            <a:off x="6733724" y="3376040"/>
            <a:ext cx="2675143" cy="1530815"/>
            <a:chOff x="5050292" y="2289361"/>
            <a:chExt cx="2006357" cy="1148111"/>
          </a:xfrm>
        </p:grpSpPr>
        <p:sp>
          <p:nvSpPr>
            <p:cNvPr id="179" name="Cylinder 178">
              <a:extLst>
                <a:ext uri="{FF2B5EF4-FFF2-40B4-BE49-F238E27FC236}">
                  <a16:creationId xmlns:a16="http://schemas.microsoft.com/office/drawing/2014/main" id="{3BF32AB5-0A41-46DC-B3B0-B82EE7D79BDB}"/>
                </a:ext>
              </a:extLst>
            </p:cNvPr>
            <p:cNvSpPr/>
            <p:nvPr/>
          </p:nvSpPr>
          <p:spPr>
            <a:xfrm rot="5400000" flipH="1">
              <a:off x="5809736" y="1974635"/>
              <a:ext cx="219340" cy="885667"/>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2100-30</a:t>
              </a:r>
            </a:p>
          </p:txBody>
        </p:sp>
        <p:sp>
          <p:nvSpPr>
            <p:cNvPr id="180" name="Cylinder 179">
              <a:extLst>
                <a:ext uri="{FF2B5EF4-FFF2-40B4-BE49-F238E27FC236}">
                  <a16:creationId xmlns:a16="http://schemas.microsoft.com/office/drawing/2014/main" id="{7DDEC5D3-E49F-44AD-B6E9-882E2630C751}"/>
                </a:ext>
              </a:extLst>
            </p:cNvPr>
            <p:cNvSpPr/>
            <p:nvPr/>
          </p:nvSpPr>
          <p:spPr>
            <a:xfrm rot="5400000" flipH="1">
              <a:off x="6638231" y="2052688"/>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8 Mono</a:t>
              </a:r>
            </a:p>
          </p:txBody>
        </p:sp>
        <p:sp>
          <p:nvSpPr>
            <p:cNvPr id="182" name="Cylinder 181">
              <a:extLst>
                <a:ext uri="{FF2B5EF4-FFF2-40B4-BE49-F238E27FC236}">
                  <a16:creationId xmlns:a16="http://schemas.microsoft.com/office/drawing/2014/main" id="{5BB47BB8-BF42-4DD2-8F94-6461723ECDAF}"/>
                </a:ext>
              </a:extLst>
            </p:cNvPr>
            <p:cNvSpPr/>
            <p:nvPr/>
          </p:nvSpPr>
          <p:spPr>
            <a:xfrm rot="5400000" flipH="1">
              <a:off x="5809736" y="2267813"/>
              <a:ext cx="219340" cy="885667"/>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2110-30</a:t>
              </a:r>
            </a:p>
          </p:txBody>
        </p:sp>
        <p:sp>
          <p:nvSpPr>
            <p:cNvPr id="183" name="Cylinder 182">
              <a:extLst>
                <a:ext uri="{FF2B5EF4-FFF2-40B4-BE49-F238E27FC236}">
                  <a16:creationId xmlns:a16="http://schemas.microsoft.com/office/drawing/2014/main" id="{B80E7012-B77F-4899-B7C8-4C9227E6F0BE}"/>
                </a:ext>
              </a:extLst>
            </p:cNvPr>
            <p:cNvSpPr/>
            <p:nvPr/>
          </p:nvSpPr>
          <p:spPr>
            <a:xfrm rot="5400000" flipH="1">
              <a:off x="6638231" y="2345866"/>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8 Mono</a:t>
              </a:r>
            </a:p>
          </p:txBody>
        </p:sp>
        <p:sp>
          <p:nvSpPr>
            <p:cNvPr id="185" name="Cylinder 184">
              <a:extLst>
                <a:ext uri="{FF2B5EF4-FFF2-40B4-BE49-F238E27FC236}">
                  <a16:creationId xmlns:a16="http://schemas.microsoft.com/office/drawing/2014/main" id="{973736BA-1504-4ADD-81D7-36FB65C83236}"/>
                </a:ext>
              </a:extLst>
            </p:cNvPr>
            <p:cNvSpPr/>
            <p:nvPr/>
          </p:nvSpPr>
          <p:spPr>
            <a:xfrm rot="5400000" flipH="1">
              <a:off x="5809736" y="2560991"/>
              <a:ext cx="219340" cy="885667"/>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2110-30</a:t>
              </a:r>
            </a:p>
          </p:txBody>
        </p:sp>
        <p:sp>
          <p:nvSpPr>
            <p:cNvPr id="186" name="Cylinder 185">
              <a:extLst>
                <a:ext uri="{FF2B5EF4-FFF2-40B4-BE49-F238E27FC236}">
                  <a16:creationId xmlns:a16="http://schemas.microsoft.com/office/drawing/2014/main" id="{23815A13-6957-4E81-B4E6-A754E0104B65}"/>
                </a:ext>
              </a:extLst>
            </p:cNvPr>
            <p:cNvSpPr/>
            <p:nvPr/>
          </p:nvSpPr>
          <p:spPr>
            <a:xfrm rot="5400000" flipH="1">
              <a:off x="6638231" y="2639044"/>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8 Mono</a:t>
              </a:r>
            </a:p>
          </p:txBody>
        </p:sp>
        <p:sp>
          <p:nvSpPr>
            <p:cNvPr id="188" name="Cylinder 187">
              <a:extLst>
                <a:ext uri="{FF2B5EF4-FFF2-40B4-BE49-F238E27FC236}">
                  <a16:creationId xmlns:a16="http://schemas.microsoft.com/office/drawing/2014/main" id="{32E49C8D-9035-46F2-B7C3-F60CA724179F}"/>
                </a:ext>
              </a:extLst>
            </p:cNvPr>
            <p:cNvSpPr/>
            <p:nvPr/>
          </p:nvSpPr>
          <p:spPr>
            <a:xfrm rot="5400000" flipH="1">
              <a:off x="5809736" y="2854169"/>
              <a:ext cx="219340" cy="885667"/>
            </a:xfrm>
            <a:prstGeom prst="can">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t>2110-30</a:t>
              </a:r>
            </a:p>
          </p:txBody>
        </p:sp>
        <p:sp>
          <p:nvSpPr>
            <p:cNvPr id="189" name="Cylinder 188">
              <a:extLst>
                <a:ext uri="{FF2B5EF4-FFF2-40B4-BE49-F238E27FC236}">
                  <a16:creationId xmlns:a16="http://schemas.microsoft.com/office/drawing/2014/main" id="{17DAFA9B-D9D1-456E-8AD1-314366FE521E}"/>
                </a:ext>
              </a:extLst>
            </p:cNvPr>
            <p:cNvSpPr/>
            <p:nvPr/>
          </p:nvSpPr>
          <p:spPr>
            <a:xfrm rot="5400000" flipH="1">
              <a:off x="6638231" y="2932222"/>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8 Mono</a:t>
              </a:r>
            </a:p>
          </p:txBody>
        </p:sp>
        <p:sp>
          <p:nvSpPr>
            <p:cNvPr id="247" name="Left Brace 246">
              <a:extLst>
                <a:ext uri="{FF2B5EF4-FFF2-40B4-BE49-F238E27FC236}">
                  <a16:creationId xmlns:a16="http://schemas.microsoft.com/office/drawing/2014/main" id="{135EAC88-D4EF-4C86-867B-5B14BBBF6023}"/>
                </a:ext>
              </a:extLst>
            </p:cNvPr>
            <p:cNvSpPr/>
            <p:nvPr/>
          </p:nvSpPr>
          <p:spPr>
            <a:xfrm>
              <a:off x="5218303" y="2289361"/>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249" name="Rectangle 248">
              <a:extLst>
                <a:ext uri="{FF2B5EF4-FFF2-40B4-BE49-F238E27FC236}">
                  <a16:creationId xmlns:a16="http://schemas.microsoft.com/office/drawing/2014/main" id="{28F84E61-28E6-4F69-B0A4-CC3945526178}"/>
                </a:ext>
              </a:extLst>
            </p:cNvPr>
            <p:cNvSpPr/>
            <p:nvPr/>
          </p:nvSpPr>
          <p:spPr>
            <a:xfrm>
              <a:off x="5050292" y="2669413"/>
              <a:ext cx="138548" cy="207749"/>
            </a:xfrm>
            <a:prstGeom prst="rect">
              <a:avLst/>
            </a:prstGeom>
          </p:spPr>
          <p:txBody>
            <a:bodyPr wrap="none">
              <a:spAutoFit/>
            </a:bodyPr>
            <a:lstStyle/>
            <a:p>
              <a:pPr algn="ctr"/>
              <a:endParaRPr lang="en-US" sz="1200" dirty="0"/>
            </a:p>
          </p:txBody>
        </p:sp>
      </p:grpSp>
      <p:grpSp>
        <p:nvGrpSpPr>
          <p:cNvPr id="23" name="Group 22">
            <a:extLst>
              <a:ext uri="{FF2B5EF4-FFF2-40B4-BE49-F238E27FC236}">
                <a16:creationId xmlns:a16="http://schemas.microsoft.com/office/drawing/2014/main" id="{3B96175D-F4A0-4055-A4DB-6B457C245BDB}"/>
              </a:ext>
            </a:extLst>
          </p:cNvPr>
          <p:cNvGrpSpPr/>
          <p:nvPr/>
        </p:nvGrpSpPr>
        <p:grpSpPr>
          <a:xfrm>
            <a:off x="6733727" y="1771359"/>
            <a:ext cx="2675142" cy="1530815"/>
            <a:chOff x="5050293" y="1085850"/>
            <a:chExt cx="2006356" cy="1148111"/>
          </a:xfrm>
        </p:grpSpPr>
        <p:sp>
          <p:nvSpPr>
            <p:cNvPr id="84" name="Cylinder 83">
              <a:extLst>
                <a:ext uri="{FF2B5EF4-FFF2-40B4-BE49-F238E27FC236}">
                  <a16:creationId xmlns:a16="http://schemas.microsoft.com/office/drawing/2014/main" id="{6DDE695F-60F9-437D-8535-D6CE0A582DA1}"/>
                </a:ext>
              </a:extLst>
            </p:cNvPr>
            <p:cNvSpPr/>
            <p:nvPr/>
          </p:nvSpPr>
          <p:spPr>
            <a:xfrm rot="5400000" flipH="1">
              <a:off x="5809736" y="807035"/>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err="1"/>
                <a:t>Async</a:t>
              </a:r>
              <a:r>
                <a:rPr lang="en-US" sz="1400" dirty="0"/>
                <a:t> in</a:t>
              </a:r>
            </a:p>
          </p:txBody>
        </p:sp>
        <p:sp>
          <p:nvSpPr>
            <p:cNvPr id="86" name="Cylinder 85">
              <a:extLst>
                <a:ext uri="{FF2B5EF4-FFF2-40B4-BE49-F238E27FC236}">
                  <a16:creationId xmlns:a16="http://schemas.microsoft.com/office/drawing/2014/main" id="{5A46F3BB-C8FD-44FF-8612-1F11DCEFC025}"/>
                </a:ext>
              </a:extLst>
            </p:cNvPr>
            <p:cNvSpPr/>
            <p:nvPr/>
          </p:nvSpPr>
          <p:spPr>
            <a:xfrm rot="5400000" flipH="1">
              <a:off x="6638231" y="885088"/>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170" name="Cylinder 169">
              <a:extLst>
                <a:ext uri="{FF2B5EF4-FFF2-40B4-BE49-F238E27FC236}">
                  <a16:creationId xmlns:a16="http://schemas.microsoft.com/office/drawing/2014/main" id="{0C68D780-7EA2-475F-AC7A-061C90DD2609}"/>
                </a:ext>
              </a:extLst>
            </p:cNvPr>
            <p:cNvSpPr/>
            <p:nvPr/>
          </p:nvSpPr>
          <p:spPr>
            <a:xfrm rot="5400000" flipH="1">
              <a:off x="5809736" y="1095101"/>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err="1"/>
                <a:t>Async</a:t>
              </a:r>
              <a:r>
                <a:rPr lang="en-US" sz="1400" dirty="0"/>
                <a:t> in</a:t>
              </a:r>
            </a:p>
          </p:txBody>
        </p:sp>
        <p:sp>
          <p:nvSpPr>
            <p:cNvPr id="171" name="Cylinder 170">
              <a:extLst>
                <a:ext uri="{FF2B5EF4-FFF2-40B4-BE49-F238E27FC236}">
                  <a16:creationId xmlns:a16="http://schemas.microsoft.com/office/drawing/2014/main" id="{EA2585EA-18B0-49E0-B8A1-8AD34D4561AD}"/>
                </a:ext>
              </a:extLst>
            </p:cNvPr>
            <p:cNvSpPr/>
            <p:nvPr/>
          </p:nvSpPr>
          <p:spPr>
            <a:xfrm rot="5400000" flipH="1">
              <a:off x="6638231" y="1173154"/>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173" name="Cylinder 172">
              <a:extLst>
                <a:ext uri="{FF2B5EF4-FFF2-40B4-BE49-F238E27FC236}">
                  <a16:creationId xmlns:a16="http://schemas.microsoft.com/office/drawing/2014/main" id="{99B876D1-7B8C-4FDE-ADF3-31A9272C6108}"/>
                </a:ext>
              </a:extLst>
            </p:cNvPr>
            <p:cNvSpPr/>
            <p:nvPr/>
          </p:nvSpPr>
          <p:spPr>
            <a:xfrm rot="5400000" flipH="1">
              <a:off x="5809736" y="1388279"/>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err="1"/>
                <a:t>Async</a:t>
              </a:r>
              <a:r>
                <a:rPr lang="en-US" sz="1400" dirty="0"/>
                <a:t> in</a:t>
              </a:r>
            </a:p>
          </p:txBody>
        </p:sp>
        <p:sp>
          <p:nvSpPr>
            <p:cNvPr id="174" name="Cylinder 173">
              <a:extLst>
                <a:ext uri="{FF2B5EF4-FFF2-40B4-BE49-F238E27FC236}">
                  <a16:creationId xmlns:a16="http://schemas.microsoft.com/office/drawing/2014/main" id="{EDD6C5C9-6E4F-4305-942E-A476FFFA8CE4}"/>
                </a:ext>
              </a:extLst>
            </p:cNvPr>
            <p:cNvSpPr/>
            <p:nvPr/>
          </p:nvSpPr>
          <p:spPr>
            <a:xfrm rot="5400000" flipH="1">
              <a:off x="6638231" y="1466332"/>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176" name="Cylinder 175">
              <a:extLst>
                <a:ext uri="{FF2B5EF4-FFF2-40B4-BE49-F238E27FC236}">
                  <a16:creationId xmlns:a16="http://schemas.microsoft.com/office/drawing/2014/main" id="{D7319334-1997-4612-AD4A-5E3BF9F06210}"/>
                </a:ext>
              </a:extLst>
            </p:cNvPr>
            <p:cNvSpPr/>
            <p:nvPr/>
          </p:nvSpPr>
          <p:spPr>
            <a:xfrm rot="5400000" flipH="1">
              <a:off x="5809736" y="1681457"/>
              <a:ext cx="219340" cy="885667"/>
            </a:xfrm>
            <a:prstGeom prst="can">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err="1"/>
                <a:t>Async</a:t>
              </a:r>
              <a:r>
                <a:rPr lang="en-US" sz="1400" dirty="0"/>
                <a:t> in</a:t>
              </a:r>
            </a:p>
          </p:txBody>
        </p:sp>
        <p:sp>
          <p:nvSpPr>
            <p:cNvPr id="177" name="Cylinder 176">
              <a:extLst>
                <a:ext uri="{FF2B5EF4-FFF2-40B4-BE49-F238E27FC236}">
                  <a16:creationId xmlns:a16="http://schemas.microsoft.com/office/drawing/2014/main" id="{8A5D860F-EF8D-4AFD-82B1-D947508339CF}"/>
                </a:ext>
              </a:extLst>
            </p:cNvPr>
            <p:cNvSpPr/>
            <p:nvPr/>
          </p:nvSpPr>
          <p:spPr>
            <a:xfrm rot="5400000" flipH="1">
              <a:off x="6638231" y="1759510"/>
              <a:ext cx="107414" cy="729422"/>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t>16 Mono</a:t>
              </a:r>
            </a:p>
          </p:txBody>
        </p:sp>
        <p:sp>
          <p:nvSpPr>
            <p:cNvPr id="248" name="Left Brace 247">
              <a:extLst>
                <a:ext uri="{FF2B5EF4-FFF2-40B4-BE49-F238E27FC236}">
                  <a16:creationId xmlns:a16="http://schemas.microsoft.com/office/drawing/2014/main" id="{7A2B3A7B-5F35-4883-A335-7E57E27EE618}"/>
                </a:ext>
              </a:extLst>
            </p:cNvPr>
            <p:cNvSpPr/>
            <p:nvPr/>
          </p:nvSpPr>
          <p:spPr>
            <a:xfrm>
              <a:off x="5222708" y="1085850"/>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250" name="Rectangle 249">
              <a:extLst>
                <a:ext uri="{FF2B5EF4-FFF2-40B4-BE49-F238E27FC236}">
                  <a16:creationId xmlns:a16="http://schemas.microsoft.com/office/drawing/2014/main" id="{3454375C-EA82-422F-8CD1-B2A21FC2E705}"/>
                </a:ext>
              </a:extLst>
            </p:cNvPr>
            <p:cNvSpPr/>
            <p:nvPr/>
          </p:nvSpPr>
          <p:spPr>
            <a:xfrm>
              <a:off x="5050293" y="1476861"/>
              <a:ext cx="138547" cy="207749"/>
            </a:xfrm>
            <a:prstGeom prst="rect">
              <a:avLst/>
            </a:prstGeom>
          </p:spPr>
          <p:txBody>
            <a:bodyPr wrap="none">
              <a:spAutoFit/>
            </a:bodyPr>
            <a:lstStyle/>
            <a:p>
              <a:pPr algn="ctr"/>
              <a:endParaRPr lang="en-US" sz="1200" dirty="0"/>
            </a:p>
          </p:txBody>
        </p:sp>
      </p:grpSp>
      <p:grpSp>
        <p:nvGrpSpPr>
          <p:cNvPr id="22" name="Group 21">
            <a:extLst>
              <a:ext uri="{FF2B5EF4-FFF2-40B4-BE49-F238E27FC236}">
                <a16:creationId xmlns:a16="http://schemas.microsoft.com/office/drawing/2014/main" id="{32572070-6946-4AA9-A0AC-FD49D1984B49}"/>
              </a:ext>
            </a:extLst>
          </p:cNvPr>
          <p:cNvGrpSpPr/>
          <p:nvPr/>
        </p:nvGrpSpPr>
        <p:grpSpPr>
          <a:xfrm>
            <a:off x="2664601" y="4968272"/>
            <a:ext cx="2763228" cy="1530815"/>
            <a:chOff x="1998451" y="3483535"/>
            <a:chExt cx="2072421" cy="1148111"/>
          </a:xfrm>
        </p:grpSpPr>
        <p:sp>
          <p:nvSpPr>
            <p:cNvPr id="155" name="Cylinder 154">
              <a:extLst>
                <a:ext uri="{FF2B5EF4-FFF2-40B4-BE49-F238E27FC236}">
                  <a16:creationId xmlns:a16="http://schemas.microsoft.com/office/drawing/2014/main" id="{CCA1A155-A94F-457F-831D-CE78C9FD5C2C}"/>
                </a:ext>
              </a:extLst>
            </p:cNvPr>
            <p:cNvSpPr/>
            <p:nvPr/>
          </p:nvSpPr>
          <p:spPr>
            <a:xfrm rot="16200000" flipH="1">
              <a:off x="3027731" y="3148860"/>
              <a:ext cx="216315" cy="885666"/>
            </a:xfrm>
            <a:prstGeom prst="ca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AES3</a:t>
              </a:r>
              <a:endParaRPr lang="en-US" sz="1400" dirty="0"/>
            </a:p>
          </p:txBody>
        </p:sp>
        <p:sp>
          <p:nvSpPr>
            <p:cNvPr id="156" name="Cylinder 155">
              <a:extLst>
                <a:ext uri="{FF2B5EF4-FFF2-40B4-BE49-F238E27FC236}">
                  <a16:creationId xmlns:a16="http://schemas.microsoft.com/office/drawing/2014/main" id="{52C3264D-A149-4858-9D0D-8AC6DD2F6FD0}"/>
                </a:ext>
              </a:extLst>
            </p:cNvPr>
            <p:cNvSpPr/>
            <p:nvPr/>
          </p:nvSpPr>
          <p:spPr>
            <a:xfrm rot="16200000" flipH="1">
              <a:off x="2307944" y="3226913"/>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16 stereo</a:t>
              </a:r>
            </a:p>
          </p:txBody>
        </p:sp>
        <p:sp>
          <p:nvSpPr>
            <p:cNvPr id="158" name="Cylinder 157">
              <a:extLst>
                <a:ext uri="{FF2B5EF4-FFF2-40B4-BE49-F238E27FC236}">
                  <a16:creationId xmlns:a16="http://schemas.microsoft.com/office/drawing/2014/main" id="{10E1962F-32DD-4A60-A1FA-30297BA96689}"/>
                </a:ext>
              </a:extLst>
            </p:cNvPr>
            <p:cNvSpPr/>
            <p:nvPr/>
          </p:nvSpPr>
          <p:spPr>
            <a:xfrm rot="16200000" flipH="1">
              <a:off x="3027731" y="3442038"/>
              <a:ext cx="216315" cy="885666"/>
            </a:xfrm>
            <a:prstGeom prst="ca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err="1"/>
                <a:t>Analogue</a:t>
              </a:r>
              <a:endParaRPr lang="en-US" sz="1400" dirty="0"/>
            </a:p>
          </p:txBody>
        </p:sp>
        <p:sp>
          <p:nvSpPr>
            <p:cNvPr id="159" name="Cylinder 158">
              <a:extLst>
                <a:ext uri="{FF2B5EF4-FFF2-40B4-BE49-F238E27FC236}">
                  <a16:creationId xmlns:a16="http://schemas.microsoft.com/office/drawing/2014/main" id="{81898C0A-35CB-4EB5-B3C0-AC0242F68BB6}"/>
                </a:ext>
              </a:extLst>
            </p:cNvPr>
            <p:cNvSpPr/>
            <p:nvPr/>
          </p:nvSpPr>
          <p:spPr>
            <a:xfrm rot="16200000" flipH="1">
              <a:off x="2307944" y="3520091"/>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16 Mono</a:t>
              </a:r>
            </a:p>
          </p:txBody>
        </p:sp>
        <p:sp>
          <p:nvSpPr>
            <p:cNvPr id="161" name="Cylinder 160">
              <a:extLst>
                <a:ext uri="{FF2B5EF4-FFF2-40B4-BE49-F238E27FC236}">
                  <a16:creationId xmlns:a16="http://schemas.microsoft.com/office/drawing/2014/main" id="{A97E9FBB-9492-4EEC-BE88-565D03ADCA8B}"/>
                </a:ext>
              </a:extLst>
            </p:cNvPr>
            <p:cNvSpPr/>
            <p:nvPr/>
          </p:nvSpPr>
          <p:spPr>
            <a:xfrm rot="16200000" flipH="1">
              <a:off x="3027731" y="3735216"/>
              <a:ext cx="216315" cy="885666"/>
            </a:xfrm>
            <a:prstGeom prst="ca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AES3</a:t>
              </a:r>
              <a:endParaRPr lang="en-US" sz="1400" dirty="0"/>
            </a:p>
          </p:txBody>
        </p:sp>
        <p:sp>
          <p:nvSpPr>
            <p:cNvPr id="162" name="Cylinder 161">
              <a:extLst>
                <a:ext uri="{FF2B5EF4-FFF2-40B4-BE49-F238E27FC236}">
                  <a16:creationId xmlns:a16="http://schemas.microsoft.com/office/drawing/2014/main" id="{10BF1134-9F88-4E5E-B9E4-F1FD1FAC29CC}"/>
                </a:ext>
              </a:extLst>
            </p:cNvPr>
            <p:cNvSpPr/>
            <p:nvPr/>
          </p:nvSpPr>
          <p:spPr>
            <a:xfrm rot="16200000" flipH="1">
              <a:off x="2307944" y="3813269"/>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16 stereo</a:t>
              </a:r>
            </a:p>
          </p:txBody>
        </p:sp>
        <p:sp>
          <p:nvSpPr>
            <p:cNvPr id="164" name="Cylinder 163">
              <a:extLst>
                <a:ext uri="{FF2B5EF4-FFF2-40B4-BE49-F238E27FC236}">
                  <a16:creationId xmlns:a16="http://schemas.microsoft.com/office/drawing/2014/main" id="{5F16973F-991F-4877-B4DF-999FDFD73F83}"/>
                </a:ext>
              </a:extLst>
            </p:cNvPr>
            <p:cNvSpPr/>
            <p:nvPr/>
          </p:nvSpPr>
          <p:spPr>
            <a:xfrm rot="16200000" flipH="1">
              <a:off x="3027731" y="4028392"/>
              <a:ext cx="216315" cy="885666"/>
            </a:xfrm>
            <a:prstGeom prst="ca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err="1"/>
                <a:t>Analogue</a:t>
              </a:r>
              <a:endParaRPr lang="en-US" sz="1400" dirty="0"/>
            </a:p>
          </p:txBody>
        </p:sp>
        <p:sp>
          <p:nvSpPr>
            <p:cNvPr id="165" name="Cylinder 164">
              <a:extLst>
                <a:ext uri="{FF2B5EF4-FFF2-40B4-BE49-F238E27FC236}">
                  <a16:creationId xmlns:a16="http://schemas.microsoft.com/office/drawing/2014/main" id="{6014E911-D5E7-4574-B14A-ABC5E123FE94}"/>
                </a:ext>
              </a:extLst>
            </p:cNvPr>
            <p:cNvSpPr/>
            <p:nvPr/>
          </p:nvSpPr>
          <p:spPr>
            <a:xfrm rot="16200000" flipH="1">
              <a:off x="2307944" y="4106445"/>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16 Mono</a:t>
              </a:r>
            </a:p>
          </p:txBody>
        </p:sp>
        <p:sp>
          <p:nvSpPr>
            <p:cNvPr id="232" name="Left Brace 231">
              <a:extLst>
                <a:ext uri="{FF2B5EF4-FFF2-40B4-BE49-F238E27FC236}">
                  <a16:creationId xmlns:a16="http://schemas.microsoft.com/office/drawing/2014/main" id="{1E77D261-6D2A-4205-83A5-8A639629CACF}"/>
                </a:ext>
              </a:extLst>
            </p:cNvPr>
            <p:cNvSpPr/>
            <p:nvPr/>
          </p:nvSpPr>
          <p:spPr>
            <a:xfrm rot="10800000">
              <a:off x="3587438" y="3483535"/>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252" name="Rectangle 251">
              <a:extLst>
                <a:ext uri="{FF2B5EF4-FFF2-40B4-BE49-F238E27FC236}">
                  <a16:creationId xmlns:a16="http://schemas.microsoft.com/office/drawing/2014/main" id="{657BBDF4-83AC-4DDC-A0A4-2C513A7F7350}"/>
                </a:ext>
              </a:extLst>
            </p:cNvPr>
            <p:cNvSpPr/>
            <p:nvPr/>
          </p:nvSpPr>
          <p:spPr>
            <a:xfrm>
              <a:off x="3932324" y="3901773"/>
              <a:ext cx="138548" cy="207749"/>
            </a:xfrm>
            <a:prstGeom prst="rect">
              <a:avLst/>
            </a:prstGeom>
          </p:spPr>
          <p:txBody>
            <a:bodyPr wrap="none">
              <a:spAutoFit/>
            </a:bodyPr>
            <a:lstStyle/>
            <a:p>
              <a:pPr algn="ctr"/>
              <a:endParaRPr lang="en-US" sz="1200" dirty="0"/>
            </a:p>
          </p:txBody>
        </p:sp>
      </p:grpSp>
      <p:grpSp>
        <p:nvGrpSpPr>
          <p:cNvPr id="21" name="Group 20">
            <a:extLst>
              <a:ext uri="{FF2B5EF4-FFF2-40B4-BE49-F238E27FC236}">
                <a16:creationId xmlns:a16="http://schemas.microsoft.com/office/drawing/2014/main" id="{079CDE08-35DA-48F8-B644-61DE23E25910}"/>
              </a:ext>
            </a:extLst>
          </p:cNvPr>
          <p:cNvGrpSpPr/>
          <p:nvPr/>
        </p:nvGrpSpPr>
        <p:grpSpPr>
          <a:xfrm>
            <a:off x="2664601" y="3363591"/>
            <a:ext cx="2763228" cy="1530815"/>
            <a:chOff x="1998451" y="2280024"/>
            <a:chExt cx="2072421" cy="1148111"/>
          </a:xfrm>
        </p:grpSpPr>
        <p:sp>
          <p:nvSpPr>
            <p:cNvPr id="143" name="Cylinder 142">
              <a:extLst>
                <a:ext uri="{FF2B5EF4-FFF2-40B4-BE49-F238E27FC236}">
                  <a16:creationId xmlns:a16="http://schemas.microsoft.com/office/drawing/2014/main" id="{1FE2A0D1-9F66-429F-9580-FE585CA1DB6A}"/>
                </a:ext>
              </a:extLst>
            </p:cNvPr>
            <p:cNvSpPr/>
            <p:nvPr/>
          </p:nvSpPr>
          <p:spPr>
            <a:xfrm rot="16200000" flipH="1">
              <a:off x="3027731" y="1976148"/>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AES67</a:t>
              </a:r>
              <a:endParaRPr lang="en-US" sz="1400" dirty="0"/>
            </a:p>
          </p:txBody>
        </p:sp>
        <p:sp>
          <p:nvSpPr>
            <p:cNvPr id="144" name="Cylinder 143">
              <a:extLst>
                <a:ext uri="{FF2B5EF4-FFF2-40B4-BE49-F238E27FC236}">
                  <a16:creationId xmlns:a16="http://schemas.microsoft.com/office/drawing/2014/main" id="{DAD61A2B-69FA-4A9D-AC1C-C129236ED740}"/>
                </a:ext>
              </a:extLst>
            </p:cNvPr>
            <p:cNvSpPr/>
            <p:nvPr/>
          </p:nvSpPr>
          <p:spPr>
            <a:xfrm rot="16200000" flipH="1">
              <a:off x="2307944" y="2054201"/>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146" name="Cylinder 145">
              <a:extLst>
                <a:ext uri="{FF2B5EF4-FFF2-40B4-BE49-F238E27FC236}">
                  <a16:creationId xmlns:a16="http://schemas.microsoft.com/office/drawing/2014/main" id="{2E0D7126-B0E5-4B2C-835C-497F560B514E}"/>
                </a:ext>
              </a:extLst>
            </p:cNvPr>
            <p:cNvSpPr/>
            <p:nvPr/>
          </p:nvSpPr>
          <p:spPr>
            <a:xfrm rot="16200000" flipH="1">
              <a:off x="3027731" y="2269326"/>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AES67</a:t>
              </a:r>
              <a:endParaRPr lang="en-US" sz="1400" dirty="0"/>
            </a:p>
          </p:txBody>
        </p:sp>
        <p:sp>
          <p:nvSpPr>
            <p:cNvPr id="147" name="Cylinder 146">
              <a:extLst>
                <a:ext uri="{FF2B5EF4-FFF2-40B4-BE49-F238E27FC236}">
                  <a16:creationId xmlns:a16="http://schemas.microsoft.com/office/drawing/2014/main" id="{7A1398E6-AAA4-4D7D-A7BF-9A9DE80AF738}"/>
                </a:ext>
              </a:extLst>
            </p:cNvPr>
            <p:cNvSpPr/>
            <p:nvPr/>
          </p:nvSpPr>
          <p:spPr>
            <a:xfrm rot="16200000" flipH="1">
              <a:off x="2307944" y="2347378"/>
              <a:ext cx="110438" cy="729424"/>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149" name="Cylinder 148">
              <a:extLst>
                <a:ext uri="{FF2B5EF4-FFF2-40B4-BE49-F238E27FC236}">
                  <a16:creationId xmlns:a16="http://schemas.microsoft.com/office/drawing/2014/main" id="{61FD5250-F737-4E7C-BF67-E24C997AFBCE}"/>
                </a:ext>
              </a:extLst>
            </p:cNvPr>
            <p:cNvSpPr/>
            <p:nvPr/>
          </p:nvSpPr>
          <p:spPr>
            <a:xfrm rot="16200000" flipH="1">
              <a:off x="3027731" y="2562504"/>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AES67</a:t>
              </a:r>
              <a:endParaRPr lang="en-US" sz="1400" dirty="0"/>
            </a:p>
          </p:txBody>
        </p:sp>
        <p:sp>
          <p:nvSpPr>
            <p:cNvPr id="150" name="Cylinder 149">
              <a:extLst>
                <a:ext uri="{FF2B5EF4-FFF2-40B4-BE49-F238E27FC236}">
                  <a16:creationId xmlns:a16="http://schemas.microsoft.com/office/drawing/2014/main" id="{A558CFAE-A197-4EB4-9BEA-397E87C5D5F6}"/>
                </a:ext>
              </a:extLst>
            </p:cNvPr>
            <p:cNvSpPr/>
            <p:nvPr/>
          </p:nvSpPr>
          <p:spPr>
            <a:xfrm rot="16200000" flipH="1">
              <a:off x="2307944" y="2640557"/>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152" name="Cylinder 151">
              <a:extLst>
                <a:ext uri="{FF2B5EF4-FFF2-40B4-BE49-F238E27FC236}">
                  <a16:creationId xmlns:a16="http://schemas.microsoft.com/office/drawing/2014/main" id="{D8380D62-2C8B-4CC1-831E-3FA3A8A9AE97}"/>
                </a:ext>
              </a:extLst>
            </p:cNvPr>
            <p:cNvSpPr/>
            <p:nvPr/>
          </p:nvSpPr>
          <p:spPr>
            <a:xfrm rot="16200000" flipH="1">
              <a:off x="3027731" y="2855682"/>
              <a:ext cx="216315" cy="885666"/>
            </a:xfrm>
            <a:prstGeom prst="ca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AES67</a:t>
              </a:r>
              <a:endParaRPr lang="en-US" sz="1400" dirty="0"/>
            </a:p>
          </p:txBody>
        </p:sp>
        <p:sp>
          <p:nvSpPr>
            <p:cNvPr id="153" name="Cylinder 152">
              <a:extLst>
                <a:ext uri="{FF2B5EF4-FFF2-40B4-BE49-F238E27FC236}">
                  <a16:creationId xmlns:a16="http://schemas.microsoft.com/office/drawing/2014/main" id="{720B9408-F2B3-4EB3-8C16-97087A9D8648}"/>
                </a:ext>
              </a:extLst>
            </p:cNvPr>
            <p:cNvSpPr/>
            <p:nvPr/>
          </p:nvSpPr>
          <p:spPr>
            <a:xfrm rot="16200000" flipH="1">
              <a:off x="2307944" y="2933735"/>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231" name="Left Brace 230">
              <a:extLst>
                <a:ext uri="{FF2B5EF4-FFF2-40B4-BE49-F238E27FC236}">
                  <a16:creationId xmlns:a16="http://schemas.microsoft.com/office/drawing/2014/main" id="{2931FC42-70AE-4111-A4C9-466D4C81861D}"/>
                </a:ext>
              </a:extLst>
            </p:cNvPr>
            <p:cNvSpPr/>
            <p:nvPr/>
          </p:nvSpPr>
          <p:spPr>
            <a:xfrm rot="10800000">
              <a:off x="3591843" y="2280024"/>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253" name="Rectangle 252">
              <a:extLst>
                <a:ext uri="{FF2B5EF4-FFF2-40B4-BE49-F238E27FC236}">
                  <a16:creationId xmlns:a16="http://schemas.microsoft.com/office/drawing/2014/main" id="{279F567E-3B69-4F65-9063-7A926BE5D608}"/>
                </a:ext>
              </a:extLst>
            </p:cNvPr>
            <p:cNvSpPr/>
            <p:nvPr/>
          </p:nvSpPr>
          <p:spPr>
            <a:xfrm>
              <a:off x="3932324" y="2669413"/>
              <a:ext cx="138548" cy="207749"/>
            </a:xfrm>
            <a:prstGeom prst="rect">
              <a:avLst/>
            </a:prstGeom>
          </p:spPr>
          <p:txBody>
            <a:bodyPr wrap="none">
              <a:spAutoFit/>
            </a:bodyPr>
            <a:lstStyle/>
            <a:p>
              <a:pPr algn="ctr"/>
              <a:endParaRPr lang="en-US" sz="1200" dirty="0"/>
            </a:p>
          </p:txBody>
        </p:sp>
      </p:grpSp>
      <p:grpSp>
        <p:nvGrpSpPr>
          <p:cNvPr id="20" name="Group 19">
            <a:extLst>
              <a:ext uri="{FF2B5EF4-FFF2-40B4-BE49-F238E27FC236}">
                <a16:creationId xmlns:a16="http://schemas.microsoft.com/office/drawing/2014/main" id="{D7CD5DCA-CFFD-49FD-9791-7963F1891749}"/>
              </a:ext>
            </a:extLst>
          </p:cNvPr>
          <p:cNvGrpSpPr/>
          <p:nvPr/>
        </p:nvGrpSpPr>
        <p:grpSpPr>
          <a:xfrm>
            <a:off x="2664604" y="1771359"/>
            <a:ext cx="2763228" cy="1530815"/>
            <a:chOff x="1998451" y="1085850"/>
            <a:chExt cx="2072421" cy="1148111"/>
          </a:xfrm>
        </p:grpSpPr>
        <p:sp>
          <p:nvSpPr>
            <p:cNvPr id="56" name="Cylinder 55">
              <a:extLst>
                <a:ext uri="{FF2B5EF4-FFF2-40B4-BE49-F238E27FC236}">
                  <a16:creationId xmlns:a16="http://schemas.microsoft.com/office/drawing/2014/main" id="{42BBECE7-103E-4C17-A7F2-775F2CF79819}"/>
                </a:ext>
              </a:extLst>
            </p:cNvPr>
            <p:cNvSpPr/>
            <p:nvPr/>
          </p:nvSpPr>
          <p:spPr>
            <a:xfrm rot="16200000" flipH="1">
              <a:off x="3027731" y="803436"/>
              <a:ext cx="216315" cy="885666"/>
            </a:xfrm>
            <a:prstGeom prst="ca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MADI</a:t>
              </a:r>
              <a:endParaRPr lang="en-US" sz="1400" dirty="0"/>
            </a:p>
          </p:txBody>
        </p:sp>
        <p:sp>
          <p:nvSpPr>
            <p:cNvPr id="57" name="Cylinder 56">
              <a:extLst>
                <a:ext uri="{FF2B5EF4-FFF2-40B4-BE49-F238E27FC236}">
                  <a16:creationId xmlns:a16="http://schemas.microsoft.com/office/drawing/2014/main" id="{A97FB933-4115-4D9B-8CC8-7D9D0DB438B9}"/>
                </a:ext>
              </a:extLst>
            </p:cNvPr>
            <p:cNvSpPr/>
            <p:nvPr/>
          </p:nvSpPr>
          <p:spPr>
            <a:xfrm rot="16200000" flipH="1">
              <a:off x="2307944" y="881489"/>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134" name="Cylinder 133">
              <a:extLst>
                <a:ext uri="{FF2B5EF4-FFF2-40B4-BE49-F238E27FC236}">
                  <a16:creationId xmlns:a16="http://schemas.microsoft.com/office/drawing/2014/main" id="{9B57F49D-79A6-4CD9-B69E-2A7F173CE78B}"/>
                </a:ext>
              </a:extLst>
            </p:cNvPr>
            <p:cNvSpPr/>
            <p:nvPr/>
          </p:nvSpPr>
          <p:spPr>
            <a:xfrm rot="16200000" flipH="1">
              <a:off x="3027731" y="1096614"/>
              <a:ext cx="216315" cy="885666"/>
            </a:xfrm>
            <a:prstGeom prst="ca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MADI</a:t>
              </a:r>
              <a:endParaRPr lang="en-US" sz="1400" dirty="0"/>
            </a:p>
          </p:txBody>
        </p:sp>
        <p:sp>
          <p:nvSpPr>
            <p:cNvPr id="135" name="Cylinder 134">
              <a:extLst>
                <a:ext uri="{FF2B5EF4-FFF2-40B4-BE49-F238E27FC236}">
                  <a16:creationId xmlns:a16="http://schemas.microsoft.com/office/drawing/2014/main" id="{62B77C27-D33A-4E31-BAB4-70B98955CACD}"/>
                </a:ext>
              </a:extLst>
            </p:cNvPr>
            <p:cNvSpPr/>
            <p:nvPr/>
          </p:nvSpPr>
          <p:spPr>
            <a:xfrm rot="16200000" flipH="1">
              <a:off x="2307944" y="1174667"/>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137" name="Cylinder 136">
              <a:extLst>
                <a:ext uri="{FF2B5EF4-FFF2-40B4-BE49-F238E27FC236}">
                  <a16:creationId xmlns:a16="http://schemas.microsoft.com/office/drawing/2014/main" id="{3B7254A6-2985-4712-94E0-322AA2964A24}"/>
                </a:ext>
              </a:extLst>
            </p:cNvPr>
            <p:cNvSpPr/>
            <p:nvPr/>
          </p:nvSpPr>
          <p:spPr>
            <a:xfrm rot="16200000" flipH="1">
              <a:off x="3027731" y="1389792"/>
              <a:ext cx="216315" cy="885666"/>
            </a:xfrm>
            <a:prstGeom prst="ca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MADI</a:t>
              </a:r>
              <a:endParaRPr lang="en-US" sz="1400" dirty="0"/>
            </a:p>
          </p:txBody>
        </p:sp>
        <p:sp>
          <p:nvSpPr>
            <p:cNvPr id="138" name="Cylinder 137">
              <a:extLst>
                <a:ext uri="{FF2B5EF4-FFF2-40B4-BE49-F238E27FC236}">
                  <a16:creationId xmlns:a16="http://schemas.microsoft.com/office/drawing/2014/main" id="{25281663-7826-41E7-86F7-B2C08D32FAC3}"/>
                </a:ext>
              </a:extLst>
            </p:cNvPr>
            <p:cNvSpPr/>
            <p:nvPr/>
          </p:nvSpPr>
          <p:spPr>
            <a:xfrm rot="16200000" flipH="1">
              <a:off x="2307944" y="1467845"/>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140" name="Cylinder 139">
              <a:extLst>
                <a:ext uri="{FF2B5EF4-FFF2-40B4-BE49-F238E27FC236}">
                  <a16:creationId xmlns:a16="http://schemas.microsoft.com/office/drawing/2014/main" id="{50D485EB-9D07-40ED-89CC-E475E83EFFB4}"/>
                </a:ext>
              </a:extLst>
            </p:cNvPr>
            <p:cNvSpPr/>
            <p:nvPr/>
          </p:nvSpPr>
          <p:spPr>
            <a:xfrm rot="16200000" flipH="1">
              <a:off x="3027731" y="1682970"/>
              <a:ext cx="216315" cy="885666"/>
            </a:xfrm>
            <a:prstGeom prst="ca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b-NO" sz="1400" dirty="0"/>
                <a:t>MADI</a:t>
              </a:r>
              <a:endParaRPr lang="en-US" sz="1400" dirty="0"/>
            </a:p>
          </p:txBody>
        </p:sp>
        <p:sp>
          <p:nvSpPr>
            <p:cNvPr id="141" name="Cylinder 140">
              <a:extLst>
                <a:ext uri="{FF2B5EF4-FFF2-40B4-BE49-F238E27FC236}">
                  <a16:creationId xmlns:a16="http://schemas.microsoft.com/office/drawing/2014/main" id="{731FFCDE-69A1-4CE9-BD63-4F44462E0732}"/>
                </a:ext>
              </a:extLst>
            </p:cNvPr>
            <p:cNvSpPr/>
            <p:nvPr/>
          </p:nvSpPr>
          <p:spPr>
            <a:xfrm rot="16200000" flipH="1">
              <a:off x="2307944" y="1761023"/>
              <a:ext cx="110437" cy="729423"/>
            </a:xfrm>
            <a:prstGeom prst="ca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t>64 Mono</a:t>
              </a:r>
            </a:p>
          </p:txBody>
        </p:sp>
        <p:sp>
          <p:nvSpPr>
            <p:cNvPr id="230" name="Left Brace 229">
              <a:extLst>
                <a:ext uri="{FF2B5EF4-FFF2-40B4-BE49-F238E27FC236}">
                  <a16:creationId xmlns:a16="http://schemas.microsoft.com/office/drawing/2014/main" id="{98C1A65D-6677-4EDF-96EF-D85E167CFD72}"/>
                </a:ext>
              </a:extLst>
            </p:cNvPr>
            <p:cNvSpPr/>
            <p:nvPr/>
          </p:nvSpPr>
          <p:spPr>
            <a:xfrm rot="10800000">
              <a:off x="3591843" y="1085850"/>
              <a:ext cx="254000" cy="1148111"/>
            </a:xfrm>
            <a:prstGeom prst="leftBrace">
              <a:avLst>
                <a:gd name="adj1" fmla="val 55833"/>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2400"/>
            </a:p>
          </p:txBody>
        </p:sp>
        <p:sp>
          <p:nvSpPr>
            <p:cNvPr id="254" name="Rectangle 253">
              <a:extLst>
                <a:ext uri="{FF2B5EF4-FFF2-40B4-BE49-F238E27FC236}">
                  <a16:creationId xmlns:a16="http://schemas.microsoft.com/office/drawing/2014/main" id="{5D66DB73-71CF-45FF-8561-31D5A684F0A5}"/>
                </a:ext>
              </a:extLst>
            </p:cNvPr>
            <p:cNvSpPr/>
            <p:nvPr/>
          </p:nvSpPr>
          <p:spPr>
            <a:xfrm>
              <a:off x="3932324" y="1476861"/>
              <a:ext cx="138548" cy="207749"/>
            </a:xfrm>
            <a:prstGeom prst="rect">
              <a:avLst/>
            </a:prstGeom>
          </p:spPr>
          <p:txBody>
            <a:bodyPr wrap="none">
              <a:spAutoFit/>
            </a:bodyPr>
            <a:lstStyle/>
            <a:p>
              <a:pPr algn="ctr"/>
              <a:endParaRPr lang="en-US" sz="1200" dirty="0"/>
            </a:p>
          </p:txBody>
        </p:sp>
      </p:grpSp>
      <p:sp>
        <p:nvSpPr>
          <p:cNvPr id="3" name="TextBox 2">
            <a:extLst>
              <a:ext uri="{FF2B5EF4-FFF2-40B4-BE49-F238E27FC236}">
                <a16:creationId xmlns:a16="http://schemas.microsoft.com/office/drawing/2014/main" id="{F29EA778-BCB8-174D-BF31-B2EB1869FAD0}"/>
              </a:ext>
            </a:extLst>
          </p:cNvPr>
          <p:cNvSpPr txBox="1"/>
          <p:nvPr/>
        </p:nvSpPr>
        <p:spPr>
          <a:xfrm>
            <a:off x="658367" y="1425414"/>
            <a:ext cx="184731" cy="461665"/>
          </a:xfrm>
          <a:prstGeom prst="rect">
            <a:avLst/>
          </a:prstGeom>
          <a:noFill/>
        </p:spPr>
        <p:txBody>
          <a:bodyPr wrap="none" rtlCol="0">
            <a:spAutoFit/>
          </a:bodyPr>
          <a:lstStyle/>
          <a:p>
            <a:endParaRPr lang="en-US" sz="2400" dirty="0"/>
          </a:p>
        </p:txBody>
      </p:sp>
      <p:grpSp>
        <p:nvGrpSpPr>
          <p:cNvPr id="94" name="Group 93">
            <a:extLst>
              <a:ext uri="{FF2B5EF4-FFF2-40B4-BE49-F238E27FC236}">
                <a16:creationId xmlns:a16="http://schemas.microsoft.com/office/drawing/2014/main" id="{2FE206A6-6BB3-614A-B9D6-952DB5BDE3D9}"/>
              </a:ext>
            </a:extLst>
          </p:cNvPr>
          <p:cNvGrpSpPr/>
          <p:nvPr/>
        </p:nvGrpSpPr>
        <p:grpSpPr>
          <a:xfrm>
            <a:off x="5466653" y="3587670"/>
            <a:ext cx="1107553" cy="1107553"/>
            <a:chOff x="1881214" y="1347383"/>
            <a:chExt cx="1107553" cy="1107553"/>
          </a:xfrm>
        </p:grpSpPr>
        <p:sp>
          <p:nvSpPr>
            <p:cNvPr id="95" name="Oval 94">
              <a:extLst>
                <a:ext uri="{FF2B5EF4-FFF2-40B4-BE49-F238E27FC236}">
                  <a16:creationId xmlns:a16="http://schemas.microsoft.com/office/drawing/2014/main" id="{E4E2E87A-AEBA-3B4A-82F1-C1C30919B4DB}"/>
                </a:ext>
              </a:extLst>
            </p:cNvPr>
            <p:cNvSpPr/>
            <p:nvPr/>
          </p:nvSpPr>
          <p:spPr>
            <a:xfrm>
              <a:off x="1881214"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96" name="Picture 95">
              <a:extLst>
                <a:ext uri="{FF2B5EF4-FFF2-40B4-BE49-F238E27FC236}">
                  <a16:creationId xmlns:a16="http://schemas.microsoft.com/office/drawing/2014/main" id="{FC97892A-40B1-ED43-B89D-B34A35672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005" y="1551309"/>
              <a:ext cx="775970" cy="766064"/>
            </a:xfrm>
            <a:prstGeom prst="rect">
              <a:avLst/>
            </a:prstGeom>
          </p:spPr>
        </p:pic>
      </p:grpSp>
    </p:spTree>
    <p:extLst>
      <p:ext uri="{BB962C8B-B14F-4D97-AF65-F5344CB8AC3E}">
        <p14:creationId xmlns:p14="http://schemas.microsoft.com/office/powerpoint/2010/main" val="1921975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3B9DA-0BC4-DE46-A68F-C90B8D908206}"/>
              </a:ext>
            </a:extLst>
          </p:cNvPr>
          <p:cNvSpPr>
            <a:spLocks noGrp="1"/>
          </p:cNvSpPr>
          <p:nvPr>
            <p:ph type="title"/>
          </p:nvPr>
        </p:nvSpPr>
        <p:spPr>
          <a:xfrm>
            <a:off x="292810" y="268358"/>
            <a:ext cx="11680887" cy="909199"/>
          </a:xfrm>
        </p:spPr>
        <p:txBody>
          <a:bodyPr>
            <a:noAutofit/>
          </a:bodyPr>
          <a:lstStyle/>
          <a:p>
            <a:r>
              <a:rPr lang="en-US" sz="3200" dirty="0">
                <a:solidFill>
                  <a:schemeClr val="bg1">
                    <a:lumMod val="95000"/>
                  </a:schemeClr>
                </a:solidFill>
              </a:rPr>
              <a:t>Moving outside the campus – distributed production</a:t>
            </a:r>
          </a:p>
        </p:txBody>
      </p:sp>
      <p:sp>
        <p:nvSpPr>
          <p:cNvPr id="3" name="Content Placeholder 2">
            <a:extLst>
              <a:ext uri="{FF2B5EF4-FFF2-40B4-BE49-F238E27FC236}">
                <a16:creationId xmlns:a16="http://schemas.microsoft.com/office/drawing/2014/main" id="{8577B4E7-5EB3-0241-B11C-5F1C1E6D8535}"/>
              </a:ext>
            </a:extLst>
          </p:cNvPr>
          <p:cNvSpPr>
            <a:spLocks noGrp="1"/>
          </p:cNvSpPr>
          <p:nvPr>
            <p:ph sz="half" idx="13"/>
          </p:nvPr>
        </p:nvSpPr>
        <p:spPr>
          <a:xfrm>
            <a:off x="292812" y="1604382"/>
            <a:ext cx="5384800" cy="3097480"/>
          </a:xfrm>
        </p:spPr>
        <p:txBody>
          <a:bodyPr/>
          <a:lstStyle/>
          <a:p>
            <a:r>
              <a:rPr lang="en-US" sz="2400" dirty="0"/>
              <a:t>WAN connectivity involved</a:t>
            </a:r>
          </a:p>
          <a:p>
            <a:r>
              <a:rPr lang="en-US" sz="2400" dirty="0"/>
              <a:t>Longer latencies</a:t>
            </a:r>
          </a:p>
          <a:p>
            <a:r>
              <a:rPr lang="en-US" sz="2400" dirty="0"/>
              <a:t>(Potentially) Asynchronous sources </a:t>
            </a:r>
          </a:p>
          <a:p>
            <a:r>
              <a:rPr lang="en-US" sz="2400" dirty="0"/>
              <a:t>Layer 2 too limiting</a:t>
            </a:r>
          </a:p>
          <a:p>
            <a:r>
              <a:rPr lang="en-US" sz="2400" dirty="0"/>
              <a:t>Layer 3 (routed) </a:t>
            </a:r>
            <a:br>
              <a:rPr lang="en-US" sz="2400" dirty="0"/>
            </a:br>
            <a:r>
              <a:rPr lang="en-US" sz="2400" dirty="0"/>
              <a:t>needed for larger </a:t>
            </a:r>
            <a:br>
              <a:rPr lang="en-US" sz="2400" dirty="0"/>
            </a:br>
            <a:r>
              <a:rPr lang="en-US" sz="2400" dirty="0"/>
              <a:t>and multi-campus </a:t>
            </a:r>
            <a:br>
              <a:rPr lang="en-US" sz="2400" dirty="0"/>
            </a:br>
            <a:r>
              <a:rPr lang="en-US" sz="2400" dirty="0"/>
              <a:t>networks</a:t>
            </a:r>
          </a:p>
        </p:txBody>
      </p:sp>
      <p:sp>
        <p:nvSpPr>
          <p:cNvPr id="5" name="Slide Number Placeholder 4">
            <a:extLst>
              <a:ext uri="{FF2B5EF4-FFF2-40B4-BE49-F238E27FC236}">
                <a16:creationId xmlns:a16="http://schemas.microsoft.com/office/drawing/2014/main" id="{347C0713-1C2A-EA44-B366-FC0E7D56B28A}"/>
              </a:ext>
            </a:extLst>
          </p:cNvPr>
          <p:cNvSpPr>
            <a:spLocks noGrp="1"/>
          </p:cNvSpPr>
          <p:nvPr>
            <p:ph type="sldNum" sz="quarter" idx="12"/>
          </p:nvPr>
        </p:nvSpPr>
        <p:spPr>
          <a:xfrm>
            <a:off x="9601801" y="5831804"/>
            <a:ext cx="577515" cy="365125"/>
          </a:xfrm>
        </p:spPr>
        <p:txBody>
          <a:bodyPr/>
          <a:lstStyle/>
          <a:p>
            <a:fld id="{B86B1C54-FEBF-4CC1-B344-3951D30ED3C9}" type="slidenum">
              <a:rPr lang="en-US" noProof="0" smtClean="0"/>
              <a:t>28</a:t>
            </a:fld>
            <a:endParaRPr lang="en-US" noProof="0" dirty="0"/>
          </a:p>
        </p:txBody>
      </p:sp>
      <p:grpSp>
        <p:nvGrpSpPr>
          <p:cNvPr id="6" name="Group 5">
            <a:extLst>
              <a:ext uri="{FF2B5EF4-FFF2-40B4-BE49-F238E27FC236}">
                <a16:creationId xmlns:a16="http://schemas.microsoft.com/office/drawing/2014/main" id="{79736866-017B-764A-96D5-AE134554FBF2}"/>
              </a:ext>
            </a:extLst>
          </p:cNvPr>
          <p:cNvGrpSpPr/>
          <p:nvPr/>
        </p:nvGrpSpPr>
        <p:grpSpPr>
          <a:xfrm>
            <a:off x="3272077" y="2344699"/>
            <a:ext cx="8796759" cy="3927832"/>
            <a:chOff x="820470" y="1137351"/>
            <a:chExt cx="7503060" cy="3284296"/>
          </a:xfrm>
        </p:grpSpPr>
        <p:pic>
          <p:nvPicPr>
            <p:cNvPr id="7" name="Picture 6">
              <a:extLst>
                <a:ext uri="{FF2B5EF4-FFF2-40B4-BE49-F238E27FC236}">
                  <a16:creationId xmlns:a16="http://schemas.microsoft.com/office/drawing/2014/main" id="{DD7CA11C-6964-D145-8FA8-EABC65BBB07C}"/>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470" y="2892099"/>
              <a:ext cx="2816760" cy="1529548"/>
            </a:xfrm>
            <a:prstGeom prst="rect">
              <a:avLst/>
            </a:prstGeom>
          </p:spPr>
        </p:pic>
        <p:pic>
          <p:nvPicPr>
            <p:cNvPr id="8" name="Picture 7">
              <a:extLst>
                <a:ext uri="{FF2B5EF4-FFF2-40B4-BE49-F238E27FC236}">
                  <a16:creationId xmlns:a16="http://schemas.microsoft.com/office/drawing/2014/main" id="{B594A981-2DAE-2342-A008-1AB0CB0920A1}"/>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6770" y="2892099"/>
              <a:ext cx="2816760" cy="1529548"/>
            </a:xfrm>
            <a:prstGeom prst="rect">
              <a:avLst/>
            </a:prstGeom>
          </p:spPr>
        </p:pic>
        <p:pic>
          <p:nvPicPr>
            <p:cNvPr id="9" name="Picture 8">
              <a:extLst>
                <a:ext uri="{FF2B5EF4-FFF2-40B4-BE49-F238E27FC236}">
                  <a16:creationId xmlns:a16="http://schemas.microsoft.com/office/drawing/2014/main" id="{F3BB4A8F-BC86-3645-94C8-28E94C56F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2195" y="3349734"/>
              <a:ext cx="614278" cy="614278"/>
            </a:xfrm>
            <a:prstGeom prst="rect">
              <a:avLst/>
            </a:prstGeom>
          </p:spPr>
        </p:pic>
        <p:pic>
          <p:nvPicPr>
            <p:cNvPr id="10" name="Picture 9">
              <a:extLst>
                <a:ext uri="{FF2B5EF4-FFF2-40B4-BE49-F238E27FC236}">
                  <a16:creationId xmlns:a16="http://schemas.microsoft.com/office/drawing/2014/main" id="{C7B4E8E3-3B68-D444-8A5B-A9DCCC5C20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7530" y="3349734"/>
              <a:ext cx="614278" cy="614278"/>
            </a:xfrm>
            <a:prstGeom prst="rect">
              <a:avLst/>
            </a:prstGeom>
          </p:spPr>
        </p:pic>
        <p:cxnSp>
          <p:nvCxnSpPr>
            <p:cNvPr id="11" name="Straight Connector 10">
              <a:extLst>
                <a:ext uri="{FF2B5EF4-FFF2-40B4-BE49-F238E27FC236}">
                  <a16:creationId xmlns:a16="http://schemas.microsoft.com/office/drawing/2014/main" id="{068ECF4B-D5FD-614C-A1D3-C24C9539DAD4}"/>
                </a:ext>
              </a:extLst>
            </p:cNvPr>
            <p:cNvCxnSpPr>
              <a:cxnSpLocks/>
              <a:stCxn id="9" idx="3"/>
              <a:endCxn id="10" idx="1"/>
            </p:cNvCxnSpPr>
            <p:nvPr/>
          </p:nvCxnSpPr>
          <p:spPr>
            <a:xfrm>
              <a:off x="4196473" y="3656873"/>
              <a:ext cx="751057" cy="0"/>
            </a:xfrm>
            <a:prstGeom prst="line">
              <a:avLst/>
            </a:prstGeom>
            <a:ln w="762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3F1AA4E-461C-A44D-8DC5-B29B55740693}"/>
                </a:ext>
              </a:extLst>
            </p:cNvPr>
            <p:cNvGrpSpPr/>
            <p:nvPr/>
          </p:nvGrpSpPr>
          <p:grpSpPr>
            <a:xfrm>
              <a:off x="4018225" y="1137351"/>
              <a:ext cx="1107553" cy="1107553"/>
              <a:chOff x="397240" y="1349439"/>
              <a:chExt cx="1107553" cy="1107553"/>
            </a:xfrm>
          </p:grpSpPr>
          <p:sp>
            <p:nvSpPr>
              <p:cNvPr id="31" name="Oval 30">
                <a:extLst>
                  <a:ext uri="{FF2B5EF4-FFF2-40B4-BE49-F238E27FC236}">
                    <a16:creationId xmlns:a16="http://schemas.microsoft.com/office/drawing/2014/main" id="{936DDE2F-400E-4B4D-989B-D8AA81D8D5A0}"/>
                  </a:ext>
                </a:extLst>
              </p:cNvPr>
              <p:cNvSpPr/>
              <p:nvPr/>
            </p:nvSpPr>
            <p:spPr>
              <a:xfrm>
                <a:off x="397240" y="1349439"/>
                <a:ext cx="1107553" cy="1107553"/>
              </a:xfrm>
              <a:prstGeom prst="ellipse">
                <a:avLst/>
              </a:prstGeom>
              <a:solidFill>
                <a:srgbClr val="94A1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2" name="Picture 31">
                <a:extLst>
                  <a:ext uri="{FF2B5EF4-FFF2-40B4-BE49-F238E27FC236}">
                    <a16:creationId xmlns:a16="http://schemas.microsoft.com/office/drawing/2014/main" id="{D58BEEF9-62F8-CC45-B51B-7FC8A6B632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729" y="1556505"/>
                <a:ext cx="782574" cy="693420"/>
              </a:xfrm>
              <a:prstGeom prst="rect">
                <a:avLst/>
              </a:prstGeom>
            </p:spPr>
          </p:pic>
        </p:grpSp>
        <p:grpSp>
          <p:nvGrpSpPr>
            <p:cNvPr id="13" name="Group 12">
              <a:extLst>
                <a:ext uri="{FF2B5EF4-FFF2-40B4-BE49-F238E27FC236}">
                  <a16:creationId xmlns:a16="http://schemas.microsoft.com/office/drawing/2014/main" id="{AE40F149-B8B1-C247-A40F-722808B0F774}"/>
                </a:ext>
              </a:extLst>
            </p:cNvPr>
            <p:cNvGrpSpPr/>
            <p:nvPr/>
          </p:nvGrpSpPr>
          <p:grpSpPr>
            <a:xfrm>
              <a:off x="1425470" y="2378622"/>
              <a:ext cx="1606762" cy="454740"/>
              <a:chOff x="2636839" y="2075298"/>
              <a:chExt cx="1714361" cy="485192"/>
            </a:xfrm>
            <a:solidFill>
              <a:schemeClr val="accent4"/>
            </a:solidFill>
          </p:grpSpPr>
          <p:sp>
            <p:nvSpPr>
              <p:cNvPr id="24" name="Rectangle: Rounded Corners 12">
                <a:extLst>
                  <a:ext uri="{FF2B5EF4-FFF2-40B4-BE49-F238E27FC236}">
                    <a16:creationId xmlns:a16="http://schemas.microsoft.com/office/drawing/2014/main" id="{32C8589E-5669-EB4A-B7BA-80EF10C8923C}"/>
                  </a:ext>
                </a:extLst>
              </p:cNvPr>
              <p:cNvSpPr/>
              <p:nvPr/>
            </p:nvSpPr>
            <p:spPr>
              <a:xfrm>
                <a:off x="2636839" y="2075298"/>
                <a:ext cx="1714361" cy="4851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algn="ctr"/>
                <a:r>
                  <a:rPr lang="en-GB" sz="1333" dirty="0"/>
                  <a:t>PTP GM</a:t>
                </a:r>
              </a:p>
            </p:txBody>
          </p:sp>
          <p:grpSp>
            <p:nvGrpSpPr>
              <p:cNvPr id="25" name="Group 4">
                <a:extLst>
                  <a:ext uri="{FF2B5EF4-FFF2-40B4-BE49-F238E27FC236}">
                    <a16:creationId xmlns:a16="http://schemas.microsoft.com/office/drawing/2014/main" id="{054423E2-6091-D24F-9CE0-68421325B1A7}"/>
                  </a:ext>
                </a:extLst>
              </p:cNvPr>
              <p:cNvGrpSpPr>
                <a:grpSpLocks noChangeAspect="1"/>
              </p:cNvGrpSpPr>
              <p:nvPr/>
            </p:nvGrpSpPr>
            <p:grpSpPr bwMode="auto">
              <a:xfrm>
                <a:off x="3946931" y="2161529"/>
                <a:ext cx="312730" cy="312730"/>
                <a:chOff x="2125" y="460"/>
                <a:chExt cx="232" cy="232"/>
              </a:xfrm>
              <a:grpFill/>
            </p:grpSpPr>
            <p:sp>
              <p:nvSpPr>
                <p:cNvPr id="26" name="AutoShape 3">
                  <a:extLst>
                    <a:ext uri="{FF2B5EF4-FFF2-40B4-BE49-F238E27FC236}">
                      <a16:creationId xmlns:a16="http://schemas.microsoft.com/office/drawing/2014/main" id="{D9FBFE08-E558-C14C-B475-236D273C5380}"/>
                    </a:ext>
                  </a:extLst>
                </p:cNvPr>
                <p:cNvSpPr>
                  <a:spLocks noChangeAspect="1" noChangeArrowheads="1" noTextEdit="1"/>
                </p:cNvSpPr>
                <p:nvPr/>
              </p:nvSpPr>
              <p:spPr bwMode="auto">
                <a:xfrm>
                  <a:off x="2125" y="484"/>
                  <a:ext cx="208" cy="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8000" tIns="60960" rIns="48000" bIns="60960" numCol="1" anchor="t" anchorCtr="0" compatLnSpc="1">
                  <a:prstTxWarp prst="textNoShape">
                    <a:avLst/>
                  </a:prstTxWarp>
                </a:bodyPr>
                <a:lstStyle/>
                <a:p>
                  <a:pPr algn="ctr"/>
                  <a:endParaRPr lang="en-GB" sz="1333" dirty="0"/>
                </a:p>
              </p:txBody>
            </p:sp>
            <p:sp>
              <p:nvSpPr>
                <p:cNvPr id="27" name="Line 5">
                  <a:extLst>
                    <a:ext uri="{FF2B5EF4-FFF2-40B4-BE49-F238E27FC236}">
                      <a16:creationId xmlns:a16="http://schemas.microsoft.com/office/drawing/2014/main" id="{1346141C-59F7-F74B-ACE3-458E1ED6336C}"/>
                    </a:ext>
                  </a:extLst>
                </p:cNvPr>
                <p:cNvSpPr>
                  <a:spLocks noChangeShapeType="1"/>
                </p:cNvSpPr>
                <p:nvPr/>
              </p:nvSpPr>
              <p:spPr bwMode="auto">
                <a:xfrm>
                  <a:off x="2241" y="64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sp>
              <p:nvSpPr>
                <p:cNvPr id="28" name="Line 6">
                  <a:extLst>
                    <a:ext uri="{FF2B5EF4-FFF2-40B4-BE49-F238E27FC236}">
                      <a16:creationId xmlns:a16="http://schemas.microsoft.com/office/drawing/2014/main" id="{DEE59FF2-6760-5843-A431-12B09ABF0827}"/>
                    </a:ext>
                  </a:extLst>
                </p:cNvPr>
                <p:cNvSpPr>
                  <a:spLocks noChangeShapeType="1"/>
                </p:cNvSpPr>
                <p:nvPr/>
              </p:nvSpPr>
              <p:spPr bwMode="auto">
                <a:xfrm>
                  <a:off x="2241" y="648"/>
                  <a:ext cx="0" cy="0"/>
                </a:xfrm>
                <a:prstGeom prst="line">
                  <a:avLst/>
                </a:prstGeom>
                <a:grpFill/>
                <a:ln w="11113" cap="flat">
                  <a:solidFill>
                    <a:srgbClr val="FFFFFF"/>
                  </a:solidFill>
                  <a:prstDash val="solid"/>
                  <a:miter lim="800000"/>
                  <a:headEnd/>
                  <a:tailEnd/>
                </a:ln>
              </p:spPr>
              <p:txBody>
                <a:bodyPr vert="horz" wrap="square" lIns="48000" tIns="60960" rIns="48000" bIns="60960" numCol="1" anchor="t" anchorCtr="0" compatLnSpc="1">
                  <a:prstTxWarp prst="textNoShape">
                    <a:avLst/>
                  </a:prstTxWarp>
                </a:bodyPr>
                <a:lstStyle/>
                <a:p>
                  <a:pPr algn="ctr"/>
                  <a:endParaRPr lang="en-GB" sz="1333"/>
                </a:p>
              </p:txBody>
            </p:sp>
            <p:sp>
              <p:nvSpPr>
                <p:cNvPr id="29" name="Freeform 7">
                  <a:extLst>
                    <a:ext uri="{FF2B5EF4-FFF2-40B4-BE49-F238E27FC236}">
                      <a16:creationId xmlns:a16="http://schemas.microsoft.com/office/drawing/2014/main" id="{A7A4C20F-BF1C-814C-9838-7461D6451D0C}"/>
                    </a:ext>
                  </a:extLst>
                </p:cNvPr>
                <p:cNvSpPr>
                  <a:spLocks noEditPoints="1"/>
                </p:cNvSpPr>
                <p:nvPr/>
              </p:nvSpPr>
              <p:spPr bwMode="auto">
                <a:xfrm>
                  <a:off x="2125" y="460"/>
                  <a:ext cx="232" cy="232"/>
                </a:xfrm>
                <a:custGeom>
                  <a:avLst/>
                  <a:gdLst>
                    <a:gd name="T0" fmla="*/ 151 w 302"/>
                    <a:gd name="T1" fmla="*/ 302 h 302"/>
                    <a:gd name="T2" fmla="*/ 0 w 302"/>
                    <a:gd name="T3" fmla="*/ 151 h 302"/>
                    <a:gd name="T4" fmla="*/ 151 w 302"/>
                    <a:gd name="T5" fmla="*/ 0 h 302"/>
                    <a:gd name="T6" fmla="*/ 302 w 302"/>
                    <a:gd name="T7" fmla="*/ 151 h 302"/>
                    <a:gd name="T8" fmla="*/ 151 w 302"/>
                    <a:gd name="T9" fmla="*/ 302 h 302"/>
                    <a:gd name="T10" fmla="*/ 151 w 302"/>
                    <a:gd name="T11" fmla="*/ 9 h 302"/>
                    <a:gd name="T12" fmla="*/ 9 w 302"/>
                    <a:gd name="T13" fmla="*/ 151 h 302"/>
                    <a:gd name="T14" fmla="*/ 151 w 302"/>
                    <a:gd name="T15" fmla="*/ 293 h 302"/>
                    <a:gd name="T16" fmla="*/ 293 w 302"/>
                    <a:gd name="T17" fmla="*/ 151 h 302"/>
                    <a:gd name="T18" fmla="*/ 151 w 302"/>
                    <a:gd name="T19" fmla="*/ 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02">
                      <a:moveTo>
                        <a:pt x="151" y="302"/>
                      </a:moveTo>
                      <a:cubicBezTo>
                        <a:pt x="68" y="302"/>
                        <a:pt x="0" y="234"/>
                        <a:pt x="0" y="151"/>
                      </a:cubicBezTo>
                      <a:cubicBezTo>
                        <a:pt x="0" y="68"/>
                        <a:pt x="68" y="0"/>
                        <a:pt x="151" y="0"/>
                      </a:cubicBezTo>
                      <a:cubicBezTo>
                        <a:pt x="234" y="0"/>
                        <a:pt x="302" y="68"/>
                        <a:pt x="302" y="151"/>
                      </a:cubicBezTo>
                      <a:cubicBezTo>
                        <a:pt x="302" y="234"/>
                        <a:pt x="234" y="302"/>
                        <a:pt x="151" y="302"/>
                      </a:cubicBezTo>
                      <a:close/>
                      <a:moveTo>
                        <a:pt x="151" y="9"/>
                      </a:moveTo>
                      <a:cubicBezTo>
                        <a:pt x="73" y="9"/>
                        <a:pt x="9" y="73"/>
                        <a:pt x="9" y="151"/>
                      </a:cubicBezTo>
                      <a:cubicBezTo>
                        <a:pt x="9" y="229"/>
                        <a:pt x="73" y="293"/>
                        <a:pt x="151" y="293"/>
                      </a:cubicBezTo>
                      <a:cubicBezTo>
                        <a:pt x="229" y="293"/>
                        <a:pt x="293" y="229"/>
                        <a:pt x="293" y="151"/>
                      </a:cubicBezTo>
                      <a:cubicBezTo>
                        <a:pt x="293" y="73"/>
                        <a:pt x="229" y="9"/>
                        <a:pt x="15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sp>
              <p:nvSpPr>
                <p:cNvPr id="30" name="Freeform 8">
                  <a:extLst>
                    <a:ext uri="{FF2B5EF4-FFF2-40B4-BE49-F238E27FC236}">
                      <a16:creationId xmlns:a16="http://schemas.microsoft.com/office/drawing/2014/main" id="{4B268B5E-51A8-C04A-B65F-088ECD28FCF6}"/>
                    </a:ext>
                  </a:extLst>
                </p:cNvPr>
                <p:cNvSpPr>
                  <a:spLocks/>
                </p:cNvSpPr>
                <p:nvPr/>
              </p:nvSpPr>
              <p:spPr bwMode="auto">
                <a:xfrm>
                  <a:off x="2156" y="527"/>
                  <a:ext cx="170" cy="53"/>
                </a:xfrm>
                <a:custGeom>
                  <a:avLst/>
                  <a:gdLst>
                    <a:gd name="T0" fmla="*/ 176 w 222"/>
                    <a:gd name="T1" fmla="*/ 0 h 69"/>
                    <a:gd name="T2" fmla="*/ 185 w 222"/>
                    <a:gd name="T3" fmla="*/ 16 h 69"/>
                    <a:gd name="T4" fmla="*/ 111 w 222"/>
                    <a:gd name="T5" fmla="*/ 59 h 69"/>
                    <a:gd name="T6" fmla="*/ 36 w 222"/>
                    <a:gd name="T7" fmla="*/ 16 h 69"/>
                    <a:gd name="T8" fmla="*/ 46 w 222"/>
                    <a:gd name="T9" fmla="*/ 0 h 69"/>
                    <a:gd name="T10" fmla="*/ 0 w 222"/>
                    <a:gd name="T11" fmla="*/ 0 h 69"/>
                    <a:gd name="T12" fmla="*/ 23 w 222"/>
                    <a:gd name="T13" fmla="*/ 40 h 69"/>
                    <a:gd name="T14" fmla="*/ 32 w 222"/>
                    <a:gd name="T15" fmla="*/ 24 h 69"/>
                    <a:gd name="T16" fmla="*/ 109 w 222"/>
                    <a:gd name="T17" fmla="*/ 68 h 69"/>
                    <a:gd name="T18" fmla="*/ 111 w 222"/>
                    <a:gd name="T19" fmla="*/ 69 h 69"/>
                    <a:gd name="T20" fmla="*/ 113 w 222"/>
                    <a:gd name="T21" fmla="*/ 68 h 69"/>
                    <a:gd name="T22" fmla="*/ 190 w 222"/>
                    <a:gd name="T23" fmla="*/ 24 h 69"/>
                    <a:gd name="T24" fmla="*/ 199 w 222"/>
                    <a:gd name="T25" fmla="*/ 40 h 69"/>
                    <a:gd name="T26" fmla="*/ 222 w 222"/>
                    <a:gd name="T27" fmla="*/ 0 h 69"/>
                    <a:gd name="T28" fmla="*/ 176 w 222"/>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9">
                      <a:moveTo>
                        <a:pt x="176" y="0"/>
                      </a:moveTo>
                      <a:cubicBezTo>
                        <a:pt x="185" y="16"/>
                        <a:pt x="185" y="16"/>
                        <a:pt x="185" y="16"/>
                      </a:cubicBezTo>
                      <a:cubicBezTo>
                        <a:pt x="111" y="59"/>
                        <a:pt x="111" y="59"/>
                        <a:pt x="111" y="59"/>
                      </a:cubicBezTo>
                      <a:cubicBezTo>
                        <a:pt x="36" y="16"/>
                        <a:pt x="36" y="16"/>
                        <a:pt x="36" y="16"/>
                      </a:cubicBezTo>
                      <a:cubicBezTo>
                        <a:pt x="46" y="0"/>
                        <a:pt x="46" y="0"/>
                        <a:pt x="46" y="0"/>
                      </a:cubicBezTo>
                      <a:cubicBezTo>
                        <a:pt x="0" y="0"/>
                        <a:pt x="0" y="0"/>
                        <a:pt x="0" y="0"/>
                      </a:cubicBezTo>
                      <a:cubicBezTo>
                        <a:pt x="23" y="40"/>
                        <a:pt x="23" y="40"/>
                        <a:pt x="23" y="40"/>
                      </a:cubicBezTo>
                      <a:cubicBezTo>
                        <a:pt x="32" y="24"/>
                        <a:pt x="32" y="24"/>
                        <a:pt x="32" y="24"/>
                      </a:cubicBezTo>
                      <a:cubicBezTo>
                        <a:pt x="109" y="68"/>
                        <a:pt x="109" y="68"/>
                        <a:pt x="109" y="68"/>
                      </a:cubicBezTo>
                      <a:cubicBezTo>
                        <a:pt x="109" y="68"/>
                        <a:pt x="110" y="69"/>
                        <a:pt x="111" y="69"/>
                      </a:cubicBezTo>
                      <a:cubicBezTo>
                        <a:pt x="112" y="69"/>
                        <a:pt x="113" y="68"/>
                        <a:pt x="113" y="68"/>
                      </a:cubicBezTo>
                      <a:cubicBezTo>
                        <a:pt x="190" y="24"/>
                        <a:pt x="190" y="24"/>
                        <a:pt x="190" y="24"/>
                      </a:cubicBezTo>
                      <a:cubicBezTo>
                        <a:pt x="199" y="40"/>
                        <a:pt x="199" y="40"/>
                        <a:pt x="199" y="40"/>
                      </a:cubicBezTo>
                      <a:cubicBezTo>
                        <a:pt x="222" y="0"/>
                        <a:pt x="222" y="0"/>
                        <a:pt x="222" y="0"/>
                      </a:cubicBez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grpSp>
        </p:grpSp>
        <p:grpSp>
          <p:nvGrpSpPr>
            <p:cNvPr id="14" name="Group 13">
              <a:extLst>
                <a:ext uri="{FF2B5EF4-FFF2-40B4-BE49-F238E27FC236}">
                  <a16:creationId xmlns:a16="http://schemas.microsoft.com/office/drawing/2014/main" id="{E68A66F6-09B4-4A47-A211-8D2D07D79017}"/>
                </a:ext>
              </a:extLst>
            </p:cNvPr>
            <p:cNvGrpSpPr/>
            <p:nvPr/>
          </p:nvGrpSpPr>
          <p:grpSpPr>
            <a:xfrm>
              <a:off x="6111770" y="2378622"/>
              <a:ext cx="1606762" cy="454740"/>
              <a:chOff x="2636839" y="2075298"/>
              <a:chExt cx="1714361" cy="485192"/>
            </a:xfrm>
            <a:solidFill>
              <a:schemeClr val="accent4"/>
            </a:solidFill>
          </p:grpSpPr>
          <p:sp>
            <p:nvSpPr>
              <p:cNvPr id="17" name="Rectangle: Rounded Corners 20">
                <a:extLst>
                  <a:ext uri="{FF2B5EF4-FFF2-40B4-BE49-F238E27FC236}">
                    <a16:creationId xmlns:a16="http://schemas.microsoft.com/office/drawing/2014/main" id="{2505F088-FB80-2E4F-90A8-42D655DA1675}"/>
                  </a:ext>
                </a:extLst>
              </p:cNvPr>
              <p:cNvSpPr/>
              <p:nvPr/>
            </p:nvSpPr>
            <p:spPr>
              <a:xfrm>
                <a:off x="2636839" y="2075298"/>
                <a:ext cx="1714361" cy="48519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algn="ctr"/>
                <a:r>
                  <a:rPr lang="en-GB" sz="1333" dirty="0"/>
                  <a:t>PTP GM</a:t>
                </a:r>
              </a:p>
            </p:txBody>
          </p:sp>
          <p:grpSp>
            <p:nvGrpSpPr>
              <p:cNvPr id="18" name="Group 4">
                <a:extLst>
                  <a:ext uri="{FF2B5EF4-FFF2-40B4-BE49-F238E27FC236}">
                    <a16:creationId xmlns:a16="http://schemas.microsoft.com/office/drawing/2014/main" id="{9A7BF7D9-7B73-1148-8F09-B729C7F6290E}"/>
                  </a:ext>
                </a:extLst>
              </p:cNvPr>
              <p:cNvGrpSpPr>
                <a:grpSpLocks noChangeAspect="1"/>
              </p:cNvGrpSpPr>
              <p:nvPr/>
            </p:nvGrpSpPr>
            <p:grpSpPr bwMode="auto">
              <a:xfrm>
                <a:off x="3946931" y="2161529"/>
                <a:ext cx="312730" cy="312730"/>
                <a:chOff x="2125" y="460"/>
                <a:chExt cx="232" cy="232"/>
              </a:xfrm>
              <a:grpFill/>
            </p:grpSpPr>
            <p:sp>
              <p:nvSpPr>
                <p:cNvPr id="19" name="AutoShape 3">
                  <a:extLst>
                    <a:ext uri="{FF2B5EF4-FFF2-40B4-BE49-F238E27FC236}">
                      <a16:creationId xmlns:a16="http://schemas.microsoft.com/office/drawing/2014/main" id="{419211C6-1CFA-0543-BC8F-56C5F5A0E505}"/>
                    </a:ext>
                  </a:extLst>
                </p:cNvPr>
                <p:cNvSpPr>
                  <a:spLocks noChangeAspect="1" noChangeArrowheads="1" noTextEdit="1"/>
                </p:cNvSpPr>
                <p:nvPr/>
              </p:nvSpPr>
              <p:spPr bwMode="auto">
                <a:xfrm>
                  <a:off x="2125" y="484"/>
                  <a:ext cx="208" cy="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8000" tIns="60960" rIns="48000" bIns="60960" numCol="1" anchor="t" anchorCtr="0" compatLnSpc="1">
                  <a:prstTxWarp prst="textNoShape">
                    <a:avLst/>
                  </a:prstTxWarp>
                </a:bodyPr>
                <a:lstStyle/>
                <a:p>
                  <a:pPr algn="ctr"/>
                  <a:endParaRPr lang="en-GB" sz="1333" dirty="0"/>
                </a:p>
              </p:txBody>
            </p:sp>
            <p:sp>
              <p:nvSpPr>
                <p:cNvPr id="20" name="Line 5">
                  <a:extLst>
                    <a:ext uri="{FF2B5EF4-FFF2-40B4-BE49-F238E27FC236}">
                      <a16:creationId xmlns:a16="http://schemas.microsoft.com/office/drawing/2014/main" id="{D831B429-3CCF-3346-AAA5-E6A7DCC0165B}"/>
                    </a:ext>
                  </a:extLst>
                </p:cNvPr>
                <p:cNvSpPr>
                  <a:spLocks noChangeShapeType="1"/>
                </p:cNvSpPr>
                <p:nvPr/>
              </p:nvSpPr>
              <p:spPr bwMode="auto">
                <a:xfrm>
                  <a:off x="2241" y="64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sp>
              <p:nvSpPr>
                <p:cNvPr id="21" name="Line 6">
                  <a:extLst>
                    <a:ext uri="{FF2B5EF4-FFF2-40B4-BE49-F238E27FC236}">
                      <a16:creationId xmlns:a16="http://schemas.microsoft.com/office/drawing/2014/main" id="{B48CDF0C-D34D-7C46-B9E3-9D51C58F4B32}"/>
                    </a:ext>
                  </a:extLst>
                </p:cNvPr>
                <p:cNvSpPr>
                  <a:spLocks noChangeShapeType="1"/>
                </p:cNvSpPr>
                <p:nvPr/>
              </p:nvSpPr>
              <p:spPr bwMode="auto">
                <a:xfrm>
                  <a:off x="2241" y="648"/>
                  <a:ext cx="0" cy="0"/>
                </a:xfrm>
                <a:prstGeom prst="line">
                  <a:avLst/>
                </a:prstGeom>
                <a:grpFill/>
                <a:ln w="11113" cap="flat">
                  <a:solidFill>
                    <a:srgbClr val="FFFFFF"/>
                  </a:solidFill>
                  <a:prstDash val="solid"/>
                  <a:miter lim="800000"/>
                  <a:headEnd/>
                  <a:tailEnd/>
                </a:ln>
              </p:spPr>
              <p:txBody>
                <a:bodyPr vert="horz" wrap="square" lIns="48000" tIns="60960" rIns="48000" bIns="60960" numCol="1" anchor="t" anchorCtr="0" compatLnSpc="1">
                  <a:prstTxWarp prst="textNoShape">
                    <a:avLst/>
                  </a:prstTxWarp>
                </a:bodyPr>
                <a:lstStyle/>
                <a:p>
                  <a:pPr algn="ctr"/>
                  <a:endParaRPr lang="en-GB" sz="1333"/>
                </a:p>
              </p:txBody>
            </p:sp>
            <p:sp>
              <p:nvSpPr>
                <p:cNvPr id="22" name="Freeform 7">
                  <a:extLst>
                    <a:ext uri="{FF2B5EF4-FFF2-40B4-BE49-F238E27FC236}">
                      <a16:creationId xmlns:a16="http://schemas.microsoft.com/office/drawing/2014/main" id="{4E99671D-B401-124A-84C9-52E2DC9293AC}"/>
                    </a:ext>
                  </a:extLst>
                </p:cNvPr>
                <p:cNvSpPr>
                  <a:spLocks noEditPoints="1"/>
                </p:cNvSpPr>
                <p:nvPr/>
              </p:nvSpPr>
              <p:spPr bwMode="auto">
                <a:xfrm>
                  <a:off x="2125" y="460"/>
                  <a:ext cx="232" cy="232"/>
                </a:xfrm>
                <a:custGeom>
                  <a:avLst/>
                  <a:gdLst>
                    <a:gd name="T0" fmla="*/ 151 w 302"/>
                    <a:gd name="T1" fmla="*/ 302 h 302"/>
                    <a:gd name="T2" fmla="*/ 0 w 302"/>
                    <a:gd name="T3" fmla="*/ 151 h 302"/>
                    <a:gd name="T4" fmla="*/ 151 w 302"/>
                    <a:gd name="T5" fmla="*/ 0 h 302"/>
                    <a:gd name="T6" fmla="*/ 302 w 302"/>
                    <a:gd name="T7" fmla="*/ 151 h 302"/>
                    <a:gd name="T8" fmla="*/ 151 w 302"/>
                    <a:gd name="T9" fmla="*/ 302 h 302"/>
                    <a:gd name="T10" fmla="*/ 151 w 302"/>
                    <a:gd name="T11" fmla="*/ 9 h 302"/>
                    <a:gd name="T12" fmla="*/ 9 w 302"/>
                    <a:gd name="T13" fmla="*/ 151 h 302"/>
                    <a:gd name="T14" fmla="*/ 151 w 302"/>
                    <a:gd name="T15" fmla="*/ 293 h 302"/>
                    <a:gd name="T16" fmla="*/ 293 w 302"/>
                    <a:gd name="T17" fmla="*/ 151 h 302"/>
                    <a:gd name="T18" fmla="*/ 151 w 302"/>
                    <a:gd name="T19" fmla="*/ 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02">
                      <a:moveTo>
                        <a:pt x="151" y="302"/>
                      </a:moveTo>
                      <a:cubicBezTo>
                        <a:pt x="68" y="302"/>
                        <a:pt x="0" y="234"/>
                        <a:pt x="0" y="151"/>
                      </a:cubicBezTo>
                      <a:cubicBezTo>
                        <a:pt x="0" y="68"/>
                        <a:pt x="68" y="0"/>
                        <a:pt x="151" y="0"/>
                      </a:cubicBezTo>
                      <a:cubicBezTo>
                        <a:pt x="234" y="0"/>
                        <a:pt x="302" y="68"/>
                        <a:pt x="302" y="151"/>
                      </a:cubicBezTo>
                      <a:cubicBezTo>
                        <a:pt x="302" y="234"/>
                        <a:pt x="234" y="302"/>
                        <a:pt x="151" y="302"/>
                      </a:cubicBezTo>
                      <a:close/>
                      <a:moveTo>
                        <a:pt x="151" y="9"/>
                      </a:moveTo>
                      <a:cubicBezTo>
                        <a:pt x="73" y="9"/>
                        <a:pt x="9" y="73"/>
                        <a:pt x="9" y="151"/>
                      </a:cubicBezTo>
                      <a:cubicBezTo>
                        <a:pt x="9" y="229"/>
                        <a:pt x="73" y="293"/>
                        <a:pt x="151" y="293"/>
                      </a:cubicBezTo>
                      <a:cubicBezTo>
                        <a:pt x="229" y="293"/>
                        <a:pt x="293" y="229"/>
                        <a:pt x="293" y="151"/>
                      </a:cubicBezTo>
                      <a:cubicBezTo>
                        <a:pt x="293" y="73"/>
                        <a:pt x="229" y="9"/>
                        <a:pt x="15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sp>
              <p:nvSpPr>
                <p:cNvPr id="23" name="Freeform 8">
                  <a:extLst>
                    <a:ext uri="{FF2B5EF4-FFF2-40B4-BE49-F238E27FC236}">
                      <a16:creationId xmlns:a16="http://schemas.microsoft.com/office/drawing/2014/main" id="{4B97D4A2-FAB3-C047-8E3E-0B826281B19A}"/>
                    </a:ext>
                  </a:extLst>
                </p:cNvPr>
                <p:cNvSpPr>
                  <a:spLocks/>
                </p:cNvSpPr>
                <p:nvPr/>
              </p:nvSpPr>
              <p:spPr bwMode="auto">
                <a:xfrm>
                  <a:off x="2156" y="527"/>
                  <a:ext cx="170" cy="53"/>
                </a:xfrm>
                <a:custGeom>
                  <a:avLst/>
                  <a:gdLst>
                    <a:gd name="T0" fmla="*/ 176 w 222"/>
                    <a:gd name="T1" fmla="*/ 0 h 69"/>
                    <a:gd name="T2" fmla="*/ 185 w 222"/>
                    <a:gd name="T3" fmla="*/ 16 h 69"/>
                    <a:gd name="T4" fmla="*/ 111 w 222"/>
                    <a:gd name="T5" fmla="*/ 59 h 69"/>
                    <a:gd name="T6" fmla="*/ 36 w 222"/>
                    <a:gd name="T7" fmla="*/ 16 h 69"/>
                    <a:gd name="T8" fmla="*/ 46 w 222"/>
                    <a:gd name="T9" fmla="*/ 0 h 69"/>
                    <a:gd name="T10" fmla="*/ 0 w 222"/>
                    <a:gd name="T11" fmla="*/ 0 h 69"/>
                    <a:gd name="T12" fmla="*/ 23 w 222"/>
                    <a:gd name="T13" fmla="*/ 40 h 69"/>
                    <a:gd name="T14" fmla="*/ 32 w 222"/>
                    <a:gd name="T15" fmla="*/ 24 h 69"/>
                    <a:gd name="T16" fmla="*/ 109 w 222"/>
                    <a:gd name="T17" fmla="*/ 68 h 69"/>
                    <a:gd name="T18" fmla="*/ 111 w 222"/>
                    <a:gd name="T19" fmla="*/ 69 h 69"/>
                    <a:gd name="T20" fmla="*/ 113 w 222"/>
                    <a:gd name="T21" fmla="*/ 68 h 69"/>
                    <a:gd name="T22" fmla="*/ 190 w 222"/>
                    <a:gd name="T23" fmla="*/ 24 h 69"/>
                    <a:gd name="T24" fmla="*/ 199 w 222"/>
                    <a:gd name="T25" fmla="*/ 40 h 69"/>
                    <a:gd name="T26" fmla="*/ 222 w 222"/>
                    <a:gd name="T27" fmla="*/ 0 h 69"/>
                    <a:gd name="T28" fmla="*/ 176 w 222"/>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9">
                      <a:moveTo>
                        <a:pt x="176" y="0"/>
                      </a:moveTo>
                      <a:cubicBezTo>
                        <a:pt x="185" y="16"/>
                        <a:pt x="185" y="16"/>
                        <a:pt x="185" y="16"/>
                      </a:cubicBezTo>
                      <a:cubicBezTo>
                        <a:pt x="111" y="59"/>
                        <a:pt x="111" y="59"/>
                        <a:pt x="111" y="59"/>
                      </a:cubicBezTo>
                      <a:cubicBezTo>
                        <a:pt x="36" y="16"/>
                        <a:pt x="36" y="16"/>
                        <a:pt x="36" y="16"/>
                      </a:cubicBezTo>
                      <a:cubicBezTo>
                        <a:pt x="46" y="0"/>
                        <a:pt x="46" y="0"/>
                        <a:pt x="46" y="0"/>
                      </a:cubicBezTo>
                      <a:cubicBezTo>
                        <a:pt x="0" y="0"/>
                        <a:pt x="0" y="0"/>
                        <a:pt x="0" y="0"/>
                      </a:cubicBezTo>
                      <a:cubicBezTo>
                        <a:pt x="23" y="40"/>
                        <a:pt x="23" y="40"/>
                        <a:pt x="23" y="40"/>
                      </a:cubicBezTo>
                      <a:cubicBezTo>
                        <a:pt x="32" y="24"/>
                        <a:pt x="32" y="24"/>
                        <a:pt x="32" y="24"/>
                      </a:cubicBezTo>
                      <a:cubicBezTo>
                        <a:pt x="109" y="68"/>
                        <a:pt x="109" y="68"/>
                        <a:pt x="109" y="68"/>
                      </a:cubicBezTo>
                      <a:cubicBezTo>
                        <a:pt x="109" y="68"/>
                        <a:pt x="110" y="69"/>
                        <a:pt x="111" y="69"/>
                      </a:cubicBezTo>
                      <a:cubicBezTo>
                        <a:pt x="112" y="69"/>
                        <a:pt x="113" y="68"/>
                        <a:pt x="113" y="68"/>
                      </a:cubicBezTo>
                      <a:cubicBezTo>
                        <a:pt x="190" y="24"/>
                        <a:pt x="190" y="24"/>
                        <a:pt x="190" y="24"/>
                      </a:cubicBezTo>
                      <a:cubicBezTo>
                        <a:pt x="199" y="40"/>
                        <a:pt x="199" y="40"/>
                        <a:pt x="199" y="40"/>
                      </a:cubicBezTo>
                      <a:cubicBezTo>
                        <a:pt x="222" y="0"/>
                        <a:pt x="222" y="0"/>
                        <a:pt x="222" y="0"/>
                      </a:cubicBez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grpSp>
        </p:grpSp>
        <p:cxnSp>
          <p:nvCxnSpPr>
            <p:cNvPr id="15" name="Connector: Curved 27">
              <a:extLst>
                <a:ext uri="{FF2B5EF4-FFF2-40B4-BE49-F238E27FC236}">
                  <a16:creationId xmlns:a16="http://schemas.microsoft.com/office/drawing/2014/main" id="{E12BDE6C-E178-FC4D-B049-5D4D9C4E8311}"/>
                </a:ext>
              </a:extLst>
            </p:cNvPr>
            <p:cNvCxnSpPr>
              <a:cxnSpLocks/>
              <a:stCxn id="31" idx="2"/>
              <a:endCxn id="24" idx="0"/>
            </p:cNvCxnSpPr>
            <p:nvPr/>
          </p:nvCxnSpPr>
          <p:spPr>
            <a:xfrm rot="10800000" flipV="1">
              <a:off x="2228850" y="1691126"/>
              <a:ext cx="1789374" cy="687495"/>
            </a:xfrm>
            <a:prstGeom prst="curvedConnector2">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Connector: Curved 28">
              <a:extLst>
                <a:ext uri="{FF2B5EF4-FFF2-40B4-BE49-F238E27FC236}">
                  <a16:creationId xmlns:a16="http://schemas.microsoft.com/office/drawing/2014/main" id="{9FF6FCA5-F686-294A-94F9-30C9F9E89EE1}"/>
                </a:ext>
              </a:extLst>
            </p:cNvPr>
            <p:cNvCxnSpPr>
              <a:cxnSpLocks/>
              <a:stCxn id="31" idx="6"/>
              <a:endCxn id="17" idx="0"/>
            </p:cNvCxnSpPr>
            <p:nvPr/>
          </p:nvCxnSpPr>
          <p:spPr>
            <a:xfrm>
              <a:off x="5125778" y="1691128"/>
              <a:ext cx="1789373" cy="687495"/>
            </a:xfrm>
            <a:prstGeom prst="curvedConnector2">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049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B59B6-D43F-4440-8F9E-38995C74B034}"/>
              </a:ext>
            </a:extLst>
          </p:cNvPr>
          <p:cNvSpPr>
            <a:spLocks noGrp="1"/>
          </p:cNvSpPr>
          <p:nvPr>
            <p:ph type="title"/>
          </p:nvPr>
        </p:nvSpPr>
        <p:spPr>
          <a:xfrm>
            <a:off x="609600" y="369033"/>
            <a:ext cx="8937674" cy="808522"/>
          </a:xfrm>
        </p:spPr>
        <p:txBody>
          <a:bodyPr>
            <a:normAutofit fontScale="90000"/>
          </a:bodyPr>
          <a:lstStyle/>
          <a:p>
            <a:pPr algn="ctr"/>
            <a:r>
              <a:rPr lang="en-GB" dirty="0">
                <a:solidFill>
                  <a:schemeClr val="bg1"/>
                </a:solidFill>
              </a:rPr>
              <a:t>Interconnecting proprietary audio Islands</a:t>
            </a:r>
            <a:endParaRPr lang="en-US" dirty="0">
              <a:solidFill>
                <a:schemeClr val="bg1"/>
              </a:solidFill>
            </a:endParaRPr>
          </a:p>
        </p:txBody>
      </p:sp>
      <p:sp>
        <p:nvSpPr>
          <p:cNvPr id="5" name="Slide Number Placeholder 4">
            <a:extLst>
              <a:ext uri="{FF2B5EF4-FFF2-40B4-BE49-F238E27FC236}">
                <a16:creationId xmlns:a16="http://schemas.microsoft.com/office/drawing/2014/main" id="{5057479E-12C8-41DD-9A51-BAD271ECB54B}"/>
              </a:ext>
            </a:extLst>
          </p:cNvPr>
          <p:cNvSpPr>
            <a:spLocks noGrp="1"/>
          </p:cNvSpPr>
          <p:nvPr>
            <p:ph type="sldNum" sz="quarter" idx="12"/>
          </p:nvPr>
        </p:nvSpPr>
        <p:spPr/>
        <p:txBody>
          <a:bodyPr/>
          <a:lstStyle/>
          <a:p>
            <a:fld id="{B86B1C54-FEBF-4CC1-B344-3951D30ED3C9}" type="slidenum">
              <a:rPr lang="en-US" noProof="0" smtClean="0"/>
              <a:t>29</a:t>
            </a:fld>
            <a:endParaRPr lang="en-US" noProof="0" dirty="0"/>
          </a:p>
        </p:txBody>
      </p:sp>
      <p:pic>
        <p:nvPicPr>
          <p:cNvPr id="8" name="Picture 7" descr="A picture containing tree&#10;&#10;Description automatically generated">
            <a:extLst>
              <a:ext uri="{FF2B5EF4-FFF2-40B4-BE49-F238E27FC236}">
                <a16:creationId xmlns:a16="http://schemas.microsoft.com/office/drawing/2014/main" id="{3821B2A2-4971-4B47-A28B-29115CA26B9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610450" y="1706230"/>
            <a:ext cx="2329703" cy="2329703"/>
          </a:xfrm>
          <a:prstGeom prst="rect">
            <a:avLst/>
          </a:prstGeom>
        </p:spPr>
      </p:pic>
      <p:pic>
        <p:nvPicPr>
          <p:cNvPr id="10" name="Graphic 9">
            <a:extLst>
              <a:ext uri="{FF2B5EF4-FFF2-40B4-BE49-F238E27FC236}">
                <a16:creationId xmlns:a16="http://schemas.microsoft.com/office/drawing/2014/main" id="{F8B3EF41-2F85-44BA-9010-C7B7884C58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8600" y="1706230"/>
            <a:ext cx="2743201" cy="2743201"/>
          </a:xfrm>
          <a:prstGeom prst="rect">
            <a:avLst/>
          </a:prstGeom>
        </p:spPr>
      </p:pic>
      <p:cxnSp>
        <p:nvCxnSpPr>
          <p:cNvPr id="11" name="Connector: Curved 27">
            <a:extLst>
              <a:ext uri="{FF2B5EF4-FFF2-40B4-BE49-F238E27FC236}">
                <a16:creationId xmlns:a16="http://schemas.microsoft.com/office/drawing/2014/main" id="{6810597B-ECE0-4C79-861E-E4E750B68616}"/>
              </a:ext>
            </a:extLst>
          </p:cNvPr>
          <p:cNvCxnSpPr>
            <a:cxnSpLocks/>
          </p:cNvCxnSpPr>
          <p:nvPr/>
        </p:nvCxnSpPr>
        <p:spPr>
          <a:xfrm rot="10800000">
            <a:off x="4574271" y="2698317"/>
            <a:ext cx="2508447" cy="79199"/>
          </a:xfrm>
          <a:prstGeom prst="curvedConnector3">
            <a:avLst>
              <a:gd name="adj1" fmla="val 100926"/>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65BD7EB-E368-413B-A4CA-CAFB82CFB089}"/>
              </a:ext>
            </a:extLst>
          </p:cNvPr>
          <p:cNvSpPr txBox="1"/>
          <p:nvPr/>
        </p:nvSpPr>
        <p:spPr>
          <a:xfrm>
            <a:off x="2236749" y="5604293"/>
            <a:ext cx="8543557" cy="830997"/>
          </a:xfrm>
          <a:prstGeom prst="rect">
            <a:avLst/>
          </a:prstGeom>
          <a:noFill/>
        </p:spPr>
        <p:txBody>
          <a:bodyPr wrap="none" rtlCol="0">
            <a:spAutoFit/>
          </a:bodyPr>
          <a:lstStyle/>
          <a:p>
            <a:r>
              <a:rPr lang="en-GB" sz="2400" dirty="0"/>
              <a:t>Plug and play ‘toolkit’ needed to transition to standardised formats</a:t>
            </a:r>
          </a:p>
          <a:p>
            <a:endParaRPr lang="en-US" sz="2400" dirty="0"/>
          </a:p>
        </p:txBody>
      </p:sp>
      <p:sp>
        <p:nvSpPr>
          <p:cNvPr id="12" name="TextBox 11">
            <a:extLst>
              <a:ext uri="{FF2B5EF4-FFF2-40B4-BE49-F238E27FC236}">
                <a16:creationId xmlns:a16="http://schemas.microsoft.com/office/drawing/2014/main" id="{84E2592F-FB84-4236-987A-ABA7740E76A5}"/>
              </a:ext>
            </a:extLst>
          </p:cNvPr>
          <p:cNvSpPr txBox="1"/>
          <p:nvPr/>
        </p:nvSpPr>
        <p:spPr>
          <a:xfrm>
            <a:off x="4510740" y="2244586"/>
            <a:ext cx="2920158" cy="830997"/>
          </a:xfrm>
          <a:prstGeom prst="rect">
            <a:avLst/>
          </a:prstGeom>
          <a:noFill/>
        </p:spPr>
        <p:txBody>
          <a:bodyPr wrap="none" rtlCol="0">
            <a:spAutoFit/>
          </a:bodyPr>
          <a:lstStyle/>
          <a:p>
            <a:r>
              <a:rPr lang="en-GB" sz="2400" dirty="0"/>
              <a:t>Gateway via ‘tie-lines’</a:t>
            </a:r>
          </a:p>
          <a:p>
            <a:endParaRPr lang="en-US" sz="2400" dirty="0"/>
          </a:p>
        </p:txBody>
      </p:sp>
      <p:sp>
        <p:nvSpPr>
          <p:cNvPr id="13" name="TextBox 12">
            <a:extLst>
              <a:ext uri="{FF2B5EF4-FFF2-40B4-BE49-F238E27FC236}">
                <a16:creationId xmlns:a16="http://schemas.microsoft.com/office/drawing/2014/main" id="{86533063-76FE-4C1F-BF90-6B39F6E2282D}"/>
              </a:ext>
            </a:extLst>
          </p:cNvPr>
          <p:cNvSpPr txBox="1"/>
          <p:nvPr/>
        </p:nvSpPr>
        <p:spPr>
          <a:xfrm>
            <a:off x="4639307" y="2897743"/>
            <a:ext cx="2367508" cy="830997"/>
          </a:xfrm>
          <a:prstGeom prst="rect">
            <a:avLst/>
          </a:prstGeom>
          <a:noFill/>
        </p:spPr>
        <p:txBody>
          <a:bodyPr wrap="none" rtlCol="0">
            <a:spAutoFit/>
          </a:bodyPr>
          <a:lstStyle/>
          <a:p>
            <a:r>
              <a:rPr lang="en-GB" sz="2400" dirty="0"/>
              <a:t>SDN interconnect</a:t>
            </a:r>
          </a:p>
          <a:p>
            <a:endParaRPr lang="en-US" sz="2400" dirty="0"/>
          </a:p>
        </p:txBody>
      </p:sp>
    </p:spTree>
    <p:extLst>
      <p:ext uri="{BB962C8B-B14F-4D97-AF65-F5344CB8AC3E}">
        <p14:creationId xmlns:p14="http://schemas.microsoft.com/office/powerpoint/2010/main" val="366477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DD43-A7F8-44DD-B7E6-646E0739C84B}"/>
              </a:ext>
            </a:extLst>
          </p:cNvPr>
          <p:cNvSpPr>
            <a:spLocks noGrp="1"/>
          </p:cNvSpPr>
          <p:nvPr>
            <p:ph type="title"/>
          </p:nvPr>
        </p:nvSpPr>
        <p:spPr>
          <a:xfrm>
            <a:off x="0" y="299762"/>
            <a:ext cx="10860505" cy="1126792"/>
          </a:xfrm>
        </p:spPr>
        <p:txBody>
          <a:bodyPr>
            <a:normAutofit/>
          </a:bodyPr>
          <a:lstStyle/>
          <a:p>
            <a:r>
              <a:rPr lang="en-GB" dirty="0">
                <a:solidFill>
                  <a:schemeClr val="bg1"/>
                </a:solidFill>
              </a:rPr>
              <a:t>Don’t forget the audio- I am an sound guy!</a:t>
            </a:r>
            <a:endParaRPr lang="en-US" dirty="0">
              <a:solidFill>
                <a:schemeClr val="bg1"/>
              </a:solidFill>
            </a:endParaRPr>
          </a:p>
        </p:txBody>
      </p:sp>
      <p:pic>
        <p:nvPicPr>
          <p:cNvPr id="4" name="Picture 3" descr="A desk with a computer on a table&#10;&#10;Description automatically generated">
            <a:extLst>
              <a:ext uri="{FF2B5EF4-FFF2-40B4-BE49-F238E27FC236}">
                <a16:creationId xmlns:a16="http://schemas.microsoft.com/office/drawing/2014/main" id="{0E72D069-2A42-40E7-9ABE-4D8BB8E31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2" y="2242210"/>
            <a:ext cx="6053505" cy="4540129"/>
          </a:xfrm>
          <a:prstGeom prst="rect">
            <a:avLst/>
          </a:prstGeom>
        </p:spPr>
      </p:pic>
      <p:pic>
        <p:nvPicPr>
          <p:cNvPr id="6" name="Picture 5" descr="A piano in a room&#10;&#10;Description automatically generated">
            <a:extLst>
              <a:ext uri="{FF2B5EF4-FFF2-40B4-BE49-F238E27FC236}">
                <a16:creationId xmlns:a16="http://schemas.microsoft.com/office/drawing/2014/main" id="{23692BC6-3DA9-430F-BC89-AE617C291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514" y="1398974"/>
            <a:ext cx="5983585" cy="4487689"/>
          </a:xfrm>
          <a:prstGeom prst="rect">
            <a:avLst/>
          </a:prstGeom>
        </p:spPr>
      </p:pic>
    </p:spTree>
    <p:extLst>
      <p:ext uri="{BB962C8B-B14F-4D97-AF65-F5344CB8AC3E}">
        <p14:creationId xmlns:p14="http://schemas.microsoft.com/office/powerpoint/2010/main" val="2025769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4007-BFA3-42F9-8BB9-737953DC3B4C}"/>
              </a:ext>
            </a:extLst>
          </p:cNvPr>
          <p:cNvSpPr>
            <a:spLocks noGrp="1"/>
          </p:cNvSpPr>
          <p:nvPr>
            <p:ph type="title"/>
          </p:nvPr>
        </p:nvSpPr>
        <p:spPr/>
        <p:txBody>
          <a:bodyPr/>
          <a:lstStyle/>
          <a:p>
            <a:r>
              <a:rPr lang="en-GB" b="1" dirty="0"/>
              <a:t>AES67</a:t>
            </a:r>
            <a:r>
              <a:rPr lang="en-GB" dirty="0"/>
              <a:t> – defines link offset</a:t>
            </a:r>
          </a:p>
        </p:txBody>
      </p:sp>
      <p:pic>
        <p:nvPicPr>
          <p:cNvPr id="7" name="Content Placeholder 6">
            <a:extLst>
              <a:ext uri="{FF2B5EF4-FFF2-40B4-BE49-F238E27FC236}">
                <a16:creationId xmlns:a16="http://schemas.microsoft.com/office/drawing/2014/main" id="{83191AC7-1D29-4AA4-8BC8-3087B5952036}"/>
              </a:ext>
            </a:extLst>
          </p:cNvPr>
          <p:cNvPicPr>
            <a:picLocks noGrp="1" noChangeAspect="1"/>
          </p:cNvPicPr>
          <p:nvPr>
            <p:ph idx="1"/>
          </p:nvPr>
        </p:nvPicPr>
        <p:blipFill>
          <a:blip r:embed="rId2">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683855" y="4342228"/>
            <a:ext cx="3389501" cy="2103229"/>
          </a:xfrm>
        </p:spPr>
      </p:pic>
      <p:pic>
        <p:nvPicPr>
          <p:cNvPr id="9" name="Picture 2" descr="Image result for timing icon">
            <a:extLst>
              <a:ext uri="{FF2B5EF4-FFF2-40B4-BE49-F238E27FC236}">
                <a16:creationId xmlns:a16="http://schemas.microsoft.com/office/drawing/2014/main" id="{4B3F4A10-64FB-4F8F-86B7-B5685D6090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80" y="1366655"/>
            <a:ext cx="1723560" cy="1723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4C0FAF9-8032-44B3-807C-3D12F00017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67635" y="1726667"/>
            <a:ext cx="2624368" cy="2615561"/>
          </a:xfrm>
          <a:prstGeom prst="rect">
            <a:avLst/>
          </a:prstGeom>
        </p:spPr>
      </p:pic>
      <p:grpSp>
        <p:nvGrpSpPr>
          <p:cNvPr id="6" name="Group 5">
            <a:extLst>
              <a:ext uri="{FF2B5EF4-FFF2-40B4-BE49-F238E27FC236}">
                <a16:creationId xmlns:a16="http://schemas.microsoft.com/office/drawing/2014/main" id="{26654899-FF73-F048-AA91-A45D331FD35D}"/>
              </a:ext>
            </a:extLst>
          </p:cNvPr>
          <p:cNvGrpSpPr/>
          <p:nvPr/>
        </p:nvGrpSpPr>
        <p:grpSpPr>
          <a:xfrm>
            <a:off x="7359068" y="1587278"/>
            <a:ext cx="1557040" cy="1502937"/>
            <a:chOff x="423246" y="2735797"/>
            <a:chExt cx="1107553" cy="1107553"/>
          </a:xfrm>
        </p:grpSpPr>
        <p:sp>
          <p:nvSpPr>
            <p:cNvPr id="8" name="Oval 7">
              <a:extLst>
                <a:ext uri="{FF2B5EF4-FFF2-40B4-BE49-F238E27FC236}">
                  <a16:creationId xmlns:a16="http://schemas.microsoft.com/office/drawing/2014/main" id="{A476E3EE-07CD-4346-8DA3-467E0A8BED87}"/>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AC07CBB2-743A-5A4F-988E-FF739CBFE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178" y="2975883"/>
              <a:ext cx="805688" cy="627380"/>
            </a:xfrm>
            <a:prstGeom prst="rect">
              <a:avLst/>
            </a:prstGeom>
          </p:spPr>
        </p:pic>
      </p:grpSp>
      <p:grpSp>
        <p:nvGrpSpPr>
          <p:cNvPr id="15" name="Group 14">
            <a:extLst>
              <a:ext uri="{FF2B5EF4-FFF2-40B4-BE49-F238E27FC236}">
                <a16:creationId xmlns:a16="http://schemas.microsoft.com/office/drawing/2014/main" id="{65CF3AE8-59B5-124B-A039-E6EC6B27931E}"/>
              </a:ext>
            </a:extLst>
          </p:cNvPr>
          <p:cNvGrpSpPr/>
          <p:nvPr/>
        </p:nvGrpSpPr>
        <p:grpSpPr>
          <a:xfrm>
            <a:off x="2689549" y="1600380"/>
            <a:ext cx="1476737" cy="1476737"/>
            <a:chOff x="1881214" y="1347383"/>
            <a:chExt cx="1107553" cy="1107553"/>
          </a:xfrm>
        </p:grpSpPr>
        <p:sp>
          <p:nvSpPr>
            <p:cNvPr id="16" name="Oval 15">
              <a:extLst>
                <a:ext uri="{FF2B5EF4-FFF2-40B4-BE49-F238E27FC236}">
                  <a16:creationId xmlns:a16="http://schemas.microsoft.com/office/drawing/2014/main" id="{DD8E6D88-4EB3-4740-A6B7-C8E118D818F8}"/>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57A6826A-7469-3F4E-8308-DA57597C2A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sp>
        <p:nvSpPr>
          <p:cNvPr id="18" name="Right Arrow 17">
            <a:extLst>
              <a:ext uri="{FF2B5EF4-FFF2-40B4-BE49-F238E27FC236}">
                <a16:creationId xmlns:a16="http://schemas.microsoft.com/office/drawing/2014/main" id="{4F2060CE-36D7-EF4E-BBFE-E53F81DA618B}"/>
              </a:ext>
            </a:extLst>
          </p:cNvPr>
          <p:cNvSpPr/>
          <p:nvPr/>
        </p:nvSpPr>
        <p:spPr>
          <a:xfrm>
            <a:off x="4171853" y="2107734"/>
            <a:ext cx="3193275" cy="441193"/>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BF9DC1EA-E8B0-304D-9907-4686F6CB89DE}"/>
              </a:ext>
            </a:extLst>
          </p:cNvPr>
          <p:cNvSpPr txBox="1"/>
          <p:nvPr/>
        </p:nvSpPr>
        <p:spPr>
          <a:xfrm>
            <a:off x="5253179" y="2564074"/>
            <a:ext cx="819455" cy="307777"/>
          </a:xfrm>
          <a:prstGeom prst="rect">
            <a:avLst/>
          </a:prstGeom>
          <a:noFill/>
        </p:spPr>
        <p:txBody>
          <a:bodyPr wrap="none" rtlCol="0">
            <a:spAutoFit/>
          </a:bodyPr>
          <a:lstStyle/>
          <a:p>
            <a:r>
              <a:rPr lang="en-US" sz="1400" dirty="0"/>
              <a:t>link time</a:t>
            </a:r>
          </a:p>
        </p:txBody>
      </p:sp>
      <p:cxnSp>
        <p:nvCxnSpPr>
          <p:cNvPr id="23" name="Straight Arrow Connector 22">
            <a:extLst>
              <a:ext uri="{FF2B5EF4-FFF2-40B4-BE49-F238E27FC236}">
                <a16:creationId xmlns:a16="http://schemas.microsoft.com/office/drawing/2014/main" id="{24BEFDF2-E4E6-DD4E-9E29-930F7D4164A3}"/>
              </a:ext>
            </a:extLst>
          </p:cNvPr>
          <p:cNvCxnSpPr>
            <a:cxnSpLocks/>
          </p:cNvCxnSpPr>
          <p:nvPr/>
        </p:nvCxnSpPr>
        <p:spPr>
          <a:xfrm flipV="1">
            <a:off x="3793401" y="3081893"/>
            <a:ext cx="3891735" cy="2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screenshot of a cell phone&#10;&#10;Description automatically generated">
            <a:extLst>
              <a:ext uri="{FF2B5EF4-FFF2-40B4-BE49-F238E27FC236}">
                <a16:creationId xmlns:a16="http://schemas.microsoft.com/office/drawing/2014/main" id="{7F24346C-406E-4E88-A8E9-05866F477C7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670" y="3271774"/>
            <a:ext cx="7976586" cy="3164695"/>
          </a:xfrm>
          <a:prstGeom prst="rect">
            <a:avLst/>
          </a:prstGeom>
        </p:spPr>
      </p:pic>
    </p:spTree>
    <p:extLst>
      <p:ext uri="{BB962C8B-B14F-4D97-AF65-F5344CB8AC3E}">
        <p14:creationId xmlns:p14="http://schemas.microsoft.com/office/powerpoint/2010/main" val="3976756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7FBF-D6E7-47F9-90E2-E0FDA31FE4AC}"/>
              </a:ext>
            </a:extLst>
          </p:cNvPr>
          <p:cNvSpPr>
            <a:spLocks noGrp="1"/>
          </p:cNvSpPr>
          <p:nvPr>
            <p:ph type="title"/>
          </p:nvPr>
        </p:nvSpPr>
        <p:spPr>
          <a:xfrm>
            <a:off x="210077" y="97165"/>
            <a:ext cx="7765448" cy="1126792"/>
          </a:xfrm>
        </p:spPr>
        <p:txBody>
          <a:bodyPr/>
          <a:lstStyle/>
          <a:p>
            <a:r>
              <a:rPr lang="en-GB" dirty="0"/>
              <a:t>Hybrid timing reconciliation</a:t>
            </a:r>
          </a:p>
        </p:txBody>
      </p:sp>
      <p:grpSp>
        <p:nvGrpSpPr>
          <p:cNvPr id="67" name="Group 66">
            <a:extLst>
              <a:ext uri="{FF2B5EF4-FFF2-40B4-BE49-F238E27FC236}">
                <a16:creationId xmlns:a16="http://schemas.microsoft.com/office/drawing/2014/main" id="{EA7282A3-A772-4E54-8935-F332E84F2D41}"/>
              </a:ext>
            </a:extLst>
          </p:cNvPr>
          <p:cNvGrpSpPr/>
          <p:nvPr/>
        </p:nvGrpSpPr>
        <p:grpSpPr>
          <a:xfrm>
            <a:off x="1243262" y="2359781"/>
            <a:ext cx="9534747" cy="4545672"/>
            <a:chOff x="499310" y="832684"/>
            <a:chExt cx="8018793" cy="3837803"/>
          </a:xfrm>
        </p:grpSpPr>
        <p:grpSp>
          <p:nvGrpSpPr>
            <p:cNvPr id="12" name="Group 11">
              <a:extLst>
                <a:ext uri="{FF2B5EF4-FFF2-40B4-BE49-F238E27FC236}">
                  <a16:creationId xmlns:a16="http://schemas.microsoft.com/office/drawing/2014/main" id="{72623204-FC45-4D38-9EBA-DD46AADFC8AB}"/>
                </a:ext>
              </a:extLst>
            </p:cNvPr>
            <p:cNvGrpSpPr/>
            <p:nvPr/>
          </p:nvGrpSpPr>
          <p:grpSpPr>
            <a:xfrm>
              <a:off x="7299816" y="3171146"/>
              <a:ext cx="1167780" cy="1127203"/>
              <a:chOff x="423246" y="2735797"/>
              <a:chExt cx="1107553" cy="1107553"/>
            </a:xfrm>
          </p:grpSpPr>
          <p:sp>
            <p:nvSpPr>
              <p:cNvPr id="13" name="Oval 12">
                <a:extLst>
                  <a:ext uri="{FF2B5EF4-FFF2-40B4-BE49-F238E27FC236}">
                    <a16:creationId xmlns:a16="http://schemas.microsoft.com/office/drawing/2014/main" id="{BC0AB0CE-3583-4D47-B3F7-54052C1C2EA2}"/>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a:p>
            </p:txBody>
          </p:sp>
          <p:pic>
            <p:nvPicPr>
              <p:cNvPr id="14" name="Picture 13">
                <a:extLst>
                  <a:ext uri="{FF2B5EF4-FFF2-40B4-BE49-F238E27FC236}">
                    <a16:creationId xmlns:a16="http://schemas.microsoft.com/office/drawing/2014/main" id="{D4B3981D-469B-46FD-9A0D-E123FE6EE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178" y="2975883"/>
                <a:ext cx="805688" cy="627380"/>
              </a:xfrm>
              <a:prstGeom prst="rect">
                <a:avLst/>
              </a:prstGeom>
            </p:spPr>
          </p:pic>
        </p:grpSp>
        <p:grpSp>
          <p:nvGrpSpPr>
            <p:cNvPr id="15" name="Group 14">
              <a:extLst>
                <a:ext uri="{FF2B5EF4-FFF2-40B4-BE49-F238E27FC236}">
                  <a16:creationId xmlns:a16="http://schemas.microsoft.com/office/drawing/2014/main" id="{433EF549-E827-4222-AA8E-FDAEDD6494A9}"/>
                </a:ext>
              </a:extLst>
            </p:cNvPr>
            <p:cNvGrpSpPr/>
            <p:nvPr/>
          </p:nvGrpSpPr>
          <p:grpSpPr>
            <a:xfrm>
              <a:off x="7299818" y="1466875"/>
              <a:ext cx="1206953" cy="1155815"/>
              <a:chOff x="4774567" y="2984587"/>
              <a:chExt cx="1107553" cy="1107553"/>
            </a:xfrm>
          </p:grpSpPr>
          <p:sp>
            <p:nvSpPr>
              <p:cNvPr id="16" name="Oval 15">
                <a:extLst>
                  <a:ext uri="{FF2B5EF4-FFF2-40B4-BE49-F238E27FC236}">
                    <a16:creationId xmlns:a16="http://schemas.microsoft.com/office/drawing/2014/main" id="{6105E33D-DC67-4798-8DBE-ED727B94EFDA}"/>
                  </a:ext>
                </a:extLst>
              </p:cNvPr>
              <p:cNvSpPr/>
              <p:nvPr/>
            </p:nvSpPr>
            <p:spPr>
              <a:xfrm>
                <a:off x="4774567" y="2984587"/>
                <a:ext cx="1107553" cy="1107553"/>
              </a:xfrm>
              <a:prstGeom prst="ellipse">
                <a:avLst/>
              </a:prstGeom>
              <a:solidFill>
                <a:srgbClr val="74C042"/>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dirty="0"/>
              </a:p>
            </p:txBody>
          </p:sp>
          <p:pic>
            <p:nvPicPr>
              <p:cNvPr id="17" name="Picture 16">
                <a:extLst>
                  <a:ext uri="{FF2B5EF4-FFF2-40B4-BE49-F238E27FC236}">
                    <a16:creationId xmlns:a16="http://schemas.microsoft.com/office/drawing/2014/main" id="{8BB6799F-62BB-4CD7-9E26-7CCF72E6A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7432" y="3244409"/>
                <a:ext cx="861822" cy="587909"/>
              </a:xfrm>
              <a:prstGeom prst="rect">
                <a:avLst/>
              </a:prstGeom>
            </p:spPr>
          </p:pic>
        </p:grpSp>
        <p:grpSp>
          <p:nvGrpSpPr>
            <p:cNvPr id="18" name="Group 17">
              <a:extLst>
                <a:ext uri="{FF2B5EF4-FFF2-40B4-BE49-F238E27FC236}">
                  <a16:creationId xmlns:a16="http://schemas.microsoft.com/office/drawing/2014/main" id="{E9A33CCE-50FF-425C-B9D3-09A5FC32FC3C}"/>
                </a:ext>
              </a:extLst>
            </p:cNvPr>
            <p:cNvGrpSpPr/>
            <p:nvPr/>
          </p:nvGrpSpPr>
          <p:grpSpPr>
            <a:xfrm>
              <a:off x="2898443" y="1477754"/>
              <a:ext cx="1107553" cy="1107553"/>
              <a:chOff x="3318189" y="2928562"/>
              <a:chExt cx="1107553" cy="1107553"/>
            </a:xfrm>
          </p:grpSpPr>
          <p:sp>
            <p:nvSpPr>
              <p:cNvPr id="19" name="Oval 18">
                <a:extLst>
                  <a:ext uri="{FF2B5EF4-FFF2-40B4-BE49-F238E27FC236}">
                    <a16:creationId xmlns:a16="http://schemas.microsoft.com/office/drawing/2014/main" id="{6FF6BF27-1574-4C1A-98A5-7A485B2BB3D7}"/>
                  </a:ext>
                </a:extLst>
              </p:cNvPr>
              <p:cNvSpPr/>
              <p:nvPr/>
            </p:nvSpPr>
            <p:spPr>
              <a:xfrm>
                <a:off x="3318189" y="2928562"/>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a:p>
            </p:txBody>
          </p:sp>
          <p:pic>
            <p:nvPicPr>
              <p:cNvPr id="20" name="Picture 19">
                <a:extLst>
                  <a:ext uri="{FF2B5EF4-FFF2-40B4-BE49-F238E27FC236}">
                    <a16:creationId xmlns:a16="http://schemas.microsoft.com/office/drawing/2014/main" id="{D6AE2BAF-6349-4D92-B48C-A89DD81257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7564" y="3114165"/>
                <a:ext cx="828802" cy="736346"/>
              </a:xfrm>
              <a:prstGeom prst="rect">
                <a:avLst/>
              </a:prstGeom>
            </p:spPr>
          </p:pic>
        </p:grpSp>
        <p:grpSp>
          <p:nvGrpSpPr>
            <p:cNvPr id="21" name="Group 20">
              <a:extLst>
                <a:ext uri="{FF2B5EF4-FFF2-40B4-BE49-F238E27FC236}">
                  <a16:creationId xmlns:a16="http://schemas.microsoft.com/office/drawing/2014/main" id="{7972334B-109C-44E1-9F79-A145F177770D}"/>
                </a:ext>
              </a:extLst>
            </p:cNvPr>
            <p:cNvGrpSpPr/>
            <p:nvPr/>
          </p:nvGrpSpPr>
          <p:grpSpPr>
            <a:xfrm>
              <a:off x="3993248" y="3171146"/>
              <a:ext cx="1107552" cy="1107552"/>
              <a:chOff x="6230945" y="2984587"/>
              <a:chExt cx="1107552" cy="1107552"/>
            </a:xfrm>
          </p:grpSpPr>
          <p:sp>
            <p:nvSpPr>
              <p:cNvPr id="22" name="Oval 21">
                <a:extLst>
                  <a:ext uri="{FF2B5EF4-FFF2-40B4-BE49-F238E27FC236}">
                    <a16:creationId xmlns:a16="http://schemas.microsoft.com/office/drawing/2014/main" id="{1F46B95E-B98B-40C2-A2A3-4FC37063ED55}"/>
                  </a:ext>
                </a:extLst>
              </p:cNvPr>
              <p:cNvSpPr/>
              <p:nvPr/>
            </p:nvSpPr>
            <p:spPr>
              <a:xfrm>
                <a:off x="6230945" y="2984587"/>
                <a:ext cx="1107552" cy="1107552"/>
              </a:xfrm>
              <a:prstGeom prst="ellipse">
                <a:avLst/>
              </a:prstGeom>
              <a:solidFill>
                <a:srgbClr val="74C042"/>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33" dirty="0"/>
              </a:p>
            </p:txBody>
          </p:sp>
          <p:pic>
            <p:nvPicPr>
              <p:cNvPr id="23" name="Picture 22">
                <a:extLst>
                  <a:ext uri="{FF2B5EF4-FFF2-40B4-BE49-F238E27FC236}">
                    <a16:creationId xmlns:a16="http://schemas.microsoft.com/office/drawing/2014/main" id="{CAF909A2-A0E1-4613-A07C-7D26A2E664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5179" y="3237881"/>
                <a:ext cx="799084" cy="600964"/>
              </a:xfrm>
              <a:prstGeom prst="rect">
                <a:avLst/>
              </a:prstGeom>
            </p:spPr>
          </p:pic>
        </p:grpSp>
        <p:grpSp>
          <p:nvGrpSpPr>
            <p:cNvPr id="24" name="Group 23">
              <a:extLst>
                <a:ext uri="{FF2B5EF4-FFF2-40B4-BE49-F238E27FC236}">
                  <a16:creationId xmlns:a16="http://schemas.microsoft.com/office/drawing/2014/main" id="{6DD45A2B-BBC9-4B3F-9A6B-86BEB2F5658B}"/>
                </a:ext>
              </a:extLst>
            </p:cNvPr>
            <p:cNvGrpSpPr/>
            <p:nvPr/>
          </p:nvGrpSpPr>
          <p:grpSpPr>
            <a:xfrm>
              <a:off x="503488" y="1453625"/>
              <a:ext cx="1107553" cy="1107553"/>
              <a:chOff x="397240" y="1349439"/>
              <a:chExt cx="1107553" cy="1107553"/>
            </a:xfrm>
          </p:grpSpPr>
          <p:sp>
            <p:nvSpPr>
              <p:cNvPr id="25" name="Oval 24">
                <a:extLst>
                  <a:ext uri="{FF2B5EF4-FFF2-40B4-BE49-F238E27FC236}">
                    <a16:creationId xmlns:a16="http://schemas.microsoft.com/office/drawing/2014/main" id="{F0876638-141A-45C6-93CF-1AD437290155}"/>
                  </a:ext>
                </a:extLst>
              </p:cNvPr>
              <p:cNvSpPr/>
              <p:nvPr/>
            </p:nvSpPr>
            <p:spPr>
              <a:xfrm>
                <a:off x="397240" y="1349439"/>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dirty="0"/>
              </a:p>
            </p:txBody>
          </p:sp>
          <p:pic>
            <p:nvPicPr>
              <p:cNvPr id="26" name="Picture 25" descr="camera.emf">
                <a:extLst>
                  <a:ext uri="{FF2B5EF4-FFF2-40B4-BE49-F238E27FC236}">
                    <a16:creationId xmlns:a16="http://schemas.microsoft.com/office/drawing/2014/main" id="{CBC158DF-44D1-4420-BA00-03276C0A4F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797" y="1626327"/>
                <a:ext cx="724438" cy="553777"/>
              </a:xfrm>
              <a:prstGeom prst="rect">
                <a:avLst/>
              </a:prstGeom>
            </p:spPr>
          </p:pic>
        </p:grpSp>
        <p:grpSp>
          <p:nvGrpSpPr>
            <p:cNvPr id="27" name="Group 26">
              <a:extLst>
                <a:ext uri="{FF2B5EF4-FFF2-40B4-BE49-F238E27FC236}">
                  <a16:creationId xmlns:a16="http://schemas.microsoft.com/office/drawing/2014/main" id="{B82B4CDC-A919-4EA5-BC87-303B071FD120}"/>
                </a:ext>
              </a:extLst>
            </p:cNvPr>
            <p:cNvGrpSpPr/>
            <p:nvPr/>
          </p:nvGrpSpPr>
          <p:grpSpPr>
            <a:xfrm>
              <a:off x="499310" y="3171146"/>
              <a:ext cx="1107553" cy="1107553"/>
              <a:chOff x="1881214" y="1347383"/>
              <a:chExt cx="1107553" cy="1107553"/>
            </a:xfrm>
          </p:grpSpPr>
          <p:sp>
            <p:nvSpPr>
              <p:cNvPr id="28" name="Oval 27">
                <a:extLst>
                  <a:ext uri="{FF2B5EF4-FFF2-40B4-BE49-F238E27FC236}">
                    <a16:creationId xmlns:a16="http://schemas.microsoft.com/office/drawing/2014/main" id="{2CB9A53B-CEC7-4D5E-84CA-B094C1174956}"/>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a:p>
            </p:txBody>
          </p:sp>
          <p:pic>
            <p:nvPicPr>
              <p:cNvPr id="29" name="Picture 28">
                <a:extLst>
                  <a:ext uri="{FF2B5EF4-FFF2-40B4-BE49-F238E27FC236}">
                    <a16:creationId xmlns:a16="http://schemas.microsoft.com/office/drawing/2014/main" id="{BBA8C897-4615-42FB-8CC1-28E3F205C9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1206" y="1430624"/>
                <a:ext cx="607568" cy="941070"/>
              </a:xfrm>
              <a:prstGeom prst="rect">
                <a:avLst/>
              </a:prstGeom>
            </p:spPr>
          </p:pic>
        </p:grpSp>
        <p:grpSp>
          <p:nvGrpSpPr>
            <p:cNvPr id="30" name="Group 29">
              <a:extLst>
                <a:ext uri="{FF2B5EF4-FFF2-40B4-BE49-F238E27FC236}">
                  <a16:creationId xmlns:a16="http://schemas.microsoft.com/office/drawing/2014/main" id="{724A71FC-596A-4978-B6A3-41921F93DFA7}"/>
                </a:ext>
              </a:extLst>
            </p:cNvPr>
            <p:cNvGrpSpPr/>
            <p:nvPr/>
          </p:nvGrpSpPr>
          <p:grpSpPr>
            <a:xfrm>
              <a:off x="5100801" y="1477755"/>
              <a:ext cx="1107553" cy="1107553"/>
              <a:chOff x="4852827" y="2735797"/>
              <a:chExt cx="1107553" cy="1107553"/>
            </a:xfrm>
          </p:grpSpPr>
          <p:sp>
            <p:nvSpPr>
              <p:cNvPr id="31" name="Oval 30">
                <a:extLst>
                  <a:ext uri="{FF2B5EF4-FFF2-40B4-BE49-F238E27FC236}">
                    <a16:creationId xmlns:a16="http://schemas.microsoft.com/office/drawing/2014/main" id="{40F9445B-F742-47DC-9F6D-A7F178532403}"/>
                  </a:ext>
                </a:extLst>
              </p:cNvPr>
              <p:cNvSpPr/>
              <p:nvPr/>
            </p:nvSpPr>
            <p:spPr>
              <a:xfrm>
                <a:off x="4852827"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7"/>
              </a:p>
            </p:txBody>
          </p:sp>
          <p:pic>
            <p:nvPicPr>
              <p:cNvPr id="32" name="Picture 31">
                <a:extLst>
                  <a:ext uri="{FF2B5EF4-FFF2-40B4-BE49-F238E27FC236}">
                    <a16:creationId xmlns:a16="http://schemas.microsoft.com/office/drawing/2014/main" id="{68ED94DB-4BDE-4C1C-B6BE-545A86AA70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6089" y="2917136"/>
                <a:ext cx="808990" cy="696722"/>
              </a:xfrm>
              <a:prstGeom prst="rect">
                <a:avLst/>
              </a:prstGeom>
            </p:spPr>
          </p:pic>
        </p:grpSp>
        <p:sp>
          <p:nvSpPr>
            <p:cNvPr id="33" name="Right Arrow 2">
              <a:extLst>
                <a:ext uri="{FF2B5EF4-FFF2-40B4-BE49-F238E27FC236}">
                  <a16:creationId xmlns:a16="http://schemas.microsoft.com/office/drawing/2014/main" id="{A9254FC8-BEE4-49C5-9F77-5E7CA677F3E7}"/>
                </a:ext>
              </a:extLst>
            </p:cNvPr>
            <p:cNvSpPr/>
            <p:nvPr/>
          </p:nvSpPr>
          <p:spPr>
            <a:xfrm>
              <a:off x="1611040" y="3551661"/>
              <a:ext cx="2394956" cy="330895"/>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4" name="Right Arrow 36">
              <a:extLst>
                <a:ext uri="{FF2B5EF4-FFF2-40B4-BE49-F238E27FC236}">
                  <a16:creationId xmlns:a16="http://schemas.microsoft.com/office/drawing/2014/main" id="{177DA87D-89E7-4B4D-B9FD-19CE5FB2B326}"/>
                </a:ext>
              </a:extLst>
            </p:cNvPr>
            <p:cNvSpPr/>
            <p:nvPr/>
          </p:nvSpPr>
          <p:spPr>
            <a:xfrm>
              <a:off x="4009336" y="1841952"/>
              <a:ext cx="1091464" cy="330895"/>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5" name="Right Arrow 37">
              <a:extLst>
                <a:ext uri="{FF2B5EF4-FFF2-40B4-BE49-F238E27FC236}">
                  <a16:creationId xmlns:a16="http://schemas.microsoft.com/office/drawing/2014/main" id="{10F4916A-B3DD-473E-8EB4-06E409FFCE2E}"/>
                </a:ext>
              </a:extLst>
            </p:cNvPr>
            <p:cNvSpPr/>
            <p:nvPr/>
          </p:nvSpPr>
          <p:spPr>
            <a:xfrm>
              <a:off x="6208354" y="1866081"/>
              <a:ext cx="1091464" cy="330895"/>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cxnSp>
          <p:nvCxnSpPr>
            <p:cNvPr id="36" name="Straight Connector 35">
              <a:extLst>
                <a:ext uri="{FF2B5EF4-FFF2-40B4-BE49-F238E27FC236}">
                  <a16:creationId xmlns:a16="http://schemas.microsoft.com/office/drawing/2014/main" id="{3793530F-8803-4ED6-AD84-7E0658237C2D}"/>
                </a:ext>
              </a:extLst>
            </p:cNvPr>
            <p:cNvCxnSpPr>
              <a:cxnSpLocks/>
            </p:cNvCxnSpPr>
            <p:nvPr/>
          </p:nvCxnSpPr>
          <p:spPr>
            <a:xfrm flipH="1">
              <a:off x="7883708" y="832684"/>
              <a:ext cx="19586" cy="3769360"/>
            </a:xfrm>
            <a:prstGeom prst="line">
              <a:avLst/>
            </a:prstGeom>
            <a:ln w="11112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ight Arrow 38">
              <a:extLst>
                <a:ext uri="{FF2B5EF4-FFF2-40B4-BE49-F238E27FC236}">
                  <a16:creationId xmlns:a16="http://schemas.microsoft.com/office/drawing/2014/main" id="{928CF415-EB42-456E-83C1-8F0122A24E80}"/>
                </a:ext>
              </a:extLst>
            </p:cNvPr>
            <p:cNvSpPr/>
            <p:nvPr/>
          </p:nvSpPr>
          <p:spPr>
            <a:xfrm>
              <a:off x="5083588" y="3546831"/>
              <a:ext cx="2235815" cy="330895"/>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8" name="Right Arrow 39">
              <a:extLst>
                <a:ext uri="{FF2B5EF4-FFF2-40B4-BE49-F238E27FC236}">
                  <a16:creationId xmlns:a16="http://schemas.microsoft.com/office/drawing/2014/main" id="{35DEA04C-F9E3-437F-B5FF-32BB5FD74E31}"/>
                </a:ext>
              </a:extLst>
            </p:cNvPr>
            <p:cNvSpPr/>
            <p:nvPr/>
          </p:nvSpPr>
          <p:spPr>
            <a:xfrm>
              <a:off x="1606863" y="1879335"/>
              <a:ext cx="1301295" cy="330895"/>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cxnSp>
          <p:nvCxnSpPr>
            <p:cNvPr id="39" name="Straight Arrow Connector 38">
              <a:extLst>
                <a:ext uri="{FF2B5EF4-FFF2-40B4-BE49-F238E27FC236}">
                  <a16:creationId xmlns:a16="http://schemas.microsoft.com/office/drawing/2014/main" id="{42E88ADC-12E6-48BA-A85D-A4ABEB8DD9AF}"/>
                </a:ext>
              </a:extLst>
            </p:cNvPr>
            <p:cNvCxnSpPr/>
            <p:nvPr/>
          </p:nvCxnSpPr>
          <p:spPr>
            <a:xfrm>
              <a:off x="2908158" y="1336795"/>
              <a:ext cx="1085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CE85C34-C2CE-4E4E-8288-9C03E8E27F2E}"/>
                </a:ext>
              </a:extLst>
            </p:cNvPr>
            <p:cNvCxnSpPr>
              <a:cxnSpLocks/>
            </p:cNvCxnSpPr>
            <p:nvPr/>
          </p:nvCxnSpPr>
          <p:spPr>
            <a:xfrm>
              <a:off x="5123262" y="1343066"/>
              <a:ext cx="1085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4779105-E5E7-4B04-BEEB-26C613FE0657}"/>
                </a:ext>
              </a:extLst>
            </p:cNvPr>
            <p:cNvSpPr txBox="1"/>
            <p:nvPr/>
          </p:nvSpPr>
          <p:spPr>
            <a:xfrm>
              <a:off x="2863793" y="1102676"/>
              <a:ext cx="985003" cy="233864"/>
            </a:xfrm>
            <a:prstGeom prst="rect">
              <a:avLst/>
            </a:prstGeom>
            <a:noFill/>
          </p:spPr>
          <p:txBody>
            <a:bodyPr wrap="none" rtlCol="0">
              <a:spAutoFit/>
            </a:bodyPr>
            <a:lstStyle/>
            <a:p>
              <a:r>
                <a:rPr lang="en-US" sz="1200" dirty="0"/>
                <a:t>Processing time</a:t>
              </a:r>
            </a:p>
          </p:txBody>
        </p:sp>
        <p:cxnSp>
          <p:nvCxnSpPr>
            <p:cNvPr id="42" name="Straight Connector 41">
              <a:extLst>
                <a:ext uri="{FF2B5EF4-FFF2-40B4-BE49-F238E27FC236}">
                  <a16:creationId xmlns:a16="http://schemas.microsoft.com/office/drawing/2014/main" id="{6891587E-9BA3-4FA0-BC90-C7477FD7BFAA}"/>
                </a:ext>
              </a:extLst>
            </p:cNvPr>
            <p:cNvCxnSpPr>
              <a:cxnSpLocks/>
            </p:cNvCxnSpPr>
            <p:nvPr/>
          </p:nvCxnSpPr>
          <p:spPr>
            <a:xfrm flipH="1">
              <a:off x="2900797" y="832684"/>
              <a:ext cx="7361" cy="2011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258D07-A49F-49D1-A303-1968604A4F2F}"/>
                </a:ext>
              </a:extLst>
            </p:cNvPr>
            <p:cNvCxnSpPr>
              <a:cxnSpLocks/>
            </p:cNvCxnSpPr>
            <p:nvPr/>
          </p:nvCxnSpPr>
          <p:spPr>
            <a:xfrm flipH="1">
              <a:off x="4008706" y="836111"/>
              <a:ext cx="7361" cy="2011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F05D957-5F6E-4D0B-9337-06268AD967E1}"/>
                </a:ext>
              </a:extLst>
            </p:cNvPr>
            <p:cNvCxnSpPr>
              <a:cxnSpLocks/>
            </p:cNvCxnSpPr>
            <p:nvPr/>
          </p:nvCxnSpPr>
          <p:spPr>
            <a:xfrm flipH="1">
              <a:off x="5083588" y="836540"/>
              <a:ext cx="7361" cy="2011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871CD1F-919A-45ED-AD3F-599B5CDB1437}"/>
                </a:ext>
              </a:extLst>
            </p:cNvPr>
            <p:cNvCxnSpPr>
              <a:cxnSpLocks/>
            </p:cNvCxnSpPr>
            <p:nvPr/>
          </p:nvCxnSpPr>
          <p:spPr>
            <a:xfrm flipH="1">
              <a:off x="6208889" y="832684"/>
              <a:ext cx="7361" cy="2011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B4CA4C3-0A35-4BC6-941D-C486C51810FC}"/>
                </a:ext>
              </a:extLst>
            </p:cNvPr>
            <p:cNvCxnSpPr>
              <a:cxnSpLocks/>
            </p:cNvCxnSpPr>
            <p:nvPr/>
          </p:nvCxnSpPr>
          <p:spPr>
            <a:xfrm flipH="1">
              <a:off x="3976718" y="3019564"/>
              <a:ext cx="14442" cy="16509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D9841A-5F16-413F-9E52-D8EE10A84BEE}"/>
                </a:ext>
              </a:extLst>
            </p:cNvPr>
            <p:cNvCxnSpPr>
              <a:cxnSpLocks/>
            </p:cNvCxnSpPr>
            <p:nvPr/>
          </p:nvCxnSpPr>
          <p:spPr>
            <a:xfrm flipH="1">
              <a:off x="5083588" y="3019564"/>
              <a:ext cx="3682" cy="16509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7182743-41B1-4ACD-A812-5519383C5EF1}"/>
                </a:ext>
              </a:extLst>
            </p:cNvPr>
            <p:cNvSpPr txBox="1"/>
            <p:nvPr/>
          </p:nvSpPr>
          <p:spPr>
            <a:xfrm>
              <a:off x="3921784" y="4328858"/>
              <a:ext cx="985003" cy="233864"/>
            </a:xfrm>
            <a:prstGeom prst="rect">
              <a:avLst/>
            </a:prstGeom>
            <a:noFill/>
          </p:spPr>
          <p:txBody>
            <a:bodyPr wrap="none" rtlCol="0">
              <a:spAutoFit/>
            </a:bodyPr>
            <a:lstStyle/>
            <a:p>
              <a:r>
                <a:rPr lang="en-US" sz="1200" dirty="0"/>
                <a:t>Processing time</a:t>
              </a:r>
            </a:p>
          </p:txBody>
        </p:sp>
        <p:cxnSp>
          <p:nvCxnSpPr>
            <p:cNvPr id="49" name="Straight Arrow Connector 48">
              <a:extLst>
                <a:ext uri="{FF2B5EF4-FFF2-40B4-BE49-F238E27FC236}">
                  <a16:creationId xmlns:a16="http://schemas.microsoft.com/office/drawing/2014/main" id="{6F9C06A7-4411-4C3A-AF2F-9E548B118A83}"/>
                </a:ext>
              </a:extLst>
            </p:cNvPr>
            <p:cNvCxnSpPr>
              <a:cxnSpLocks/>
            </p:cNvCxnSpPr>
            <p:nvPr/>
          </p:nvCxnSpPr>
          <p:spPr>
            <a:xfrm>
              <a:off x="4005996" y="4545020"/>
              <a:ext cx="1085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2B6F7C3-3613-4E44-930C-29391F235617}"/>
                </a:ext>
              </a:extLst>
            </p:cNvPr>
            <p:cNvSpPr txBox="1"/>
            <p:nvPr/>
          </p:nvSpPr>
          <p:spPr>
            <a:xfrm>
              <a:off x="5049797" y="1115828"/>
              <a:ext cx="985003" cy="233864"/>
            </a:xfrm>
            <a:prstGeom prst="rect">
              <a:avLst/>
            </a:prstGeom>
            <a:noFill/>
          </p:spPr>
          <p:txBody>
            <a:bodyPr wrap="none" rtlCol="0">
              <a:spAutoFit/>
            </a:bodyPr>
            <a:lstStyle/>
            <a:p>
              <a:r>
                <a:rPr lang="en-US" sz="1200" dirty="0"/>
                <a:t>Processing time</a:t>
              </a:r>
            </a:p>
          </p:txBody>
        </p:sp>
        <p:cxnSp>
          <p:nvCxnSpPr>
            <p:cNvPr id="51" name="Straight Connector 50">
              <a:extLst>
                <a:ext uri="{FF2B5EF4-FFF2-40B4-BE49-F238E27FC236}">
                  <a16:creationId xmlns:a16="http://schemas.microsoft.com/office/drawing/2014/main" id="{33BB0F69-6B98-4A1C-866D-50FC81A46163}"/>
                </a:ext>
              </a:extLst>
            </p:cNvPr>
            <p:cNvCxnSpPr>
              <a:cxnSpLocks/>
            </p:cNvCxnSpPr>
            <p:nvPr/>
          </p:nvCxnSpPr>
          <p:spPr>
            <a:xfrm flipH="1">
              <a:off x="1018514" y="832684"/>
              <a:ext cx="35227" cy="38378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084A5AD-13BF-4E8F-8768-D9C5D34335AB}"/>
                </a:ext>
              </a:extLst>
            </p:cNvPr>
            <p:cNvSpPr txBox="1"/>
            <p:nvPr/>
          </p:nvSpPr>
          <p:spPr>
            <a:xfrm>
              <a:off x="1022844" y="979352"/>
              <a:ext cx="772914" cy="389773"/>
            </a:xfrm>
            <a:prstGeom prst="rect">
              <a:avLst/>
            </a:prstGeom>
            <a:noFill/>
          </p:spPr>
          <p:txBody>
            <a:bodyPr wrap="none" rtlCol="0">
              <a:spAutoFit/>
            </a:bodyPr>
            <a:lstStyle/>
            <a:p>
              <a:r>
                <a:rPr lang="en-US" sz="1200" dirty="0"/>
                <a:t>Origination </a:t>
              </a:r>
              <a:br>
                <a:rPr lang="en-US" sz="1200" dirty="0"/>
              </a:br>
              <a:r>
                <a:rPr lang="en-US" sz="1200" dirty="0"/>
                <a:t>time</a:t>
              </a:r>
            </a:p>
          </p:txBody>
        </p:sp>
        <p:sp>
          <p:nvSpPr>
            <p:cNvPr id="53" name="TextBox 52">
              <a:extLst>
                <a:ext uri="{FF2B5EF4-FFF2-40B4-BE49-F238E27FC236}">
                  <a16:creationId xmlns:a16="http://schemas.microsoft.com/office/drawing/2014/main" id="{EFFE97CE-6F73-4478-BCBD-A477D9535986}"/>
                </a:ext>
              </a:extLst>
            </p:cNvPr>
            <p:cNvSpPr txBox="1"/>
            <p:nvPr/>
          </p:nvSpPr>
          <p:spPr>
            <a:xfrm>
              <a:off x="7892298" y="1200857"/>
              <a:ext cx="625805" cy="233864"/>
            </a:xfrm>
            <a:prstGeom prst="rect">
              <a:avLst/>
            </a:prstGeom>
            <a:noFill/>
          </p:spPr>
          <p:txBody>
            <a:bodyPr wrap="none" rtlCol="0">
              <a:spAutoFit/>
            </a:bodyPr>
            <a:lstStyle/>
            <a:p>
              <a:r>
                <a:rPr lang="en-US" sz="1200" dirty="0"/>
                <a:t>Use time</a:t>
              </a:r>
            </a:p>
          </p:txBody>
        </p:sp>
        <p:sp>
          <p:nvSpPr>
            <p:cNvPr id="54" name="TextBox 53">
              <a:extLst>
                <a:ext uri="{FF2B5EF4-FFF2-40B4-BE49-F238E27FC236}">
                  <a16:creationId xmlns:a16="http://schemas.microsoft.com/office/drawing/2014/main" id="{39A7BD6C-570B-4DA2-96F1-75EA3B58D220}"/>
                </a:ext>
              </a:extLst>
            </p:cNvPr>
            <p:cNvSpPr txBox="1"/>
            <p:nvPr/>
          </p:nvSpPr>
          <p:spPr>
            <a:xfrm>
              <a:off x="4134077" y="1466876"/>
              <a:ext cx="612324" cy="233864"/>
            </a:xfrm>
            <a:prstGeom prst="rect">
              <a:avLst/>
            </a:prstGeom>
            <a:noFill/>
          </p:spPr>
          <p:txBody>
            <a:bodyPr wrap="none" rtlCol="0">
              <a:spAutoFit/>
            </a:bodyPr>
            <a:lstStyle/>
            <a:p>
              <a:r>
                <a:rPr lang="en-US" sz="1200" dirty="0"/>
                <a:t>link time</a:t>
              </a:r>
            </a:p>
          </p:txBody>
        </p:sp>
        <p:cxnSp>
          <p:nvCxnSpPr>
            <p:cNvPr id="55" name="Straight Arrow Connector 54">
              <a:extLst>
                <a:ext uri="{FF2B5EF4-FFF2-40B4-BE49-F238E27FC236}">
                  <a16:creationId xmlns:a16="http://schemas.microsoft.com/office/drawing/2014/main" id="{AAF6985D-5280-42A2-B787-93D6AF279057}"/>
                </a:ext>
              </a:extLst>
            </p:cNvPr>
            <p:cNvCxnSpPr/>
            <p:nvPr/>
          </p:nvCxnSpPr>
          <p:spPr>
            <a:xfrm>
              <a:off x="4015710" y="1718695"/>
              <a:ext cx="1085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E348B69-EDC2-4EEF-A46C-C3DD11843403}"/>
                </a:ext>
              </a:extLst>
            </p:cNvPr>
            <p:cNvSpPr txBox="1"/>
            <p:nvPr/>
          </p:nvSpPr>
          <p:spPr>
            <a:xfrm>
              <a:off x="1929069" y="1171773"/>
              <a:ext cx="612324" cy="233864"/>
            </a:xfrm>
            <a:prstGeom prst="rect">
              <a:avLst/>
            </a:prstGeom>
            <a:noFill/>
          </p:spPr>
          <p:txBody>
            <a:bodyPr wrap="none" rtlCol="0">
              <a:spAutoFit/>
            </a:bodyPr>
            <a:lstStyle/>
            <a:p>
              <a:r>
                <a:rPr lang="en-US" sz="1200" dirty="0"/>
                <a:t>link time</a:t>
              </a:r>
            </a:p>
          </p:txBody>
        </p:sp>
        <p:cxnSp>
          <p:nvCxnSpPr>
            <p:cNvPr id="57" name="Straight Arrow Connector 56">
              <a:extLst>
                <a:ext uri="{FF2B5EF4-FFF2-40B4-BE49-F238E27FC236}">
                  <a16:creationId xmlns:a16="http://schemas.microsoft.com/office/drawing/2014/main" id="{1FC0F396-CB29-4D55-ACBD-A4A14CB7EDBD}"/>
                </a:ext>
              </a:extLst>
            </p:cNvPr>
            <p:cNvCxnSpPr>
              <a:cxnSpLocks/>
            </p:cNvCxnSpPr>
            <p:nvPr/>
          </p:nvCxnSpPr>
          <p:spPr>
            <a:xfrm flipV="1">
              <a:off x="1053741" y="1423593"/>
              <a:ext cx="1842053" cy="17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6A1D114-CA83-4AE8-BC26-8E22F81C267B}"/>
                </a:ext>
              </a:extLst>
            </p:cNvPr>
            <p:cNvSpPr txBox="1"/>
            <p:nvPr/>
          </p:nvSpPr>
          <p:spPr>
            <a:xfrm>
              <a:off x="6339147" y="1189190"/>
              <a:ext cx="612324" cy="233864"/>
            </a:xfrm>
            <a:prstGeom prst="rect">
              <a:avLst/>
            </a:prstGeom>
            <a:noFill/>
          </p:spPr>
          <p:txBody>
            <a:bodyPr wrap="none" rtlCol="0">
              <a:spAutoFit/>
            </a:bodyPr>
            <a:lstStyle/>
            <a:p>
              <a:r>
                <a:rPr lang="en-US" sz="1200" dirty="0"/>
                <a:t>link time</a:t>
              </a:r>
            </a:p>
          </p:txBody>
        </p:sp>
        <p:cxnSp>
          <p:nvCxnSpPr>
            <p:cNvPr id="59" name="Straight Arrow Connector 58">
              <a:extLst>
                <a:ext uri="{FF2B5EF4-FFF2-40B4-BE49-F238E27FC236}">
                  <a16:creationId xmlns:a16="http://schemas.microsoft.com/office/drawing/2014/main" id="{5C398967-2EFB-4909-A101-A951CDECC7C6}"/>
                </a:ext>
              </a:extLst>
            </p:cNvPr>
            <p:cNvCxnSpPr>
              <a:cxnSpLocks/>
            </p:cNvCxnSpPr>
            <p:nvPr/>
          </p:nvCxnSpPr>
          <p:spPr>
            <a:xfrm>
              <a:off x="6220781" y="1441010"/>
              <a:ext cx="16629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C56710C-91C3-440D-AAEB-8D52116419D5}"/>
                </a:ext>
              </a:extLst>
            </p:cNvPr>
            <p:cNvSpPr txBox="1"/>
            <p:nvPr/>
          </p:nvSpPr>
          <p:spPr>
            <a:xfrm>
              <a:off x="2995160" y="4075989"/>
              <a:ext cx="612324" cy="233864"/>
            </a:xfrm>
            <a:prstGeom prst="rect">
              <a:avLst/>
            </a:prstGeom>
            <a:noFill/>
          </p:spPr>
          <p:txBody>
            <a:bodyPr wrap="none" rtlCol="0">
              <a:spAutoFit/>
            </a:bodyPr>
            <a:lstStyle/>
            <a:p>
              <a:r>
                <a:rPr lang="en-US" sz="1200" dirty="0"/>
                <a:t>link time</a:t>
              </a:r>
            </a:p>
          </p:txBody>
        </p:sp>
        <p:cxnSp>
          <p:nvCxnSpPr>
            <p:cNvPr id="61" name="Straight Arrow Connector 60">
              <a:extLst>
                <a:ext uri="{FF2B5EF4-FFF2-40B4-BE49-F238E27FC236}">
                  <a16:creationId xmlns:a16="http://schemas.microsoft.com/office/drawing/2014/main" id="{94400CFD-0A80-4223-A2F4-B56FEC1CB216}"/>
                </a:ext>
              </a:extLst>
            </p:cNvPr>
            <p:cNvCxnSpPr>
              <a:cxnSpLocks/>
            </p:cNvCxnSpPr>
            <p:nvPr/>
          </p:nvCxnSpPr>
          <p:spPr>
            <a:xfrm flipV="1">
              <a:off x="1043083" y="4327809"/>
              <a:ext cx="2918801" cy="2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EE62843-D156-4D76-A3F1-90C08E5591A3}"/>
                </a:ext>
              </a:extLst>
            </p:cNvPr>
            <p:cNvSpPr txBox="1"/>
            <p:nvPr/>
          </p:nvSpPr>
          <p:spPr>
            <a:xfrm>
              <a:off x="5991680" y="4086929"/>
              <a:ext cx="612324" cy="233864"/>
            </a:xfrm>
            <a:prstGeom prst="rect">
              <a:avLst/>
            </a:prstGeom>
            <a:noFill/>
          </p:spPr>
          <p:txBody>
            <a:bodyPr wrap="none" rtlCol="0">
              <a:spAutoFit/>
            </a:bodyPr>
            <a:lstStyle/>
            <a:p>
              <a:r>
                <a:rPr lang="en-US" sz="1200" dirty="0"/>
                <a:t>link time</a:t>
              </a:r>
            </a:p>
          </p:txBody>
        </p:sp>
        <p:cxnSp>
          <p:nvCxnSpPr>
            <p:cNvPr id="63" name="Straight Arrow Connector 62">
              <a:extLst>
                <a:ext uri="{FF2B5EF4-FFF2-40B4-BE49-F238E27FC236}">
                  <a16:creationId xmlns:a16="http://schemas.microsoft.com/office/drawing/2014/main" id="{B44C393E-99F4-420D-91B4-3BF53ED04F3B}"/>
                </a:ext>
              </a:extLst>
            </p:cNvPr>
            <p:cNvCxnSpPr>
              <a:cxnSpLocks/>
            </p:cNvCxnSpPr>
            <p:nvPr/>
          </p:nvCxnSpPr>
          <p:spPr>
            <a:xfrm flipV="1">
              <a:off x="5116352" y="4340845"/>
              <a:ext cx="2760272" cy="15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B9F905D-8CE3-4445-97D6-357BA1802D38}"/>
                </a:ext>
              </a:extLst>
            </p:cNvPr>
            <p:cNvGrpSpPr/>
            <p:nvPr/>
          </p:nvGrpSpPr>
          <p:grpSpPr>
            <a:xfrm>
              <a:off x="5110194" y="1480770"/>
              <a:ext cx="1099152" cy="1108111"/>
              <a:chOff x="3958455" y="1384563"/>
              <a:chExt cx="1099152" cy="1108111"/>
            </a:xfrm>
          </p:grpSpPr>
          <p:sp>
            <p:nvSpPr>
              <p:cNvPr id="65" name="Oval 64">
                <a:extLst>
                  <a:ext uri="{FF2B5EF4-FFF2-40B4-BE49-F238E27FC236}">
                    <a16:creationId xmlns:a16="http://schemas.microsoft.com/office/drawing/2014/main" id="{059D45CC-8B8B-491B-AA77-5CFDBCAAC71C}"/>
                  </a:ext>
                </a:extLst>
              </p:cNvPr>
              <p:cNvSpPr/>
              <p:nvPr/>
            </p:nvSpPr>
            <p:spPr bwMode="auto">
              <a:xfrm>
                <a:off x="3958455" y="1392394"/>
                <a:ext cx="1099152" cy="1100280"/>
              </a:xfrm>
              <a:prstGeom prst="ellipse">
                <a:avLst/>
              </a:prstGeom>
              <a:solidFill>
                <a:srgbClr val="94A1AC"/>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endParaRPr lang="en-US" sz="1467"/>
              </a:p>
            </p:txBody>
          </p:sp>
          <p:pic>
            <p:nvPicPr>
              <p:cNvPr id="66" name="Picture 65">
                <a:extLst>
                  <a:ext uri="{FF2B5EF4-FFF2-40B4-BE49-F238E27FC236}">
                    <a16:creationId xmlns:a16="http://schemas.microsoft.com/office/drawing/2014/main" id="{D7E3C58B-8800-4981-A576-AE0F07444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4158877" y="1384563"/>
                <a:ext cx="698309" cy="89094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grpSp>
      <p:sp>
        <p:nvSpPr>
          <p:cNvPr id="69" name="Arrow: Right 68">
            <a:extLst>
              <a:ext uri="{FF2B5EF4-FFF2-40B4-BE49-F238E27FC236}">
                <a16:creationId xmlns:a16="http://schemas.microsoft.com/office/drawing/2014/main" id="{E0978996-A885-4AF5-BA07-FB4C9334DB37}"/>
              </a:ext>
            </a:extLst>
          </p:cNvPr>
          <p:cNvSpPr/>
          <p:nvPr/>
        </p:nvSpPr>
        <p:spPr>
          <a:xfrm>
            <a:off x="1406833" y="1733561"/>
            <a:ext cx="5881449" cy="57853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t>Some chain timing preservation</a:t>
            </a:r>
          </a:p>
        </p:txBody>
      </p:sp>
      <p:sp>
        <p:nvSpPr>
          <p:cNvPr id="68" name="Rectangle: Rounded Corners 67">
            <a:extLst>
              <a:ext uri="{FF2B5EF4-FFF2-40B4-BE49-F238E27FC236}">
                <a16:creationId xmlns:a16="http://schemas.microsoft.com/office/drawing/2014/main" id="{3E93FF13-4324-4E3E-A3E9-ED491DC127E8}"/>
              </a:ext>
            </a:extLst>
          </p:cNvPr>
          <p:cNvSpPr/>
          <p:nvPr/>
        </p:nvSpPr>
        <p:spPr>
          <a:xfrm>
            <a:off x="7846942" y="1222259"/>
            <a:ext cx="2977876" cy="14913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GB" sz="2400" dirty="0"/>
              <a:t>Control</a:t>
            </a:r>
            <a:br>
              <a:rPr lang="en-GB" sz="2400" dirty="0"/>
            </a:br>
            <a:r>
              <a:rPr lang="en-GB" sz="2400" dirty="0"/>
              <a:t>system</a:t>
            </a:r>
          </a:p>
          <a:p>
            <a:pPr algn="r"/>
            <a:r>
              <a:rPr lang="en-GB" sz="2400" dirty="0"/>
              <a:t>Provides</a:t>
            </a:r>
            <a:br>
              <a:rPr lang="en-GB" sz="2400" dirty="0"/>
            </a:br>
            <a:r>
              <a:rPr lang="en-GB" sz="2400" dirty="0"/>
              <a:t>time </a:t>
            </a:r>
            <a:r>
              <a:rPr lang="en-GB" sz="2400" dirty="0" err="1"/>
              <a:t>coord</a:t>
            </a:r>
            <a:endParaRPr lang="en-GB" sz="2400" dirty="0"/>
          </a:p>
        </p:txBody>
      </p:sp>
      <p:grpSp>
        <p:nvGrpSpPr>
          <p:cNvPr id="6" name="Group 5">
            <a:extLst>
              <a:ext uri="{FF2B5EF4-FFF2-40B4-BE49-F238E27FC236}">
                <a16:creationId xmlns:a16="http://schemas.microsoft.com/office/drawing/2014/main" id="{4445B184-0B68-47B9-899B-E79BE1290BEA}"/>
              </a:ext>
            </a:extLst>
          </p:cNvPr>
          <p:cNvGrpSpPr/>
          <p:nvPr/>
        </p:nvGrpSpPr>
        <p:grpSpPr>
          <a:xfrm>
            <a:off x="8049415" y="1395400"/>
            <a:ext cx="1169219" cy="1145093"/>
            <a:chOff x="3774323" y="751585"/>
            <a:chExt cx="1546225" cy="1547812"/>
          </a:xfrm>
        </p:grpSpPr>
        <p:sp>
          <p:nvSpPr>
            <p:cNvPr id="10" name="Oval 9">
              <a:extLst>
                <a:ext uri="{FF2B5EF4-FFF2-40B4-BE49-F238E27FC236}">
                  <a16:creationId xmlns:a16="http://schemas.microsoft.com/office/drawing/2014/main" id="{B540D6D1-D6FB-463A-B198-16C6DC461A74}"/>
                </a:ext>
              </a:extLst>
            </p:cNvPr>
            <p:cNvSpPr/>
            <p:nvPr/>
          </p:nvSpPr>
          <p:spPr bwMode="auto">
            <a:xfrm>
              <a:off x="3774323" y="751585"/>
              <a:ext cx="1546225" cy="1547812"/>
            </a:xfrm>
            <a:prstGeom prst="ellipse">
              <a:avLst/>
            </a:prstGeom>
            <a:solidFill>
              <a:srgbClr val="94A1AC"/>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endParaRPr lang="en-US" sz="1800"/>
            </a:p>
          </p:txBody>
        </p:sp>
        <p:pic>
          <p:nvPicPr>
            <p:cNvPr id="11" name="Picture 10">
              <a:extLst>
                <a:ext uri="{FF2B5EF4-FFF2-40B4-BE49-F238E27FC236}">
                  <a16:creationId xmlns:a16="http://schemas.microsoft.com/office/drawing/2014/main" id="{C40183F7-9D69-44E4-8283-6500C051CE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3983155" y="1147198"/>
              <a:ext cx="1128561" cy="95247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23744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177801"/>
            <a:ext cx="11286823" cy="1295840"/>
          </a:xfrm>
        </p:spPr>
        <p:txBody>
          <a:bodyPr>
            <a:normAutofit/>
          </a:bodyPr>
          <a:lstStyle/>
          <a:p>
            <a:r>
              <a:rPr lang="en-GB" sz="2667" dirty="0"/>
              <a:t>PTP holdover is capable of being very long – let’s make it so!</a:t>
            </a:r>
          </a:p>
        </p:txBody>
      </p:sp>
      <p:pic>
        <p:nvPicPr>
          <p:cNvPr id="7" name="Picture 6"/>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721195" y="1431056"/>
            <a:ext cx="2749615" cy="4073504"/>
          </a:xfrm>
          <a:prstGeom prst="rect">
            <a:avLst/>
          </a:prstGeom>
          <a:effectLst>
            <a:reflection blurRad="6350" stA="50000" endA="275" endPos="40000" dist="101600" dir="5400000" sy="-100000" algn="bl" rotWithShape="0"/>
          </a:effectLst>
        </p:spPr>
      </p:pic>
      <p:pic>
        <p:nvPicPr>
          <p:cNvPr id="4" name="Picture 2" descr="Image result for timing icon">
            <a:extLst>
              <a:ext uri="{FF2B5EF4-FFF2-40B4-BE49-F238E27FC236}">
                <a16:creationId xmlns:a16="http://schemas.microsoft.com/office/drawing/2014/main" id="{989C442E-AA37-7A43-9D69-E3DC116E4F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3159" y="2128215"/>
            <a:ext cx="1723560" cy="17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41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834" y="31301"/>
            <a:ext cx="10471527" cy="1325563"/>
          </a:xfrm>
        </p:spPr>
        <p:txBody>
          <a:bodyPr>
            <a:noAutofit/>
          </a:bodyPr>
          <a:lstStyle/>
          <a:p>
            <a:r>
              <a:rPr lang="en-GB" sz="3200" dirty="0"/>
              <a:t>Protection – on and off campus – video &amp; audio</a:t>
            </a:r>
          </a:p>
        </p:txBody>
      </p:sp>
      <p:grpSp>
        <p:nvGrpSpPr>
          <p:cNvPr id="7" name="Group 6"/>
          <p:cNvGrpSpPr/>
          <p:nvPr/>
        </p:nvGrpSpPr>
        <p:grpSpPr>
          <a:xfrm>
            <a:off x="9613520" y="1626614"/>
            <a:ext cx="2340744" cy="3944052"/>
            <a:chOff x="6766973" y="521062"/>
            <a:chExt cx="3120992" cy="5258736"/>
          </a:xfrm>
        </p:grpSpPr>
        <p:sp>
          <p:nvSpPr>
            <p:cNvPr id="8" name="Rectangle 7"/>
            <p:cNvSpPr/>
            <p:nvPr/>
          </p:nvSpPr>
          <p:spPr>
            <a:xfrm>
              <a:off x="6766973" y="5210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a:t>
              </a:r>
            </a:p>
          </p:txBody>
        </p:sp>
        <p:sp>
          <p:nvSpPr>
            <p:cNvPr id="9" name="Rectangle 8"/>
            <p:cNvSpPr/>
            <p:nvPr/>
          </p:nvSpPr>
          <p:spPr>
            <a:xfrm>
              <a:off x="7547221" y="5210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a:t>
              </a:r>
            </a:p>
          </p:txBody>
        </p:sp>
        <p:sp>
          <p:nvSpPr>
            <p:cNvPr id="10" name="Rectangle 9"/>
            <p:cNvSpPr/>
            <p:nvPr/>
          </p:nvSpPr>
          <p:spPr>
            <a:xfrm>
              <a:off x="8327469" y="5210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a:t>
              </a:r>
            </a:p>
          </p:txBody>
        </p:sp>
        <p:sp>
          <p:nvSpPr>
            <p:cNvPr id="11" name="Rectangle 10"/>
            <p:cNvSpPr/>
            <p:nvPr/>
          </p:nvSpPr>
          <p:spPr>
            <a:xfrm>
              <a:off x="6766973" y="100501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n+4</a:t>
              </a:r>
            </a:p>
          </p:txBody>
        </p:sp>
        <p:sp>
          <p:nvSpPr>
            <p:cNvPr id="12" name="Rectangle 11"/>
            <p:cNvSpPr/>
            <p:nvPr/>
          </p:nvSpPr>
          <p:spPr>
            <a:xfrm>
              <a:off x="7547221" y="100501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n+5</a:t>
              </a:r>
            </a:p>
          </p:txBody>
        </p:sp>
        <p:sp>
          <p:nvSpPr>
            <p:cNvPr id="13" name="Rectangle 12"/>
            <p:cNvSpPr/>
            <p:nvPr/>
          </p:nvSpPr>
          <p:spPr>
            <a:xfrm>
              <a:off x="8327469" y="100501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n+6</a:t>
              </a:r>
            </a:p>
          </p:txBody>
        </p:sp>
        <p:sp>
          <p:nvSpPr>
            <p:cNvPr id="14" name="Rectangle 13"/>
            <p:cNvSpPr/>
            <p:nvPr/>
          </p:nvSpPr>
          <p:spPr>
            <a:xfrm>
              <a:off x="6766973" y="148253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n+8</a:t>
              </a:r>
            </a:p>
          </p:txBody>
        </p:sp>
        <p:sp>
          <p:nvSpPr>
            <p:cNvPr id="15" name="Rectangle 14"/>
            <p:cNvSpPr/>
            <p:nvPr/>
          </p:nvSpPr>
          <p:spPr>
            <a:xfrm>
              <a:off x="7547221" y="148253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n+9</a:t>
              </a:r>
            </a:p>
          </p:txBody>
        </p:sp>
        <p:sp>
          <p:nvSpPr>
            <p:cNvPr id="16" name="Rectangle 15"/>
            <p:cNvSpPr/>
            <p:nvPr/>
          </p:nvSpPr>
          <p:spPr>
            <a:xfrm>
              <a:off x="8327469" y="148253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n+10</a:t>
              </a:r>
            </a:p>
          </p:txBody>
        </p:sp>
        <p:sp>
          <p:nvSpPr>
            <p:cNvPr id="17" name="Rectangle 16"/>
            <p:cNvSpPr/>
            <p:nvPr/>
          </p:nvSpPr>
          <p:spPr>
            <a:xfrm>
              <a:off x="9107717" y="5210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a:t>
              </a:r>
            </a:p>
          </p:txBody>
        </p:sp>
        <p:sp>
          <p:nvSpPr>
            <p:cNvPr id="18" name="Rectangle 17"/>
            <p:cNvSpPr/>
            <p:nvPr/>
          </p:nvSpPr>
          <p:spPr>
            <a:xfrm>
              <a:off x="9107717" y="100501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n+7</a:t>
              </a:r>
            </a:p>
          </p:txBody>
        </p:sp>
        <p:sp>
          <p:nvSpPr>
            <p:cNvPr id="19" name="Rectangle 18"/>
            <p:cNvSpPr/>
            <p:nvPr/>
          </p:nvSpPr>
          <p:spPr>
            <a:xfrm>
              <a:off x="9107717" y="148253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n+11</a:t>
              </a:r>
            </a:p>
          </p:txBody>
        </p:sp>
        <p:sp>
          <p:nvSpPr>
            <p:cNvPr id="20" name="Rectangle 19"/>
            <p:cNvSpPr/>
            <p:nvPr/>
          </p:nvSpPr>
          <p:spPr>
            <a:xfrm>
              <a:off x="6766973" y="1966478"/>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n+12</a:t>
              </a:r>
            </a:p>
          </p:txBody>
        </p:sp>
        <p:sp>
          <p:nvSpPr>
            <p:cNvPr id="21" name="Rectangle 20"/>
            <p:cNvSpPr/>
            <p:nvPr/>
          </p:nvSpPr>
          <p:spPr>
            <a:xfrm>
              <a:off x="7547221" y="1966478"/>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n+13</a:t>
              </a:r>
            </a:p>
          </p:txBody>
        </p:sp>
        <p:sp>
          <p:nvSpPr>
            <p:cNvPr id="22" name="Rectangle 21"/>
            <p:cNvSpPr/>
            <p:nvPr/>
          </p:nvSpPr>
          <p:spPr>
            <a:xfrm>
              <a:off x="8327469" y="1966478"/>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n+14</a:t>
              </a:r>
            </a:p>
          </p:txBody>
        </p:sp>
        <p:sp>
          <p:nvSpPr>
            <p:cNvPr id="23" name="Rectangle 22"/>
            <p:cNvSpPr/>
            <p:nvPr/>
          </p:nvSpPr>
          <p:spPr>
            <a:xfrm>
              <a:off x="6766973" y="245042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n+16</a:t>
              </a:r>
            </a:p>
          </p:txBody>
        </p:sp>
        <p:sp>
          <p:nvSpPr>
            <p:cNvPr id="24" name="Rectangle 23"/>
            <p:cNvSpPr/>
            <p:nvPr/>
          </p:nvSpPr>
          <p:spPr>
            <a:xfrm>
              <a:off x="7547221" y="245042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n+17</a:t>
              </a:r>
            </a:p>
          </p:txBody>
        </p:sp>
        <p:sp>
          <p:nvSpPr>
            <p:cNvPr id="25" name="Rectangle 24"/>
            <p:cNvSpPr/>
            <p:nvPr/>
          </p:nvSpPr>
          <p:spPr>
            <a:xfrm>
              <a:off x="8327469" y="245042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n+18</a:t>
              </a:r>
            </a:p>
          </p:txBody>
        </p:sp>
        <p:sp>
          <p:nvSpPr>
            <p:cNvPr id="26" name="Rectangle 25"/>
            <p:cNvSpPr/>
            <p:nvPr/>
          </p:nvSpPr>
          <p:spPr>
            <a:xfrm>
              <a:off x="6766973" y="292794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n+20</a:t>
              </a:r>
            </a:p>
          </p:txBody>
        </p:sp>
        <p:sp>
          <p:nvSpPr>
            <p:cNvPr id="27" name="Rectangle 26"/>
            <p:cNvSpPr/>
            <p:nvPr/>
          </p:nvSpPr>
          <p:spPr>
            <a:xfrm>
              <a:off x="7547221" y="292794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n+21</a:t>
              </a:r>
            </a:p>
          </p:txBody>
        </p:sp>
        <p:sp>
          <p:nvSpPr>
            <p:cNvPr id="28" name="Rectangle 27"/>
            <p:cNvSpPr/>
            <p:nvPr/>
          </p:nvSpPr>
          <p:spPr>
            <a:xfrm>
              <a:off x="8327469" y="292794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n+22</a:t>
              </a:r>
            </a:p>
          </p:txBody>
        </p:sp>
        <p:sp>
          <p:nvSpPr>
            <p:cNvPr id="29" name="Rectangle 28"/>
            <p:cNvSpPr/>
            <p:nvPr/>
          </p:nvSpPr>
          <p:spPr>
            <a:xfrm>
              <a:off x="9107717" y="1966478"/>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n+15</a:t>
              </a:r>
            </a:p>
          </p:txBody>
        </p:sp>
        <p:sp>
          <p:nvSpPr>
            <p:cNvPr id="30" name="Rectangle 29"/>
            <p:cNvSpPr/>
            <p:nvPr/>
          </p:nvSpPr>
          <p:spPr>
            <a:xfrm>
              <a:off x="9107717" y="245042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n+19</a:t>
              </a:r>
            </a:p>
          </p:txBody>
        </p:sp>
        <p:sp>
          <p:nvSpPr>
            <p:cNvPr id="31" name="Rectangle 30"/>
            <p:cNvSpPr/>
            <p:nvPr/>
          </p:nvSpPr>
          <p:spPr>
            <a:xfrm>
              <a:off x="9107717" y="292794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n+23</a:t>
              </a:r>
            </a:p>
          </p:txBody>
        </p:sp>
        <p:sp>
          <p:nvSpPr>
            <p:cNvPr id="32" name="Rectangle 31"/>
            <p:cNvSpPr/>
            <p:nvPr/>
          </p:nvSpPr>
          <p:spPr>
            <a:xfrm>
              <a:off x="6766973" y="34081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n+24</a:t>
              </a:r>
            </a:p>
          </p:txBody>
        </p:sp>
        <p:sp>
          <p:nvSpPr>
            <p:cNvPr id="33" name="Rectangle 32"/>
            <p:cNvSpPr/>
            <p:nvPr/>
          </p:nvSpPr>
          <p:spPr>
            <a:xfrm>
              <a:off x="7547221" y="34081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n+25</a:t>
              </a:r>
            </a:p>
          </p:txBody>
        </p:sp>
        <p:sp>
          <p:nvSpPr>
            <p:cNvPr id="34" name="Rectangle 33"/>
            <p:cNvSpPr/>
            <p:nvPr/>
          </p:nvSpPr>
          <p:spPr>
            <a:xfrm>
              <a:off x="8327469" y="34081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n+26</a:t>
              </a:r>
            </a:p>
          </p:txBody>
        </p:sp>
        <p:sp>
          <p:nvSpPr>
            <p:cNvPr id="35" name="Rectangle 34"/>
            <p:cNvSpPr/>
            <p:nvPr/>
          </p:nvSpPr>
          <p:spPr>
            <a:xfrm>
              <a:off x="9107717" y="3408162"/>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n+27</a:t>
              </a:r>
            </a:p>
          </p:txBody>
        </p:sp>
        <p:sp>
          <p:nvSpPr>
            <p:cNvPr id="36" name="Rectangle 35"/>
            <p:cNvSpPr/>
            <p:nvPr/>
          </p:nvSpPr>
          <p:spPr>
            <a:xfrm>
              <a:off x="6766973" y="3871790"/>
              <a:ext cx="780248" cy="48394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bg1"/>
                  </a:solidFill>
                </a:rPr>
                <a:t>n+28</a:t>
              </a:r>
            </a:p>
          </p:txBody>
        </p:sp>
        <p:sp>
          <p:nvSpPr>
            <p:cNvPr id="37" name="Rectangle 36"/>
            <p:cNvSpPr/>
            <p:nvPr/>
          </p:nvSpPr>
          <p:spPr>
            <a:xfrm>
              <a:off x="7547221" y="387179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n+29</a:t>
              </a:r>
            </a:p>
          </p:txBody>
        </p:sp>
        <p:sp>
          <p:nvSpPr>
            <p:cNvPr id="38" name="Rectangle 37"/>
            <p:cNvSpPr/>
            <p:nvPr/>
          </p:nvSpPr>
          <p:spPr>
            <a:xfrm>
              <a:off x="8327469" y="387179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n+30</a:t>
              </a:r>
            </a:p>
          </p:txBody>
        </p:sp>
        <p:sp>
          <p:nvSpPr>
            <p:cNvPr id="39" name="Rectangle 38"/>
            <p:cNvSpPr/>
            <p:nvPr/>
          </p:nvSpPr>
          <p:spPr>
            <a:xfrm>
              <a:off x="9107717" y="387179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n+31</a:t>
              </a:r>
            </a:p>
          </p:txBody>
        </p:sp>
        <p:sp>
          <p:nvSpPr>
            <p:cNvPr id="40" name="Rectangle 39"/>
            <p:cNvSpPr/>
            <p:nvPr/>
          </p:nvSpPr>
          <p:spPr>
            <a:xfrm>
              <a:off x="6766973" y="435200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n+32</a:t>
              </a:r>
            </a:p>
          </p:txBody>
        </p:sp>
        <p:sp>
          <p:nvSpPr>
            <p:cNvPr id="41" name="Rectangle 40"/>
            <p:cNvSpPr/>
            <p:nvPr/>
          </p:nvSpPr>
          <p:spPr>
            <a:xfrm>
              <a:off x="7547221" y="4352006"/>
              <a:ext cx="780248" cy="48394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bg1"/>
                  </a:solidFill>
                </a:rPr>
                <a:t>n+33</a:t>
              </a:r>
            </a:p>
          </p:txBody>
        </p:sp>
        <p:sp>
          <p:nvSpPr>
            <p:cNvPr id="42" name="Rectangle 41"/>
            <p:cNvSpPr/>
            <p:nvPr/>
          </p:nvSpPr>
          <p:spPr>
            <a:xfrm>
              <a:off x="8327469" y="435200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n+34</a:t>
              </a:r>
            </a:p>
          </p:txBody>
        </p:sp>
        <p:sp>
          <p:nvSpPr>
            <p:cNvPr id="43" name="Rectangle 42"/>
            <p:cNvSpPr/>
            <p:nvPr/>
          </p:nvSpPr>
          <p:spPr>
            <a:xfrm>
              <a:off x="9107717" y="4352006"/>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n+35</a:t>
              </a:r>
            </a:p>
          </p:txBody>
        </p:sp>
        <p:sp>
          <p:nvSpPr>
            <p:cNvPr id="44" name="Rectangle 43"/>
            <p:cNvSpPr/>
            <p:nvPr/>
          </p:nvSpPr>
          <p:spPr>
            <a:xfrm>
              <a:off x="6766973" y="4815634"/>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n+36</a:t>
              </a:r>
            </a:p>
          </p:txBody>
        </p:sp>
        <p:sp>
          <p:nvSpPr>
            <p:cNvPr id="45" name="Rectangle 44"/>
            <p:cNvSpPr/>
            <p:nvPr/>
          </p:nvSpPr>
          <p:spPr>
            <a:xfrm>
              <a:off x="7547221" y="4815634"/>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n+37</a:t>
              </a:r>
            </a:p>
          </p:txBody>
        </p:sp>
        <p:sp>
          <p:nvSpPr>
            <p:cNvPr id="46" name="Rectangle 45"/>
            <p:cNvSpPr/>
            <p:nvPr/>
          </p:nvSpPr>
          <p:spPr>
            <a:xfrm>
              <a:off x="8327469" y="4815634"/>
              <a:ext cx="780248" cy="48394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bg1"/>
                  </a:solidFill>
                </a:rPr>
                <a:t>n+38</a:t>
              </a:r>
            </a:p>
          </p:txBody>
        </p:sp>
        <p:sp>
          <p:nvSpPr>
            <p:cNvPr id="47" name="Rectangle 46"/>
            <p:cNvSpPr/>
            <p:nvPr/>
          </p:nvSpPr>
          <p:spPr>
            <a:xfrm>
              <a:off x="9107717" y="4815634"/>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n+39</a:t>
              </a:r>
            </a:p>
          </p:txBody>
        </p:sp>
        <p:sp>
          <p:nvSpPr>
            <p:cNvPr id="48" name="Rectangle 47"/>
            <p:cNvSpPr/>
            <p:nvPr/>
          </p:nvSpPr>
          <p:spPr>
            <a:xfrm>
              <a:off x="6766973" y="529585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n+40</a:t>
              </a:r>
            </a:p>
          </p:txBody>
        </p:sp>
        <p:sp>
          <p:nvSpPr>
            <p:cNvPr id="49" name="Rectangle 48"/>
            <p:cNvSpPr/>
            <p:nvPr/>
          </p:nvSpPr>
          <p:spPr>
            <a:xfrm>
              <a:off x="7547221" y="529585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n+41</a:t>
              </a:r>
            </a:p>
          </p:txBody>
        </p:sp>
        <p:sp>
          <p:nvSpPr>
            <p:cNvPr id="50" name="Rectangle 49"/>
            <p:cNvSpPr/>
            <p:nvPr/>
          </p:nvSpPr>
          <p:spPr>
            <a:xfrm>
              <a:off x="8327469" y="5295850"/>
              <a:ext cx="780248" cy="4839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tx1"/>
                  </a:solidFill>
                </a:rPr>
                <a:t>n+42</a:t>
              </a:r>
            </a:p>
          </p:txBody>
        </p:sp>
        <p:sp>
          <p:nvSpPr>
            <p:cNvPr id="51" name="Rectangle 50"/>
            <p:cNvSpPr/>
            <p:nvPr/>
          </p:nvSpPr>
          <p:spPr>
            <a:xfrm>
              <a:off x="9107717" y="5295850"/>
              <a:ext cx="780248" cy="48394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1200" dirty="0">
                  <a:solidFill>
                    <a:schemeClr val="bg1"/>
                  </a:solidFill>
                </a:rPr>
                <a:t>n+43</a:t>
              </a:r>
            </a:p>
          </p:txBody>
        </p:sp>
      </p:grpSp>
      <p:grpSp>
        <p:nvGrpSpPr>
          <p:cNvPr id="5" name="Group 4">
            <a:extLst>
              <a:ext uri="{FF2B5EF4-FFF2-40B4-BE49-F238E27FC236}">
                <a16:creationId xmlns:a16="http://schemas.microsoft.com/office/drawing/2014/main" id="{88452875-3CAF-4D69-9C4F-D6503C6B53E9}"/>
              </a:ext>
            </a:extLst>
          </p:cNvPr>
          <p:cNvGrpSpPr/>
          <p:nvPr/>
        </p:nvGrpSpPr>
        <p:grpSpPr>
          <a:xfrm>
            <a:off x="6654519" y="1538555"/>
            <a:ext cx="2722959" cy="2594372"/>
            <a:chOff x="4990888" y="1153916"/>
            <a:chExt cx="2042219" cy="1945779"/>
          </a:xfrm>
        </p:grpSpPr>
        <p:sp>
          <p:nvSpPr>
            <p:cNvPr id="53" name="Rectangle 20"/>
            <p:cNvSpPr>
              <a:spLocks noChangeArrowheads="1"/>
            </p:cNvSpPr>
            <p:nvPr/>
          </p:nvSpPr>
          <p:spPr bwMode="auto">
            <a:xfrm>
              <a:off x="5582033" y="1418235"/>
              <a:ext cx="249138" cy="1681460"/>
            </a:xfrm>
            <a:prstGeom prst="rect">
              <a:avLst/>
            </a:prstGeom>
            <a:solidFill>
              <a:srgbClr val="CCFFFF"/>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54" name="Rectangle 5"/>
            <p:cNvSpPr>
              <a:spLocks noChangeArrowheads="1"/>
            </p:cNvSpPr>
            <p:nvPr/>
          </p:nvSpPr>
          <p:spPr bwMode="auto">
            <a:xfrm>
              <a:off x="5354326"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r>
                <a:rPr lang="en-GB" sz="900">
                  <a:solidFill>
                    <a:srgbClr val="00386B"/>
                  </a:solidFill>
                  <a:latin typeface="Calibri" pitchFamily="34" charset="0"/>
                </a:rPr>
                <a:t>(1,1)</a:t>
              </a:r>
            </a:p>
          </p:txBody>
        </p:sp>
        <p:sp>
          <p:nvSpPr>
            <p:cNvPr id="55" name="Rectangle 7"/>
            <p:cNvSpPr>
              <a:spLocks noChangeArrowheads="1"/>
            </p:cNvSpPr>
            <p:nvPr/>
          </p:nvSpPr>
          <p:spPr bwMode="auto">
            <a:xfrm>
              <a:off x="5857960"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endParaRPr lang="en-GB" sz="900">
                <a:solidFill>
                  <a:srgbClr val="00386B"/>
                </a:solidFill>
                <a:latin typeface="Calibri" pitchFamily="34" charset="0"/>
              </a:endParaRPr>
            </a:p>
          </p:txBody>
        </p:sp>
        <p:sp>
          <p:nvSpPr>
            <p:cNvPr id="56" name="Rectangle 8"/>
            <p:cNvSpPr>
              <a:spLocks noChangeArrowheads="1"/>
            </p:cNvSpPr>
            <p:nvPr/>
          </p:nvSpPr>
          <p:spPr bwMode="auto">
            <a:xfrm>
              <a:off x="6100848"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endParaRPr lang="en-GB" sz="900">
                <a:solidFill>
                  <a:srgbClr val="00386B"/>
                </a:solidFill>
                <a:latin typeface="Calibri" pitchFamily="34" charset="0"/>
              </a:endParaRPr>
            </a:p>
          </p:txBody>
        </p:sp>
        <p:sp>
          <p:nvSpPr>
            <p:cNvPr id="57" name="Rectangle 9"/>
            <p:cNvSpPr>
              <a:spLocks noChangeArrowheads="1"/>
            </p:cNvSpPr>
            <p:nvPr/>
          </p:nvSpPr>
          <p:spPr bwMode="auto">
            <a:xfrm>
              <a:off x="6344628"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endParaRPr lang="en-GB" sz="900">
                <a:solidFill>
                  <a:srgbClr val="00386B"/>
                </a:solidFill>
                <a:latin typeface="Calibri" pitchFamily="34" charset="0"/>
              </a:endParaRPr>
            </a:p>
          </p:txBody>
        </p:sp>
        <p:sp>
          <p:nvSpPr>
            <p:cNvPr id="58" name="Rectangle 10"/>
            <p:cNvSpPr>
              <a:spLocks noChangeArrowheads="1"/>
            </p:cNvSpPr>
            <p:nvPr/>
          </p:nvSpPr>
          <p:spPr bwMode="auto">
            <a:xfrm>
              <a:off x="6587516"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endParaRPr lang="en-GB" sz="900">
                <a:solidFill>
                  <a:srgbClr val="00386B"/>
                </a:solidFill>
                <a:latin typeface="Calibri" pitchFamily="34" charset="0"/>
              </a:endParaRPr>
            </a:p>
          </p:txBody>
        </p:sp>
        <p:sp>
          <p:nvSpPr>
            <p:cNvPr id="59" name="Rectangle 11"/>
            <p:cNvSpPr>
              <a:spLocks noChangeArrowheads="1"/>
            </p:cNvSpPr>
            <p:nvPr/>
          </p:nvSpPr>
          <p:spPr bwMode="auto">
            <a:xfrm>
              <a:off x="6830403"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r>
                <a:rPr lang="en-GB" sz="900">
                  <a:solidFill>
                    <a:srgbClr val="00386B"/>
                  </a:solidFill>
                  <a:latin typeface="Calibri" pitchFamily="34" charset="0"/>
                </a:rPr>
                <a:t>(L,1)</a:t>
              </a:r>
            </a:p>
          </p:txBody>
        </p:sp>
        <p:sp>
          <p:nvSpPr>
            <p:cNvPr id="60" name="Rectangle 12"/>
            <p:cNvSpPr>
              <a:spLocks noChangeArrowheads="1"/>
            </p:cNvSpPr>
            <p:nvPr/>
          </p:nvSpPr>
          <p:spPr bwMode="auto">
            <a:xfrm>
              <a:off x="5354326" y="1629868"/>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r>
                <a:rPr lang="en-GB" sz="900">
                  <a:solidFill>
                    <a:srgbClr val="00386B"/>
                  </a:solidFill>
                  <a:latin typeface="Calibri" pitchFamily="34" charset="0"/>
                </a:rPr>
                <a:t>(1,2)</a:t>
              </a:r>
            </a:p>
          </p:txBody>
        </p:sp>
        <p:sp>
          <p:nvSpPr>
            <p:cNvPr id="61" name="Rectangle 14"/>
            <p:cNvSpPr>
              <a:spLocks noChangeArrowheads="1"/>
            </p:cNvSpPr>
            <p:nvPr/>
          </p:nvSpPr>
          <p:spPr bwMode="auto">
            <a:xfrm>
              <a:off x="5857960" y="1629868"/>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2" name="Rectangle 15"/>
            <p:cNvSpPr>
              <a:spLocks noChangeArrowheads="1"/>
            </p:cNvSpPr>
            <p:nvPr/>
          </p:nvSpPr>
          <p:spPr bwMode="auto">
            <a:xfrm>
              <a:off x="6100848" y="1629868"/>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3" name="Rectangle 16"/>
            <p:cNvSpPr>
              <a:spLocks noChangeArrowheads="1"/>
            </p:cNvSpPr>
            <p:nvPr/>
          </p:nvSpPr>
          <p:spPr bwMode="auto">
            <a:xfrm>
              <a:off x="6344628" y="1629868"/>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4" name="Rectangle 17"/>
            <p:cNvSpPr>
              <a:spLocks noChangeArrowheads="1"/>
            </p:cNvSpPr>
            <p:nvPr/>
          </p:nvSpPr>
          <p:spPr bwMode="auto">
            <a:xfrm>
              <a:off x="6587516" y="1629868"/>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5" name="Rectangle 18"/>
            <p:cNvSpPr>
              <a:spLocks noChangeArrowheads="1"/>
            </p:cNvSpPr>
            <p:nvPr/>
          </p:nvSpPr>
          <p:spPr bwMode="auto">
            <a:xfrm>
              <a:off x="6830403" y="1629868"/>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endParaRPr lang="en-GB" sz="900">
                <a:solidFill>
                  <a:srgbClr val="00386B"/>
                </a:solidFill>
                <a:latin typeface="Calibri" pitchFamily="34" charset="0"/>
              </a:endParaRPr>
            </a:p>
          </p:txBody>
        </p:sp>
        <p:sp>
          <p:nvSpPr>
            <p:cNvPr id="66" name="Rectangle 19"/>
            <p:cNvSpPr>
              <a:spLocks noChangeArrowheads="1"/>
            </p:cNvSpPr>
            <p:nvPr/>
          </p:nvSpPr>
          <p:spPr bwMode="auto">
            <a:xfrm>
              <a:off x="5354326"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7" name="Rectangle 20"/>
            <p:cNvSpPr>
              <a:spLocks noChangeArrowheads="1"/>
            </p:cNvSpPr>
            <p:nvPr/>
          </p:nvSpPr>
          <p:spPr bwMode="auto">
            <a:xfrm>
              <a:off x="5857960"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8" name="Rectangle 21"/>
            <p:cNvSpPr>
              <a:spLocks noChangeArrowheads="1"/>
            </p:cNvSpPr>
            <p:nvPr/>
          </p:nvSpPr>
          <p:spPr bwMode="auto">
            <a:xfrm>
              <a:off x="6100848"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69" name="Rectangle 22"/>
            <p:cNvSpPr>
              <a:spLocks noChangeArrowheads="1"/>
            </p:cNvSpPr>
            <p:nvPr/>
          </p:nvSpPr>
          <p:spPr bwMode="auto">
            <a:xfrm>
              <a:off x="6344628"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0" name="Rectangle 23"/>
            <p:cNvSpPr>
              <a:spLocks noChangeArrowheads="1"/>
            </p:cNvSpPr>
            <p:nvPr/>
          </p:nvSpPr>
          <p:spPr bwMode="auto">
            <a:xfrm>
              <a:off x="6587516"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1" name="Rectangle 24"/>
            <p:cNvSpPr>
              <a:spLocks noChangeArrowheads="1"/>
            </p:cNvSpPr>
            <p:nvPr/>
          </p:nvSpPr>
          <p:spPr bwMode="auto">
            <a:xfrm>
              <a:off x="6830403"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2" name="Rectangle 25"/>
            <p:cNvSpPr>
              <a:spLocks noChangeArrowheads="1"/>
            </p:cNvSpPr>
            <p:nvPr/>
          </p:nvSpPr>
          <p:spPr bwMode="auto">
            <a:xfrm>
              <a:off x="5354326"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3" name="Rectangle 27"/>
            <p:cNvSpPr>
              <a:spLocks noChangeArrowheads="1"/>
            </p:cNvSpPr>
            <p:nvPr/>
          </p:nvSpPr>
          <p:spPr bwMode="auto">
            <a:xfrm>
              <a:off x="5857960"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4" name="Rectangle 28"/>
            <p:cNvSpPr>
              <a:spLocks noChangeArrowheads="1"/>
            </p:cNvSpPr>
            <p:nvPr/>
          </p:nvSpPr>
          <p:spPr bwMode="auto">
            <a:xfrm>
              <a:off x="6100848"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5" name="Rectangle 29"/>
            <p:cNvSpPr>
              <a:spLocks noChangeArrowheads="1"/>
            </p:cNvSpPr>
            <p:nvPr/>
          </p:nvSpPr>
          <p:spPr bwMode="auto">
            <a:xfrm>
              <a:off x="6344628"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6" name="Rectangle 30"/>
            <p:cNvSpPr>
              <a:spLocks noChangeArrowheads="1"/>
            </p:cNvSpPr>
            <p:nvPr/>
          </p:nvSpPr>
          <p:spPr bwMode="auto">
            <a:xfrm>
              <a:off x="6587516"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7" name="Rectangle 31"/>
            <p:cNvSpPr>
              <a:spLocks noChangeArrowheads="1"/>
            </p:cNvSpPr>
            <p:nvPr/>
          </p:nvSpPr>
          <p:spPr bwMode="auto">
            <a:xfrm>
              <a:off x="6830403"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8" name="Rectangle 32"/>
            <p:cNvSpPr>
              <a:spLocks noChangeArrowheads="1"/>
            </p:cNvSpPr>
            <p:nvPr/>
          </p:nvSpPr>
          <p:spPr bwMode="auto">
            <a:xfrm>
              <a:off x="5354326"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79" name="Rectangle 34"/>
            <p:cNvSpPr>
              <a:spLocks noChangeArrowheads="1"/>
            </p:cNvSpPr>
            <p:nvPr/>
          </p:nvSpPr>
          <p:spPr bwMode="auto">
            <a:xfrm>
              <a:off x="5857960"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0" name="Rectangle 35"/>
            <p:cNvSpPr>
              <a:spLocks noChangeArrowheads="1"/>
            </p:cNvSpPr>
            <p:nvPr/>
          </p:nvSpPr>
          <p:spPr bwMode="auto">
            <a:xfrm>
              <a:off x="6100848"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1" name="Rectangle 36"/>
            <p:cNvSpPr>
              <a:spLocks noChangeArrowheads="1"/>
            </p:cNvSpPr>
            <p:nvPr/>
          </p:nvSpPr>
          <p:spPr bwMode="auto">
            <a:xfrm>
              <a:off x="6344628"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2" name="Rectangle 37"/>
            <p:cNvSpPr>
              <a:spLocks noChangeArrowheads="1"/>
            </p:cNvSpPr>
            <p:nvPr/>
          </p:nvSpPr>
          <p:spPr bwMode="auto">
            <a:xfrm>
              <a:off x="6587516"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3" name="Rectangle 38"/>
            <p:cNvSpPr>
              <a:spLocks noChangeArrowheads="1"/>
            </p:cNvSpPr>
            <p:nvPr/>
          </p:nvSpPr>
          <p:spPr bwMode="auto">
            <a:xfrm>
              <a:off x="6830403"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4" name="Rectangle 39"/>
            <p:cNvSpPr>
              <a:spLocks noChangeArrowheads="1"/>
            </p:cNvSpPr>
            <p:nvPr/>
          </p:nvSpPr>
          <p:spPr bwMode="auto">
            <a:xfrm>
              <a:off x="5354326"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5" name="Rectangle 41"/>
            <p:cNvSpPr>
              <a:spLocks noChangeArrowheads="1"/>
            </p:cNvSpPr>
            <p:nvPr/>
          </p:nvSpPr>
          <p:spPr bwMode="auto">
            <a:xfrm>
              <a:off x="5857960"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6" name="Rectangle 42"/>
            <p:cNvSpPr>
              <a:spLocks noChangeArrowheads="1"/>
            </p:cNvSpPr>
            <p:nvPr/>
          </p:nvSpPr>
          <p:spPr bwMode="auto">
            <a:xfrm>
              <a:off x="6100848"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7" name="Rectangle 43"/>
            <p:cNvSpPr>
              <a:spLocks noChangeArrowheads="1"/>
            </p:cNvSpPr>
            <p:nvPr/>
          </p:nvSpPr>
          <p:spPr bwMode="auto">
            <a:xfrm>
              <a:off x="6344628"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8" name="Rectangle 44"/>
            <p:cNvSpPr>
              <a:spLocks noChangeArrowheads="1"/>
            </p:cNvSpPr>
            <p:nvPr/>
          </p:nvSpPr>
          <p:spPr bwMode="auto">
            <a:xfrm>
              <a:off x="6587516"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89" name="Rectangle 45"/>
            <p:cNvSpPr>
              <a:spLocks noChangeArrowheads="1"/>
            </p:cNvSpPr>
            <p:nvPr/>
          </p:nvSpPr>
          <p:spPr bwMode="auto">
            <a:xfrm>
              <a:off x="6830403"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90" name="Rectangle 46"/>
            <p:cNvSpPr>
              <a:spLocks noChangeArrowheads="1"/>
            </p:cNvSpPr>
            <p:nvPr/>
          </p:nvSpPr>
          <p:spPr bwMode="auto">
            <a:xfrm>
              <a:off x="5354326" y="252373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r>
                <a:rPr lang="nb-NO" sz="900">
                  <a:latin typeface="Calibri" pitchFamily="34" charset="0"/>
                </a:rPr>
                <a:t>(1,D)</a:t>
              </a:r>
            </a:p>
          </p:txBody>
        </p:sp>
        <p:sp>
          <p:nvSpPr>
            <p:cNvPr id="91" name="Rectangle 48"/>
            <p:cNvSpPr>
              <a:spLocks noChangeArrowheads="1"/>
            </p:cNvSpPr>
            <p:nvPr/>
          </p:nvSpPr>
          <p:spPr bwMode="auto">
            <a:xfrm>
              <a:off x="5857960" y="252373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92" name="Rectangle 49"/>
            <p:cNvSpPr>
              <a:spLocks noChangeArrowheads="1"/>
            </p:cNvSpPr>
            <p:nvPr/>
          </p:nvSpPr>
          <p:spPr bwMode="auto">
            <a:xfrm>
              <a:off x="6100848" y="252373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93" name="Rectangle 50"/>
            <p:cNvSpPr>
              <a:spLocks noChangeArrowheads="1"/>
            </p:cNvSpPr>
            <p:nvPr/>
          </p:nvSpPr>
          <p:spPr bwMode="auto">
            <a:xfrm>
              <a:off x="6344628" y="252373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94" name="Rectangle 51"/>
            <p:cNvSpPr>
              <a:spLocks noChangeArrowheads="1"/>
            </p:cNvSpPr>
            <p:nvPr/>
          </p:nvSpPr>
          <p:spPr bwMode="auto">
            <a:xfrm>
              <a:off x="6587516" y="252373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95" name="Rectangle 52"/>
            <p:cNvSpPr>
              <a:spLocks noChangeArrowheads="1"/>
            </p:cNvSpPr>
            <p:nvPr/>
          </p:nvSpPr>
          <p:spPr bwMode="auto">
            <a:xfrm>
              <a:off x="6830403" y="2523730"/>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r>
                <a:rPr lang="en-GB" sz="900">
                  <a:latin typeface="Calibri" pitchFamily="34" charset="0"/>
                </a:rPr>
                <a:t>(L,D)</a:t>
              </a:r>
            </a:p>
          </p:txBody>
        </p:sp>
        <p:sp>
          <p:nvSpPr>
            <p:cNvPr id="96" name="AutoShape 61"/>
            <p:cNvSpPr>
              <a:spLocks noChangeArrowheads="1"/>
            </p:cNvSpPr>
            <p:nvPr/>
          </p:nvSpPr>
          <p:spPr bwMode="auto">
            <a:xfrm>
              <a:off x="5353433" y="1153916"/>
              <a:ext cx="1663600" cy="194667"/>
            </a:xfrm>
            <a:prstGeom prst="leftRightArrow">
              <a:avLst>
                <a:gd name="adj1" fmla="val 65491"/>
                <a:gd name="adj2" fmla="val 54519"/>
              </a:avLst>
            </a:prstGeom>
            <a:solidFill>
              <a:srgbClr val="C0C0C0"/>
            </a:solidFill>
            <a:ln w="9525">
              <a:solidFill>
                <a:schemeClr val="tx1"/>
              </a:solidFill>
              <a:miter lim="800000"/>
              <a:headEnd/>
              <a:tailEnd/>
            </a:ln>
          </p:spPr>
          <p:txBody>
            <a:bodyPr wrap="none" lIns="68572" tIns="34287" rIns="68572" bIns="34287" anchor="ctr"/>
            <a:lstStyle/>
            <a:p>
              <a:pPr algn="ctr"/>
              <a:endParaRPr lang="en-GB" sz="1200">
                <a:solidFill>
                  <a:srgbClr val="00386B"/>
                </a:solidFill>
                <a:latin typeface="Calibri" pitchFamily="34" charset="0"/>
              </a:endParaRPr>
            </a:p>
          </p:txBody>
        </p:sp>
        <p:sp>
          <p:nvSpPr>
            <p:cNvPr id="97" name="AutoShape 62"/>
            <p:cNvSpPr>
              <a:spLocks noChangeArrowheads="1"/>
            </p:cNvSpPr>
            <p:nvPr/>
          </p:nvSpPr>
          <p:spPr bwMode="auto">
            <a:xfrm rot="16200000">
              <a:off x="4481449" y="1960713"/>
              <a:ext cx="1220689" cy="201811"/>
            </a:xfrm>
            <a:prstGeom prst="leftRightArrow">
              <a:avLst>
                <a:gd name="adj1" fmla="val 65491"/>
                <a:gd name="adj2" fmla="val 38588"/>
              </a:avLst>
            </a:prstGeom>
            <a:solidFill>
              <a:srgbClr val="C0C0C0"/>
            </a:solidFill>
            <a:ln w="9525">
              <a:solidFill>
                <a:schemeClr val="tx1"/>
              </a:solidFill>
              <a:miter lim="800000"/>
              <a:headEnd/>
              <a:tailEnd/>
            </a:ln>
          </p:spPr>
          <p:txBody>
            <a:bodyPr wrap="none" lIns="68572" tIns="34287" rIns="68572" bIns="34287" anchor="ctr"/>
            <a:lstStyle/>
            <a:p>
              <a:pPr algn="ctr"/>
              <a:endParaRPr lang="en-GB" sz="1200">
                <a:solidFill>
                  <a:srgbClr val="00386B"/>
                </a:solidFill>
                <a:latin typeface="Calibri" pitchFamily="34" charset="0"/>
              </a:endParaRPr>
            </a:p>
          </p:txBody>
        </p:sp>
        <p:sp>
          <p:nvSpPr>
            <p:cNvPr id="98" name="Rectangle 7"/>
            <p:cNvSpPr>
              <a:spLocks noChangeArrowheads="1"/>
            </p:cNvSpPr>
            <p:nvPr/>
          </p:nvSpPr>
          <p:spPr bwMode="auto">
            <a:xfrm>
              <a:off x="5607929" y="1451274"/>
              <a:ext cx="202704" cy="149126"/>
            </a:xfrm>
            <a:prstGeom prst="rect">
              <a:avLst/>
            </a:prstGeom>
            <a:solidFill>
              <a:schemeClr val="accent2"/>
            </a:solidFill>
            <a:ln w="9525">
              <a:solidFill>
                <a:schemeClr val="tx1"/>
              </a:solidFill>
              <a:miter lim="800000"/>
              <a:headEnd/>
              <a:tailEnd/>
            </a:ln>
          </p:spPr>
          <p:txBody>
            <a:bodyPr wrap="none" lIns="68572" tIns="34287" rIns="68572" bIns="34287" anchor="ctr"/>
            <a:lstStyle/>
            <a:p>
              <a:pPr algn="ctr"/>
              <a:r>
                <a:rPr lang="en-GB" sz="900">
                  <a:solidFill>
                    <a:srgbClr val="00386B"/>
                  </a:solidFill>
                  <a:latin typeface="Calibri" pitchFamily="34" charset="0"/>
                </a:rPr>
                <a:t>(2,1)</a:t>
              </a:r>
            </a:p>
          </p:txBody>
        </p:sp>
        <p:sp>
          <p:nvSpPr>
            <p:cNvPr id="99" name="Rectangle 14"/>
            <p:cNvSpPr>
              <a:spLocks noChangeArrowheads="1"/>
            </p:cNvSpPr>
            <p:nvPr/>
          </p:nvSpPr>
          <p:spPr bwMode="auto">
            <a:xfrm>
              <a:off x="5607929" y="1629868"/>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r>
                <a:rPr lang="nb-NO" sz="900">
                  <a:latin typeface="Calibri" pitchFamily="34" charset="0"/>
                </a:rPr>
                <a:t>(2,2)</a:t>
              </a:r>
            </a:p>
          </p:txBody>
        </p:sp>
        <p:sp>
          <p:nvSpPr>
            <p:cNvPr id="100" name="Rectangle 20"/>
            <p:cNvSpPr>
              <a:spLocks noChangeArrowheads="1"/>
            </p:cNvSpPr>
            <p:nvPr/>
          </p:nvSpPr>
          <p:spPr bwMode="auto">
            <a:xfrm>
              <a:off x="5607929" y="1808462"/>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1" name="Rectangle 27"/>
            <p:cNvSpPr>
              <a:spLocks noChangeArrowheads="1"/>
            </p:cNvSpPr>
            <p:nvPr/>
          </p:nvSpPr>
          <p:spPr bwMode="auto">
            <a:xfrm>
              <a:off x="5607929" y="1987949"/>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2" name="Rectangle 34"/>
            <p:cNvSpPr>
              <a:spLocks noChangeArrowheads="1"/>
            </p:cNvSpPr>
            <p:nvPr/>
          </p:nvSpPr>
          <p:spPr bwMode="auto">
            <a:xfrm>
              <a:off x="5607929" y="216565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3" name="Rectangle 41"/>
            <p:cNvSpPr>
              <a:spLocks noChangeArrowheads="1"/>
            </p:cNvSpPr>
            <p:nvPr/>
          </p:nvSpPr>
          <p:spPr bwMode="auto">
            <a:xfrm>
              <a:off x="5607929" y="2345137"/>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4" name="Rectangle 48"/>
            <p:cNvSpPr>
              <a:spLocks noChangeArrowheads="1"/>
            </p:cNvSpPr>
            <p:nvPr/>
          </p:nvSpPr>
          <p:spPr bwMode="auto">
            <a:xfrm>
              <a:off x="5607929" y="2523730"/>
              <a:ext cx="202704" cy="149126"/>
            </a:xfrm>
            <a:prstGeom prst="rect">
              <a:avLst/>
            </a:prstGeom>
            <a:solidFill>
              <a:schemeClr val="accent2"/>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5" name="Rectangle 46"/>
            <p:cNvSpPr>
              <a:spLocks noChangeArrowheads="1"/>
            </p:cNvSpPr>
            <p:nvPr/>
          </p:nvSpPr>
          <p:spPr bwMode="auto">
            <a:xfrm>
              <a:off x="5354326" y="2923780"/>
              <a:ext cx="202704" cy="149126"/>
            </a:xfrm>
            <a:prstGeom prst="rect">
              <a:avLst/>
            </a:prstGeom>
            <a:solidFill>
              <a:schemeClr val="accent6"/>
            </a:solidFill>
            <a:ln w="9525">
              <a:solidFill>
                <a:schemeClr val="tx1"/>
              </a:solidFill>
              <a:miter lim="800000"/>
              <a:headEnd/>
              <a:tailEnd/>
            </a:ln>
          </p:spPr>
          <p:txBody>
            <a:bodyPr wrap="none" anchor="ctr"/>
            <a:lstStyle/>
            <a:p>
              <a:pPr algn="ctr">
                <a:spcBef>
                  <a:spcPct val="50000"/>
                </a:spcBef>
              </a:pPr>
              <a:r>
                <a:rPr lang="nb-NO" sz="900">
                  <a:latin typeface="Calibri" pitchFamily="34" charset="0"/>
                </a:rPr>
                <a:t>1</a:t>
              </a:r>
            </a:p>
          </p:txBody>
        </p:sp>
        <p:sp>
          <p:nvSpPr>
            <p:cNvPr id="106" name="Rectangle 48"/>
            <p:cNvSpPr>
              <a:spLocks noChangeArrowheads="1"/>
            </p:cNvSpPr>
            <p:nvPr/>
          </p:nvSpPr>
          <p:spPr bwMode="auto">
            <a:xfrm>
              <a:off x="5857960" y="2923780"/>
              <a:ext cx="202704" cy="149126"/>
            </a:xfrm>
            <a:prstGeom prst="rect">
              <a:avLst/>
            </a:prstGeom>
            <a:solidFill>
              <a:schemeClr val="accent6"/>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7" name="Rectangle 49"/>
            <p:cNvSpPr>
              <a:spLocks noChangeArrowheads="1"/>
            </p:cNvSpPr>
            <p:nvPr/>
          </p:nvSpPr>
          <p:spPr bwMode="auto">
            <a:xfrm>
              <a:off x="6100848" y="2923780"/>
              <a:ext cx="202704" cy="149126"/>
            </a:xfrm>
            <a:prstGeom prst="rect">
              <a:avLst/>
            </a:prstGeom>
            <a:solidFill>
              <a:schemeClr val="accent6"/>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8" name="Rectangle 50"/>
            <p:cNvSpPr>
              <a:spLocks noChangeArrowheads="1"/>
            </p:cNvSpPr>
            <p:nvPr/>
          </p:nvSpPr>
          <p:spPr bwMode="auto">
            <a:xfrm>
              <a:off x="6344628" y="2923780"/>
              <a:ext cx="202704" cy="149126"/>
            </a:xfrm>
            <a:prstGeom prst="rect">
              <a:avLst/>
            </a:prstGeom>
            <a:solidFill>
              <a:schemeClr val="accent6"/>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09" name="Rectangle 51"/>
            <p:cNvSpPr>
              <a:spLocks noChangeArrowheads="1"/>
            </p:cNvSpPr>
            <p:nvPr/>
          </p:nvSpPr>
          <p:spPr bwMode="auto">
            <a:xfrm>
              <a:off x="6587516" y="2923780"/>
              <a:ext cx="202704" cy="149126"/>
            </a:xfrm>
            <a:prstGeom prst="rect">
              <a:avLst/>
            </a:prstGeom>
            <a:solidFill>
              <a:schemeClr val="accent6"/>
            </a:solidFill>
            <a:ln w="9525">
              <a:solidFill>
                <a:schemeClr val="tx1"/>
              </a:solidFill>
              <a:miter lim="800000"/>
              <a:headEnd/>
              <a:tailEnd/>
            </a:ln>
          </p:spPr>
          <p:txBody>
            <a:bodyPr wrap="none" anchor="ctr"/>
            <a:lstStyle/>
            <a:p>
              <a:pPr algn="ctr">
                <a:spcBef>
                  <a:spcPct val="50000"/>
                </a:spcBef>
              </a:pPr>
              <a:endParaRPr lang="nb-NO" sz="900">
                <a:latin typeface="Calibri" pitchFamily="34" charset="0"/>
              </a:endParaRPr>
            </a:p>
          </p:txBody>
        </p:sp>
        <p:sp>
          <p:nvSpPr>
            <p:cNvPr id="110" name="Rectangle 52"/>
            <p:cNvSpPr>
              <a:spLocks noChangeArrowheads="1"/>
            </p:cNvSpPr>
            <p:nvPr/>
          </p:nvSpPr>
          <p:spPr bwMode="auto">
            <a:xfrm>
              <a:off x="6830403" y="2923780"/>
              <a:ext cx="202704" cy="149126"/>
            </a:xfrm>
            <a:prstGeom prst="rect">
              <a:avLst/>
            </a:prstGeom>
            <a:solidFill>
              <a:schemeClr val="accent6"/>
            </a:solidFill>
            <a:ln w="9525">
              <a:solidFill>
                <a:schemeClr val="tx1"/>
              </a:solidFill>
              <a:miter lim="800000"/>
              <a:headEnd/>
              <a:tailEnd/>
            </a:ln>
          </p:spPr>
          <p:txBody>
            <a:bodyPr wrap="none" lIns="68572" tIns="34287" rIns="68572" bIns="34287" anchor="ctr"/>
            <a:lstStyle/>
            <a:p>
              <a:pPr algn="ctr"/>
              <a:r>
                <a:rPr lang="en-GB" sz="900">
                  <a:latin typeface="Calibri" pitchFamily="34" charset="0"/>
                </a:rPr>
                <a:t>L</a:t>
              </a:r>
            </a:p>
          </p:txBody>
        </p:sp>
        <p:sp>
          <p:nvSpPr>
            <p:cNvPr id="111" name="Rectangle 48"/>
            <p:cNvSpPr>
              <a:spLocks noChangeArrowheads="1"/>
            </p:cNvSpPr>
            <p:nvPr/>
          </p:nvSpPr>
          <p:spPr bwMode="auto">
            <a:xfrm>
              <a:off x="5607929" y="2923780"/>
              <a:ext cx="202704" cy="149126"/>
            </a:xfrm>
            <a:prstGeom prst="rect">
              <a:avLst/>
            </a:prstGeom>
            <a:solidFill>
              <a:schemeClr val="accent6"/>
            </a:solidFill>
            <a:ln w="9525">
              <a:solidFill>
                <a:schemeClr val="tx1"/>
              </a:solidFill>
              <a:miter lim="800000"/>
              <a:headEnd/>
              <a:tailEnd/>
            </a:ln>
          </p:spPr>
          <p:txBody>
            <a:bodyPr wrap="none" anchor="ctr"/>
            <a:lstStyle/>
            <a:p>
              <a:pPr algn="ctr">
                <a:spcBef>
                  <a:spcPct val="50000"/>
                </a:spcBef>
              </a:pPr>
              <a:r>
                <a:rPr lang="nb-NO" sz="900">
                  <a:latin typeface="Calibri" pitchFamily="34" charset="0"/>
                </a:rPr>
                <a:t>2</a:t>
              </a:r>
            </a:p>
          </p:txBody>
        </p:sp>
        <p:sp>
          <p:nvSpPr>
            <p:cNvPr id="112" name="Line 72"/>
            <p:cNvSpPr>
              <a:spLocks noChangeShapeType="1"/>
            </p:cNvSpPr>
            <p:nvPr/>
          </p:nvSpPr>
          <p:spPr bwMode="auto">
            <a:xfrm flipH="1">
              <a:off x="5707942" y="2734471"/>
              <a:ext cx="893" cy="162520"/>
            </a:xfrm>
            <a:prstGeom prst="line">
              <a:avLst/>
            </a:prstGeom>
            <a:noFill/>
            <a:ln w="63500">
              <a:solidFill>
                <a:schemeClr val="bg2"/>
              </a:solidFill>
              <a:round/>
              <a:headEnd/>
              <a:tailEnd type="triangle" w="med" len="med"/>
            </a:ln>
          </p:spPr>
          <p:txBody>
            <a:bodyPr/>
            <a:lstStyle/>
            <a:p>
              <a:endParaRPr lang="en-US" sz="1013"/>
            </a:p>
          </p:txBody>
        </p:sp>
      </p:grpSp>
      <p:sp>
        <p:nvSpPr>
          <p:cNvPr id="113" name="Rounded Rectangle 3"/>
          <p:cNvSpPr/>
          <p:nvPr/>
        </p:nvSpPr>
        <p:spPr>
          <a:xfrm>
            <a:off x="2314346" y="1508168"/>
            <a:ext cx="1885951"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flow A</a:t>
            </a:r>
          </a:p>
        </p:txBody>
      </p:sp>
      <p:sp>
        <p:nvSpPr>
          <p:cNvPr id="114" name="Rounded Rectangle 4"/>
          <p:cNvSpPr/>
          <p:nvPr/>
        </p:nvSpPr>
        <p:spPr>
          <a:xfrm>
            <a:off x="2314346" y="3108368"/>
            <a:ext cx="1885951"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flow B</a:t>
            </a:r>
          </a:p>
        </p:txBody>
      </p:sp>
      <p:sp>
        <p:nvSpPr>
          <p:cNvPr id="115" name="Rounded Rectangle 5"/>
          <p:cNvSpPr/>
          <p:nvPr/>
        </p:nvSpPr>
        <p:spPr>
          <a:xfrm>
            <a:off x="114071" y="2308268"/>
            <a:ext cx="1885951" cy="457200"/>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SOURCE</a:t>
            </a:r>
          </a:p>
        </p:txBody>
      </p:sp>
      <p:sp>
        <p:nvSpPr>
          <p:cNvPr id="116" name="Rounded Rectangle 6"/>
          <p:cNvSpPr/>
          <p:nvPr/>
        </p:nvSpPr>
        <p:spPr>
          <a:xfrm>
            <a:off x="4571771" y="2308268"/>
            <a:ext cx="1885951" cy="45720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DESTINATION</a:t>
            </a:r>
          </a:p>
        </p:txBody>
      </p:sp>
      <p:sp>
        <p:nvSpPr>
          <p:cNvPr id="117" name="Bent Arrow 7"/>
          <p:cNvSpPr/>
          <p:nvPr/>
        </p:nvSpPr>
        <p:spPr>
          <a:xfrm>
            <a:off x="1552521" y="1562043"/>
            <a:ext cx="742951"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18" name="Bent Arrow 8"/>
          <p:cNvSpPr/>
          <p:nvPr/>
        </p:nvSpPr>
        <p:spPr>
          <a:xfrm flipV="1">
            <a:off x="1563007" y="2765470"/>
            <a:ext cx="742951"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19" name="Bent Arrow 9"/>
          <p:cNvSpPr/>
          <p:nvPr/>
        </p:nvSpPr>
        <p:spPr>
          <a:xfrm rot="5400000">
            <a:off x="4240755" y="1602503"/>
            <a:ext cx="662032"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20" name="Bent Arrow 10"/>
          <p:cNvSpPr/>
          <p:nvPr/>
        </p:nvSpPr>
        <p:spPr>
          <a:xfrm rot="16200000" flipV="1">
            <a:off x="4249603" y="2726649"/>
            <a:ext cx="665308"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21" name="Rounded Rectangle 3"/>
          <p:cNvSpPr/>
          <p:nvPr/>
        </p:nvSpPr>
        <p:spPr>
          <a:xfrm>
            <a:off x="2397173" y="3956501"/>
            <a:ext cx="1885951"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flow A</a:t>
            </a:r>
          </a:p>
        </p:txBody>
      </p:sp>
      <p:sp>
        <p:nvSpPr>
          <p:cNvPr id="122" name="Rounded Rectangle 4"/>
          <p:cNvSpPr/>
          <p:nvPr/>
        </p:nvSpPr>
        <p:spPr>
          <a:xfrm>
            <a:off x="2397173" y="5556701"/>
            <a:ext cx="1885951" cy="4572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flow B</a:t>
            </a:r>
          </a:p>
        </p:txBody>
      </p:sp>
      <p:sp>
        <p:nvSpPr>
          <p:cNvPr id="124" name="Rounded Rectangle 6"/>
          <p:cNvSpPr/>
          <p:nvPr/>
        </p:nvSpPr>
        <p:spPr>
          <a:xfrm>
            <a:off x="4654598" y="4756601"/>
            <a:ext cx="1885951" cy="45720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DESTINATION</a:t>
            </a:r>
          </a:p>
        </p:txBody>
      </p:sp>
      <p:sp>
        <p:nvSpPr>
          <p:cNvPr id="125" name="Bent Arrow 7"/>
          <p:cNvSpPr/>
          <p:nvPr/>
        </p:nvSpPr>
        <p:spPr>
          <a:xfrm>
            <a:off x="1635347" y="4010375"/>
            <a:ext cx="742951"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26" name="Bent Arrow 8"/>
          <p:cNvSpPr/>
          <p:nvPr/>
        </p:nvSpPr>
        <p:spPr>
          <a:xfrm flipV="1">
            <a:off x="1645834" y="5213803"/>
            <a:ext cx="742951"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27" name="Bent Arrow 9"/>
          <p:cNvSpPr/>
          <p:nvPr/>
        </p:nvSpPr>
        <p:spPr>
          <a:xfrm rot="5400000">
            <a:off x="4323581" y="4050837"/>
            <a:ext cx="662032"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28" name="Bent Arrow 10"/>
          <p:cNvSpPr/>
          <p:nvPr/>
        </p:nvSpPr>
        <p:spPr>
          <a:xfrm rot="16200000" flipV="1">
            <a:off x="4332431" y="5174982"/>
            <a:ext cx="665308" cy="742951"/>
          </a:xfrm>
          <a:prstGeom prst="ben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sp>
        <p:nvSpPr>
          <p:cNvPr id="123" name="Rounded Rectangle 5"/>
          <p:cNvSpPr/>
          <p:nvPr/>
        </p:nvSpPr>
        <p:spPr>
          <a:xfrm>
            <a:off x="196898" y="4617455"/>
            <a:ext cx="1885951" cy="457200"/>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SOURCE</a:t>
            </a:r>
          </a:p>
        </p:txBody>
      </p:sp>
      <p:sp>
        <p:nvSpPr>
          <p:cNvPr id="129" name="Rounded Rectangle 5"/>
          <p:cNvSpPr/>
          <p:nvPr/>
        </p:nvSpPr>
        <p:spPr>
          <a:xfrm>
            <a:off x="1314168" y="5074658"/>
            <a:ext cx="768677" cy="36511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delay</a:t>
            </a:r>
          </a:p>
        </p:txBody>
      </p:sp>
      <p:sp>
        <p:nvSpPr>
          <p:cNvPr id="3" name="TextBox 2"/>
          <p:cNvSpPr txBox="1"/>
          <p:nvPr/>
        </p:nvSpPr>
        <p:spPr>
          <a:xfrm>
            <a:off x="2509996" y="2207533"/>
            <a:ext cx="1307794" cy="584775"/>
          </a:xfrm>
          <a:prstGeom prst="rect">
            <a:avLst/>
          </a:prstGeom>
          <a:noFill/>
        </p:spPr>
        <p:txBody>
          <a:bodyPr wrap="none" rtlCol="0">
            <a:spAutoFit/>
          </a:bodyPr>
          <a:lstStyle/>
          <a:p>
            <a:r>
              <a:rPr lang="en-GB" sz="3200" dirty="0"/>
              <a:t>Spatial</a:t>
            </a:r>
          </a:p>
        </p:txBody>
      </p:sp>
      <p:sp>
        <p:nvSpPr>
          <p:cNvPr id="130" name="TextBox 129"/>
          <p:cNvSpPr txBox="1"/>
          <p:nvPr/>
        </p:nvSpPr>
        <p:spPr>
          <a:xfrm>
            <a:off x="2571650" y="4462668"/>
            <a:ext cx="1709122" cy="1077218"/>
          </a:xfrm>
          <a:prstGeom prst="rect">
            <a:avLst/>
          </a:prstGeom>
          <a:noFill/>
        </p:spPr>
        <p:txBody>
          <a:bodyPr wrap="none" rtlCol="0">
            <a:spAutoFit/>
          </a:bodyPr>
          <a:lstStyle/>
          <a:p>
            <a:pPr algn="ctr"/>
            <a:r>
              <a:rPr lang="en-GB" sz="3200" dirty="0"/>
              <a:t>Spatial + </a:t>
            </a:r>
            <a:br>
              <a:rPr lang="en-GB" sz="3200" dirty="0"/>
            </a:br>
            <a:r>
              <a:rPr lang="en-GB" sz="3200" dirty="0"/>
              <a:t>temporal</a:t>
            </a:r>
          </a:p>
        </p:txBody>
      </p:sp>
      <p:sp>
        <p:nvSpPr>
          <p:cNvPr id="131" name="TextBox 130"/>
          <p:cNvSpPr txBox="1"/>
          <p:nvPr/>
        </p:nvSpPr>
        <p:spPr>
          <a:xfrm>
            <a:off x="7905711" y="4617458"/>
            <a:ext cx="788999" cy="584775"/>
          </a:xfrm>
          <a:prstGeom prst="rect">
            <a:avLst/>
          </a:prstGeom>
          <a:noFill/>
        </p:spPr>
        <p:txBody>
          <a:bodyPr wrap="none" rtlCol="0">
            <a:spAutoFit/>
          </a:bodyPr>
          <a:lstStyle/>
          <a:p>
            <a:r>
              <a:rPr lang="en-GB" sz="3200" dirty="0"/>
              <a:t>FEC</a:t>
            </a:r>
          </a:p>
        </p:txBody>
      </p:sp>
    </p:spTree>
    <p:extLst>
      <p:ext uri="{BB962C8B-B14F-4D97-AF65-F5344CB8AC3E}">
        <p14:creationId xmlns:p14="http://schemas.microsoft.com/office/powerpoint/2010/main" val="2333162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F96FB-08AF-448B-9D24-660DED29EAB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11244" y="1506008"/>
            <a:ext cx="11510245" cy="4925995"/>
          </a:xfrm>
          <a:prstGeom prst="rect">
            <a:avLst/>
          </a:prstGeom>
        </p:spPr>
      </p:pic>
      <p:sp>
        <p:nvSpPr>
          <p:cNvPr id="3" name="Title 2">
            <a:extLst>
              <a:ext uri="{FF2B5EF4-FFF2-40B4-BE49-F238E27FC236}">
                <a16:creationId xmlns:a16="http://schemas.microsoft.com/office/drawing/2014/main" id="{EECD5B4B-A426-46C8-9F73-B75A00DC1BE2}"/>
              </a:ext>
            </a:extLst>
          </p:cNvPr>
          <p:cNvSpPr>
            <a:spLocks noGrp="1"/>
          </p:cNvSpPr>
          <p:nvPr>
            <p:ph type="title"/>
          </p:nvPr>
        </p:nvSpPr>
        <p:spPr>
          <a:xfrm>
            <a:off x="239933" y="372607"/>
            <a:ext cx="6911144" cy="690613"/>
          </a:xfrm>
        </p:spPr>
        <p:txBody>
          <a:bodyPr>
            <a:normAutofit/>
          </a:bodyPr>
          <a:lstStyle/>
          <a:p>
            <a:pPr algn="ctr"/>
            <a:r>
              <a:rPr lang="en-GB" sz="2800" dirty="0">
                <a:solidFill>
                  <a:schemeClr val="bg1"/>
                </a:solidFill>
              </a:rPr>
              <a:t>International  use case  - Audio signal flows</a:t>
            </a:r>
          </a:p>
        </p:txBody>
      </p:sp>
      <p:grpSp>
        <p:nvGrpSpPr>
          <p:cNvPr id="773" name="Group 772">
            <a:extLst>
              <a:ext uri="{FF2B5EF4-FFF2-40B4-BE49-F238E27FC236}">
                <a16:creationId xmlns:a16="http://schemas.microsoft.com/office/drawing/2014/main" id="{5C7DC6FD-675B-41F0-A0C0-0878FC5CDBAF}"/>
              </a:ext>
            </a:extLst>
          </p:cNvPr>
          <p:cNvGrpSpPr/>
          <p:nvPr/>
        </p:nvGrpSpPr>
        <p:grpSpPr>
          <a:xfrm>
            <a:off x="4023360" y="1412584"/>
            <a:ext cx="4145280" cy="552327"/>
            <a:chOff x="499311" y="2617401"/>
            <a:chExt cx="8145380" cy="604711"/>
          </a:xfrm>
        </p:grpSpPr>
        <p:sp>
          <p:nvSpPr>
            <p:cNvPr id="774" name="Rounded Rectangle 6">
              <a:extLst>
                <a:ext uri="{FF2B5EF4-FFF2-40B4-BE49-F238E27FC236}">
                  <a16:creationId xmlns:a16="http://schemas.microsoft.com/office/drawing/2014/main" id="{8C038B66-F6F4-4777-A2C1-4030FC40815D}"/>
                </a:ext>
              </a:extLst>
            </p:cNvPr>
            <p:cNvSpPr/>
            <p:nvPr/>
          </p:nvSpPr>
          <p:spPr>
            <a:xfrm>
              <a:off x="499311" y="2617401"/>
              <a:ext cx="8145380" cy="60471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solidFill>
                    <a:schemeClr val="bg1"/>
                  </a:solidFill>
                </a:rPr>
                <a:t>Orchestration</a:t>
              </a:r>
            </a:p>
          </p:txBody>
        </p:sp>
        <p:pic>
          <p:nvPicPr>
            <p:cNvPr id="775" name="Picture 774">
              <a:extLst>
                <a:ext uri="{FF2B5EF4-FFF2-40B4-BE49-F238E27FC236}">
                  <a16:creationId xmlns:a16="http://schemas.microsoft.com/office/drawing/2014/main" id="{DB752E04-62A2-4E24-A1FF-7B551B322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556" y="2766952"/>
              <a:ext cx="1029225" cy="372215"/>
            </a:xfrm>
            <a:prstGeom prst="rect">
              <a:avLst/>
            </a:prstGeom>
          </p:spPr>
        </p:pic>
        <p:pic>
          <p:nvPicPr>
            <p:cNvPr id="776" name="Picture 5">
              <a:extLst>
                <a:ext uri="{FF2B5EF4-FFF2-40B4-BE49-F238E27FC236}">
                  <a16:creationId xmlns:a16="http://schemas.microsoft.com/office/drawing/2014/main" id="{D46270B1-627B-46CA-883B-16660B68A7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92818" y="2728884"/>
              <a:ext cx="930627" cy="442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Freeform: Shape 3">
            <a:extLst>
              <a:ext uri="{FF2B5EF4-FFF2-40B4-BE49-F238E27FC236}">
                <a16:creationId xmlns:a16="http://schemas.microsoft.com/office/drawing/2014/main" id="{C4D0FF39-884A-4AE7-8137-2D31A0A884D9}"/>
              </a:ext>
            </a:extLst>
          </p:cNvPr>
          <p:cNvSpPr/>
          <p:nvPr/>
        </p:nvSpPr>
        <p:spPr>
          <a:xfrm>
            <a:off x="499533" y="2157283"/>
            <a:ext cx="10295467" cy="1214661"/>
          </a:xfrm>
          <a:custGeom>
            <a:avLst/>
            <a:gdLst>
              <a:gd name="connsiteX0" fmla="*/ 0 w 7004050"/>
              <a:gd name="connsiteY0" fmla="*/ 434231 h 910996"/>
              <a:gd name="connsiteX1" fmla="*/ 146050 w 7004050"/>
              <a:gd name="connsiteY1" fmla="*/ 434231 h 910996"/>
              <a:gd name="connsiteX2" fmla="*/ 374650 w 7004050"/>
              <a:gd name="connsiteY2" fmla="*/ 377081 h 910996"/>
              <a:gd name="connsiteX3" fmla="*/ 749300 w 7004050"/>
              <a:gd name="connsiteY3" fmla="*/ 338981 h 910996"/>
              <a:gd name="connsiteX4" fmla="*/ 882650 w 7004050"/>
              <a:gd name="connsiteY4" fmla="*/ 173881 h 910996"/>
              <a:gd name="connsiteX5" fmla="*/ 1574800 w 7004050"/>
              <a:gd name="connsiteY5" fmla="*/ 34181 h 910996"/>
              <a:gd name="connsiteX6" fmla="*/ 2774950 w 7004050"/>
              <a:gd name="connsiteY6" fmla="*/ 808881 h 910996"/>
              <a:gd name="connsiteX7" fmla="*/ 4165600 w 7004050"/>
              <a:gd name="connsiteY7" fmla="*/ 821581 h 910996"/>
              <a:gd name="connsiteX8" fmla="*/ 5226050 w 7004050"/>
              <a:gd name="connsiteY8" fmla="*/ 65931 h 910996"/>
              <a:gd name="connsiteX9" fmla="*/ 6400800 w 7004050"/>
              <a:gd name="connsiteY9" fmla="*/ 53231 h 910996"/>
              <a:gd name="connsiteX10" fmla="*/ 6769100 w 7004050"/>
              <a:gd name="connsiteY10" fmla="*/ 192931 h 910996"/>
              <a:gd name="connsiteX11" fmla="*/ 7004050 w 7004050"/>
              <a:gd name="connsiteY11" fmla="*/ 173881 h 910996"/>
              <a:gd name="connsiteX0" fmla="*/ 0 w 7721600"/>
              <a:gd name="connsiteY0" fmla="*/ 662831 h 910996"/>
              <a:gd name="connsiteX1" fmla="*/ 863600 w 7721600"/>
              <a:gd name="connsiteY1" fmla="*/ 434231 h 910996"/>
              <a:gd name="connsiteX2" fmla="*/ 1092200 w 7721600"/>
              <a:gd name="connsiteY2" fmla="*/ 377081 h 910996"/>
              <a:gd name="connsiteX3" fmla="*/ 1466850 w 7721600"/>
              <a:gd name="connsiteY3" fmla="*/ 338981 h 910996"/>
              <a:gd name="connsiteX4" fmla="*/ 1600200 w 7721600"/>
              <a:gd name="connsiteY4" fmla="*/ 173881 h 910996"/>
              <a:gd name="connsiteX5" fmla="*/ 2292350 w 7721600"/>
              <a:gd name="connsiteY5" fmla="*/ 34181 h 910996"/>
              <a:gd name="connsiteX6" fmla="*/ 3492500 w 7721600"/>
              <a:gd name="connsiteY6" fmla="*/ 808881 h 910996"/>
              <a:gd name="connsiteX7" fmla="*/ 4883150 w 7721600"/>
              <a:gd name="connsiteY7" fmla="*/ 821581 h 910996"/>
              <a:gd name="connsiteX8" fmla="*/ 5943600 w 7721600"/>
              <a:gd name="connsiteY8" fmla="*/ 65931 h 910996"/>
              <a:gd name="connsiteX9" fmla="*/ 7118350 w 7721600"/>
              <a:gd name="connsiteY9" fmla="*/ 53231 h 910996"/>
              <a:gd name="connsiteX10" fmla="*/ 7486650 w 7721600"/>
              <a:gd name="connsiteY10" fmla="*/ 192931 h 910996"/>
              <a:gd name="connsiteX11" fmla="*/ 7721600 w 7721600"/>
              <a:gd name="connsiteY11" fmla="*/ 173881 h 910996"/>
              <a:gd name="connsiteX0" fmla="*/ 0 w 7721600"/>
              <a:gd name="connsiteY0" fmla="*/ 662831 h 910996"/>
              <a:gd name="connsiteX1" fmla="*/ 139700 w 7721600"/>
              <a:gd name="connsiteY1" fmla="*/ 135781 h 910996"/>
              <a:gd name="connsiteX2" fmla="*/ 1092200 w 7721600"/>
              <a:gd name="connsiteY2" fmla="*/ 377081 h 910996"/>
              <a:gd name="connsiteX3" fmla="*/ 1466850 w 7721600"/>
              <a:gd name="connsiteY3" fmla="*/ 338981 h 910996"/>
              <a:gd name="connsiteX4" fmla="*/ 1600200 w 7721600"/>
              <a:gd name="connsiteY4" fmla="*/ 173881 h 910996"/>
              <a:gd name="connsiteX5" fmla="*/ 2292350 w 7721600"/>
              <a:gd name="connsiteY5" fmla="*/ 34181 h 910996"/>
              <a:gd name="connsiteX6" fmla="*/ 3492500 w 7721600"/>
              <a:gd name="connsiteY6" fmla="*/ 808881 h 910996"/>
              <a:gd name="connsiteX7" fmla="*/ 4883150 w 7721600"/>
              <a:gd name="connsiteY7" fmla="*/ 821581 h 910996"/>
              <a:gd name="connsiteX8" fmla="*/ 5943600 w 7721600"/>
              <a:gd name="connsiteY8" fmla="*/ 65931 h 910996"/>
              <a:gd name="connsiteX9" fmla="*/ 7118350 w 7721600"/>
              <a:gd name="connsiteY9" fmla="*/ 53231 h 910996"/>
              <a:gd name="connsiteX10" fmla="*/ 7486650 w 7721600"/>
              <a:gd name="connsiteY10" fmla="*/ 192931 h 910996"/>
              <a:gd name="connsiteX11" fmla="*/ 7721600 w 7721600"/>
              <a:gd name="connsiteY11" fmla="*/ 173881 h 910996"/>
              <a:gd name="connsiteX0" fmla="*/ 0 w 7721600"/>
              <a:gd name="connsiteY0" fmla="*/ 662831 h 910996"/>
              <a:gd name="connsiteX1" fmla="*/ 139700 w 7721600"/>
              <a:gd name="connsiteY1" fmla="*/ 135781 h 910996"/>
              <a:gd name="connsiteX2" fmla="*/ 1085850 w 7721600"/>
              <a:gd name="connsiteY2" fmla="*/ 173881 h 910996"/>
              <a:gd name="connsiteX3" fmla="*/ 1466850 w 7721600"/>
              <a:gd name="connsiteY3" fmla="*/ 338981 h 910996"/>
              <a:gd name="connsiteX4" fmla="*/ 1600200 w 7721600"/>
              <a:gd name="connsiteY4" fmla="*/ 173881 h 910996"/>
              <a:gd name="connsiteX5" fmla="*/ 2292350 w 7721600"/>
              <a:gd name="connsiteY5" fmla="*/ 34181 h 910996"/>
              <a:gd name="connsiteX6" fmla="*/ 3492500 w 7721600"/>
              <a:gd name="connsiteY6" fmla="*/ 808881 h 910996"/>
              <a:gd name="connsiteX7" fmla="*/ 4883150 w 7721600"/>
              <a:gd name="connsiteY7" fmla="*/ 821581 h 910996"/>
              <a:gd name="connsiteX8" fmla="*/ 5943600 w 7721600"/>
              <a:gd name="connsiteY8" fmla="*/ 65931 h 910996"/>
              <a:gd name="connsiteX9" fmla="*/ 7118350 w 7721600"/>
              <a:gd name="connsiteY9" fmla="*/ 53231 h 910996"/>
              <a:gd name="connsiteX10" fmla="*/ 7486650 w 7721600"/>
              <a:gd name="connsiteY10" fmla="*/ 192931 h 910996"/>
              <a:gd name="connsiteX11" fmla="*/ 7721600 w 7721600"/>
              <a:gd name="connsiteY11" fmla="*/ 173881 h 910996"/>
              <a:gd name="connsiteX0" fmla="*/ 12781 w 7734381"/>
              <a:gd name="connsiteY0" fmla="*/ 662831 h 910996"/>
              <a:gd name="connsiteX1" fmla="*/ 95331 w 7734381"/>
              <a:gd name="connsiteY1" fmla="*/ 148481 h 910996"/>
              <a:gd name="connsiteX2" fmla="*/ 1098631 w 7734381"/>
              <a:gd name="connsiteY2" fmla="*/ 173881 h 910996"/>
              <a:gd name="connsiteX3" fmla="*/ 1479631 w 7734381"/>
              <a:gd name="connsiteY3" fmla="*/ 338981 h 910996"/>
              <a:gd name="connsiteX4" fmla="*/ 1612981 w 7734381"/>
              <a:gd name="connsiteY4" fmla="*/ 173881 h 910996"/>
              <a:gd name="connsiteX5" fmla="*/ 2305131 w 7734381"/>
              <a:gd name="connsiteY5" fmla="*/ 34181 h 910996"/>
              <a:gd name="connsiteX6" fmla="*/ 3505281 w 7734381"/>
              <a:gd name="connsiteY6" fmla="*/ 808881 h 910996"/>
              <a:gd name="connsiteX7" fmla="*/ 4895931 w 7734381"/>
              <a:gd name="connsiteY7" fmla="*/ 821581 h 910996"/>
              <a:gd name="connsiteX8" fmla="*/ 5956381 w 7734381"/>
              <a:gd name="connsiteY8" fmla="*/ 65931 h 910996"/>
              <a:gd name="connsiteX9" fmla="*/ 7131131 w 7734381"/>
              <a:gd name="connsiteY9" fmla="*/ 53231 h 910996"/>
              <a:gd name="connsiteX10" fmla="*/ 7499431 w 7734381"/>
              <a:gd name="connsiteY10" fmla="*/ 192931 h 910996"/>
              <a:gd name="connsiteX11" fmla="*/ 7734381 w 7734381"/>
              <a:gd name="connsiteY11" fmla="*/ 173881 h 910996"/>
              <a:gd name="connsiteX0" fmla="*/ 0 w 7721600"/>
              <a:gd name="connsiteY0" fmla="*/ 662831 h 910996"/>
              <a:gd name="connsiteX1" fmla="*/ 82550 w 7721600"/>
              <a:gd name="connsiteY1" fmla="*/ 148481 h 910996"/>
              <a:gd name="connsiteX2" fmla="*/ 1085850 w 7721600"/>
              <a:gd name="connsiteY2" fmla="*/ 173881 h 910996"/>
              <a:gd name="connsiteX3" fmla="*/ 1466850 w 7721600"/>
              <a:gd name="connsiteY3" fmla="*/ 338981 h 910996"/>
              <a:gd name="connsiteX4" fmla="*/ 1600200 w 7721600"/>
              <a:gd name="connsiteY4" fmla="*/ 173881 h 910996"/>
              <a:gd name="connsiteX5" fmla="*/ 2292350 w 7721600"/>
              <a:gd name="connsiteY5" fmla="*/ 34181 h 910996"/>
              <a:gd name="connsiteX6" fmla="*/ 3492500 w 7721600"/>
              <a:gd name="connsiteY6" fmla="*/ 808881 h 910996"/>
              <a:gd name="connsiteX7" fmla="*/ 4883150 w 7721600"/>
              <a:gd name="connsiteY7" fmla="*/ 821581 h 910996"/>
              <a:gd name="connsiteX8" fmla="*/ 5943600 w 7721600"/>
              <a:gd name="connsiteY8" fmla="*/ 65931 h 910996"/>
              <a:gd name="connsiteX9" fmla="*/ 7118350 w 7721600"/>
              <a:gd name="connsiteY9" fmla="*/ 53231 h 910996"/>
              <a:gd name="connsiteX10" fmla="*/ 7486650 w 7721600"/>
              <a:gd name="connsiteY10" fmla="*/ 192931 h 910996"/>
              <a:gd name="connsiteX11" fmla="*/ 7721600 w 7721600"/>
              <a:gd name="connsiteY11" fmla="*/ 173881 h 910996"/>
              <a:gd name="connsiteX0" fmla="*/ 0 w 7721600"/>
              <a:gd name="connsiteY0" fmla="*/ 662831 h 910996"/>
              <a:gd name="connsiteX1" fmla="*/ 82550 w 7721600"/>
              <a:gd name="connsiteY1" fmla="*/ 148481 h 910996"/>
              <a:gd name="connsiteX2" fmla="*/ 1085850 w 7721600"/>
              <a:gd name="connsiteY2" fmla="*/ 173881 h 910996"/>
              <a:gd name="connsiteX3" fmla="*/ 1454150 w 7721600"/>
              <a:gd name="connsiteY3" fmla="*/ 167531 h 910996"/>
              <a:gd name="connsiteX4" fmla="*/ 1600200 w 7721600"/>
              <a:gd name="connsiteY4" fmla="*/ 173881 h 910996"/>
              <a:gd name="connsiteX5" fmla="*/ 2292350 w 7721600"/>
              <a:gd name="connsiteY5" fmla="*/ 34181 h 910996"/>
              <a:gd name="connsiteX6" fmla="*/ 3492500 w 7721600"/>
              <a:gd name="connsiteY6" fmla="*/ 808881 h 910996"/>
              <a:gd name="connsiteX7" fmla="*/ 4883150 w 7721600"/>
              <a:gd name="connsiteY7" fmla="*/ 821581 h 910996"/>
              <a:gd name="connsiteX8" fmla="*/ 5943600 w 7721600"/>
              <a:gd name="connsiteY8" fmla="*/ 65931 h 910996"/>
              <a:gd name="connsiteX9" fmla="*/ 7118350 w 7721600"/>
              <a:gd name="connsiteY9" fmla="*/ 53231 h 910996"/>
              <a:gd name="connsiteX10" fmla="*/ 7486650 w 7721600"/>
              <a:gd name="connsiteY10" fmla="*/ 192931 h 910996"/>
              <a:gd name="connsiteX11" fmla="*/ 7721600 w 7721600"/>
              <a:gd name="connsiteY11" fmla="*/ 173881 h 91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21600" h="910996">
                <a:moveTo>
                  <a:pt x="0" y="662831"/>
                </a:moveTo>
                <a:cubicBezTo>
                  <a:pt x="41804" y="667593"/>
                  <a:pt x="-9525" y="179173"/>
                  <a:pt x="82550" y="148481"/>
                </a:cubicBezTo>
                <a:cubicBezTo>
                  <a:pt x="174625" y="117789"/>
                  <a:pt x="857250" y="170706"/>
                  <a:pt x="1085850" y="173881"/>
                </a:cubicBezTo>
                <a:lnTo>
                  <a:pt x="1454150" y="167531"/>
                </a:lnTo>
                <a:cubicBezTo>
                  <a:pt x="1539875" y="167531"/>
                  <a:pt x="1460500" y="196106"/>
                  <a:pt x="1600200" y="173881"/>
                </a:cubicBezTo>
                <a:cubicBezTo>
                  <a:pt x="1739900" y="151656"/>
                  <a:pt x="1976967" y="-71652"/>
                  <a:pt x="2292350" y="34181"/>
                </a:cubicBezTo>
                <a:cubicBezTo>
                  <a:pt x="2607733" y="140014"/>
                  <a:pt x="3060700" y="677648"/>
                  <a:pt x="3492500" y="808881"/>
                </a:cubicBezTo>
                <a:cubicBezTo>
                  <a:pt x="3924300" y="940114"/>
                  <a:pt x="4474633" y="945406"/>
                  <a:pt x="4883150" y="821581"/>
                </a:cubicBezTo>
                <a:cubicBezTo>
                  <a:pt x="5291667" y="697756"/>
                  <a:pt x="5571067" y="193989"/>
                  <a:pt x="5943600" y="65931"/>
                </a:cubicBezTo>
                <a:cubicBezTo>
                  <a:pt x="6316133" y="-62127"/>
                  <a:pt x="6861175" y="32064"/>
                  <a:pt x="7118350" y="53231"/>
                </a:cubicBezTo>
                <a:cubicBezTo>
                  <a:pt x="7375525" y="74398"/>
                  <a:pt x="7386108" y="172823"/>
                  <a:pt x="7486650" y="192931"/>
                </a:cubicBezTo>
                <a:cubicBezTo>
                  <a:pt x="7587192" y="213039"/>
                  <a:pt x="7685617" y="171764"/>
                  <a:pt x="7721600" y="173881"/>
                </a:cubicBezTo>
              </a:path>
            </a:pathLst>
          </a:cu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77" name="Freeform: Shape 776">
            <a:extLst>
              <a:ext uri="{FF2B5EF4-FFF2-40B4-BE49-F238E27FC236}">
                <a16:creationId xmlns:a16="http://schemas.microsoft.com/office/drawing/2014/main" id="{A9E6D97C-C676-483F-94DF-F351E98970A3}"/>
              </a:ext>
            </a:extLst>
          </p:cNvPr>
          <p:cNvSpPr/>
          <p:nvPr/>
        </p:nvSpPr>
        <p:spPr>
          <a:xfrm>
            <a:off x="1303868" y="2422120"/>
            <a:ext cx="9186333" cy="2289407"/>
          </a:xfrm>
          <a:custGeom>
            <a:avLst/>
            <a:gdLst>
              <a:gd name="connsiteX0" fmla="*/ 0 w 7004050"/>
              <a:gd name="connsiteY0" fmla="*/ 434231 h 910996"/>
              <a:gd name="connsiteX1" fmla="*/ 146050 w 7004050"/>
              <a:gd name="connsiteY1" fmla="*/ 434231 h 910996"/>
              <a:gd name="connsiteX2" fmla="*/ 374650 w 7004050"/>
              <a:gd name="connsiteY2" fmla="*/ 377081 h 910996"/>
              <a:gd name="connsiteX3" fmla="*/ 749300 w 7004050"/>
              <a:gd name="connsiteY3" fmla="*/ 338981 h 910996"/>
              <a:gd name="connsiteX4" fmla="*/ 882650 w 7004050"/>
              <a:gd name="connsiteY4" fmla="*/ 173881 h 910996"/>
              <a:gd name="connsiteX5" fmla="*/ 1574800 w 7004050"/>
              <a:gd name="connsiteY5" fmla="*/ 34181 h 910996"/>
              <a:gd name="connsiteX6" fmla="*/ 2774950 w 7004050"/>
              <a:gd name="connsiteY6" fmla="*/ 808881 h 910996"/>
              <a:gd name="connsiteX7" fmla="*/ 4165600 w 7004050"/>
              <a:gd name="connsiteY7" fmla="*/ 821581 h 910996"/>
              <a:gd name="connsiteX8" fmla="*/ 5226050 w 7004050"/>
              <a:gd name="connsiteY8" fmla="*/ 65931 h 910996"/>
              <a:gd name="connsiteX9" fmla="*/ 6400800 w 7004050"/>
              <a:gd name="connsiteY9" fmla="*/ 53231 h 910996"/>
              <a:gd name="connsiteX10" fmla="*/ 6769100 w 7004050"/>
              <a:gd name="connsiteY10" fmla="*/ 192931 h 910996"/>
              <a:gd name="connsiteX11" fmla="*/ 7004050 w 7004050"/>
              <a:gd name="connsiteY11" fmla="*/ 173881 h 910996"/>
              <a:gd name="connsiteX0" fmla="*/ 0 w 6791448"/>
              <a:gd name="connsiteY0" fmla="*/ 491384 h 968149"/>
              <a:gd name="connsiteX1" fmla="*/ 146050 w 6791448"/>
              <a:gd name="connsiteY1" fmla="*/ 491384 h 968149"/>
              <a:gd name="connsiteX2" fmla="*/ 374650 w 6791448"/>
              <a:gd name="connsiteY2" fmla="*/ 434234 h 968149"/>
              <a:gd name="connsiteX3" fmla="*/ 749300 w 6791448"/>
              <a:gd name="connsiteY3" fmla="*/ 396134 h 968149"/>
              <a:gd name="connsiteX4" fmla="*/ 882650 w 6791448"/>
              <a:gd name="connsiteY4" fmla="*/ 231034 h 968149"/>
              <a:gd name="connsiteX5" fmla="*/ 1574800 w 6791448"/>
              <a:gd name="connsiteY5" fmla="*/ 91334 h 968149"/>
              <a:gd name="connsiteX6" fmla="*/ 2774950 w 6791448"/>
              <a:gd name="connsiteY6" fmla="*/ 866034 h 968149"/>
              <a:gd name="connsiteX7" fmla="*/ 4165600 w 6791448"/>
              <a:gd name="connsiteY7" fmla="*/ 878734 h 968149"/>
              <a:gd name="connsiteX8" fmla="*/ 5226050 w 6791448"/>
              <a:gd name="connsiteY8" fmla="*/ 123084 h 968149"/>
              <a:gd name="connsiteX9" fmla="*/ 6400800 w 6791448"/>
              <a:gd name="connsiteY9" fmla="*/ 110384 h 968149"/>
              <a:gd name="connsiteX10" fmla="*/ 6769100 w 6791448"/>
              <a:gd name="connsiteY10" fmla="*/ 250084 h 968149"/>
              <a:gd name="connsiteX11" fmla="*/ 6775450 w 6791448"/>
              <a:gd name="connsiteY11" fmla="*/ 14 h 968149"/>
              <a:gd name="connsiteX0" fmla="*/ 0 w 6775450"/>
              <a:gd name="connsiteY0" fmla="*/ 491432 h 968197"/>
              <a:gd name="connsiteX1" fmla="*/ 146050 w 6775450"/>
              <a:gd name="connsiteY1" fmla="*/ 491432 h 968197"/>
              <a:gd name="connsiteX2" fmla="*/ 374650 w 6775450"/>
              <a:gd name="connsiteY2" fmla="*/ 434282 h 968197"/>
              <a:gd name="connsiteX3" fmla="*/ 749300 w 6775450"/>
              <a:gd name="connsiteY3" fmla="*/ 396182 h 968197"/>
              <a:gd name="connsiteX4" fmla="*/ 882650 w 6775450"/>
              <a:gd name="connsiteY4" fmla="*/ 231082 h 968197"/>
              <a:gd name="connsiteX5" fmla="*/ 1574800 w 6775450"/>
              <a:gd name="connsiteY5" fmla="*/ 91382 h 968197"/>
              <a:gd name="connsiteX6" fmla="*/ 2774950 w 6775450"/>
              <a:gd name="connsiteY6" fmla="*/ 866082 h 968197"/>
              <a:gd name="connsiteX7" fmla="*/ 4165600 w 6775450"/>
              <a:gd name="connsiteY7" fmla="*/ 878782 h 968197"/>
              <a:gd name="connsiteX8" fmla="*/ 5226050 w 6775450"/>
              <a:gd name="connsiteY8" fmla="*/ 123132 h 968197"/>
              <a:gd name="connsiteX9" fmla="*/ 6400800 w 6775450"/>
              <a:gd name="connsiteY9" fmla="*/ 110432 h 968197"/>
              <a:gd name="connsiteX10" fmla="*/ 6540500 w 6775450"/>
              <a:gd name="connsiteY10" fmla="*/ 68346 h 968197"/>
              <a:gd name="connsiteX11" fmla="*/ 6775450 w 6775450"/>
              <a:gd name="connsiteY11" fmla="*/ 62 h 968197"/>
              <a:gd name="connsiteX0" fmla="*/ 0 w 6775450"/>
              <a:gd name="connsiteY0" fmla="*/ 491430 h 968195"/>
              <a:gd name="connsiteX1" fmla="*/ 146050 w 6775450"/>
              <a:gd name="connsiteY1" fmla="*/ 491430 h 968195"/>
              <a:gd name="connsiteX2" fmla="*/ 374650 w 6775450"/>
              <a:gd name="connsiteY2" fmla="*/ 434280 h 968195"/>
              <a:gd name="connsiteX3" fmla="*/ 749300 w 6775450"/>
              <a:gd name="connsiteY3" fmla="*/ 396180 h 968195"/>
              <a:gd name="connsiteX4" fmla="*/ 882650 w 6775450"/>
              <a:gd name="connsiteY4" fmla="*/ 231080 h 968195"/>
              <a:gd name="connsiteX5" fmla="*/ 1574800 w 6775450"/>
              <a:gd name="connsiteY5" fmla="*/ 91380 h 968195"/>
              <a:gd name="connsiteX6" fmla="*/ 2774950 w 6775450"/>
              <a:gd name="connsiteY6" fmla="*/ 866080 h 968195"/>
              <a:gd name="connsiteX7" fmla="*/ 4165600 w 6775450"/>
              <a:gd name="connsiteY7" fmla="*/ 878780 h 968195"/>
              <a:gd name="connsiteX8" fmla="*/ 5226050 w 6775450"/>
              <a:gd name="connsiteY8" fmla="*/ 123130 h 968195"/>
              <a:gd name="connsiteX9" fmla="*/ 6305550 w 6775450"/>
              <a:gd name="connsiteY9" fmla="*/ 95281 h 968195"/>
              <a:gd name="connsiteX10" fmla="*/ 6540500 w 6775450"/>
              <a:gd name="connsiteY10" fmla="*/ 68344 h 968195"/>
              <a:gd name="connsiteX11" fmla="*/ 6775450 w 6775450"/>
              <a:gd name="connsiteY11" fmla="*/ 60 h 968195"/>
              <a:gd name="connsiteX0" fmla="*/ 0 w 6775450"/>
              <a:gd name="connsiteY0" fmla="*/ 491430 h 966003"/>
              <a:gd name="connsiteX1" fmla="*/ 146050 w 6775450"/>
              <a:gd name="connsiteY1" fmla="*/ 491430 h 966003"/>
              <a:gd name="connsiteX2" fmla="*/ 374650 w 6775450"/>
              <a:gd name="connsiteY2" fmla="*/ 434280 h 966003"/>
              <a:gd name="connsiteX3" fmla="*/ 749300 w 6775450"/>
              <a:gd name="connsiteY3" fmla="*/ 396180 h 966003"/>
              <a:gd name="connsiteX4" fmla="*/ 882650 w 6775450"/>
              <a:gd name="connsiteY4" fmla="*/ 231080 h 966003"/>
              <a:gd name="connsiteX5" fmla="*/ 1574800 w 6775450"/>
              <a:gd name="connsiteY5" fmla="*/ 91380 h 966003"/>
              <a:gd name="connsiteX6" fmla="*/ 2774950 w 6775450"/>
              <a:gd name="connsiteY6" fmla="*/ 866080 h 966003"/>
              <a:gd name="connsiteX7" fmla="*/ 4165600 w 6775450"/>
              <a:gd name="connsiteY7" fmla="*/ 878780 h 966003"/>
              <a:gd name="connsiteX8" fmla="*/ 5187950 w 6775450"/>
              <a:gd name="connsiteY8" fmla="*/ 157215 h 966003"/>
              <a:gd name="connsiteX9" fmla="*/ 6305550 w 6775450"/>
              <a:gd name="connsiteY9" fmla="*/ 95281 h 966003"/>
              <a:gd name="connsiteX10" fmla="*/ 6540500 w 6775450"/>
              <a:gd name="connsiteY10" fmla="*/ 68344 h 966003"/>
              <a:gd name="connsiteX11" fmla="*/ 6775450 w 6775450"/>
              <a:gd name="connsiteY11" fmla="*/ 60 h 966003"/>
              <a:gd name="connsiteX0" fmla="*/ 0 w 6775450"/>
              <a:gd name="connsiteY0" fmla="*/ 491430 h 1013653"/>
              <a:gd name="connsiteX1" fmla="*/ 146050 w 6775450"/>
              <a:gd name="connsiteY1" fmla="*/ 491430 h 1013653"/>
              <a:gd name="connsiteX2" fmla="*/ 374650 w 6775450"/>
              <a:gd name="connsiteY2" fmla="*/ 434280 h 1013653"/>
              <a:gd name="connsiteX3" fmla="*/ 749300 w 6775450"/>
              <a:gd name="connsiteY3" fmla="*/ 396180 h 1013653"/>
              <a:gd name="connsiteX4" fmla="*/ 882650 w 6775450"/>
              <a:gd name="connsiteY4" fmla="*/ 231080 h 1013653"/>
              <a:gd name="connsiteX5" fmla="*/ 1574800 w 6775450"/>
              <a:gd name="connsiteY5" fmla="*/ 91380 h 1013653"/>
              <a:gd name="connsiteX6" fmla="*/ 2774950 w 6775450"/>
              <a:gd name="connsiteY6" fmla="*/ 866080 h 1013653"/>
              <a:gd name="connsiteX7" fmla="*/ 4152900 w 6775450"/>
              <a:gd name="connsiteY7" fmla="*/ 950737 h 1013653"/>
              <a:gd name="connsiteX8" fmla="*/ 5187950 w 6775450"/>
              <a:gd name="connsiteY8" fmla="*/ 157215 h 1013653"/>
              <a:gd name="connsiteX9" fmla="*/ 6305550 w 6775450"/>
              <a:gd name="connsiteY9" fmla="*/ 95281 h 1013653"/>
              <a:gd name="connsiteX10" fmla="*/ 6540500 w 6775450"/>
              <a:gd name="connsiteY10" fmla="*/ 68344 h 1013653"/>
              <a:gd name="connsiteX11" fmla="*/ 6775450 w 6775450"/>
              <a:gd name="connsiteY11" fmla="*/ 60 h 1013653"/>
              <a:gd name="connsiteX0" fmla="*/ 0 w 6775450"/>
              <a:gd name="connsiteY0" fmla="*/ 491430 h 982140"/>
              <a:gd name="connsiteX1" fmla="*/ 146050 w 6775450"/>
              <a:gd name="connsiteY1" fmla="*/ 491430 h 982140"/>
              <a:gd name="connsiteX2" fmla="*/ 374650 w 6775450"/>
              <a:gd name="connsiteY2" fmla="*/ 434280 h 982140"/>
              <a:gd name="connsiteX3" fmla="*/ 749300 w 6775450"/>
              <a:gd name="connsiteY3" fmla="*/ 396180 h 982140"/>
              <a:gd name="connsiteX4" fmla="*/ 882650 w 6775450"/>
              <a:gd name="connsiteY4" fmla="*/ 231080 h 982140"/>
              <a:gd name="connsiteX5" fmla="*/ 1574800 w 6775450"/>
              <a:gd name="connsiteY5" fmla="*/ 91380 h 982140"/>
              <a:gd name="connsiteX6" fmla="*/ 2774950 w 6775450"/>
              <a:gd name="connsiteY6" fmla="*/ 866080 h 982140"/>
              <a:gd name="connsiteX7" fmla="*/ 4152900 w 6775450"/>
              <a:gd name="connsiteY7" fmla="*/ 950737 h 982140"/>
              <a:gd name="connsiteX8" fmla="*/ 5187950 w 6775450"/>
              <a:gd name="connsiteY8" fmla="*/ 157215 h 982140"/>
              <a:gd name="connsiteX9" fmla="*/ 6305550 w 6775450"/>
              <a:gd name="connsiteY9" fmla="*/ 95281 h 982140"/>
              <a:gd name="connsiteX10" fmla="*/ 6540500 w 6775450"/>
              <a:gd name="connsiteY10" fmla="*/ 68344 h 982140"/>
              <a:gd name="connsiteX11" fmla="*/ 6775450 w 6775450"/>
              <a:gd name="connsiteY11" fmla="*/ 60 h 982140"/>
              <a:gd name="connsiteX0" fmla="*/ 0 w 6775450"/>
              <a:gd name="connsiteY0" fmla="*/ 491430 h 1055500"/>
              <a:gd name="connsiteX1" fmla="*/ 146050 w 6775450"/>
              <a:gd name="connsiteY1" fmla="*/ 491430 h 1055500"/>
              <a:gd name="connsiteX2" fmla="*/ 374650 w 6775450"/>
              <a:gd name="connsiteY2" fmla="*/ 434280 h 1055500"/>
              <a:gd name="connsiteX3" fmla="*/ 749300 w 6775450"/>
              <a:gd name="connsiteY3" fmla="*/ 396180 h 1055500"/>
              <a:gd name="connsiteX4" fmla="*/ 882650 w 6775450"/>
              <a:gd name="connsiteY4" fmla="*/ 231080 h 1055500"/>
              <a:gd name="connsiteX5" fmla="*/ 1574800 w 6775450"/>
              <a:gd name="connsiteY5" fmla="*/ 91380 h 1055500"/>
              <a:gd name="connsiteX6" fmla="*/ 2794000 w 6775450"/>
              <a:gd name="connsiteY6" fmla="*/ 953186 h 1055500"/>
              <a:gd name="connsiteX7" fmla="*/ 4152900 w 6775450"/>
              <a:gd name="connsiteY7" fmla="*/ 950737 h 1055500"/>
              <a:gd name="connsiteX8" fmla="*/ 5187950 w 6775450"/>
              <a:gd name="connsiteY8" fmla="*/ 157215 h 1055500"/>
              <a:gd name="connsiteX9" fmla="*/ 6305550 w 6775450"/>
              <a:gd name="connsiteY9" fmla="*/ 95281 h 1055500"/>
              <a:gd name="connsiteX10" fmla="*/ 6540500 w 6775450"/>
              <a:gd name="connsiteY10" fmla="*/ 68344 h 1055500"/>
              <a:gd name="connsiteX11" fmla="*/ 6775450 w 6775450"/>
              <a:gd name="connsiteY11" fmla="*/ 60 h 1055500"/>
              <a:gd name="connsiteX0" fmla="*/ 0 w 6775450"/>
              <a:gd name="connsiteY0" fmla="*/ 491430 h 1018635"/>
              <a:gd name="connsiteX1" fmla="*/ 146050 w 6775450"/>
              <a:gd name="connsiteY1" fmla="*/ 491430 h 1018635"/>
              <a:gd name="connsiteX2" fmla="*/ 374650 w 6775450"/>
              <a:gd name="connsiteY2" fmla="*/ 434280 h 1018635"/>
              <a:gd name="connsiteX3" fmla="*/ 749300 w 6775450"/>
              <a:gd name="connsiteY3" fmla="*/ 396180 h 1018635"/>
              <a:gd name="connsiteX4" fmla="*/ 882650 w 6775450"/>
              <a:gd name="connsiteY4" fmla="*/ 231080 h 1018635"/>
              <a:gd name="connsiteX5" fmla="*/ 1574800 w 6775450"/>
              <a:gd name="connsiteY5" fmla="*/ 91380 h 1018635"/>
              <a:gd name="connsiteX6" fmla="*/ 2794000 w 6775450"/>
              <a:gd name="connsiteY6" fmla="*/ 953186 h 1018635"/>
              <a:gd name="connsiteX7" fmla="*/ 4152900 w 6775450"/>
              <a:gd name="connsiteY7" fmla="*/ 950737 h 1018635"/>
              <a:gd name="connsiteX8" fmla="*/ 5187950 w 6775450"/>
              <a:gd name="connsiteY8" fmla="*/ 157215 h 1018635"/>
              <a:gd name="connsiteX9" fmla="*/ 6305550 w 6775450"/>
              <a:gd name="connsiteY9" fmla="*/ 95281 h 1018635"/>
              <a:gd name="connsiteX10" fmla="*/ 6540500 w 6775450"/>
              <a:gd name="connsiteY10" fmla="*/ 68344 h 1018635"/>
              <a:gd name="connsiteX11" fmla="*/ 6775450 w 6775450"/>
              <a:gd name="connsiteY11" fmla="*/ 60 h 1018635"/>
              <a:gd name="connsiteX0" fmla="*/ 0 w 6775450"/>
              <a:gd name="connsiteY0" fmla="*/ 491430 h 1047535"/>
              <a:gd name="connsiteX1" fmla="*/ 146050 w 6775450"/>
              <a:gd name="connsiteY1" fmla="*/ 491430 h 1047535"/>
              <a:gd name="connsiteX2" fmla="*/ 374650 w 6775450"/>
              <a:gd name="connsiteY2" fmla="*/ 434280 h 1047535"/>
              <a:gd name="connsiteX3" fmla="*/ 749300 w 6775450"/>
              <a:gd name="connsiteY3" fmla="*/ 396180 h 1047535"/>
              <a:gd name="connsiteX4" fmla="*/ 882650 w 6775450"/>
              <a:gd name="connsiteY4" fmla="*/ 231080 h 1047535"/>
              <a:gd name="connsiteX5" fmla="*/ 1574800 w 6775450"/>
              <a:gd name="connsiteY5" fmla="*/ 91380 h 1047535"/>
              <a:gd name="connsiteX6" fmla="*/ 2794000 w 6775450"/>
              <a:gd name="connsiteY6" fmla="*/ 953186 h 1047535"/>
              <a:gd name="connsiteX7" fmla="*/ 4178300 w 6775450"/>
              <a:gd name="connsiteY7" fmla="*/ 935588 h 1047535"/>
              <a:gd name="connsiteX8" fmla="*/ 5187950 w 6775450"/>
              <a:gd name="connsiteY8" fmla="*/ 157215 h 1047535"/>
              <a:gd name="connsiteX9" fmla="*/ 6305550 w 6775450"/>
              <a:gd name="connsiteY9" fmla="*/ 95281 h 1047535"/>
              <a:gd name="connsiteX10" fmla="*/ 6540500 w 6775450"/>
              <a:gd name="connsiteY10" fmla="*/ 68344 h 1047535"/>
              <a:gd name="connsiteX11" fmla="*/ 6775450 w 6775450"/>
              <a:gd name="connsiteY11" fmla="*/ 60 h 1047535"/>
              <a:gd name="connsiteX0" fmla="*/ 0 w 6775450"/>
              <a:gd name="connsiteY0" fmla="*/ 491430 h 1014585"/>
              <a:gd name="connsiteX1" fmla="*/ 146050 w 6775450"/>
              <a:gd name="connsiteY1" fmla="*/ 491430 h 1014585"/>
              <a:gd name="connsiteX2" fmla="*/ 374650 w 6775450"/>
              <a:gd name="connsiteY2" fmla="*/ 434280 h 1014585"/>
              <a:gd name="connsiteX3" fmla="*/ 749300 w 6775450"/>
              <a:gd name="connsiteY3" fmla="*/ 396180 h 1014585"/>
              <a:gd name="connsiteX4" fmla="*/ 882650 w 6775450"/>
              <a:gd name="connsiteY4" fmla="*/ 231080 h 1014585"/>
              <a:gd name="connsiteX5" fmla="*/ 1574800 w 6775450"/>
              <a:gd name="connsiteY5" fmla="*/ 91380 h 1014585"/>
              <a:gd name="connsiteX6" fmla="*/ 2794000 w 6775450"/>
              <a:gd name="connsiteY6" fmla="*/ 953186 h 1014585"/>
              <a:gd name="connsiteX7" fmla="*/ 4178300 w 6775450"/>
              <a:gd name="connsiteY7" fmla="*/ 935588 h 1014585"/>
              <a:gd name="connsiteX8" fmla="*/ 5187950 w 6775450"/>
              <a:gd name="connsiteY8" fmla="*/ 157215 h 1014585"/>
              <a:gd name="connsiteX9" fmla="*/ 6305550 w 6775450"/>
              <a:gd name="connsiteY9" fmla="*/ 95281 h 1014585"/>
              <a:gd name="connsiteX10" fmla="*/ 6540500 w 6775450"/>
              <a:gd name="connsiteY10" fmla="*/ 68344 h 1014585"/>
              <a:gd name="connsiteX11" fmla="*/ 6775450 w 6775450"/>
              <a:gd name="connsiteY11" fmla="*/ 60 h 1014585"/>
              <a:gd name="connsiteX0" fmla="*/ 0 w 6775450"/>
              <a:gd name="connsiteY0" fmla="*/ 491430 h 972573"/>
              <a:gd name="connsiteX1" fmla="*/ 146050 w 6775450"/>
              <a:gd name="connsiteY1" fmla="*/ 491430 h 972573"/>
              <a:gd name="connsiteX2" fmla="*/ 374650 w 6775450"/>
              <a:gd name="connsiteY2" fmla="*/ 434280 h 972573"/>
              <a:gd name="connsiteX3" fmla="*/ 749300 w 6775450"/>
              <a:gd name="connsiteY3" fmla="*/ 396180 h 972573"/>
              <a:gd name="connsiteX4" fmla="*/ 882650 w 6775450"/>
              <a:gd name="connsiteY4" fmla="*/ 231080 h 972573"/>
              <a:gd name="connsiteX5" fmla="*/ 1574800 w 6775450"/>
              <a:gd name="connsiteY5" fmla="*/ 91380 h 972573"/>
              <a:gd name="connsiteX6" fmla="*/ 2794000 w 6775450"/>
              <a:gd name="connsiteY6" fmla="*/ 953186 h 972573"/>
              <a:gd name="connsiteX7" fmla="*/ 4178300 w 6775450"/>
              <a:gd name="connsiteY7" fmla="*/ 935588 h 972573"/>
              <a:gd name="connsiteX8" fmla="*/ 5187950 w 6775450"/>
              <a:gd name="connsiteY8" fmla="*/ 157215 h 972573"/>
              <a:gd name="connsiteX9" fmla="*/ 6305550 w 6775450"/>
              <a:gd name="connsiteY9" fmla="*/ 95281 h 972573"/>
              <a:gd name="connsiteX10" fmla="*/ 6540500 w 6775450"/>
              <a:gd name="connsiteY10" fmla="*/ 68344 h 972573"/>
              <a:gd name="connsiteX11" fmla="*/ 6775450 w 6775450"/>
              <a:gd name="connsiteY11" fmla="*/ 60 h 972573"/>
              <a:gd name="connsiteX0" fmla="*/ 0 w 6775450"/>
              <a:gd name="connsiteY0" fmla="*/ 491430 h 1015707"/>
              <a:gd name="connsiteX1" fmla="*/ 146050 w 6775450"/>
              <a:gd name="connsiteY1" fmla="*/ 491430 h 1015707"/>
              <a:gd name="connsiteX2" fmla="*/ 374650 w 6775450"/>
              <a:gd name="connsiteY2" fmla="*/ 434280 h 1015707"/>
              <a:gd name="connsiteX3" fmla="*/ 749300 w 6775450"/>
              <a:gd name="connsiteY3" fmla="*/ 396180 h 1015707"/>
              <a:gd name="connsiteX4" fmla="*/ 882650 w 6775450"/>
              <a:gd name="connsiteY4" fmla="*/ 231080 h 1015707"/>
              <a:gd name="connsiteX5" fmla="*/ 1631950 w 6775450"/>
              <a:gd name="connsiteY5" fmla="*/ 76231 h 1015707"/>
              <a:gd name="connsiteX6" fmla="*/ 2794000 w 6775450"/>
              <a:gd name="connsiteY6" fmla="*/ 953186 h 1015707"/>
              <a:gd name="connsiteX7" fmla="*/ 4178300 w 6775450"/>
              <a:gd name="connsiteY7" fmla="*/ 935588 h 1015707"/>
              <a:gd name="connsiteX8" fmla="*/ 5187950 w 6775450"/>
              <a:gd name="connsiteY8" fmla="*/ 157215 h 1015707"/>
              <a:gd name="connsiteX9" fmla="*/ 6305550 w 6775450"/>
              <a:gd name="connsiteY9" fmla="*/ 95281 h 1015707"/>
              <a:gd name="connsiteX10" fmla="*/ 6540500 w 6775450"/>
              <a:gd name="connsiteY10" fmla="*/ 68344 h 1015707"/>
              <a:gd name="connsiteX11" fmla="*/ 6775450 w 6775450"/>
              <a:gd name="connsiteY11" fmla="*/ 60 h 1015707"/>
              <a:gd name="connsiteX0" fmla="*/ 0 w 6775450"/>
              <a:gd name="connsiteY0" fmla="*/ 491430 h 1015707"/>
              <a:gd name="connsiteX1" fmla="*/ 146050 w 6775450"/>
              <a:gd name="connsiteY1" fmla="*/ 491430 h 1015707"/>
              <a:gd name="connsiteX2" fmla="*/ 374650 w 6775450"/>
              <a:gd name="connsiteY2" fmla="*/ 434280 h 1015707"/>
              <a:gd name="connsiteX3" fmla="*/ 749300 w 6775450"/>
              <a:gd name="connsiteY3" fmla="*/ 396180 h 1015707"/>
              <a:gd name="connsiteX4" fmla="*/ 882650 w 6775450"/>
              <a:gd name="connsiteY4" fmla="*/ 231080 h 1015707"/>
              <a:gd name="connsiteX5" fmla="*/ 1631950 w 6775450"/>
              <a:gd name="connsiteY5" fmla="*/ 76231 h 1015707"/>
              <a:gd name="connsiteX6" fmla="*/ 2794000 w 6775450"/>
              <a:gd name="connsiteY6" fmla="*/ 953186 h 1015707"/>
              <a:gd name="connsiteX7" fmla="*/ 4178300 w 6775450"/>
              <a:gd name="connsiteY7" fmla="*/ 935588 h 1015707"/>
              <a:gd name="connsiteX8" fmla="*/ 5187950 w 6775450"/>
              <a:gd name="connsiteY8" fmla="*/ 157215 h 1015707"/>
              <a:gd name="connsiteX9" fmla="*/ 6305550 w 6775450"/>
              <a:gd name="connsiteY9" fmla="*/ 95281 h 1015707"/>
              <a:gd name="connsiteX10" fmla="*/ 6540500 w 6775450"/>
              <a:gd name="connsiteY10" fmla="*/ 68344 h 1015707"/>
              <a:gd name="connsiteX11" fmla="*/ 6775450 w 6775450"/>
              <a:gd name="connsiteY11" fmla="*/ 60 h 1015707"/>
              <a:gd name="connsiteX0" fmla="*/ 0 w 6775450"/>
              <a:gd name="connsiteY0" fmla="*/ 491430 h 1015707"/>
              <a:gd name="connsiteX1" fmla="*/ 146050 w 6775450"/>
              <a:gd name="connsiteY1" fmla="*/ 491430 h 1015707"/>
              <a:gd name="connsiteX2" fmla="*/ 374650 w 6775450"/>
              <a:gd name="connsiteY2" fmla="*/ 434280 h 1015707"/>
              <a:gd name="connsiteX3" fmla="*/ 749300 w 6775450"/>
              <a:gd name="connsiteY3" fmla="*/ 396180 h 1015707"/>
              <a:gd name="connsiteX4" fmla="*/ 882650 w 6775450"/>
              <a:gd name="connsiteY4" fmla="*/ 231080 h 1015707"/>
              <a:gd name="connsiteX5" fmla="*/ 1682750 w 6775450"/>
              <a:gd name="connsiteY5" fmla="*/ 76231 h 1015707"/>
              <a:gd name="connsiteX6" fmla="*/ 2794000 w 6775450"/>
              <a:gd name="connsiteY6" fmla="*/ 953186 h 1015707"/>
              <a:gd name="connsiteX7" fmla="*/ 4178300 w 6775450"/>
              <a:gd name="connsiteY7" fmla="*/ 935588 h 1015707"/>
              <a:gd name="connsiteX8" fmla="*/ 5187950 w 6775450"/>
              <a:gd name="connsiteY8" fmla="*/ 157215 h 1015707"/>
              <a:gd name="connsiteX9" fmla="*/ 6305550 w 6775450"/>
              <a:gd name="connsiteY9" fmla="*/ 95281 h 1015707"/>
              <a:gd name="connsiteX10" fmla="*/ 6540500 w 6775450"/>
              <a:gd name="connsiteY10" fmla="*/ 68344 h 1015707"/>
              <a:gd name="connsiteX11" fmla="*/ 6775450 w 6775450"/>
              <a:gd name="connsiteY11" fmla="*/ 60 h 1015707"/>
              <a:gd name="connsiteX0" fmla="*/ 0 w 6775450"/>
              <a:gd name="connsiteY0" fmla="*/ 491430 h 977045"/>
              <a:gd name="connsiteX1" fmla="*/ 146050 w 6775450"/>
              <a:gd name="connsiteY1" fmla="*/ 491430 h 977045"/>
              <a:gd name="connsiteX2" fmla="*/ 374650 w 6775450"/>
              <a:gd name="connsiteY2" fmla="*/ 434280 h 977045"/>
              <a:gd name="connsiteX3" fmla="*/ 749300 w 6775450"/>
              <a:gd name="connsiteY3" fmla="*/ 396180 h 977045"/>
              <a:gd name="connsiteX4" fmla="*/ 882650 w 6775450"/>
              <a:gd name="connsiteY4" fmla="*/ 231080 h 977045"/>
              <a:gd name="connsiteX5" fmla="*/ 1682750 w 6775450"/>
              <a:gd name="connsiteY5" fmla="*/ 76231 h 977045"/>
              <a:gd name="connsiteX6" fmla="*/ 2794000 w 6775450"/>
              <a:gd name="connsiteY6" fmla="*/ 953186 h 977045"/>
              <a:gd name="connsiteX7" fmla="*/ 4178300 w 6775450"/>
              <a:gd name="connsiteY7" fmla="*/ 935588 h 977045"/>
              <a:gd name="connsiteX8" fmla="*/ 5187950 w 6775450"/>
              <a:gd name="connsiteY8" fmla="*/ 157215 h 977045"/>
              <a:gd name="connsiteX9" fmla="*/ 6305550 w 6775450"/>
              <a:gd name="connsiteY9" fmla="*/ 95281 h 977045"/>
              <a:gd name="connsiteX10" fmla="*/ 6540500 w 6775450"/>
              <a:gd name="connsiteY10" fmla="*/ 68344 h 977045"/>
              <a:gd name="connsiteX11" fmla="*/ 6775450 w 6775450"/>
              <a:gd name="connsiteY11" fmla="*/ 60 h 977045"/>
              <a:gd name="connsiteX0" fmla="*/ 0 w 6775450"/>
              <a:gd name="connsiteY0" fmla="*/ 491430 h 1007296"/>
              <a:gd name="connsiteX1" fmla="*/ 146050 w 6775450"/>
              <a:gd name="connsiteY1" fmla="*/ 491430 h 1007296"/>
              <a:gd name="connsiteX2" fmla="*/ 374650 w 6775450"/>
              <a:gd name="connsiteY2" fmla="*/ 434280 h 1007296"/>
              <a:gd name="connsiteX3" fmla="*/ 749300 w 6775450"/>
              <a:gd name="connsiteY3" fmla="*/ 396180 h 1007296"/>
              <a:gd name="connsiteX4" fmla="*/ 882650 w 6775450"/>
              <a:gd name="connsiteY4" fmla="*/ 231080 h 1007296"/>
              <a:gd name="connsiteX5" fmla="*/ 1682750 w 6775450"/>
              <a:gd name="connsiteY5" fmla="*/ 76231 h 1007296"/>
              <a:gd name="connsiteX6" fmla="*/ 2794000 w 6775450"/>
              <a:gd name="connsiteY6" fmla="*/ 953186 h 1007296"/>
              <a:gd name="connsiteX7" fmla="*/ 4178300 w 6775450"/>
              <a:gd name="connsiteY7" fmla="*/ 935588 h 1007296"/>
              <a:gd name="connsiteX8" fmla="*/ 5187950 w 6775450"/>
              <a:gd name="connsiteY8" fmla="*/ 157215 h 1007296"/>
              <a:gd name="connsiteX9" fmla="*/ 6305550 w 6775450"/>
              <a:gd name="connsiteY9" fmla="*/ 95281 h 1007296"/>
              <a:gd name="connsiteX10" fmla="*/ 6540500 w 6775450"/>
              <a:gd name="connsiteY10" fmla="*/ 68344 h 1007296"/>
              <a:gd name="connsiteX11" fmla="*/ 6775450 w 6775450"/>
              <a:gd name="connsiteY11" fmla="*/ 60 h 1007296"/>
              <a:gd name="connsiteX0" fmla="*/ 0 w 6775450"/>
              <a:gd name="connsiteY0" fmla="*/ 491430 h 1018225"/>
              <a:gd name="connsiteX1" fmla="*/ 146050 w 6775450"/>
              <a:gd name="connsiteY1" fmla="*/ 491430 h 1018225"/>
              <a:gd name="connsiteX2" fmla="*/ 374650 w 6775450"/>
              <a:gd name="connsiteY2" fmla="*/ 434280 h 1018225"/>
              <a:gd name="connsiteX3" fmla="*/ 749300 w 6775450"/>
              <a:gd name="connsiteY3" fmla="*/ 396180 h 1018225"/>
              <a:gd name="connsiteX4" fmla="*/ 882650 w 6775450"/>
              <a:gd name="connsiteY4" fmla="*/ 231080 h 1018225"/>
              <a:gd name="connsiteX5" fmla="*/ 1682750 w 6775450"/>
              <a:gd name="connsiteY5" fmla="*/ 76231 h 1018225"/>
              <a:gd name="connsiteX6" fmla="*/ 2724150 w 6775450"/>
              <a:gd name="connsiteY6" fmla="*/ 911527 h 1018225"/>
              <a:gd name="connsiteX7" fmla="*/ 4178300 w 6775450"/>
              <a:gd name="connsiteY7" fmla="*/ 935588 h 1018225"/>
              <a:gd name="connsiteX8" fmla="*/ 5187950 w 6775450"/>
              <a:gd name="connsiteY8" fmla="*/ 157215 h 1018225"/>
              <a:gd name="connsiteX9" fmla="*/ 6305550 w 6775450"/>
              <a:gd name="connsiteY9" fmla="*/ 95281 h 1018225"/>
              <a:gd name="connsiteX10" fmla="*/ 6540500 w 6775450"/>
              <a:gd name="connsiteY10" fmla="*/ 68344 h 1018225"/>
              <a:gd name="connsiteX11" fmla="*/ 6775450 w 6775450"/>
              <a:gd name="connsiteY11" fmla="*/ 60 h 1018225"/>
              <a:gd name="connsiteX0" fmla="*/ 0 w 6775450"/>
              <a:gd name="connsiteY0" fmla="*/ 491430 h 998063"/>
              <a:gd name="connsiteX1" fmla="*/ 146050 w 6775450"/>
              <a:gd name="connsiteY1" fmla="*/ 491430 h 998063"/>
              <a:gd name="connsiteX2" fmla="*/ 374650 w 6775450"/>
              <a:gd name="connsiteY2" fmla="*/ 434280 h 998063"/>
              <a:gd name="connsiteX3" fmla="*/ 749300 w 6775450"/>
              <a:gd name="connsiteY3" fmla="*/ 396180 h 998063"/>
              <a:gd name="connsiteX4" fmla="*/ 882650 w 6775450"/>
              <a:gd name="connsiteY4" fmla="*/ 231080 h 998063"/>
              <a:gd name="connsiteX5" fmla="*/ 1682750 w 6775450"/>
              <a:gd name="connsiteY5" fmla="*/ 76231 h 998063"/>
              <a:gd name="connsiteX6" fmla="*/ 2724150 w 6775450"/>
              <a:gd name="connsiteY6" fmla="*/ 911527 h 998063"/>
              <a:gd name="connsiteX7" fmla="*/ 4178300 w 6775450"/>
              <a:gd name="connsiteY7" fmla="*/ 935588 h 998063"/>
              <a:gd name="connsiteX8" fmla="*/ 5187950 w 6775450"/>
              <a:gd name="connsiteY8" fmla="*/ 157215 h 998063"/>
              <a:gd name="connsiteX9" fmla="*/ 6305550 w 6775450"/>
              <a:gd name="connsiteY9" fmla="*/ 95281 h 998063"/>
              <a:gd name="connsiteX10" fmla="*/ 6540500 w 6775450"/>
              <a:gd name="connsiteY10" fmla="*/ 68344 h 998063"/>
              <a:gd name="connsiteX11" fmla="*/ 6775450 w 6775450"/>
              <a:gd name="connsiteY11" fmla="*/ 60 h 998063"/>
              <a:gd name="connsiteX0" fmla="*/ 0 w 6775450"/>
              <a:gd name="connsiteY0" fmla="*/ 491430 h 1023409"/>
              <a:gd name="connsiteX1" fmla="*/ 146050 w 6775450"/>
              <a:gd name="connsiteY1" fmla="*/ 491430 h 1023409"/>
              <a:gd name="connsiteX2" fmla="*/ 374650 w 6775450"/>
              <a:gd name="connsiteY2" fmla="*/ 434280 h 1023409"/>
              <a:gd name="connsiteX3" fmla="*/ 749300 w 6775450"/>
              <a:gd name="connsiteY3" fmla="*/ 396180 h 1023409"/>
              <a:gd name="connsiteX4" fmla="*/ 882650 w 6775450"/>
              <a:gd name="connsiteY4" fmla="*/ 231080 h 1023409"/>
              <a:gd name="connsiteX5" fmla="*/ 1651000 w 6775450"/>
              <a:gd name="connsiteY5" fmla="*/ 98954 h 1023409"/>
              <a:gd name="connsiteX6" fmla="*/ 2724150 w 6775450"/>
              <a:gd name="connsiteY6" fmla="*/ 911527 h 1023409"/>
              <a:gd name="connsiteX7" fmla="*/ 4178300 w 6775450"/>
              <a:gd name="connsiteY7" fmla="*/ 935588 h 1023409"/>
              <a:gd name="connsiteX8" fmla="*/ 5187950 w 6775450"/>
              <a:gd name="connsiteY8" fmla="*/ 157215 h 1023409"/>
              <a:gd name="connsiteX9" fmla="*/ 6305550 w 6775450"/>
              <a:gd name="connsiteY9" fmla="*/ 95281 h 1023409"/>
              <a:gd name="connsiteX10" fmla="*/ 6540500 w 6775450"/>
              <a:gd name="connsiteY10" fmla="*/ 68344 h 1023409"/>
              <a:gd name="connsiteX11" fmla="*/ 6775450 w 6775450"/>
              <a:gd name="connsiteY11" fmla="*/ 60 h 1023409"/>
              <a:gd name="connsiteX0" fmla="*/ 0 w 6775450"/>
              <a:gd name="connsiteY0" fmla="*/ 491430 h 1007438"/>
              <a:gd name="connsiteX1" fmla="*/ 146050 w 6775450"/>
              <a:gd name="connsiteY1" fmla="*/ 491430 h 1007438"/>
              <a:gd name="connsiteX2" fmla="*/ 374650 w 6775450"/>
              <a:gd name="connsiteY2" fmla="*/ 434280 h 1007438"/>
              <a:gd name="connsiteX3" fmla="*/ 749300 w 6775450"/>
              <a:gd name="connsiteY3" fmla="*/ 396180 h 1007438"/>
              <a:gd name="connsiteX4" fmla="*/ 882650 w 6775450"/>
              <a:gd name="connsiteY4" fmla="*/ 231080 h 1007438"/>
              <a:gd name="connsiteX5" fmla="*/ 1651000 w 6775450"/>
              <a:gd name="connsiteY5" fmla="*/ 98954 h 1007438"/>
              <a:gd name="connsiteX6" fmla="*/ 2724150 w 6775450"/>
              <a:gd name="connsiteY6" fmla="*/ 911527 h 1007438"/>
              <a:gd name="connsiteX7" fmla="*/ 4178300 w 6775450"/>
              <a:gd name="connsiteY7" fmla="*/ 935588 h 1007438"/>
              <a:gd name="connsiteX8" fmla="*/ 5187950 w 6775450"/>
              <a:gd name="connsiteY8" fmla="*/ 157215 h 1007438"/>
              <a:gd name="connsiteX9" fmla="*/ 6305550 w 6775450"/>
              <a:gd name="connsiteY9" fmla="*/ 95281 h 1007438"/>
              <a:gd name="connsiteX10" fmla="*/ 6540500 w 6775450"/>
              <a:gd name="connsiteY10" fmla="*/ 68344 h 1007438"/>
              <a:gd name="connsiteX11" fmla="*/ 6775450 w 6775450"/>
              <a:gd name="connsiteY11" fmla="*/ 60 h 1007438"/>
              <a:gd name="connsiteX0" fmla="*/ 0 w 6629400"/>
              <a:gd name="connsiteY0" fmla="*/ 491430 h 1007438"/>
              <a:gd name="connsiteX1" fmla="*/ 228600 w 6629400"/>
              <a:gd name="connsiteY1" fmla="*/ 434280 h 1007438"/>
              <a:gd name="connsiteX2" fmla="*/ 603250 w 6629400"/>
              <a:gd name="connsiteY2" fmla="*/ 396180 h 1007438"/>
              <a:gd name="connsiteX3" fmla="*/ 736600 w 6629400"/>
              <a:gd name="connsiteY3" fmla="*/ 231080 h 1007438"/>
              <a:gd name="connsiteX4" fmla="*/ 1504950 w 6629400"/>
              <a:gd name="connsiteY4" fmla="*/ 98954 h 1007438"/>
              <a:gd name="connsiteX5" fmla="*/ 2578100 w 6629400"/>
              <a:gd name="connsiteY5" fmla="*/ 911527 h 1007438"/>
              <a:gd name="connsiteX6" fmla="*/ 4032250 w 6629400"/>
              <a:gd name="connsiteY6" fmla="*/ 935588 h 1007438"/>
              <a:gd name="connsiteX7" fmla="*/ 5041900 w 6629400"/>
              <a:gd name="connsiteY7" fmla="*/ 157215 h 1007438"/>
              <a:gd name="connsiteX8" fmla="*/ 6159500 w 6629400"/>
              <a:gd name="connsiteY8" fmla="*/ 95281 h 1007438"/>
              <a:gd name="connsiteX9" fmla="*/ 6394450 w 6629400"/>
              <a:gd name="connsiteY9" fmla="*/ 68344 h 1007438"/>
              <a:gd name="connsiteX10" fmla="*/ 6629400 w 6629400"/>
              <a:gd name="connsiteY10" fmla="*/ 60 h 1007438"/>
              <a:gd name="connsiteX0" fmla="*/ 0 w 6635750"/>
              <a:gd name="connsiteY0" fmla="*/ 161943 h 1007438"/>
              <a:gd name="connsiteX1" fmla="*/ 234950 w 6635750"/>
              <a:gd name="connsiteY1" fmla="*/ 434280 h 1007438"/>
              <a:gd name="connsiteX2" fmla="*/ 609600 w 6635750"/>
              <a:gd name="connsiteY2" fmla="*/ 396180 h 1007438"/>
              <a:gd name="connsiteX3" fmla="*/ 742950 w 6635750"/>
              <a:gd name="connsiteY3" fmla="*/ 231080 h 1007438"/>
              <a:gd name="connsiteX4" fmla="*/ 1511300 w 6635750"/>
              <a:gd name="connsiteY4" fmla="*/ 98954 h 1007438"/>
              <a:gd name="connsiteX5" fmla="*/ 2584450 w 6635750"/>
              <a:gd name="connsiteY5" fmla="*/ 911527 h 1007438"/>
              <a:gd name="connsiteX6" fmla="*/ 4038600 w 6635750"/>
              <a:gd name="connsiteY6" fmla="*/ 935588 h 1007438"/>
              <a:gd name="connsiteX7" fmla="*/ 5048250 w 6635750"/>
              <a:gd name="connsiteY7" fmla="*/ 157215 h 1007438"/>
              <a:gd name="connsiteX8" fmla="*/ 6165850 w 6635750"/>
              <a:gd name="connsiteY8" fmla="*/ 95281 h 1007438"/>
              <a:gd name="connsiteX9" fmla="*/ 6400800 w 6635750"/>
              <a:gd name="connsiteY9" fmla="*/ 68344 h 1007438"/>
              <a:gd name="connsiteX10" fmla="*/ 6635750 w 6635750"/>
              <a:gd name="connsiteY10" fmla="*/ 60 h 1007438"/>
              <a:gd name="connsiteX0" fmla="*/ 0 w 6635750"/>
              <a:gd name="connsiteY0" fmla="*/ 161943 h 1007438"/>
              <a:gd name="connsiteX1" fmla="*/ 425450 w 6635750"/>
              <a:gd name="connsiteY1" fmla="*/ 225983 h 1007438"/>
              <a:gd name="connsiteX2" fmla="*/ 609600 w 6635750"/>
              <a:gd name="connsiteY2" fmla="*/ 396180 h 1007438"/>
              <a:gd name="connsiteX3" fmla="*/ 742950 w 6635750"/>
              <a:gd name="connsiteY3" fmla="*/ 231080 h 1007438"/>
              <a:gd name="connsiteX4" fmla="*/ 1511300 w 6635750"/>
              <a:gd name="connsiteY4" fmla="*/ 98954 h 1007438"/>
              <a:gd name="connsiteX5" fmla="*/ 2584450 w 6635750"/>
              <a:gd name="connsiteY5" fmla="*/ 911527 h 1007438"/>
              <a:gd name="connsiteX6" fmla="*/ 4038600 w 6635750"/>
              <a:gd name="connsiteY6" fmla="*/ 935588 h 1007438"/>
              <a:gd name="connsiteX7" fmla="*/ 5048250 w 6635750"/>
              <a:gd name="connsiteY7" fmla="*/ 157215 h 1007438"/>
              <a:gd name="connsiteX8" fmla="*/ 6165850 w 6635750"/>
              <a:gd name="connsiteY8" fmla="*/ 95281 h 1007438"/>
              <a:gd name="connsiteX9" fmla="*/ 6400800 w 6635750"/>
              <a:gd name="connsiteY9" fmla="*/ 68344 h 1007438"/>
              <a:gd name="connsiteX10" fmla="*/ 6635750 w 6635750"/>
              <a:gd name="connsiteY10" fmla="*/ 60 h 1007438"/>
              <a:gd name="connsiteX0" fmla="*/ 0 w 6635750"/>
              <a:gd name="connsiteY0" fmla="*/ 161943 h 1007438"/>
              <a:gd name="connsiteX1" fmla="*/ 425450 w 6635750"/>
              <a:gd name="connsiteY1" fmla="*/ 225983 h 1007438"/>
              <a:gd name="connsiteX2" fmla="*/ 596900 w 6635750"/>
              <a:gd name="connsiteY2" fmla="*/ 214394 h 1007438"/>
              <a:gd name="connsiteX3" fmla="*/ 742950 w 6635750"/>
              <a:gd name="connsiteY3" fmla="*/ 231080 h 1007438"/>
              <a:gd name="connsiteX4" fmla="*/ 1511300 w 6635750"/>
              <a:gd name="connsiteY4" fmla="*/ 98954 h 1007438"/>
              <a:gd name="connsiteX5" fmla="*/ 2584450 w 6635750"/>
              <a:gd name="connsiteY5" fmla="*/ 911527 h 1007438"/>
              <a:gd name="connsiteX6" fmla="*/ 4038600 w 6635750"/>
              <a:gd name="connsiteY6" fmla="*/ 935588 h 1007438"/>
              <a:gd name="connsiteX7" fmla="*/ 5048250 w 6635750"/>
              <a:gd name="connsiteY7" fmla="*/ 157215 h 1007438"/>
              <a:gd name="connsiteX8" fmla="*/ 6165850 w 6635750"/>
              <a:gd name="connsiteY8" fmla="*/ 95281 h 1007438"/>
              <a:gd name="connsiteX9" fmla="*/ 6400800 w 6635750"/>
              <a:gd name="connsiteY9" fmla="*/ 68344 h 1007438"/>
              <a:gd name="connsiteX10" fmla="*/ 6635750 w 6635750"/>
              <a:gd name="connsiteY10" fmla="*/ 60 h 1007438"/>
              <a:gd name="connsiteX0" fmla="*/ 0 w 6635750"/>
              <a:gd name="connsiteY0" fmla="*/ 161943 h 1007438"/>
              <a:gd name="connsiteX1" fmla="*/ 355600 w 6635750"/>
              <a:gd name="connsiteY1" fmla="*/ 199472 h 1007438"/>
              <a:gd name="connsiteX2" fmla="*/ 596900 w 6635750"/>
              <a:gd name="connsiteY2" fmla="*/ 214394 h 1007438"/>
              <a:gd name="connsiteX3" fmla="*/ 742950 w 6635750"/>
              <a:gd name="connsiteY3" fmla="*/ 231080 h 1007438"/>
              <a:gd name="connsiteX4" fmla="*/ 1511300 w 6635750"/>
              <a:gd name="connsiteY4" fmla="*/ 98954 h 1007438"/>
              <a:gd name="connsiteX5" fmla="*/ 2584450 w 6635750"/>
              <a:gd name="connsiteY5" fmla="*/ 911527 h 1007438"/>
              <a:gd name="connsiteX6" fmla="*/ 4038600 w 6635750"/>
              <a:gd name="connsiteY6" fmla="*/ 935588 h 1007438"/>
              <a:gd name="connsiteX7" fmla="*/ 5048250 w 6635750"/>
              <a:gd name="connsiteY7" fmla="*/ 157215 h 1007438"/>
              <a:gd name="connsiteX8" fmla="*/ 6165850 w 6635750"/>
              <a:gd name="connsiteY8" fmla="*/ 95281 h 1007438"/>
              <a:gd name="connsiteX9" fmla="*/ 6400800 w 6635750"/>
              <a:gd name="connsiteY9" fmla="*/ 68344 h 1007438"/>
              <a:gd name="connsiteX10" fmla="*/ 6635750 w 6635750"/>
              <a:gd name="connsiteY10" fmla="*/ 60 h 1007438"/>
              <a:gd name="connsiteX0" fmla="*/ 0 w 6889750"/>
              <a:gd name="connsiteY0" fmla="*/ 351304 h 1007438"/>
              <a:gd name="connsiteX1" fmla="*/ 609600 w 6889750"/>
              <a:gd name="connsiteY1" fmla="*/ 199472 h 1007438"/>
              <a:gd name="connsiteX2" fmla="*/ 850900 w 6889750"/>
              <a:gd name="connsiteY2" fmla="*/ 214394 h 1007438"/>
              <a:gd name="connsiteX3" fmla="*/ 996950 w 6889750"/>
              <a:gd name="connsiteY3" fmla="*/ 231080 h 1007438"/>
              <a:gd name="connsiteX4" fmla="*/ 1765300 w 6889750"/>
              <a:gd name="connsiteY4" fmla="*/ 98954 h 1007438"/>
              <a:gd name="connsiteX5" fmla="*/ 2838450 w 6889750"/>
              <a:gd name="connsiteY5" fmla="*/ 911527 h 1007438"/>
              <a:gd name="connsiteX6" fmla="*/ 4292600 w 6889750"/>
              <a:gd name="connsiteY6" fmla="*/ 935588 h 1007438"/>
              <a:gd name="connsiteX7" fmla="*/ 5302250 w 6889750"/>
              <a:gd name="connsiteY7" fmla="*/ 157215 h 1007438"/>
              <a:gd name="connsiteX8" fmla="*/ 6419850 w 6889750"/>
              <a:gd name="connsiteY8" fmla="*/ 95281 h 1007438"/>
              <a:gd name="connsiteX9" fmla="*/ 6654800 w 6889750"/>
              <a:gd name="connsiteY9" fmla="*/ 68344 h 1007438"/>
              <a:gd name="connsiteX10" fmla="*/ 6889750 w 6889750"/>
              <a:gd name="connsiteY10" fmla="*/ 60 h 1007438"/>
              <a:gd name="connsiteX0" fmla="*/ 0 w 6889750"/>
              <a:gd name="connsiteY0" fmla="*/ 351304 h 1007438"/>
              <a:gd name="connsiteX1" fmla="*/ 673100 w 6889750"/>
              <a:gd name="connsiteY1" fmla="*/ 335811 h 1007438"/>
              <a:gd name="connsiteX2" fmla="*/ 850900 w 6889750"/>
              <a:gd name="connsiteY2" fmla="*/ 214394 h 1007438"/>
              <a:gd name="connsiteX3" fmla="*/ 996950 w 6889750"/>
              <a:gd name="connsiteY3" fmla="*/ 231080 h 1007438"/>
              <a:gd name="connsiteX4" fmla="*/ 1765300 w 6889750"/>
              <a:gd name="connsiteY4" fmla="*/ 98954 h 1007438"/>
              <a:gd name="connsiteX5" fmla="*/ 2838450 w 6889750"/>
              <a:gd name="connsiteY5" fmla="*/ 911527 h 1007438"/>
              <a:gd name="connsiteX6" fmla="*/ 4292600 w 6889750"/>
              <a:gd name="connsiteY6" fmla="*/ 935588 h 1007438"/>
              <a:gd name="connsiteX7" fmla="*/ 5302250 w 6889750"/>
              <a:gd name="connsiteY7" fmla="*/ 157215 h 1007438"/>
              <a:gd name="connsiteX8" fmla="*/ 6419850 w 6889750"/>
              <a:gd name="connsiteY8" fmla="*/ 95281 h 1007438"/>
              <a:gd name="connsiteX9" fmla="*/ 6654800 w 6889750"/>
              <a:gd name="connsiteY9" fmla="*/ 68344 h 1007438"/>
              <a:gd name="connsiteX10" fmla="*/ 6889750 w 6889750"/>
              <a:gd name="connsiteY10" fmla="*/ 60 h 1007438"/>
              <a:gd name="connsiteX0" fmla="*/ 0 w 6889750"/>
              <a:gd name="connsiteY0" fmla="*/ 351304 h 1007438"/>
              <a:gd name="connsiteX1" fmla="*/ 673100 w 6889750"/>
              <a:gd name="connsiteY1" fmla="*/ 335811 h 1007438"/>
              <a:gd name="connsiteX2" fmla="*/ 977900 w 6889750"/>
              <a:gd name="connsiteY2" fmla="*/ 335585 h 1007438"/>
              <a:gd name="connsiteX3" fmla="*/ 996950 w 6889750"/>
              <a:gd name="connsiteY3" fmla="*/ 231080 h 1007438"/>
              <a:gd name="connsiteX4" fmla="*/ 1765300 w 6889750"/>
              <a:gd name="connsiteY4" fmla="*/ 98954 h 1007438"/>
              <a:gd name="connsiteX5" fmla="*/ 2838450 w 6889750"/>
              <a:gd name="connsiteY5" fmla="*/ 911527 h 1007438"/>
              <a:gd name="connsiteX6" fmla="*/ 4292600 w 6889750"/>
              <a:gd name="connsiteY6" fmla="*/ 935588 h 1007438"/>
              <a:gd name="connsiteX7" fmla="*/ 5302250 w 6889750"/>
              <a:gd name="connsiteY7" fmla="*/ 157215 h 1007438"/>
              <a:gd name="connsiteX8" fmla="*/ 6419850 w 6889750"/>
              <a:gd name="connsiteY8" fmla="*/ 95281 h 1007438"/>
              <a:gd name="connsiteX9" fmla="*/ 6654800 w 6889750"/>
              <a:gd name="connsiteY9" fmla="*/ 68344 h 1007438"/>
              <a:gd name="connsiteX10" fmla="*/ 6889750 w 6889750"/>
              <a:gd name="connsiteY10" fmla="*/ 60 h 1007438"/>
              <a:gd name="connsiteX0" fmla="*/ 0 w 6889750"/>
              <a:gd name="connsiteY0" fmla="*/ 351304 h 1007438"/>
              <a:gd name="connsiteX1" fmla="*/ 673100 w 6889750"/>
              <a:gd name="connsiteY1" fmla="*/ 335811 h 1007438"/>
              <a:gd name="connsiteX2" fmla="*/ 977900 w 6889750"/>
              <a:gd name="connsiteY2" fmla="*/ 335585 h 1007438"/>
              <a:gd name="connsiteX3" fmla="*/ 1276350 w 6889750"/>
              <a:gd name="connsiteY3" fmla="*/ 257590 h 1007438"/>
              <a:gd name="connsiteX4" fmla="*/ 1765300 w 6889750"/>
              <a:gd name="connsiteY4" fmla="*/ 98954 h 1007438"/>
              <a:gd name="connsiteX5" fmla="*/ 2838450 w 6889750"/>
              <a:gd name="connsiteY5" fmla="*/ 911527 h 1007438"/>
              <a:gd name="connsiteX6" fmla="*/ 4292600 w 6889750"/>
              <a:gd name="connsiteY6" fmla="*/ 935588 h 1007438"/>
              <a:gd name="connsiteX7" fmla="*/ 5302250 w 6889750"/>
              <a:gd name="connsiteY7" fmla="*/ 157215 h 1007438"/>
              <a:gd name="connsiteX8" fmla="*/ 6419850 w 6889750"/>
              <a:gd name="connsiteY8" fmla="*/ 95281 h 1007438"/>
              <a:gd name="connsiteX9" fmla="*/ 6654800 w 6889750"/>
              <a:gd name="connsiteY9" fmla="*/ 68344 h 1007438"/>
              <a:gd name="connsiteX10" fmla="*/ 6889750 w 6889750"/>
              <a:gd name="connsiteY10" fmla="*/ 60 h 1007438"/>
              <a:gd name="connsiteX0" fmla="*/ 0 w 6889750"/>
              <a:gd name="connsiteY0" fmla="*/ 351304 h 1022312"/>
              <a:gd name="connsiteX1" fmla="*/ 673100 w 6889750"/>
              <a:gd name="connsiteY1" fmla="*/ 335811 h 1022312"/>
              <a:gd name="connsiteX2" fmla="*/ 977900 w 6889750"/>
              <a:gd name="connsiteY2" fmla="*/ 335585 h 1022312"/>
              <a:gd name="connsiteX3" fmla="*/ 1276350 w 6889750"/>
              <a:gd name="connsiteY3" fmla="*/ 257590 h 1022312"/>
              <a:gd name="connsiteX4" fmla="*/ 1714500 w 6889750"/>
              <a:gd name="connsiteY4" fmla="*/ 117890 h 1022312"/>
              <a:gd name="connsiteX5" fmla="*/ 2838450 w 6889750"/>
              <a:gd name="connsiteY5" fmla="*/ 911527 h 1022312"/>
              <a:gd name="connsiteX6" fmla="*/ 4292600 w 6889750"/>
              <a:gd name="connsiteY6" fmla="*/ 935588 h 1022312"/>
              <a:gd name="connsiteX7" fmla="*/ 5302250 w 6889750"/>
              <a:gd name="connsiteY7" fmla="*/ 157215 h 1022312"/>
              <a:gd name="connsiteX8" fmla="*/ 6419850 w 6889750"/>
              <a:gd name="connsiteY8" fmla="*/ 95281 h 1022312"/>
              <a:gd name="connsiteX9" fmla="*/ 6654800 w 6889750"/>
              <a:gd name="connsiteY9" fmla="*/ 68344 h 1022312"/>
              <a:gd name="connsiteX10" fmla="*/ 6889750 w 6889750"/>
              <a:gd name="connsiteY10" fmla="*/ 60 h 1022312"/>
              <a:gd name="connsiteX0" fmla="*/ 0 w 6889750"/>
              <a:gd name="connsiteY0" fmla="*/ 351304 h 1022312"/>
              <a:gd name="connsiteX1" fmla="*/ 673100 w 6889750"/>
              <a:gd name="connsiteY1" fmla="*/ 335811 h 1022312"/>
              <a:gd name="connsiteX2" fmla="*/ 977900 w 6889750"/>
              <a:gd name="connsiteY2" fmla="*/ 335585 h 1022312"/>
              <a:gd name="connsiteX3" fmla="*/ 1276350 w 6889750"/>
              <a:gd name="connsiteY3" fmla="*/ 257590 h 1022312"/>
              <a:gd name="connsiteX4" fmla="*/ 1714500 w 6889750"/>
              <a:gd name="connsiteY4" fmla="*/ 117890 h 1022312"/>
              <a:gd name="connsiteX5" fmla="*/ 2838450 w 6889750"/>
              <a:gd name="connsiteY5" fmla="*/ 911527 h 1022312"/>
              <a:gd name="connsiteX6" fmla="*/ 4292600 w 6889750"/>
              <a:gd name="connsiteY6" fmla="*/ 935588 h 1022312"/>
              <a:gd name="connsiteX7" fmla="*/ 5302250 w 6889750"/>
              <a:gd name="connsiteY7" fmla="*/ 157215 h 1022312"/>
              <a:gd name="connsiteX8" fmla="*/ 6419850 w 6889750"/>
              <a:gd name="connsiteY8" fmla="*/ 95281 h 1022312"/>
              <a:gd name="connsiteX9" fmla="*/ 6654800 w 6889750"/>
              <a:gd name="connsiteY9" fmla="*/ 68344 h 1022312"/>
              <a:gd name="connsiteX10" fmla="*/ 6889750 w 6889750"/>
              <a:gd name="connsiteY10" fmla="*/ 60 h 1022312"/>
              <a:gd name="connsiteX0" fmla="*/ 0 w 6889750"/>
              <a:gd name="connsiteY0" fmla="*/ 351304 h 1024072"/>
              <a:gd name="connsiteX1" fmla="*/ 673100 w 6889750"/>
              <a:gd name="connsiteY1" fmla="*/ 335811 h 1024072"/>
              <a:gd name="connsiteX2" fmla="*/ 977900 w 6889750"/>
              <a:gd name="connsiteY2" fmla="*/ 335585 h 1024072"/>
              <a:gd name="connsiteX3" fmla="*/ 1276350 w 6889750"/>
              <a:gd name="connsiteY3" fmla="*/ 257590 h 1024072"/>
              <a:gd name="connsiteX4" fmla="*/ 1739900 w 6889750"/>
              <a:gd name="connsiteY4" fmla="*/ 87592 h 1024072"/>
              <a:gd name="connsiteX5" fmla="*/ 2838450 w 6889750"/>
              <a:gd name="connsiteY5" fmla="*/ 911527 h 1024072"/>
              <a:gd name="connsiteX6" fmla="*/ 4292600 w 6889750"/>
              <a:gd name="connsiteY6" fmla="*/ 935588 h 1024072"/>
              <a:gd name="connsiteX7" fmla="*/ 5302250 w 6889750"/>
              <a:gd name="connsiteY7" fmla="*/ 157215 h 1024072"/>
              <a:gd name="connsiteX8" fmla="*/ 6419850 w 6889750"/>
              <a:gd name="connsiteY8" fmla="*/ 95281 h 1024072"/>
              <a:gd name="connsiteX9" fmla="*/ 6654800 w 6889750"/>
              <a:gd name="connsiteY9" fmla="*/ 68344 h 1024072"/>
              <a:gd name="connsiteX10" fmla="*/ 6889750 w 6889750"/>
              <a:gd name="connsiteY10" fmla="*/ 60 h 102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9750" h="1024072">
                <a:moveTo>
                  <a:pt x="0" y="351304"/>
                </a:moveTo>
                <a:cubicBezTo>
                  <a:pt x="62442" y="341779"/>
                  <a:pt x="510117" y="338431"/>
                  <a:pt x="673100" y="335811"/>
                </a:cubicBezTo>
                <a:cubicBezTo>
                  <a:pt x="836083" y="333191"/>
                  <a:pt x="877358" y="348622"/>
                  <a:pt x="977900" y="335585"/>
                </a:cubicBezTo>
                <a:cubicBezTo>
                  <a:pt x="1078442" y="322548"/>
                  <a:pt x="1149350" y="298922"/>
                  <a:pt x="1276350" y="257590"/>
                </a:cubicBezTo>
                <a:cubicBezTo>
                  <a:pt x="1403350" y="216258"/>
                  <a:pt x="1606550" y="99793"/>
                  <a:pt x="1739900" y="87592"/>
                </a:cubicBezTo>
                <a:cubicBezTo>
                  <a:pt x="1873250" y="75391"/>
                  <a:pt x="2413000" y="770194"/>
                  <a:pt x="2838450" y="911527"/>
                </a:cubicBezTo>
                <a:cubicBezTo>
                  <a:pt x="3263900" y="1052860"/>
                  <a:pt x="3881967" y="1061307"/>
                  <a:pt x="4292600" y="935588"/>
                </a:cubicBezTo>
                <a:cubicBezTo>
                  <a:pt x="4703233" y="809869"/>
                  <a:pt x="4947708" y="297266"/>
                  <a:pt x="5302250" y="157215"/>
                </a:cubicBezTo>
                <a:cubicBezTo>
                  <a:pt x="5656792" y="17164"/>
                  <a:pt x="6194425" y="110093"/>
                  <a:pt x="6419850" y="95281"/>
                </a:cubicBezTo>
                <a:cubicBezTo>
                  <a:pt x="6645275" y="80469"/>
                  <a:pt x="6576483" y="84214"/>
                  <a:pt x="6654800" y="68344"/>
                </a:cubicBezTo>
                <a:cubicBezTo>
                  <a:pt x="6733117" y="52474"/>
                  <a:pt x="6853767" y="-2057"/>
                  <a:pt x="6889750" y="6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425961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11844" y="2616200"/>
            <a:ext cx="3578749" cy="2958059"/>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88424" y="2368401"/>
            <a:ext cx="3048000" cy="3048000"/>
          </a:xfrm>
          <a:prstGeom prst="rect">
            <a:avLst/>
          </a:prstGeom>
          <a:effectLst>
            <a:glow rad="127000">
              <a:srgbClr val="FF0000"/>
            </a:glow>
          </a:effectLst>
        </p:spPr>
      </p:pic>
      <p:sp>
        <p:nvSpPr>
          <p:cNvPr id="9" name="Title 1">
            <a:extLst>
              <a:ext uri="{FF2B5EF4-FFF2-40B4-BE49-F238E27FC236}">
                <a16:creationId xmlns:a16="http://schemas.microsoft.com/office/drawing/2014/main" id="{E2000B61-3223-9748-AEE3-FF03CD3B15B6}"/>
              </a:ext>
            </a:extLst>
          </p:cNvPr>
          <p:cNvSpPr>
            <a:spLocks noGrp="1"/>
          </p:cNvSpPr>
          <p:nvPr>
            <p:ph type="title"/>
          </p:nvPr>
        </p:nvSpPr>
        <p:spPr>
          <a:xfrm>
            <a:off x="0" y="273269"/>
            <a:ext cx="10122631" cy="880533"/>
          </a:xfrm>
        </p:spPr>
        <p:txBody>
          <a:bodyPr>
            <a:normAutofit/>
          </a:bodyPr>
          <a:lstStyle/>
          <a:p>
            <a:pPr algn="ctr"/>
            <a:r>
              <a:rPr lang="en-US" dirty="0"/>
              <a:t>Secure networks need managed networks</a:t>
            </a:r>
          </a:p>
        </p:txBody>
      </p:sp>
      <p:pic>
        <p:nvPicPr>
          <p:cNvPr id="3" name="Picture 2" descr="A close up of a sign&#10;&#10;Description automatically generated">
            <a:extLst>
              <a:ext uri="{FF2B5EF4-FFF2-40B4-BE49-F238E27FC236}">
                <a16:creationId xmlns:a16="http://schemas.microsoft.com/office/drawing/2014/main" id="{D2F8776B-638E-49B0-8FA4-F6A7DB66B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575" y="2550511"/>
            <a:ext cx="3153687" cy="3153687"/>
          </a:xfrm>
          <a:prstGeom prst="rect">
            <a:avLst/>
          </a:prstGeom>
        </p:spPr>
      </p:pic>
      <p:sp>
        <p:nvSpPr>
          <p:cNvPr id="8" name="Rounded Rectangle 6">
            <a:extLst>
              <a:ext uri="{FF2B5EF4-FFF2-40B4-BE49-F238E27FC236}">
                <a16:creationId xmlns:a16="http://schemas.microsoft.com/office/drawing/2014/main" id="{137A1AFD-FB4C-4F47-B96E-2DECE0632825}"/>
              </a:ext>
            </a:extLst>
          </p:cNvPr>
          <p:cNvSpPr/>
          <p:nvPr/>
        </p:nvSpPr>
        <p:spPr>
          <a:xfrm>
            <a:off x="4228310" y="1549909"/>
            <a:ext cx="3442199" cy="55232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solidFill>
                  <a:schemeClr val="bg1"/>
                </a:solidFill>
              </a:rPr>
              <a:t>SDN control</a:t>
            </a:r>
          </a:p>
        </p:txBody>
      </p:sp>
      <p:pic>
        <p:nvPicPr>
          <p:cNvPr id="11" name="Picture 5">
            <a:extLst>
              <a:ext uri="{FF2B5EF4-FFF2-40B4-BE49-F238E27FC236}">
                <a16:creationId xmlns:a16="http://schemas.microsoft.com/office/drawing/2014/main" id="{2D74ECE0-07DC-447D-8327-ECB2D349C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478637" y="1672307"/>
            <a:ext cx="474268" cy="404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85B7B18-0D11-47E3-8142-70768B0573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5050" y="1656085"/>
            <a:ext cx="548244" cy="339971"/>
          </a:xfrm>
          <a:prstGeom prst="rect">
            <a:avLst/>
          </a:prstGeom>
        </p:spPr>
      </p:pic>
    </p:spTree>
    <p:extLst>
      <p:ext uri="{BB962C8B-B14F-4D97-AF65-F5344CB8AC3E}">
        <p14:creationId xmlns:p14="http://schemas.microsoft.com/office/powerpoint/2010/main" val="4210436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17" y="262778"/>
            <a:ext cx="12261573" cy="812800"/>
          </a:xfrm>
        </p:spPr>
        <p:txBody>
          <a:bodyPr>
            <a:normAutofit/>
          </a:bodyPr>
          <a:lstStyle/>
          <a:p>
            <a:pPr algn="ctr"/>
            <a:r>
              <a:rPr lang="en-GB" sz="3200" dirty="0"/>
              <a:t>Going off-campus – the IP facility media edge</a:t>
            </a:r>
          </a:p>
        </p:txBody>
      </p:sp>
      <p:grpSp>
        <p:nvGrpSpPr>
          <p:cNvPr id="32" name="Group 31">
            <a:extLst>
              <a:ext uri="{FF2B5EF4-FFF2-40B4-BE49-F238E27FC236}">
                <a16:creationId xmlns:a16="http://schemas.microsoft.com/office/drawing/2014/main" id="{59F6858A-6122-48C7-B4AC-571529046FC4}"/>
              </a:ext>
            </a:extLst>
          </p:cNvPr>
          <p:cNvGrpSpPr/>
          <p:nvPr/>
        </p:nvGrpSpPr>
        <p:grpSpPr>
          <a:xfrm>
            <a:off x="1773129" y="1082150"/>
            <a:ext cx="2744264" cy="4765847"/>
            <a:chOff x="975598" y="929989"/>
            <a:chExt cx="2058198" cy="3574385"/>
          </a:xfrm>
          <a:effectLst>
            <a:outerShdw blurRad="50800" dist="38100" dir="2700000" algn="tl" rotWithShape="0">
              <a:prstClr val="black">
                <a:alpha val="40000"/>
              </a:prstClr>
            </a:outerShdw>
          </a:effectLst>
        </p:grpSpPr>
        <p:sp>
          <p:nvSpPr>
            <p:cNvPr id="6" name="Rounded Rectangle 5"/>
            <p:cNvSpPr/>
            <p:nvPr/>
          </p:nvSpPr>
          <p:spPr>
            <a:xfrm>
              <a:off x="975598" y="929989"/>
              <a:ext cx="2058198" cy="609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PTP TIMING</a:t>
              </a:r>
            </a:p>
          </p:txBody>
        </p:sp>
        <p:sp>
          <p:nvSpPr>
            <p:cNvPr id="23" name="Rounded Rectangle 5">
              <a:extLst>
                <a:ext uri="{FF2B5EF4-FFF2-40B4-BE49-F238E27FC236}">
                  <a16:creationId xmlns:a16="http://schemas.microsoft.com/office/drawing/2014/main" id="{5A46FB05-47D3-4D3F-ABF5-39951B367B29}"/>
                </a:ext>
              </a:extLst>
            </p:cNvPr>
            <p:cNvSpPr/>
            <p:nvPr/>
          </p:nvSpPr>
          <p:spPr>
            <a:xfrm>
              <a:off x="975598" y="1671185"/>
              <a:ext cx="2058198" cy="609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DEVICE</a:t>
              </a:r>
              <a:br>
                <a:rPr lang="en-GB" sz="1600" dirty="0"/>
              </a:br>
              <a:r>
                <a:rPr lang="en-GB" sz="1600" dirty="0"/>
                <a:t>DISCOVERY &amp; CTL</a:t>
              </a:r>
            </a:p>
          </p:txBody>
        </p:sp>
        <p:sp>
          <p:nvSpPr>
            <p:cNvPr id="24" name="Rounded Rectangle 5">
              <a:extLst>
                <a:ext uri="{FF2B5EF4-FFF2-40B4-BE49-F238E27FC236}">
                  <a16:creationId xmlns:a16="http://schemas.microsoft.com/office/drawing/2014/main" id="{9BA278E1-F773-4035-B434-D489B6FBECCE}"/>
                </a:ext>
              </a:extLst>
            </p:cNvPr>
            <p:cNvSpPr/>
            <p:nvPr/>
          </p:nvSpPr>
          <p:spPr>
            <a:xfrm>
              <a:off x="975598" y="2412381"/>
              <a:ext cx="2058198" cy="609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MEDIA FLOW IP ADDRESSING</a:t>
              </a:r>
            </a:p>
          </p:txBody>
        </p:sp>
        <p:sp>
          <p:nvSpPr>
            <p:cNvPr id="25" name="Rounded Rectangle 5">
              <a:extLst>
                <a:ext uri="{FF2B5EF4-FFF2-40B4-BE49-F238E27FC236}">
                  <a16:creationId xmlns:a16="http://schemas.microsoft.com/office/drawing/2014/main" id="{93B3549D-11CC-42D5-B9E3-5F63F27A880F}"/>
                </a:ext>
              </a:extLst>
            </p:cNvPr>
            <p:cNvSpPr/>
            <p:nvPr/>
          </p:nvSpPr>
          <p:spPr>
            <a:xfrm>
              <a:off x="975598" y="3153577"/>
              <a:ext cx="2058198" cy="609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UNCOMPRESSED ESSENCE FLOWS</a:t>
              </a:r>
            </a:p>
          </p:txBody>
        </p:sp>
        <p:sp>
          <p:nvSpPr>
            <p:cNvPr id="26" name="Rounded Rectangle 5">
              <a:extLst>
                <a:ext uri="{FF2B5EF4-FFF2-40B4-BE49-F238E27FC236}">
                  <a16:creationId xmlns:a16="http://schemas.microsoft.com/office/drawing/2014/main" id="{30D91544-4F5E-477C-A60F-1CFB78FFC6CE}"/>
                </a:ext>
              </a:extLst>
            </p:cNvPr>
            <p:cNvSpPr/>
            <p:nvPr/>
          </p:nvSpPr>
          <p:spPr>
            <a:xfrm>
              <a:off x="975598" y="3894774"/>
              <a:ext cx="2058198" cy="609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PROTECTION</a:t>
              </a:r>
              <a:br>
                <a:rPr lang="en-GB" sz="1600" dirty="0"/>
              </a:br>
              <a:r>
                <a:rPr lang="en-GB" sz="1600" dirty="0"/>
                <a:t>TERMINATION</a:t>
              </a:r>
            </a:p>
          </p:txBody>
        </p:sp>
      </p:grpSp>
      <p:grpSp>
        <p:nvGrpSpPr>
          <p:cNvPr id="20" name="Group 19">
            <a:extLst>
              <a:ext uri="{FF2B5EF4-FFF2-40B4-BE49-F238E27FC236}">
                <a16:creationId xmlns:a16="http://schemas.microsoft.com/office/drawing/2014/main" id="{BAF4A9AD-72F5-4823-A06A-D58E223C834B}"/>
              </a:ext>
            </a:extLst>
          </p:cNvPr>
          <p:cNvGrpSpPr/>
          <p:nvPr/>
        </p:nvGrpSpPr>
        <p:grpSpPr>
          <a:xfrm>
            <a:off x="7674607" y="1570729"/>
            <a:ext cx="2744264" cy="4765847"/>
            <a:chOff x="7940193" y="748950"/>
            <a:chExt cx="2058198" cy="3574385"/>
          </a:xfrm>
          <a:solidFill>
            <a:srgbClr val="FF0000"/>
          </a:solidFill>
          <a:effectLst>
            <a:outerShdw blurRad="50800" dist="38100" dir="2700000" algn="tl" rotWithShape="0">
              <a:prstClr val="black">
                <a:alpha val="40000"/>
              </a:prstClr>
            </a:outerShdw>
          </a:effectLst>
        </p:grpSpPr>
        <p:sp>
          <p:nvSpPr>
            <p:cNvPr id="27" name="Rounded Rectangle 5">
              <a:extLst>
                <a:ext uri="{FF2B5EF4-FFF2-40B4-BE49-F238E27FC236}">
                  <a16:creationId xmlns:a16="http://schemas.microsoft.com/office/drawing/2014/main" id="{1237470A-9732-4E40-A8F4-4F1B7838978D}"/>
                </a:ext>
              </a:extLst>
            </p:cNvPr>
            <p:cNvSpPr/>
            <p:nvPr/>
          </p:nvSpPr>
          <p:spPr>
            <a:xfrm>
              <a:off x="7940193" y="748950"/>
              <a:ext cx="2058198"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ALTERNATIVE TIMING DOMAINS</a:t>
              </a:r>
            </a:p>
          </p:txBody>
        </p:sp>
        <p:sp>
          <p:nvSpPr>
            <p:cNvPr id="28" name="Rounded Rectangle 5">
              <a:extLst>
                <a:ext uri="{FF2B5EF4-FFF2-40B4-BE49-F238E27FC236}">
                  <a16:creationId xmlns:a16="http://schemas.microsoft.com/office/drawing/2014/main" id="{E13F4167-D220-4C41-AE74-D140C6FF829A}"/>
                </a:ext>
              </a:extLst>
            </p:cNvPr>
            <p:cNvSpPr/>
            <p:nvPr/>
          </p:nvSpPr>
          <p:spPr>
            <a:xfrm>
              <a:off x="7940193" y="1490146"/>
              <a:ext cx="2058198"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RESTRICTED/PROXY</a:t>
              </a:r>
              <a:br>
                <a:rPr lang="en-GB" sz="1600" dirty="0"/>
              </a:br>
              <a:r>
                <a:rPr lang="en-GB" sz="1600" dirty="0"/>
                <a:t>DISCOVERY &amp; CTL</a:t>
              </a:r>
            </a:p>
          </p:txBody>
        </p:sp>
        <p:sp>
          <p:nvSpPr>
            <p:cNvPr id="29" name="Rounded Rectangle 5">
              <a:extLst>
                <a:ext uri="{FF2B5EF4-FFF2-40B4-BE49-F238E27FC236}">
                  <a16:creationId xmlns:a16="http://schemas.microsoft.com/office/drawing/2014/main" id="{08EBF2CC-8039-4FE0-AED1-3FB4248F2A33}"/>
                </a:ext>
              </a:extLst>
            </p:cNvPr>
            <p:cNvSpPr/>
            <p:nvPr/>
          </p:nvSpPr>
          <p:spPr>
            <a:xfrm>
              <a:off x="7940193" y="2231342"/>
              <a:ext cx="2058198"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DIFFERENT IP ADDRESSING (NAT)</a:t>
              </a:r>
            </a:p>
          </p:txBody>
        </p:sp>
        <p:sp>
          <p:nvSpPr>
            <p:cNvPr id="30" name="Rounded Rectangle 5">
              <a:extLst>
                <a:ext uri="{FF2B5EF4-FFF2-40B4-BE49-F238E27FC236}">
                  <a16:creationId xmlns:a16="http://schemas.microsoft.com/office/drawing/2014/main" id="{C5741B00-F705-4ABC-8C1D-DC3A7C0208E4}"/>
                </a:ext>
              </a:extLst>
            </p:cNvPr>
            <p:cNvSpPr/>
            <p:nvPr/>
          </p:nvSpPr>
          <p:spPr>
            <a:xfrm>
              <a:off x="7940193" y="2972538"/>
              <a:ext cx="2058198"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ESSENCE/COMPOSITE</a:t>
              </a:r>
            </a:p>
            <a:p>
              <a:pPr algn="ctr"/>
              <a:r>
                <a:rPr lang="en-GB" sz="1600" dirty="0"/>
                <a:t>UN/COMPRESSED FLOWS</a:t>
              </a:r>
            </a:p>
          </p:txBody>
        </p:sp>
        <p:sp>
          <p:nvSpPr>
            <p:cNvPr id="31" name="Rounded Rectangle 5">
              <a:extLst>
                <a:ext uri="{FF2B5EF4-FFF2-40B4-BE49-F238E27FC236}">
                  <a16:creationId xmlns:a16="http://schemas.microsoft.com/office/drawing/2014/main" id="{93AA6817-FF61-4214-8C2E-8071F69281AD}"/>
                </a:ext>
              </a:extLst>
            </p:cNvPr>
            <p:cNvSpPr/>
            <p:nvPr/>
          </p:nvSpPr>
          <p:spPr>
            <a:xfrm>
              <a:off x="7940193" y="3713735"/>
              <a:ext cx="2058198"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PROTECTION</a:t>
              </a:r>
              <a:br>
                <a:rPr lang="en-GB" sz="1600" dirty="0"/>
              </a:br>
              <a:r>
                <a:rPr lang="en-GB" sz="1600" dirty="0"/>
                <a:t>TERMINATION</a:t>
              </a:r>
            </a:p>
          </p:txBody>
        </p:sp>
      </p:grpSp>
      <p:grpSp>
        <p:nvGrpSpPr>
          <p:cNvPr id="36" name="Group 35">
            <a:extLst>
              <a:ext uri="{FF2B5EF4-FFF2-40B4-BE49-F238E27FC236}">
                <a16:creationId xmlns:a16="http://schemas.microsoft.com/office/drawing/2014/main" id="{738DD10B-369D-4D0B-83C8-9C3F8A3BF29C}"/>
              </a:ext>
            </a:extLst>
          </p:cNvPr>
          <p:cNvGrpSpPr/>
          <p:nvPr/>
        </p:nvGrpSpPr>
        <p:grpSpPr>
          <a:xfrm>
            <a:off x="5106460" y="1570729"/>
            <a:ext cx="1979083" cy="4765847"/>
            <a:chOff x="3776746" y="879008"/>
            <a:chExt cx="1484312" cy="3574385"/>
          </a:xfrm>
          <a:effectLst>
            <a:reflection blurRad="6350" stA="50000" endA="275" endPos="40000" dist="101600" dir="5400000" sy="-100000" algn="bl" rotWithShape="0"/>
          </a:effectLst>
        </p:grpSpPr>
        <p:grpSp>
          <p:nvGrpSpPr>
            <p:cNvPr id="37" name="Group 36">
              <a:extLst>
                <a:ext uri="{FF2B5EF4-FFF2-40B4-BE49-F238E27FC236}">
                  <a16:creationId xmlns:a16="http://schemas.microsoft.com/office/drawing/2014/main" id="{DEF0BC1A-1CDB-4943-B4D5-9852C9FE9ED4}"/>
                </a:ext>
              </a:extLst>
            </p:cNvPr>
            <p:cNvGrpSpPr/>
            <p:nvPr/>
          </p:nvGrpSpPr>
          <p:grpSpPr>
            <a:xfrm>
              <a:off x="3776746" y="1924044"/>
              <a:ext cx="1484312" cy="1484312"/>
              <a:chOff x="3776746" y="1924044"/>
              <a:chExt cx="1484312" cy="1484312"/>
            </a:xfrm>
          </p:grpSpPr>
          <p:sp>
            <p:nvSpPr>
              <p:cNvPr id="41" name="Oval 40">
                <a:extLst>
                  <a:ext uri="{FF2B5EF4-FFF2-40B4-BE49-F238E27FC236}">
                    <a16:creationId xmlns:a16="http://schemas.microsoft.com/office/drawing/2014/main" id="{75B3DC5D-6CE8-4DE4-89C5-2DA62C6052B2}"/>
                  </a:ext>
                </a:extLst>
              </p:cNvPr>
              <p:cNvSpPr/>
              <p:nvPr/>
            </p:nvSpPr>
            <p:spPr>
              <a:xfrm>
                <a:off x="3776746" y="1924044"/>
                <a:ext cx="1484312" cy="1484312"/>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2" name="Picture 41">
                <a:extLst>
                  <a:ext uri="{FF2B5EF4-FFF2-40B4-BE49-F238E27FC236}">
                    <a16:creationId xmlns:a16="http://schemas.microsoft.com/office/drawing/2014/main" id="{E3A83C30-3D75-4EE8-9AD7-6A7D016871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5678" y="2202976"/>
                <a:ext cx="926448" cy="926448"/>
              </a:xfrm>
              <a:prstGeom prst="rect">
                <a:avLst/>
              </a:prstGeom>
            </p:spPr>
          </p:pic>
        </p:grpSp>
        <p:sp>
          <p:nvSpPr>
            <p:cNvPr id="39" name="Trapezoid 38">
              <a:extLst>
                <a:ext uri="{FF2B5EF4-FFF2-40B4-BE49-F238E27FC236}">
                  <a16:creationId xmlns:a16="http://schemas.microsoft.com/office/drawing/2014/main" id="{4D00919D-CE36-4E72-87DD-79B328FEC9AE}"/>
                </a:ext>
              </a:extLst>
            </p:cNvPr>
            <p:cNvSpPr/>
            <p:nvPr/>
          </p:nvSpPr>
          <p:spPr>
            <a:xfrm>
              <a:off x="4169702" y="3105349"/>
              <a:ext cx="698400" cy="1348044"/>
            </a:xfrm>
            <a:prstGeom prst="trapezoid">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rapezoid 39">
              <a:extLst>
                <a:ext uri="{FF2B5EF4-FFF2-40B4-BE49-F238E27FC236}">
                  <a16:creationId xmlns:a16="http://schemas.microsoft.com/office/drawing/2014/main" id="{09D2C543-83A6-4963-A8B8-4E1F024BC94A}"/>
                </a:ext>
              </a:extLst>
            </p:cNvPr>
            <p:cNvSpPr/>
            <p:nvPr/>
          </p:nvSpPr>
          <p:spPr>
            <a:xfrm flipV="1">
              <a:off x="4169702" y="879008"/>
              <a:ext cx="698400" cy="1348044"/>
            </a:xfrm>
            <a:prstGeom prst="trapezoid">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2" name="Rounded Rectangle 5">
            <a:extLst>
              <a:ext uri="{FF2B5EF4-FFF2-40B4-BE49-F238E27FC236}">
                <a16:creationId xmlns:a16="http://schemas.microsoft.com/office/drawing/2014/main" id="{7CD80CC3-B216-4029-97D6-5153BD44A395}"/>
              </a:ext>
            </a:extLst>
          </p:cNvPr>
          <p:cNvSpPr/>
          <p:nvPr/>
        </p:nvSpPr>
        <p:spPr>
          <a:xfrm>
            <a:off x="1773129" y="6018121"/>
            <a:ext cx="2744264" cy="812800"/>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lstStyle/>
          <a:p>
            <a:pPr algn="ctr"/>
            <a:r>
              <a:rPr lang="en-GB" sz="1600" dirty="0"/>
              <a:t>‘EXOTIC’ </a:t>
            </a:r>
            <a:br>
              <a:rPr lang="en-GB" sz="1600" dirty="0"/>
            </a:br>
            <a:r>
              <a:rPr lang="en-GB" sz="1600" dirty="0"/>
              <a:t>PROTOCOLS</a:t>
            </a:r>
          </a:p>
        </p:txBody>
      </p:sp>
    </p:spTree>
    <p:extLst>
      <p:ext uri="{BB962C8B-B14F-4D97-AF65-F5344CB8AC3E}">
        <p14:creationId xmlns:p14="http://schemas.microsoft.com/office/powerpoint/2010/main" val="61976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958" y="296196"/>
            <a:ext cx="11221279" cy="880533"/>
          </a:xfrm>
        </p:spPr>
        <p:txBody>
          <a:bodyPr>
            <a:noAutofit/>
          </a:bodyPr>
          <a:lstStyle/>
          <a:p>
            <a:r>
              <a:rPr lang="en-GB" sz="2667" dirty="0"/>
              <a:t>ST2110-WAN AG - two layers of focus – data and control</a:t>
            </a:r>
          </a:p>
        </p:txBody>
      </p:sp>
      <p:grpSp>
        <p:nvGrpSpPr>
          <p:cNvPr id="3" name="Group 2">
            <a:extLst>
              <a:ext uri="{FF2B5EF4-FFF2-40B4-BE49-F238E27FC236}">
                <a16:creationId xmlns:a16="http://schemas.microsoft.com/office/drawing/2014/main" id="{17842630-440C-7240-8265-D450E80DF644}"/>
              </a:ext>
            </a:extLst>
          </p:cNvPr>
          <p:cNvGrpSpPr/>
          <p:nvPr/>
        </p:nvGrpSpPr>
        <p:grpSpPr>
          <a:xfrm>
            <a:off x="2" y="91458"/>
            <a:ext cx="11516497" cy="3862073"/>
            <a:chOff x="-29086" y="1878938"/>
            <a:chExt cx="8352616" cy="2542709"/>
          </a:xfrm>
        </p:grpSpPr>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470" y="2892099"/>
              <a:ext cx="2816760" cy="1529548"/>
            </a:xfrm>
            <a:prstGeom prst="rect">
              <a:avLst/>
            </a:prstGeom>
          </p:spPr>
        </p:pic>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6770" y="2892099"/>
              <a:ext cx="2816760" cy="152954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2195" y="3349734"/>
              <a:ext cx="614278" cy="55124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7530" y="3349734"/>
              <a:ext cx="614278" cy="551247"/>
            </a:xfrm>
            <a:prstGeom prst="rect">
              <a:avLst/>
            </a:prstGeom>
          </p:spPr>
        </p:pic>
        <p:cxnSp>
          <p:nvCxnSpPr>
            <p:cNvPr id="8" name="Straight Connector 7"/>
            <p:cNvCxnSpPr>
              <a:cxnSpLocks/>
              <a:stCxn id="6" idx="3"/>
              <a:endCxn id="7" idx="1"/>
            </p:cNvCxnSpPr>
            <p:nvPr/>
          </p:nvCxnSpPr>
          <p:spPr>
            <a:xfrm>
              <a:off x="4196473" y="3625358"/>
              <a:ext cx="751058" cy="0"/>
            </a:xfrm>
            <a:prstGeom prst="line">
              <a:avLst/>
            </a:prstGeom>
            <a:ln w="762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4"/>
            <p:cNvGrpSpPr>
              <a:grpSpLocks noChangeAspect="1"/>
            </p:cNvGrpSpPr>
            <p:nvPr/>
          </p:nvGrpSpPr>
          <p:grpSpPr bwMode="auto">
            <a:xfrm>
              <a:off x="-29086" y="1878938"/>
              <a:ext cx="0" cy="0"/>
              <a:chOff x="2241" y="648"/>
              <a:chExt cx="0" cy="0"/>
            </a:xfrm>
            <a:solidFill>
              <a:schemeClr val="accent4"/>
            </a:solidFill>
          </p:grpSpPr>
          <p:sp>
            <p:nvSpPr>
              <p:cNvPr id="16" name="Line 5"/>
              <p:cNvSpPr>
                <a:spLocks noChangeShapeType="1"/>
              </p:cNvSpPr>
              <p:nvPr/>
            </p:nvSpPr>
            <p:spPr bwMode="auto">
              <a:xfrm>
                <a:off x="2241" y="64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sp>
            <p:nvSpPr>
              <p:cNvPr id="17" name="Line 6"/>
              <p:cNvSpPr>
                <a:spLocks noChangeShapeType="1"/>
              </p:cNvSpPr>
              <p:nvPr/>
            </p:nvSpPr>
            <p:spPr bwMode="auto">
              <a:xfrm>
                <a:off x="2241" y="648"/>
                <a:ext cx="0" cy="0"/>
              </a:xfrm>
              <a:prstGeom prst="line">
                <a:avLst/>
              </a:prstGeom>
              <a:grpFill/>
              <a:ln w="11113" cap="flat">
                <a:solidFill>
                  <a:srgbClr val="FFFFFF"/>
                </a:solidFill>
                <a:prstDash val="solid"/>
                <a:miter lim="800000"/>
                <a:headEnd/>
                <a:tailEnd/>
              </a:ln>
            </p:spPr>
            <p:txBody>
              <a:bodyPr vert="horz" wrap="square" lIns="48000" tIns="60960" rIns="48000" bIns="60960" numCol="1" anchor="t" anchorCtr="0" compatLnSpc="1">
                <a:prstTxWarp prst="textNoShape">
                  <a:avLst/>
                </a:prstTxWarp>
              </a:bodyPr>
              <a:lstStyle/>
              <a:p>
                <a:pPr algn="ctr"/>
                <a:endParaRPr lang="en-GB" sz="1333"/>
              </a:p>
            </p:txBody>
          </p:sp>
        </p:grpSp>
        <p:grpSp>
          <p:nvGrpSpPr>
            <p:cNvPr id="22" name="Group 4"/>
            <p:cNvGrpSpPr>
              <a:grpSpLocks noChangeAspect="1"/>
            </p:cNvGrpSpPr>
            <p:nvPr/>
          </p:nvGrpSpPr>
          <p:grpSpPr bwMode="auto">
            <a:xfrm>
              <a:off x="4657214" y="1878938"/>
              <a:ext cx="0" cy="0"/>
              <a:chOff x="2241" y="648"/>
              <a:chExt cx="0" cy="0"/>
            </a:xfrm>
            <a:solidFill>
              <a:schemeClr val="accent4"/>
            </a:solidFill>
          </p:grpSpPr>
          <p:sp>
            <p:nvSpPr>
              <p:cNvPr id="24" name="Line 5"/>
              <p:cNvSpPr>
                <a:spLocks noChangeShapeType="1"/>
              </p:cNvSpPr>
              <p:nvPr/>
            </p:nvSpPr>
            <p:spPr bwMode="auto">
              <a:xfrm>
                <a:off x="2241" y="64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000" tIns="60960" rIns="48000" bIns="60960" numCol="1" anchor="t" anchorCtr="0" compatLnSpc="1">
                <a:prstTxWarp prst="textNoShape">
                  <a:avLst/>
                </a:prstTxWarp>
              </a:bodyPr>
              <a:lstStyle/>
              <a:p>
                <a:pPr algn="ctr"/>
                <a:endParaRPr lang="en-GB" sz="1333"/>
              </a:p>
            </p:txBody>
          </p:sp>
          <p:sp>
            <p:nvSpPr>
              <p:cNvPr id="25" name="Line 6"/>
              <p:cNvSpPr>
                <a:spLocks noChangeShapeType="1"/>
              </p:cNvSpPr>
              <p:nvPr/>
            </p:nvSpPr>
            <p:spPr bwMode="auto">
              <a:xfrm>
                <a:off x="2241" y="648"/>
                <a:ext cx="0" cy="0"/>
              </a:xfrm>
              <a:prstGeom prst="line">
                <a:avLst/>
              </a:prstGeom>
              <a:grpFill/>
              <a:ln w="11113" cap="flat">
                <a:solidFill>
                  <a:srgbClr val="FFFFFF"/>
                </a:solidFill>
                <a:prstDash val="solid"/>
                <a:miter lim="800000"/>
                <a:headEnd/>
                <a:tailEnd/>
              </a:ln>
            </p:spPr>
            <p:txBody>
              <a:bodyPr vert="horz" wrap="square" lIns="48000" tIns="60960" rIns="48000" bIns="60960" numCol="1" anchor="t" anchorCtr="0" compatLnSpc="1">
                <a:prstTxWarp prst="textNoShape">
                  <a:avLst/>
                </a:prstTxWarp>
              </a:bodyPr>
              <a:lstStyle/>
              <a:p>
                <a:pPr algn="ctr"/>
                <a:endParaRPr lang="en-GB" sz="1333"/>
              </a:p>
            </p:txBody>
          </p:sp>
        </p:grpSp>
      </p:grpSp>
      <p:sp>
        <p:nvSpPr>
          <p:cNvPr id="11" name="Left-Right Arrow 10">
            <a:extLst>
              <a:ext uri="{FF2B5EF4-FFF2-40B4-BE49-F238E27FC236}">
                <a16:creationId xmlns:a16="http://schemas.microsoft.com/office/drawing/2014/main" id="{3174D77E-F33E-814F-BD1D-446517D371C1}"/>
              </a:ext>
            </a:extLst>
          </p:cNvPr>
          <p:cNvSpPr/>
          <p:nvPr/>
        </p:nvSpPr>
        <p:spPr>
          <a:xfrm>
            <a:off x="4825792" y="3465326"/>
            <a:ext cx="3036277" cy="13950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Media essences</a:t>
            </a:r>
            <a:br>
              <a:rPr lang="en-US" sz="1467" dirty="0"/>
            </a:br>
            <a:r>
              <a:rPr lang="en-US" sz="1467" dirty="0"/>
              <a:t>data flows</a:t>
            </a:r>
          </a:p>
        </p:txBody>
      </p:sp>
      <p:sp>
        <p:nvSpPr>
          <p:cNvPr id="19" name="Left-Right Arrow 18">
            <a:extLst>
              <a:ext uri="{FF2B5EF4-FFF2-40B4-BE49-F238E27FC236}">
                <a16:creationId xmlns:a16="http://schemas.microsoft.com/office/drawing/2014/main" id="{1BDB9B68-A761-964C-9AAE-B3CE731A2CCD}"/>
              </a:ext>
            </a:extLst>
          </p:cNvPr>
          <p:cNvSpPr/>
          <p:nvPr/>
        </p:nvSpPr>
        <p:spPr>
          <a:xfrm>
            <a:off x="4825792" y="4954157"/>
            <a:ext cx="3036277" cy="1395047"/>
          </a:xfrm>
          <a:prstGeom prst="lef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Registration, discovery and control</a:t>
            </a:r>
          </a:p>
        </p:txBody>
      </p:sp>
    </p:spTree>
    <p:extLst>
      <p:ext uri="{BB962C8B-B14F-4D97-AF65-F5344CB8AC3E}">
        <p14:creationId xmlns:p14="http://schemas.microsoft.com/office/powerpoint/2010/main" val="2316273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24A3C1-8DA4-498A-A089-2C4B33101504}"/>
              </a:ext>
            </a:extLst>
          </p:cNvPr>
          <p:cNvGrpSpPr/>
          <p:nvPr/>
        </p:nvGrpSpPr>
        <p:grpSpPr>
          <a:xfrm>
            <a:off x="458346" y="1468457"/>
            <a:ext cx="11323589" cy="5354147"/>
            <a:chOff x="123639" y="506117"/>
            <a:chExt cx="8967193" cy="4224513"/>
          </a:xfrm>
        </p:grpSpPr>
        <p:sp>
          <p:nvSpPr>
            <p:cNvPr id="4" name="Rectangle 3">
              <a:extLst>
                <a:ext uri="{FF2B5EF4-FFF2-40B4-BE49-F238E27FC236}">
                  <a16:creationId xmlns:a16="http://schemas.microsoft.com/office/drawing/2014/main" id="{1E278D67-2BDC-4CA0-9A0B-3F6CE43AB9FC}"/>
                </a:ext>
              </a:extLst>
            </p:cNvPr>
            <p:cNvSpPr/>
            <p:nvPr/>
          </p:nvSpPr>
          <p:spPr>
            <a:xfrm>
              <a:off x="6050573" y="530105"/>
              <a:ext cx="2969789" cy="4200525"/>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en-GB" sz="1351">
                <a:latin typeface="Calibri Light" panose="020F0302020204030204" pitchFamily="34" charset="0"/>
              </a:endParaRPr>
            </a:p>
          </p:txBody>
        </p:sp>
        <p:sp>
          <p:nvSpPr>
            <p:cNvPr id="5" name="Rectangle 4">
              <a:extLst>
                <a:ext uri="{FF2B5EF4-FFF2-40B4-BE49-F238E27FC236}">
                  <a16:creationId xmlns:a16="http://schemas.microsoft.com/office/drawing/2014/main" id="{0B3CC052-F2C2-4995-8D4A-A999AE97C404}"/>
                </a:ext>
              </a:extLst>
            </p:cNvPr>
            <p:cNvSpPr/>
            <p:nvPr/>
          </p:nvSpPr>
          <p:spPr>
            <a:xfrm>
              <a:off x="123639" y="530105"/>
              <a:ext cx="2951591" cy="4200525"/>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en-GB" sz="1351">
                <a:latin typeface="Calibri Light" panose="020F0302020204030204" pitchFamily="34" charset="0"/>
              </a:endParaRPr>
            </a:p>
          </p:txBody>
        </p:sp>
        <p:sp>
          <p:nvSpPr>
            <p:cNvPr id="6" name="Rectangle 5">
              <a:extLst>
                <a:ext uri="{FF2B5EF4-FFF2-40B4-BE49-F238E27FC236}">
                  <a16:creationId xmlns:a16="http://schemas.microsoft.com/office/drawing/2014/main" id="{BECB7731-CB19-4676-8A38-D7279EE45319}"/>
                </a:ext>
              </a:extLst>
            </p:cNvPr>
            <p:cNvSpPr/>
            <p:nvPr/>
          </p:nvSpPr>
          <p:spPr>
            <a:xfrm>
              <a:off x="3081673" y="530105"/>
              <a:ext cx="2951591" cy="4200525"/>
            </a:xfrm>
            <a:prstGeom prst="rect">
              <a:avLst/>
            </a:prstGeom>
            <a:solidFill>
              <a:schemeClr val="bg1">
                <a:lumMod val="8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en-GB" sz="1351">
                <a:latin typeface="Calibri Light" panose="020F0302020204030204" pitchFamily="34" charset="0"/>
              </a:endParaRPr>
            </a:p>
          </p:txBody>
        </p:sp>
        <p:sp>
          <p:nvSpPr>
            <p:cNvPr id="22" name="Arrow: Right 21">
              <a:extLst>
                <a:ext uri="{FF2B5EF4-FFF2-40B4-BE49-F238E27FC236}">
                  <a16:creationId xmlns:a16="http://schemas.microsoft.com/office/drawing/2014/main" id="{14BD60B2-7AB7-4AB5-9700-B2D3F63E8978}"/>
                </a:ext>
              </a:extLst>
            </p:cNvPr>
            <p:cNvSpPr/>
            <p:nvPr/>
          </p:nvSpPr>
          <p:spPr>
            <a:xfrm>
              <a:off x="1523711" y="2741589"/>
              <a:ext cx="6133655" cy="1603900"/>
            </a:xfrm>
            <a:prstGeom prst="rightArrow">
              <a:avLst>
                <a:gd name="adj1" fmla="val 81050"/>
                <a:gd name="adj2" fmla="val 3676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3" name="Arrow: Right 22">
              <a:extLst>
                <a:ext uri="{FF2B5EF4-FFF2-40B4-BE49-F238E27FC236}">
                  <a16:creationId xmlns:a16="http://schemas.microsoft.com/office/drawing/2014/main" id="{070A6255-DFA7-4D47-94A4-AE2D25C675A8}"/>
                </a:ext>
              </a:extLst>
            </p:cNvPr>
            <p:cNvSpPr/>
            <p:nvPr/>
          </p:nvSpPr>
          <p:spPr>
            <a:xfrm>
              <a:off x="1523710" y="1005251"/>
              <a:ext cx="6133655" cy="1603900"/>
            </a:xfrm>
            <a:prstGeom prst="rightArrow">
              <a:avLst>
                <a:gd name="adj1" fmla="val 81050"/>
                <a:gd name="adj2" fmla="val 3676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Rectangle: Rounded Corners 6">
              <a:extLst>
                <a:ext uri="{FF2B5EF4-FFF2-40B4-BE49-F238E27FC236}">
                  <a16:creationId xmlns:a16="http://schemas.microsoft.com/office/drawing/2014/main" id="{F9CE3872-1EB5-45AA-ACAE-768D8BFFAECF}"/>
                </a:ext>
              </a:extLst>
            </p:cNvPr>
            <p:cNvSpPr/>
            <p:nvPr/>
          </p:nvSpPr>
          <p:spPr>
            <a:xfrm>
              <a:off x="2233505" y="807104"/>
              <a:ext cx="1651347" cy="3711958"/>
            </a:xfrm>
            <a:prstGeom prst="roundRect">
              <a:avLst>
                <a:gd name="adj" fmla="val 8436"/>
              </a:avLst>
            </a:prstGeom>
            <a:solidFill>
              <a:schemeClr val="accent4">
                <a:lumMod val="20000"/>
                <a:lumOff val="80000"/>
                <a:alpha val="9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t"/>
            <a:lstStyle/>
            <a:p>
              <a:pPr algn="ctr"/>
              <a:r>
                <a:rPr kumimoji="1" lang="en-GB" sz="2400" b="1" dirty="0">
                  <a:solidFill>
                    <a:schemeClr val="tx1"/>
                  </a:solidFill>
                  <a:latin typeface="Calibri Light" panose="020F0302020204030204" pitchFamily="34" charset="0"/>
                </a:rPr>
                <a:t>TR-09 Gateway G1</a:t>
              </a:r>
            </a:p>
          </p:txBody>
        </p:sp>
        <p:sp>
          <p:nvSpPr>
            <p:cNvPr id="9" name="Rectangle: Rounded Corners 8">
              <a:extLst>
                <a:ext uri="{FF2B5EF4-FFF2-40B4-BE49-F238E27FC236}">
                  <a16:creationId xmlns:a16="http://schemas.microsoft.com/office/drawing/2014/main" id="{7E664AD3-69C0-4AC3-A8C2-04A7D02AE821}"/>
                </a:ext>
              </a:extLst>
            </p:cNvPr>
            <p:cNvSpPr/>
            <p:nvPr/>
          </p:nvSpPr>
          <p:spPr>
            <a:xfrm>
              <a:off x="5180127" y="807104"/>
              <a:ext cx="1651347" cy="3711958"/>
            </a:xfrm>
            <a:prstGeom prst="roundRect">
              <a:avLst>
                <a:gd name="adj" fmla="val 9558"/>
              </a:avLst>
            </a:prstGeom>
            <a:solidFill>
              <a:schemeClr val="accent4">
                <a:lumMod val="20000"/>
                <a:lumOff val="80000"/>
                <a:alpha val="9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t"/>
            <a:lstStyle/>
            <a:p>
              <a:pPr algn="ctr"/>
              <a:r>
                <a:rPr kumimoji="1" lang="en-GB" sz="2400" b="1" dirty="0">
                  <a:solidFill>
                    <a:schemeClr val="tx1"/>
                  </a:solidFill>
                  <a:latin typeface="Calibri Light" panose="020F0302020204030204" pitchFamily="34" charset="0"/>
                </a:rPr>
                <a:t>TR-09 Gateway G2</a:t>
              </a:r>
            </a:p>
          </p:txBody>
        </p:sp>
        <p:sp>
          <p:nvSpPr>
            <p:cNvPr id="14" name="TextBox 13">
              <a:extLst>
                <a:ext uri="{FF2B5EF4-FFF2-40B4-BE49-F238E27FC236}">
                  <a16:creationId xmlns:a16="http://schemas.microsoft.com/office/drawing/2014/main" id="{F8427192-7B96-49E1-9F52-85257C8C437E}"/>
                </a:ext>
              </a:extLst>
            </p:cNvPr>
            <p:cNvSpPr txBox="1"/>
            <p:nvPr/>
          </p:nvSpPr>
          <p:spPr>
            <a:xfrm>
              <a:off x="123639" y="506117"/>
              <a:ext cx="1258648" cy="364262"/>
            </a:xfrm>
            <a:prstGeom prst="rect">
              <a:avLst/>
            </a:prstGeom>
            <a:noFill/>
          </p:spPr>
          <p:txBody>
            <a:bodyPr wrap="square" rtlCol="0">
              <a:spAutoFit/>
            </a:bodyPr>
            <a:lstStyle/>
            <a:p>
              <a:r>
                <a:rPr lang="en-GB" sz="2400" b="1" dirty="0">
                  <a:latin typeface="Calibri Light" panose="020F0302020204030204" pitchFamily="34" charset="0"/>
                </a:rPr>
                <a:t>Facility 1</a:t>
              </a:r>
            </a:p>
          </p:txBody>
        </p:sp>
        <p:sp>
          <p:nvSpPr>
            <p:cNvPr id="17" name="TextBox 16">
              <a:extLst>
                <a:ext uri="{FF2B5EF4-FFF2-40B4-BE49-F238E27FC236}">
                  <a16:creationId xmlns:a16="http://schemas.microsoft.com/office/drawing/2014/main" id="{4F5BEA9B-7E27-43FC-A0F0-E31FE9CDD5B1}"/>
                </a:ext>
              </a:extLst>
            </p:cNvPr>
            <p:cNvSpPr txBox="1"/>
            <p:nvPr/>
          </p:nvSpPr>
          <p:spPr>
            <a:xfrm>
              <a:off x="7936734" y="506117"/>
              <a:ext cx="1154098" cy="364262"/>
            </a:xfrm>
            <a:prstGeom prst="rect">
              <a:avLst/>
            </a:prstGeom>
            <a:noFill/>
          </p:spPr>
          <p:txBody>
            <a:bodyPr wrap="square" rtlCol="0">
              <a:spAutoFit/>
            </a:bodyPr>
            <a:lstStyle/>
            <a:p>
              <a:r>
                <a:rPr lang="en-GB" sz="2400" b="1" dirty="0">
                  <a:latin typeface="Calibri Light" panose="020F0302020204030204" pitchFamily="34" charset="0"/>
                </a:rPr>
                <a:t>Facility 2</a:t>
              </a:r>
            </a:p>
          </p:txBody>
        </p:sp>
        <p:sp>
          <p:nvSpPr>
            <p:cNvPr id="18" name="TextBox 17">
              <a:extLst>
                <a:ext uri="{FF2B5EF4-FFF2-40B4-BE49-F238E27FC236}">
                  <a16:creationId xmlns:a16="http://schemas.microsoft.com/office/drawing/2014/main" id="{F37EB328-E09B-4941-ADD9-2B2AD103BDF5}"/>
                </a:ext>
              </a:extLst>
            </p:cNvPr>
            <p:cNvSpPr txBox="1"/>
            <p:nvPr/>
          </p:nvSpPr>
          <p:spPr>
            <a:xfrm>
              <a:off x="4249045" y="506117"/>
              <a:ext cx="688256" cy="364262"/>
            </a:xfrm>
            <a:prstGeom prst="rect">
              <a:avLst/>
            </a:prstGeom>
            <a:noFill/>
          </p:spPr>
          <p:txBody>
            <a:bodyPr wrap="square" rtlCol="0">
              <a:spAutoFit/>
            </a:bodyPr>
            <a:lstStyle/>
            <a:p>
              <a:pPr algn="ctr"/>
              <a:r>
                <a:rPr lang="en-GB" sz="2400" b="1">
                  <a:latin typeface="Calibri Light" panose="020F0302020204030204" pitchFamily="34" charset="0"/>
                </a:rPr>
                <a:t>WAN</a:t>
              </a:r>
            </a:p>
          </p:txBody>
        </p:sp>
        <p:sp>
          <p:nvSpPr>
            <p:cNvPr id="24" name="Rectangle: Rounded Corners 23">
              <a:extLst>
                <a:ext uri="{FF2B5EF4-FFF2-40B4-BE49-F238E27FC236}">
                  <a16:creationId xmlns:a16="http://schemas.microsoft.com/office/drawing/2014/main" id="{7E2F02DF-852F-449E-9AE3-58CDCD8B1FE9}"/>
                </a:ext>
              </a:extLst>
            </p:cNvPr>
            <p:cNvSpPr/>
            <p:nvPr/>
          </p:nvSpPr>
          <p:spPr>
            <a:xfrm>
              <a:off x="2276818" y="2965726"/>
              <a:ext cx="1555359" cy="1143649"/>
            </a:xfrm>
            <a:prstGeom prst="roundRect">
              <a:avLst/>
            </a:prstGeom>
            <a:solidFill>
              <a:schemeClr val="accent5">
                <a:lumMod val="60000"/>
                <a:lumOff val="40000"/>
                <a:alpha val="8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400" b="1" dirty="0">
                  <a:solidFill>
                    <a:schemeClr val="tx1"/>
                  </a:solidFill>
                  <a:latin typeface="Calibri Light" panose="020F0302020204030204" pitchFamily="34" charset="0"/>
                </a:rPr>
                <a:t>Encoding</a:t>
              </a:r>
            </a:p>
            <a:p>
              <a:pPr algn="ctr"/>
              <a:r>
                <a:rPr kumimoji="1" lang="en-GB" sz="1400" b="1" dirty="0">
                  <a:solidFill>
                    <a:schemeClr val="tx1"/>
                  </a:solidFill>
                  <a:latin typeface="Calibri Light" panose="020F0302020204030204" pitchFamily="34" charset="0"/>
                </a:rPr>
                <a:t>Encryption</a:t>
              </a:r>
            </a:p>
            <a:p>
              <a:pPr algn="ctr"/>
              <a:r>
                <a:rPr kumimoji="1" lang="en-GB" sz="1400" b="1" dirty="0">
                  <a:solidFill>
                    <a:schemeClr val="tx1"/>
                  </a:solidFill>
                  <a:latin typeface="Calibri Light" panose="020F0302020204030204" pitchFamily="34" charset="0"/>
                </a:rPr>
                <a:t>Error Protection</a:t>
              </a:r>
            </a:p>
            <a:p>
              <a:pPr algn="ctr"/>
              <a:r>
                <a:rPr kumimoji="1" lang="en-GB" sz="1400" b="1" dirty="0">
                  <a:solidFill>
                    <a:schemeClr val="tx1"/>
                  </a:solidFill>
                  <a:latin typeface="Calibri Light" panose="020F0302020204030204" pitchFamily="34" charset="0"/>
                </a:rPr>
                <a:t>Encapsulation</a:t>
              </a:r>
            </a:p>
          </p:txBody>
        </p:sp>
        <p:sp>
          <p:nvSpPr>
            <p:cNvPr id="2" name="TextBox 1">
              <a:extLst>
                <a:ext uri="{FF2B5EF4-FFF2-40B4-BE49-F238E27FC236}">
                  <a16:creationId xmlns:a16="http://schemas.microsoft.com/office/drawing/2014/main" id="{CAE69B70-C354-4D4A-9180-529B52D3587C}"/>
                </a:ext>
              </a:extLst>
            </p:cNvPr>
            <p:cNvSpPr txBox="1"/>
            <p:nvPr/>
          </p:nvSpPr>
          <p:spPr>
            <a:xfrm>
              <a:off x="3970345" y="1613483"/>
              <a:ext cx="1151425" cy="461397"/>
            </a:xfrm>
            <a:prstGeom prst="rect">
              <a:avLst/>
            </a:prstGeom>
            <a:noFill/>
          </p:spPr>
          <p:txBody>
            <a:bodyPr wrap="square" rtlCol="0">
              <a:spAutoFit/>
            </a:bodyPr>
            <a:lstStyle/>
            <a:p>
              <a:pPr algn="ctr"/>
              <a:r>
                <a:rPr lang="en-GB" sz="1600" dirty="0">
                  <a:solidFill>
                    <a:schemeClr val="bg1"/>
                  </a:solidFill>
                </a:rPr>
                <a:t>CONTROL</a:t>
              </a:r>
              <a:br>
                <a:rPr lang="en-GB" sz="1600" dirty="0">
                  <a:solidFill>
                    <a:schemeClr val="bg1"/>
                  </a:solidFill>
                </a:rPr>
              </a:br>
              <a:r>
                <a:rPr lang="en-GB" sz="1600" dirty="0">
                  <a:solidFill>
                    <a:schemeClr val="bg1"/>
                  </a:solidFill>
                </a:rPr>
                <a:t>PLANE</a:t>
              </a:r>
            </a:p>
          </p:txBody>
        </p:sp>
        <p:sp>
          <p:nvSpPr>
            <p:cNvPr id="26" name="TextBox 25">
              <a:extLst>
                <a:ext uri="{FF2B5EF4-FFF2-40B4-BE49-F238E27FC236}">
                  <a16:creationId xmlns:a16="http://schemas.microsoft.com/office/drawing/2014/main" id="{0885C9B7-E05E-4DD0-9C4E-C17463A7CA1D}"/>
                </a:ext>
              </a:extLst>
            </p:cNvPr>
            <p:cNvSpPr txBox="1"/>
            <p:nvPr/>
          </p:nvSpPr>
          <p:spPr>
            <a:xfrm>
              <a:off x="3951544" y="3356896"/>
              <a:ext cx="1151425" cy="461397"/>
            </a:xfrm>
            <a:prstGeom prst="rect">
              <a:avLst/>
            </a:prstGeom>
            <a:noFill/>
          </p:spPr>
          <p:txBody>
            <a:bodyPr wrap="square" rtlCol="0">
              <a:spAutoFit/>
            </a:bodyPr>
            <a:lstStyle/>
            <a:p>
              <a:pPr algn="ctr"/>
              <a:r>
                <a:rPr lang="en-GB" sz="1600" dirty="0">
                  <a:solidFill>
                    <a:schemeClr val="bg1"/>
                  </a:solidFill>
                </a:rPr>
                <a:t>DATA</a:t>
              </a:r>
              <a:br>
                <a:rPr lang="en-GB" sz="1600" dirty="0">
                  <a:solidFill>
                    <a:schemeClr val="bg1"/>
                  </a:solidFill>
                </a:rPr>
              </a:br>
              <a:r>
                <a:rPr lang="en-GB" sz="1600" dirty="0">
                  <a:solidFill>
                    <a:schemeClr val="bg1"/>
                  </a:solidFill>
                </a:rPr>
                <a:t>PLANE</a:t>
              </a:r>
            </a:p>
          </p:txBody>
        </p:sp>
        <p:sp>
          <p:nvSpPr>
            <p:cNvPr id="28" name="Rectangle: Rounded Corners 27">
              <a:extLst>
                <a:ext uri="{FF2B5EF4-FFF2-40B4-BE49-F238E27FC236}">
                  <a16:creationId xmlns:a16="http://schemas.microsoft.com/office/drawing/2014/main" id="{D7624A47-151F-4FE8-A685-292FF3065523}"/>
                </a:ext>
              </a:extLst>
            </p:cNvPr>
            <p:cNvSpPr/>
            <p:nvPr/>
          </p:nvSpPr>
          <p:spPr>
            <a:xfrm>
              <a:off x="5228121" y="2965725"/>
              <a:ext cx="1555359" cy="1143649"/>
            </a:xfrm>
            <a:prstGeom prst="roundRect">
              <a:avLst/>
            </a:prstGeom>
            <a:solidFill>
              <a:schemeClr val="accent5">
                <a:lumMod val="60000"/>
                <a:lumOff val="40000"/>
                <a:alpha val="8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400" b="1" dirty="0">
                  <a:solidFill>
                    <a:schemeClr val="tx1"/>
                  </a:solidFill>
                  <a:latin typeface="Calibri Light" panose="020F0302020204030204" pitchFamily="34" charset="0"/>
                </a:rPr>
                <a:t>Decoding</a:t>
              </a:r>
            </a:p>
            <a:p>
              <a:pPr algn="ctr"/>
              <a:r>
                <a:rPr kumimoji="1" lang="en-GB" sz="1400" b="1" dirty="0">
                  <a:solidFill>
                    <a:schemeClr val="tx1"/>
                  </a:solidFill>
                  <a:latin typeface="Calibri Light" panose="020F0302020204030204" pitchFamily="34" charset="0"/>
                </a:rPr>
                <a:t>Decryption</a:t>
              </a:r>
            </a:p>
            <a:p>
              <a:pPr algn="ctr"/>
              <a:r>
                <a:rPr kumimoji="1" lang="en-GB" sz="1400" b="1" dirty="0">
                  <a:solidFill>
                    <a:schemeClr val="tx1"/>
                  </a:solidFill>
                  <a:latin typeface="Calibri Light" panose="020F0302020204030204" pitchFamily="34" charset="0"/>
                </a:rPr>
                <a:t>Error Correction</a:t>
              </a:r>
            </a:p>
            <a:p>
              <a:pPr algn="ctr"/>
              <a:r>
                <a:rPr kumimoji="1" lang="en-GB" sz="1400" b="1" dirty="0">
                  <a:solidFill>
                    <a:schemeClr val="tx1"/>
                  </a:solidFill>
                  <a:latin typeface="Calibri Light" panose="020F0302020204030204" pitchFamily="34" charset="0"/>
                </a:rPr>
                <a:t>Decapsulation</a:t>
              </a:r>
            </a:p>
          </p:txBody>
        </p:sp>
        <p:sp>
          <p:nvSpPr>
            <p:cNvPr id="29" name="Rectangle: Rounded Corners 28">
              <a:extLst>
                <a:ext uri="{FF2B5EF4-FFF2-40B4-BE49-F238E27FC236}">
                  <a16:creationId xmlns:a16="http://schemas.microsoft.com/office/drawing/2014/main" id="{465B884C-A069-4BEC-B7CD-114783A00622}"/>
                </a:ext>
              </a:extLst>
            </p:cNvPr>
            <p:cNvSpPr/>
            <p:nvPr/>
          </p:nvSpPr>
          <p:spPr>
            <a:xfrm>
              <a:off x="2276818" y="1235376"/>
              <a:ext cx="1555359" cy="1143649"/>
            </a:xfrm>
            <a:prstGeom prst="roundRect">
              <a:avLst/>
            </a:prstGeom>
            <a:solidFill>
              <a:schemeClr val="accent6">
                <a:lumMod val="60000"/>
                <a:lumOff val="40000"/>
                <a:alpha val="8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400" b="1" dirty="0">
                  <a:solidFill>
                    <a:schemeClr val="tx1"/>
                  </a:solidFill>
                  <a:latin typeface="Calibri Light" panose="020F0302020204030204" pitchFamily="34" charset="0"/>
                </a:rPr>
                <a:t>NMOS Resource Proxying</a:t>
              </a:r>
            </a:p>
          </p:txBody>
        </p:sp>
        <p:sp>
          <p:nvSpPr>
            <p:cNvPr id="30" name="Rectangle: Rounded Corners 29">
              <a:extLst>
                <a:ext uri="{FF2B5EF4-FFF2-40B4-BE49-F238E27FC236}">
                  <a16:creationId xmlns:a16="http://schemas.microsoft.com/office/drawing/2014/main" id="{F09495EE-D204-46FF-A45B-449C0069BD81}"/>
                </a:ext>
              </a:extLst>
            </p:cNvPr>
            <p:cNvSpPr/>
            <p:nvPr/>
          </p:nvSpPr>
          <p:spPr>
            <a:xfrm>
              <a:off x="5224127" y="1235375"/>
              <a:ext cx="1555359" cy="1143649"/>
            </a:xfrm>
            <a:prstGeom prst="roundRect">
              <a:avLst/>
            </a:prstGeom>
            <a:solidFill>
              <a:schemeClr val="accent6">
                <a:lumMod val="60000"/>
                <a:lumOff val="40000"/>
                <a:alpha val="8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400" b="1" dirty="0">
                  <a:solidFill>
                    <a:schemeClr val="tx1"/>
                  </a:solidFill>
                  <a:latin typeface="Calibri Light" panose="020F0302020204030204" pitchFamily="34" charset="0"/>
                </a:rPr>
                <a:t>NMOS Resource Proxying</a:t>
              </a:r>
            </a:p>
          </p:txBody>
        </p:sp>
      </p:grpSp>
      <p:sp>
        <p:nvSpPr>
          <p:cNvPr id="3" name="Title 2">
            <a:extLst>
              <a:ext uri="{FF2B5EF4-FFF2-40B4-BE49-F238E27FC236}">
                <a16:creationId xmlns:a16="http://schemas.microsoft.com/office/drawing/2014/main" id="{36498450-F882-419B-B963-8FAE7A8868EA}"/>
              </a:ext>
            </a:extLst>
          </p:cNvPr>
          <p:cNvSpPr>
            <a:spLocks noGrp="1"/>
          </p:cNvSpPr>
          <p:nvPr>
            <p:ph type="title"/>
          </p:nvPr>
        </p:nvSpPr>
        <p:spPr/>
        <p:txBody>
          <a:bodyPr/>
          <a:lstStyle/>
          <a:p>
            <a:r>
              <a:rPr lang="en-GB" dirty="0">
                <a:solidFill>
                  <a:schemeClr val="bg1"/>
                </a:solidFill>
              </a:rPr>
              <a:t>ST2110-WAN</a:t>
            </a:r>
          </a:p>
        </p:txBody>
      </p:sp>
    </p:spTree>
    <p:extLst>
      <p:ext uri="{BB962C8B-B14F-4D97-AF65-F5344CB8AC3E}">
        <p14:creationId xmlns:p14="http://schemas.microsoft.com/office/powerpoint/2010/main" val="132350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348A08C-4DCA-4594-B726-5A932972BE84}"/>
              </a:ext>
            </a:extLst>
          </p:cNvPr>
          <p:cNvGrpSpPr/>
          <p:nvPr/>
        </p:nvGrpSpPr>
        <p:grpSpPr>
          <a:xfrm>
            <a:off x="507695" y="1489986"/>
            <a:ext cx="11244294" cy="5271644"/>
            <a:chOff x="123639" y="506117"/>
            <a:chExt cx="8967194" cy="4224513"/>
          </a:xfrm>
        </p:grpSpPr>
        <p:sp>
          <p:nvSpPr>
            <p:cNvPr id="4" name="Rectangle 3">
              <a:extLst>
                <a:ext uri="{FF2B5EF4-FFF2-40B4-BE49-F238E27FC236}">
                  <a16:creationId xmlns:a16="http://schemas.microsoft.com/office/drawing/2014/main" id="{1E278D67-2BDC-4CA0-9A0B-3F6CE43AB9FC}"/>
                </a:ext>
              </a:extLst>
            </p:cNvPr>
            <p:cNvSpPr/>
            <p:nvPr/>
          </p:nvSpPr>
          <p:spPr>
            <a:xfrm>
              <a:off x="6050573" y="530105"/>
              <a:ext cx="2969789" cy="4200525"/>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en-GB" sz="1351">
                <a:latin typeface="Calibri Light" panose="020F0302020204030204" pitchFamily="34" charset="0"/>
              </a:endParaRPr>
            </a:p>
          </p:txBody>
        </p:sp>
        <p:sp>
          <p:nvSpPr>
            <p:cNvPr id="5" name="Rectangle 4">
              <a:extLst>
                <a:ext uri="{FF2B5EF4-FFF2-40B4-BE49-F238E27FC236}">
                  <a16:creationId xmlns:a16="http://schemas.microsoft.com/office/drawing/2014/main" id="{0B3CC052-F2C2-4995-8D4A-A999AE97C404}"/>
                </a:ext>
              </a:extLst>
            </p:cNvPr>
            <p:cNvSpPr/>
            <p:nvPr/>
          </p:nvSpPr>
          <p:spPr>
            <a:xfrm>
              <a:off x="123639" y="530105"/>
              <a:ext cx="2951591" cy="4200525"/>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en-GB" sz="1351" dirty="0">
                <a:latin typeface="Calibri Light" panose="020F0302020204030204" pitchFamily="34" charset="0"/>
              </a:endParaRPr>
            </a:p>
          </p:txBody>
        </p:sp>
        <p:sp>
          <p:nvSpPr>
            <p:cNvPr id="6" name="Rectangle 5">
              <a:extLst>
                <a:ext uri="{FF2B5EF4-FFF2-40B4-BE49-F238E27FC236}">
                  <a16:creationId xmlns:a16="http://schemas.microsoft.com/office/drawing/2014/main" id="{BECB7731-CB19-4676-8A38-D7279EE45319}"/>
                </a:ext>
              </a:extLst>
            </p:cNvPr>
            <p:cNvSpPr/>
            <p:nvPr/>
          </p:nvSpPr>
          <p:spPr>
            <a:xfrm>
              <a:off x="3081673" y="530105"/>
              <a:ext cx="2951591" cy="4200525"/>
            </a:xfrm>
            <a:prstGeom prst="rect">
              <a:avLst/>
            </a:prstGeom>
            <a:solidFill>
              <a:schemeClr val="bg1">
                <a:lumMod val="8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en-GB" sz="1351">
                <a:latin typeface="Calibri Light" panose="020F0302020204030204" pitchFamily="34" charset="0"/>
              </a:endParaRPr>
            </a:p>
          </p:txBody>
        </p:sp>
        <p:sp>
          <p:nvSpPr>
            <p:cNvPr id="23" name="Arrow: Right 22">
              <a:extLst>
                <a:ext uri="{FF2B5EF4-FFF2-40B4-BE49-F238E27FC236}">
                  <a16:creationId xmlns:a16="http://schemas.microsoft.com/office/drawing/2014/main" id="{070A6255-DFA7-4D47-94A4-AE2D25C675A8}"/>
                </a:ext>
              </a:extLst>
            </p:cNvPr>
            <p:cNvSpPr/>
            <p:nvPr/>
          </p:nvSpPr>
          <p:spPr>
            <a:xfrm>
              <a:off x="1523710" y="1005251"/>
              <a:ext cx="6133655" cy="3444475"/>
            </a:xfrm>
            <a:prstGeom prst="rightArrow">
              <a:avLst>
                <a:gd name="adj1" fmla="val 91342"/>
                <a:gd name="adj2" fmla="val 1587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Rectangle: Rounded Corners 6">
              <a:extLst>
                <a:ext uri="{FF2B5EF4-FFF2-40B4-BE49-F238E27FC236}">
                  <a16:creationId xmlns:a16="http://schemas.microsoft.com/office/drawing/2014/main" id="{F9CE3872-1EB5-45AA-ACAE-768D8BFFAECF}"/>
                </a:ext>
              </a:extLst>
            </p:cNvPr>
            <p:cNvSpPr/>
            <p:nvPr/>
          </p:nvSpPr>
          <p:spPr>
            <a:xfrm>
              <a:off x="2233505" y="807104"/>
              <a:ext cx="1651347" cy="3711958"/>
            </a:xfrm>
            <a:prstGeom prst="roundRect">
              <a:avLst>
                <a:gd name="adj" fmla="val 8436"/>
              </a:avLst>
            </a:prstGeom>
            <a:solidFill>
              <a:schemeClr val="accent4">
                <a:lumMod val="20000"/>
                <a:lumOff val="80000"/>
                <a:alpha val="9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t"/>
            <a:lstStyle/>
            <a:p>
              <a:pPr algn="ctr"/>
              <a:r>
                <a:rPr kumimoji="1" lang="en-GB" sz="2400" b="1" dirty="0">
                  <a:solidFill>
                    <a:schemeClr val="tx1"/>
                  </a:solidFill>
                  <a:latin typeface="Calibri Light" panose="020F0302020204030204" pitchFamily="34" charset="0"/>
                </a:rPr>
                <a:t>TR-09 Gateway G1</a:t>
              </a:r>
            </a:p>
          </p:txBody>
        </p:sp>
        <p:sp>
          <p:nvSpPr>
            <p:cNvPr id="9" name="Rectangle: Rounded Corners 8">
              <a:extLst>
                <a:ext uri="{FF2B5EF4-FFF2-40B4-BE49-F238E27FC236}">
                  <a16:creationId xmlns:a16="http://schemas.microsoft.com/office/drawing/2014/main" id="{7E664AD3-69C0-4AC3-A8C2-04A7D02AE821}"/>
                </a:ext>
              </a:extLst>
            </p:cNvPr>
            <p:cNvSpPr/>
            <p:nvPr/>
          </p:nvSpPr>
          <p:spPr>
            <a:xfrm>
              <a:off x="5180127" y="807104"/>
              <a:ext cx="1651347" cy="3711958"/>
            </a:xfrm>
            <a:prstGeom prst="roundRect">
              <a:avLst>
                <a:gd name="adj" fmla="val 9558"/>
              </a:avLst>
            </a:prstGeom>
            <a:solidFill>
              <a:schemeClr val="accent4">
                <a:lumMod val="20000"/>
                <a:lumOff val="80000"/>
                <a:alpha val="9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t"/>
            <a:lstStyle/>
            <a:p>
              <a:pPr algn="ctr"/>
              <a:r>
                <a:rPr kumimoji="1" lang="en-GB" sz="2400" b="1" dirty="0">
                  <a:solidFill>
                    <a:schemeClr val="tx1"/>
                  </a:solidFill>
                  <a:latin typeface="Calibri Light" panose="020F0302020204030204" pitchFamily="34" charset="0"/>
                </a:rPr>
                <a:t>TR-09 Gateway G2</a:t>
              </a:r>
            </a:p>
          </p:txBody>
        </p:sp>
        <p:sp>
          <p:nvSpPr>
            <p:cNvPr id="14" name="TextBox 13">
              <a:extLst>
                <a:ext uri="{FF2B5EF4-FFF2-40B4-BE49-F238E27FC236}">
                  <a16:creationId xmlns:a16="http://schemas.microsoft.com/office/drawing/2014/main" id="{F8427192-7B96-49E1-9F52-85257C8C437E}"/>
                </a:ext>
              </a:extLst>
            </p:cNvPr>
            <p:cNvSpPr txBox="1"/>
            <p:nvPr/>
          </p:nvSpPr>
          <p:spPr>
            <a:xfrm>
              <a:off x="123639" y="506117"/>
              <a:ext cx="1108343" cy="369962"/>
            </a:xfrm>
            <a:prstGeom prst="rect">
              <a:avLst/>
            </a:prstGeom>
            <a:noFill/>
          </p:spPr>
          <p:txBody>
            <a:bodyPr wrap="square" rtlCol="0">
              <a:spAutoFit/>
            </a:bodyPr>
            <a:lstStyle/>
            <a:p>
              <a:r>
                <a:rPr lang="en-GB" sz="2400" b="1" dirty="0">
                  <a:latin typeface="Calibri Light" panose="020F0302020204030204" pitchFamily="34" charset="0"/>
                </a:rPr>
                <a:t>Facility 1</a:t>
              </a:r>
            </a:p>
          </p:txBody>
        </p:sp>
        <p:sp>
          <p:nvSpPr>
            <p:cNvPr id="17" name="TextBox 16">
              <a:extLst>
                <a:ext uri="{FF2B5EF4-FFF2-40B4-BE49-F238E27FC236}">
                  <a16:creationId xmlns:a16="http://schemas.microsoft.com/office/drawing/2014/main" id="{4F5BEA9B-7E27-43FC-A0F0-E31FE9CDD5B1}"/>
                </a:ext>
              </a:extLst>
            </p:cNvPr>
            <p:cNvSpPr txBox="1"/>
            <p:nvPr/>
          </p:nvSpPr>
          <p:spPr>
            <a:xfrm>
              <a:off x="7900192" y="506117"/>
              <a:ext cx="1190641" cy="369962"/>
            </a:xfrm>
            <a:prstGeom prst="rect">
              <a:avLst/>
            </a:prstGeom>
            <a:noFill/>
          </p:spPr>
          <p:txBody>
            <a:bodyPr wrap="square" rtlCol="0">
              <a:spAutoFit/>
            </a:bodyPr>
            <a:lstStyle/>
            <a:p>
              <a:r>
                <a:rPr lang="en-GB" sz="2400" b="1" dirty="0">
                  <a:latin typeface="Calibri Light" panose="020F0302020204030204" pitchFamily="34" charset="0"/>
                </a:rPr>
                <a:t>Facility 2</a:t>
              </a:r>
            </a:p>
          </p:txBody>
        </p:sp>
        <p:sp>
          <p:nvSpPr>
            <p:cNvPr id="18" name="TextBox 17">
              <a:extLst>
                <a:ext uri="{FF2B5EF4-FFF2-40B4-BE49-F238E27FC236}">
                  <a16:creationId xmlns:a16="http://schemas.microsoft.com/office/drawing/2014/main" id="{F37EB328-E09B-4941-ADD9-2B2AD103BDF5}"/>
                </a:ext>
              </a:extLst>
            </p:cNvPr>
            <p:cNvSpPr txBox="1"/>
            <p:nvPr/>
          </p:nvSpPr>
          <p:spPr>
            <a:xfrm>
              <a:off x="4249045" y="506117"/>
              <a:ext cx="688256" cy="369962"/>
            </a:xfrm>
            <a:prstGeom prst="rect">
              <a:avLst/>
            </a:prstGeom>
            <a:noFill/>
          </p:spPr>
          <p:txBody>
            <a:bodyPr wrap="square" rtlCol="0">
              <a:spAutoFit/>
            </a:bodyPr>
            <a:lstStyle/>
            <a:p>
              <a:pPr algn="ctr"/>
              <a:r>
                <a:rPr lang="en-GB" sz="2400" b="1">
                  <a:latin typeface="Calibri Light" panose="020F0302020204030204" pitchFamily="34" charset="0"/>
                </a:rPr>
                <a:t>WAN</a:t>
              </a:r>
            </a:p>
          </p:txBody>
        </p:sp>
        <p:sp>
          <p:nvSpPr>
            <p:cNvPr id="2" name="TextBox 1">
              <a:extLst>
                <a:ext uri="{FF2B5EF4-FFF2-40B4-BE49-F238E27FC236}">
                  <a16:creationId xmlns:a16="http://schemas.microsoft.com/office/drawing/2014/main" id="{CAE69B70-C354-4D4A-9180-529B52D3587C}"/>
                </a:ext>
              </a:extLst>
            </p:cNvPr>
            <p:cNvSpPr txBox="1"/>
            <p:nvPr/>
          </p:nvSpPr>
          <p:spPr>
            <a:xfrm>
              <a:off x="3963874" y="1305697"/>
              <a:ext cx="1151425" cy="468618"/>
            </a:xfrm>
            <a:prstGeom prst="rect">
              <a:avLst/>
            </a:prstGeom>
            <a:noFill/>
          </p:spPr>
          <p:txBody>
            <a:bodyPr wrap="square" rtlCol="0">
              <a:spAutoFit/>
            </a:bodyPr>
            <a:lstStyle/>
            <a:p>
              <a:pPr algn="ctr"/>
              <a:r>
                <a:rPr lang="en-GB" sz="1600" dirty="0">
                  <a:solidFill>
                    <a:schemeClr val="bg1"/>
                  </a:solidFill>
                </a:rPr>
                <a:t>CONTROL</a:t>
              </a:r>
              <a:br>
                <a:rPr lang="en-GB" sz="1600" dirty="0">
                  <a:solidFill>
                    <a:schemeClr val="bg1"/>
                  </a:solidFill>
                </a:rPr>
              </a:br>
              <a:r>
                <a:rPr lang="en-GB" sz="1600" dirty="0">
                  <a:solidFill>
                    <a:schemeClr val="bg1"/>
                  </a:solidFill>
                </a:rPr>
                <a:t>PLANE</a:t>
              </a:r>
            </a:p>
          </p:txBody>
        </p:sp>
        <p:sp>
          <p:nvSpPr>
            <p:cNvPr id="29" name="Rectangle: Rounded Corners 28">
              <a:extLst>
                <a:ext uri="{FF2B5EF4-FFF2-40B4-BE49-F238E27FC236}">
                  <a16:creationId xmlns:a16="http://schemas.microsoft.com/office/drawing/2014/main" id="{465B884C-A069-4BEC-B7CD-114783A00622}"/>
                </a:ext>
              </a:extLst>
            </p:cNvPr>
            <p:cNvSpPr/>
            <p:nvPr/>
          </p:nvSpPr>
          <p:spPr>
            <a:xfrm>
              <a:off x="2276818" y="1235376"/>
              <a:ext cx="1555359" cy="2991067"/>
            </a:xfrm>
            <a:prstGeom prst="roundRect">
              <a:avLst/>
            </a:prstGeom>
            <a:solidFill>
              <a:schemeClr val="accent6">
                <a:lumMod val="60000"/>
                <a:lumOff val="40000"/>
                <a:alpha val="8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t"/>
            <a:lstStyle/>
            <a:p>
              <a:pPr algn="ctr"/>
              <a:endParaRPr kumimoji="1" lang="en-GB" sz="1400" b="1" dirty="0">
                <a:solidFill>
                  <a:schemeClr val="tx1"/>
                </a:solidFill>
                <a:latin typeface="Calibri Light" panose="020F0302020204030204" pitchFamily="34" charset="0"/>
              </a:endParaRPr>
            </a:p>
            <a:p>
              <a:pPr algn="ctr"/>
              <a:r>
                <a:rPr kumimoji="1" lang="en-GB" sz="1400" b="1" dirty="0">
                  <a:solidFill>
                    <a:schemeClr val="tx1"/>
                  </a:solidFill>
                  <a:latin typeface="Calibri Light" panose="020F0302020204030204" pitchFamily="34" charset="0"/>
                </a:rPr>
                <a:t>NMOS Resource Proxying</a:t>
              </a:r>
            </a:p>
          </p:txBody>
        </p:sp>
        <p:sp>
          <p:nvSpPr>
            <p:cNvPr id="30" name="Rectangle: Rounded Corners 29">
              <a:extLst>
                <a:ext uri="{FF2B5EF4-FFF2-40B4-BE49-F238E27FC236}">
                  <a16:creationId xmlns:a16="http://schemas.microsoft.com/office/drawing/2014/main" id="{F09495EE-D204-46FF-A45B-449C0069BD81}"/>
                </a:ext>
              </a:extLst>
            </p:cNvPr>
            <p:cNvSpPr/>
            <p:nvPr/>
          </p:nvSpPr>
          <p:spPr>
            <a:xfrm>
              <a:off x="5224127" y="1235374"/>
              <a:ext cx="1555359" cy="2991068"/>
            </a:xfrm>
            <a:prstGeom prst="roundRect">
              <a:avLst/>
            </a:prstGeom>
            <a:solidFill>
              <a:schemeClr val="accent6">
                <a:lumMod val="60000"/>
                <a:lumOff val="40000"/>
                <a:alpha val="8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t"/>
            <a:lstStyle/>
            <a:p>
              <a:pPr algn="ctr"/>
              <a:endParaRPr kumimoji="1" lang="en-GB" sz="1400" b="1" dirty="0">
                <a:solidFill>
                  <a:schemeClr val="tx1"/>
                </a:solidFill>
                <a:latin typeface="Calibri Light" panose="020F0302020204030204" pitchFamily="34" charset="0"/>
              </a:endParaRPr>
            </a:p>
            <a:p>
              <a:pPr algn="ctr"/>
              <a:r>
                <a:rPr kumimoji="1" lang="en-GB" sz="1400" b="1" dirty="0">
                  <a:solidFill>
                    <a:schemeClr val="tx1"/>
                  </a:solidFill>
                  <a:latin typeface="Calibri Light" panose="020F0302020204030204" pitchFamily="34" charset="0"/>
                </a:rPr>
                <a:t>NMOS Resource Proxying</a:t>
              </a:r>
            </a:p>
          </p:txBody>
        </p:sp>
        <p:sp>
          <p:nvSpPr>
            <p:cNvPr id="19" name="Arrow: Right 18">
              <a:extLst>
                <a:ext uri="{FF2B5EF4-FFF2-40B4-BE49-F238E27FC236}">
                  <a16:creationId xmlns:a16="http://schemas.microsoft.com/office/drawing/2014/main" id="{42C9C179-5800-4BC1-A042-860BD0CF5E90}"/>
                </a:ext>
              </a:extLst>
            </p:cNvPr>
            <p:cNvSpPr/>
            <p:nvPr/>
          </p:nvSpPr>
          <p:spPr>
            <a:xfrm>
              <a:off x="1523712" y="2026829"/>
              <a:ext cx="6133655" cy="534429"/>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0" name="Rectangle: Rounded Corners 19">
              <a:extLst>
                <a:ext uri="{FF2B5EF4-FFF2-40B4-BE49-F238E27FC236}">
                  <a16:creationId xmlns:a16="http://schemas.microsoft.com/office/drawing/2014/main" id="{0EDBD533-9724-4059-8345-9E7E94770298}"/>
                </a:ext>
              </a:extLst>
            </p:cNvPr>
            <p:cNvSpPr/>
            <p:nvPr/>
          </p:nvSpPr>
          <p:spPr>
            <a:xfrm>
              <a:off x="2120470" y="2068259"/>
              <a:ext cx="765572" cy="441875"/>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200" b="1" dirty="0">
                  <a:solidFill>
                    <a:schemeClr val="tx1"/>
                  </a:solidFill>
                  <a:latin typeface="Calibri Light" panose="020F0302020204030204" pitchFamily="34" charset="0"/>
                </a:rPr>
                <a:t>Proxy Receiver</a:t>
              </a:r>
            </a:p>
          </p:txBody>
        </p:sp>
        <p:sp>
          <p:nvSpPr>
            <p:cNvPr id="21" name="Rectangle: Rounded Corners 20">
              <a:extLst>
                <a:ext uri="{FF2B5EF4-FFF2-40B4-BE49-F238E27FC236}">
                  <a16:creationId xmlns:a16="http://schemas.microsoft.com/office/drawing/2014/main" id="{6A6D6A4A-959D-419A-B125-155210CCB479}"/>
                </a:ext>
              </a:extLst>
            </p:cNvPr>
            <p:cNvSpPr/>
            <p:nvPr/>
          </p:nvSpPr>
          <p:spPr>
            <a:xfrm>
              <a:off x="5073295" y="2064229"/>
              <a:ext cx="765572" cy="441875"/>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200" b="1" dirty="0">
                  <a:solidFill>
                    <a:schemeClr val="tx1"/>
                  </a:solidFill>
                  <a:latin typeface="Calibri Light" panose="020F0302020204030204" pitchFamily="34" charset="0"/>
                </a:rPr>
                <a:t>Proxy Receiver</a:t>
              </a:r>
            </a:p>
          </p:txBody>
        </p:sp>
        <p:sp>
          <p:nvSpPr>
            <p:cNvPr id="25" name="Rectangle: Rounded Corners 24">
              <a:extLst>
                <a:ext uri="{FF2B5EF4-FFF2-40B4-BE49-F238E27FC236}">
                  <a16:creationId xmlns:a16="http://schemas.microsoft.com/office/drawing/2014/main" id="{77351D82-7792-4336-8BD1-1CD00B01EE66}"/>
                </a:ext>
              </a:extLst>
            </p:cNvPr>
            <p:cNvSpPr/>
            <p:nvPr/>
          </p:nvSpPr>
          <p:spPr>
            <a:xfrm>
              <a:off x="7657366" y="2064229"/>
              <a:ext cx="765572" cy="441875"/>
            </a:xfrm>
            <a:prstGeom prst="roundRect">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200" b="1" dirty="0">
                  <a:solidFill>
                    <a:schemeClr val="tx1"/>
                  </a:solidFill>
                  <a:latin typeface="Calibri Light" panose="020F0302020204030204" pitchFamily="34" charset="0"/>
                </a:rPr>
                <a:t>Receiver</a:t>
              </a:r>
            </a:p>
          </p:txBody>
        </p:sp>
        <p:sp>
          <p:nvSpPr>
            <p:cNvPr id="27" name="Rectangle: Rounded Corners 26">
              <a:extLst>
                <a:ext uri="{FF2B5EF4-FFF2-40B4-BE49-F238E27FC236}">
                  <a16:creationId xmlns:a16="http://schemas.microsoft.com/office/drawing/2014/main" id="{681C38D6-A603-4415-8278-2F579D721119}"/>
                </a:ext>
              </a:extLst>
            </p:cNvPr>
            <p:cNvSpPr/>
            <p:nvPr/>
          </p:nvSpPr>
          <p:spPr>
            <a:xfrm>
              <a:off x="758140" y="2068259"/>
              <a:ext cx="765572" cy="441875"/>
            </a:xfrm>
            <a:prstGeom prst="roundRect">
              <a:avLst/>
            </a:prstGeom>
            <a:solidFill>
              <a:srgbClr val="FFCCCC"/>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200" b="1" dirty="0">
                  <a:solidFill>
                    <a:schemeClr val="tx1"/>
                  </a:solidFill>
                  <a:latin typeface="Calibri Light" panose="020F0302020204030204" pitchFamily="34" charset="0"/>
                </a:rPr>
                <a:t>Sender</a:t>
              </a:r>
            </a:p>
          </p:txBody>
        </p:sp>
        <p:sp>
          <p:nvSpPr>
            <p:cNvPr id="31" name="Rectangle: Rounded Corners 30">
              <a:extLst>
                <a:ext uri="{FF2B5EF4-FFF2-40B4-BE49-F238E27FC236}">
                  <a16:creationId xmlns:a16="http://schemas.microsoft.com/office/drawing/2014/main" id="{C6FA1797-C7A3-42D6-860D-2E3FC86DFAED}"/>
                </a:ext>
              </a:extLst>
            </p:cNvPr>
            <p:cNvSpPr/>
            <p:nvPr/>
          </p:nvSpPr>
          <p:spPr>
            <a:xfrm>
              <a:off x="3217877" y="2068259"/>
              <a:ext cx="765572" cy="441875"/>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200" b="1" dirty="0">
                  <a:solidFill>
                    <a:schemeClr val="tx1"/>
                  </a:solidFill>
                  <a:latin typeface="Calibri Light" panose="020F0302020204030204" pitchFamily="34" charset="0"/>
                </a:rPr>
                <a:t>Proxy  Sender</a:t>
              </a:r>
            </a:p>
          </p:txBody>
        </p:sp>
        <p:sp>
          <p:nvSpPr>
            <p:cNvPr id="32" name="Rectangle: Rounded Corners 31">
              <a:extLst>
                <a:ext uri="{FF2B5EF4-FFF2-40B4-BE49-F238E27FC236}">
                  <a16:creationId xmlns:a16="http://schemas.microsoft.com/office/drawing/2014/main" id="{FE2DFC3A-F054-4100-8F88-F0A252CBD508}"/>
                </a:ext>
              </a:extLst>
            </p:cNvPr>
            <p:cNvSpPr/>
            <p:nvPr/>
          </p:nvSpPr>
          <p:spPr>
            <a:xfrm>
              <a:off x="6173812" y="2064229"/>
              <a:ext cx="765572" cy="441875"/>
            </a:xfrm>
            <a:prstGeom prst="roundRect">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GB" sz="1200" b="1" dirty="0">
                  <a:solidFill>
                    <a:schemeClr val="tx1"/>
                  </a:solidFill>
                  <a:latin typeface="Calibri Light" panose="020F0302020204030204" pitchFamily="34" charset="0"/>
                </a:rPr>
                <a:t>Proxy Sender</a:t>
              </a:r>
            </a:p>
          </p:txBody>
        </p:sp>
        <p:pic>
          <p:nvPicPr>
            <p:cNvPr id="33" name="Picture 32">
              <a:extLst>
                <a:ext uri="{FF2B5EF4-FFF2-40B4-BE49-F238E27FC236}">
                  <a16:creationId xmlns:a16="http://schemas.microsoft.com/office/drawing/2014/main" id="{072613A5-082A-48D1-9313-615C55691EC2}"/>
                </a:ext>
              </a:extLst>
            </p:cNvPr>
            <p:cNvPicPr>
              <a:picLocks noChangeAspect="1"/>
            </p:cNvPicPr>
            <p:nvPr/>
          </p:nvPicPr>
          <p:blipFill>
            <a:blip r:embed="rId3"/>
            <a:stretch>
              <a:fillRect/>
            </a:stretch>
          </p:blipFill>
          <p:spPr>
            <a:xfrm>
              <a:off x="190582" y="1762971"/>
              <a:ext cx="713869" cy="371790"/>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AFC43E20-6CCE-41BC-8913-420B2826EA98}"/>
                </a:ext>
              </a:extLst>
            </p:cNvPr>
            <p:cNvPicPr>
              <a:picLocks noChangeAspect="1"/>
            </p:cNvPicPr>
            <p:nvPr/>
          </p:nvPicPr>
          <p:blipFill>
            <a:blip r:embed="rId4">
              <a:duotone>
                <a:schemeClr val="accent2">
                  <a:shade val="45000"/>
                  <a:satMod val="135000"/>
                </a:schemeClr>
                <a:prstClr val="white"/>
              </a:duotone>
            </a:blip>
            <a:stretch>
              <a:fillRect/>
            </a:stretch>
          </p:blipFill>
          <p:spPr>
            <a:xfrm>
              <a:off x="8239550" y="1632779"/>
              <a:ext cx="713869" cy="626940"/>
            </a:xfrm>
            <a:prstGeom prst="rect">
              <a:avLst/>
            </a:prstGeom>
            <a:effectLst>
              <a:outerShdw blurRad="50800" dist="38100" dir="2700000" algn="tl" rotWithShape="0">
                <a:prstClr val="black">
                  <a:alpha val="40000"/>
                </a:prstClr>
              </a:outerShdw>
            </a:effectLst>
          </p:spPr>
        </p:pic>
        <p:sp>
          <p:nvSpPr>
            <p:cNvPr id="36" name="Flowchart: Preparation 35">
              <a:extLst>
                <a:ext uri="{FF2B5EF4-FFF2-40B4-BE49-F238E27FC236}">
                  <a16:creationId xmlns:a16="http://schemas.microsoft.com/office/drawing/2014/main" id="{B3F722BF-3CB0-41AE-91C4-698FE1D3C126}"/>
                </a:ext>
              </a:extLst>
            </p:cNvPr>
            <p:cNvSpPr/>
            <p:nvPr/>
          </p:nvSpPr>
          <p:spPr>
            <a:xfrm>
              <a:off x="3486151" y="2791382"/>
              <a:ext cx="810000" cy="270000"/>
            </a:xfrm>
            <a:prstGeom prst="flowChartPreparation">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en-GB" sz="1100" b="1" dirty="0">
                  <a:solidFill>
                    <a:schemeClr val="tx1"/>
                  </a:solidFill>
                  <a:latin typeface="Calibri Light" panose="020F0302020204030204" pitchFamily="34" charset="0"/>
                </a:rPr>
                <a:t>IS-04</a:t>
              </a:r>
              <a:br>
                <a:rPr kumimoji="1" lang="en-GB" sz="1100" b="1" dirty="0">
                  <a:solidFill>
                    <a:schemeClr val="tx1"/>
                  </a:solidFill>
                  <a:latin typeface="Calibri Light" panose="020F0302020204030204" pitchFamily="34" charset="0"/>
                </a:rPr>
              </a:br>
              <a:r>
                <a:rPr kumimoji="1" lang="en-GB" sz="1100" b="1" dirty="0">
                  <a:solidFill>
                    <a:schemeClr val="tx1"/>
                  </a:solidFill>
                  <a:latin typeface="Calibri Light" panose="020F0302020204030204" pitchFamily="34" charset="0"/>
                </a:rPr>
                <a:t>Query API</a:t>
              </a:r>
            </a:p>
          </p:txBody>
        </p:sp>
        <p:sp>
          <p:nvSpPr>
            <p:cNvPr id="37" name="Flowchart: Preparation 36">
              <a:extLst>
                <a:ext uri="{FF2B5EF4-FFF2-40B4-BE49-F238E27FC236}">
                  <a16:creationId xmlns:a16="http://schemas.microsoft.com/office/drawing/2014/main" id="{849CAE52-D384-43D3-B94F-1D197396C0C9}"/>
                </a:ext>
              </a:extLst>
            </p:cNvPr>
            <p:cNvSpPr/>
            <p:nvPr/>
          </p:nvSpPr>
          <p:spPr>
            <a:xfrm>
              <a:off x="3486151" y="3170896"/>
              <a:ext cx="810000" cy="270000"/>
            </a:xfrm>
            <a:prstGeom prst="flowChartPreparation">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en-GB" sz="1100" b="1" dirty="0">
                  <a:solidFill>
                    <a:schemeClr val="tx1"/>
                  </a:solidFill>
                  <a:latin typeface="Calibri Light" panose="020F0302020204030204" pitchFamily="34" charset="0"/>
                </a:rPr>
                <a:t>IS-05 </a:t>
              </a:r>
              <a:br>
                <a:rPr kumimoji="1" lang="en-GB" sz="1100" b="1" dirty="0">
                  <a:solidFill>
                    <a:schemeClr val="tx1"/>
                  </a:solidFill>
                  <a:latin typeface="Calibri Light" panose="020F0302020204030204" pitchFamily="34" charset="0"/>
                </a:rPr>
              </a:br>
              <a:r>
                <a:rPr kumimoji="1" lang="en-GB" sz="1100" b="1" dirty="0">
                  <a:solidFill>
                    <a:schemeClr val="tx1"/>
                  </a:solidFill>
                  <a:latin typeface="Calibri Light" panose="020F0302020204030204" pitchFamily="34" charset="0"/>
                </a:rPr>
                <a:t>Conn API</a:t>
              </a:r>
            </a:p>
          </p:txBody>
        </p:sp>
        <p:sp>
          <p:nvSpPr>
            <p:cNvPr id="38" name="Flowchart: Preparation 37">
              <a:extLst>
                <a:ext uri="{FF2B5EF4-FFF2-40B4-BE49-F238E27FC236}">
                  <a16:creationId xmlns:a16="http://schemas.microsoft.com/office/drawing/2014/main" id="{5A21F05F-85E5-4C41-9790-7CDF3067E1BF}"/>
                </a:ext>
              </a:extLst>
            </p:cNvPr>
            <p:cNvSpPr/>
            <p:nvPr/>
          </p:nvSpPr>
          <p:spPr>
            <a:xfrm>
              <a:off x="3486151" y="3550409"/>
              <a:ext cx="810000" cy="270000"/>
            </a:xfrm>
            <a:prstGeom prst="flowChartPreparation">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en-GB" sz="1100" b="1" dirty="0">
                  <a:solidFill>
                    <a:schemeClr val="tx1"/>
                  </a:solidFill>
                  <a:latin typeface="Calibri Light" panose="020F0302020204030204" pitchFamily="34" charset="0"/>
                </a:rPr>
                <a:t>IS-10 </a:t>
              </a:r>
              <a:br>
                <a:rPr kumimoji="1" lang="en-GB" sz="1100" b="1" dirty="0">
                  <a:solidFill>
                    <a:schemeClr val="tx1"/>
                  </a:solidFill>
                  <a:latin typeface="Calibri Light" panose="020F0302020204030204" pitchFamily="34" charset="0"/>
                </a:rPr>
              </a:br>
              <a:r>
                <a:rPr kumimoji="1" lang="en-GB" sz="1100" b="1" dirty="0">
                  <a:solidFill>
                    <a:schemeClr val="tx1"/>
                  </a:solidFill>
                  <a:latin typeface="Calibri Light" panose="020F0302020204030204" pitchFamily="34" charset="0"/>
                </a:rPr>
                <a:t>Auth API</a:t>
              </a:r>
            </a:p>
          </p:txBody>
        </p:sp>
        <p:sp>
          <p:nvSpPr>
            <p:cNvPr id="40" name="Arrow: Chevron 39">
              <a:extLst>
                <a:ext uri="{FF2B5EF4-FFF2-40B4-BE49-F238E27FC236}">
                  <a16:creationId xmlns:a16="http://schemas.microsoft.com/office/drawing/2014/main" id="{73F3851C-5519-4E49-AF9A-411ECE1427D5}"/>
                </a:ext>
              </a:extLst>
            </p:cNvPr>
            <p:cNvSpPr/>
            <p:nvPr/>
          </p:nvSpPr>
          <p:spPr>
            <a:xfrm flipH="1">
              <a:off x="4765712" y="2784952"/>
              <a:ext cx="810000" cy="270000"/>
            </a:xfrm>
            <a:prstGeom prst="chevron">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en-GB" sz="1100" b="1" dirty="0">
                  <a:solidFill>
                    <a:schemeClr val="tx1"/>
                  </a:solidFill>
                  <a:latin typeface="Calibri Light" panose="020F0302020204030204" pitchFamily="34" charset="0"/>
                </a:rPr>
                <a:t>Calls IS-04</a:t>
              </a:r>
              <a:br>
                <a:rPr kumimoji="1" lang="en-GB" sz="1100" b="1" dirty="0">
                  <a:solidFill>
                    <a:schemeClr val="tx1"/>
                  </a:solidFill>
                  <a:latin typeface="Calibri Light" panose="020F0302020204030204" pitchFamily="34" charset="0"/>
                </a:rPr>
              </a:br>
              <a:r>
                <a:rPr kumimoji="1" lang="en-GB" sz="1100" b="1" dirty="0">
                  <a:solidFill>
                    <a:schemeClr val="tx1"/>
                  </a:solidFill>
                  <a:latin typeface="Calibri Light" panose="020F0302020204030204" pitchFamily="34" charset="0"/>
                </a:rPr>
                <a:t>Query API</a:t>
              </a:r>
            </a:p>
          </p:txBody>
        </p:sp>
        <p:sp>
          <p:nvSpPr>
            <p:cNvPr id="41" name="Arrow: Chevron 40">
              <a:extLst>
                <a:ext uri="{FF2B5EF4-FFF2-40B4-BE49-F238E27FC236}">
                  <a16:creationId xmlns:a16="http://schemas.microsoft.com/office/drawing/2014/main" id="{3CD249BA-121E-4FC1-A565-5879BAE7CD06}"/>
                </a:ext>
              </a:extLst>
            </p:cNvPr>
            <p:cNvSpPr/>
            <p:nvPr/>
          </p:nvSpPr>
          <p:spPr>
            <a:xfrm flipH="1">
              <a:off x="4765712" y="3167681"/>
              <a:ext cx="810000" cy="270000"/>
            </a:xfrm>
            <a:prstGeom prst="chevron">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en-GB" sz="1100" b="1" dirty="0">
                  <a:solidFill>
                    <a:schemeClr val="tx1"/>
                  </a:solidFill>
                  <a:latin typeface="Calibri Light" panose="020F0302020204030204" pitchFamily="34" charset="0"/>
                </a:rPr>
                <a:t>Calls IS-05</a:t>
              </a:r>
              <a:br>
                <a:rPr kumimoji="1" lang="en-GB" sz="1100" b="1" dirty="0">
                  <a:solidFill>
                    <a:schemeClr val="tx1"/>
                  </a:solidFill>
                  <a:latin typeface="Calibri Light" panose="020F0302020204030204" pitchFamily="34" charset="0"/>
                </a:rPr>
              </a:br>
              <a:r>
                <a:rPr kumimoji="1" lang="en-GB" sz="1100" b="1" dirty="0">
                  <a:solidFill>
                    <a:schemeClr val="tx1"/>
                  </a:solidFill>
                  <a:latin typeface="Calibri Light" panose="020F0302020204030204" pitchFamily="34" charset="0"/>
                </a:rPr>
                <a:t>Conn API</a:t>
              </a:r>
            </a:p>
          </p:txBody>
        </p:sp>
        <p:sp>
          <p:nvSpPr>
            <p:cNvPr id="42" name="Arrow: Chevron 41">
              <a:extLst>
                <a:ext uri="{FF2B5EF4-FFF2-40B4-BE49-F238E27FC236}">
                  <a16:creationId xmlns:a16="http://schemas.microsoft.com/office/drawing/2014/main" id="{5B86FA9B-00C5-4330-A5B9-ECAE794F351E}"/>
                </a:ext>
              </a:extLst>
            </p:cNvPr>
            <p:cNvSpPr/>
            <p:nvPr/>
          </p:nvSpPr>
          <p:spPr>
            <a:xfrm flipH="1">
              <a:off x="4765712" y="3550409"/>
              <a:ext cx="810000" cy="270000"/>
            </a:xfrm>
            <a:prstGeom prst="chevron">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a:r>
                <a:rPr kumimoji="1" lang="en-GB" sz="1100" b="1" dirty="0">
                  <a:solidFill>
                    <a:schemeClr val="tx1"/>
                  </a:solidFill>
                  <a:latin typeface="Calibri Light" panose="020F0302020204030204" pitchFamily="34" charset="0"/>
                </a:rPr>
                <a:t>Calls IS-10</a:t>
              </a:r>
              <a:br>
                <a:rPr kumimoji="1" lang="en-GB" sz="1100" b="1" dirty="0">
                  <a:solidFill>
                    <a:schemeClr val="tx1"/>
                  </a:solidFill>
                  <a:latin typeface="Calibri Light" panose="020F0302020204030204" pitchFamily="34" charset="0"/>
                </a:rPr>
              </a:br>
              <a:r>
                <a:rPr kumimoji="1" lang="en-GB" sz="1100" b="1" dirty="0">
                  <a:solidFill>
                    <a:schemeClr val="tx1"/>
                  </a:solidFill>
                  <a:latin typeface="Calibri Light" panose="020F0302020204030204" pitchFamily="34" charset="0"/>
                </a:rPr>
                <a:t>Auth API</a:t>
              </a:r>
            </a:p>
          </p:txBody>
        </p:sp>
      </p:grpSp>
      <p:sp>
        <p:nvSpPr>
          <p:cNvPr id="3" name="Title 2">
            <a:extLst>
              <a:ext uri="{FF2B5EF4-FFF2-40B4-BE49-F238E27FC236}">
                <a16:creationId xmlns:a16="http://schemas.microsoft.com/office/drawing/2014/main" id="{550F6D93-1047-4F4B-B55D-86D5B7D6D5B9}"/>
              </a:ext>
            </a:extLst>
          </p:cNvPr>
          <p:cNvSpPr>
            <a:spLocks noGrp="1"/>
          </p:cNvSpPr>
          <p:nvPr>
            <p:ph type="title"/>
          </p:nvPr>
        </p:nvSpPr>
        <p:spPr>
          <a:xfrm>
            <a:off x="616507" y="198115"/>
            <a:ext cx="10515600" cy="1325563"/>
          </a:xfrm>
        </p:spPr>
        <p:txBody>
          <a:bodyPr/>
          <a:lstStyle/>
          <a:p>
            <a:r>
              <a:rPr lang="en-GB" dirty="0">
                <a:solidFill>
                  <a:schemeClr val="bg1"/>
                </a:solidFill>
              </a:rPr>
              <a:t>2110-WAN control plane</a:t>
            </a:r>
          </a:p>
        </p:txBody>
      </p:sp>
    </p:spTree>
    <p:extLst>
      <p:ext uri="{BB962C8B-B14F-4D97-AF65-F5344CB8AC3E}">
        <p14:creationId xmlns:p14="http://schemas.microsoft.com/office/powerpoint/2010/main" val="2958640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C51F4C6C-2CCF-4708-882A-33EFC7E2D9D5}"/>
              </a:ext>
            </a:extLst>
          </p:cNvPr>
          <p:cNvSpPr/>
          <p:nvPr/>
        </p:nvSpPr>
        <p:spPr>
          <a:xfrm>
            <a:off x="549257" y="4129088"/>
            <a:ext cx="3584953" cy="194718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33" i="1" dirty="0">
                <a:solidFill>
                  <a:schemeClr val="bg1">
                    <a:lumMod val="50000"/>
                  </a:schemeClr>
                </a:solidFill>
              </a:rPr>
              <a:t>Event location or regional facilities</a:t>
            </a:r>
          </a:p>
        </p:txBody>
      </p:sp>
      <p:sp>
        <p:nvSpPr>
          <p:cNvPr id="2" name="Rectangle: Rounded Corners 1">
            <a:extLst>
              <a:ext uri="{FF2B5EF4-FFF2-40B4-BE49-F238E27FC236}">
                <a16:creationId xmlns:a16="http://schemas.microsoft.com/office/drawing/2014/main" id="{9B4743C8-9C1C-4C1B-B3E9-C9DEED646EF7}"/>
              </a:ext>
            </a:extLst>
          </p:cNvPr>
          <p:cNvSpPr/>
          <p:nvPr/>
        </p:nvSpPr>
        <p:spPr>
          <a:xfrm>
            <a:off x="1157234" y="5083853"/>
            <a:ext cx="2362317" cy="81623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6000" bIns="0" rtlCol="0" anchor="b"/>
          <a:lstStyle/>
          <a:p>
            <a:pPr algn="ctr"/>
            <a:r>
              <a:rPr lang="en-US" sz="1067" i="1" dirty="0">
                <a:solidFill>
                  <a:schemeClr val="bg1">
                    <a:lumMod val="50000"/>
                  </a:schemeClr>
                </a:solidFill>
              </a:rPr>
              <a:t>OB truck or </a:t>
            </a:r>
            <a:r>
              <a:rPr lang="en-US" sz="1067" i="1">
                <a:solidFill>
                  <a:schemeClr val="bg1">
                    <a:lumMod val="50000"/>
                  </a:schemeClr>
                </a:solidFill>
              </a:rPr>
              <a:t>local production</a:t>
            </a:r>
            <a:endParaRPr lang="en-US" sz="1067" i="1" dirty="0">
              <a:solidFill>
                <a:schemeClr val="bg1">
                  <a:lumMod val="50000"/>
                </a:schemeClr>
              </a:solidFill>
            </a:endParaRPr>
          </a:p>
        </p:txBody>
      </p:sp>
      <p:sp>
        <p:nvSpPr>
          <p:cNvPr id="70" name="Rectangle 69">
            <a:extLst>
              <a:ext uri="{FF2B5EF4-FFF2-40B4-BE49-F238E27FC236}">
                <a16:creationId xmlns:a16="http://schemas.microsoft.com/office/drawing/2014/main" id="{9E3FC784-C816-44C7-BF12-8FBD7B1BD566}"/>
              </a:ext>
            </a:extLst>
          </p:cNvPr>
          <p:cNvSpPr/>
          <p:nvPr/>
        </p:nvSpPr>
        <p:spPr>
          <a:xfrm>
            <a:off x="7764848" y="3597006"/>
            <a:ext cx="3802661" cy="21088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33" i="1" dirty="0">
                <a:solidFill>
                  <a:schemeClr val="bg1">
                    <a:lumMod val="50000"/>
                  </a:schemeClr>
                </a:solidFill>
              </a:rPr>
              <a:t>Central facility</a:t>
            </a:r>
          </a:p>
        </p:txBody>
      </p:sp>
      <p:sp>
        <p:nvSpPr>
          <p:cNvPr id="7" name="Title 6">
            <a:extLst>
              <a:ext uri="{FF2B5EF4-FFF2-40B4-BE49-F238E27FC236}">
                <a16:creationId xmlns:a16="http://schemas.microsoft.com/office/drawing/2014/main" id="{EE30FB73-5EB0-4011-B6AC-DCD79CA82FE9}"/>
              </a:ext>
            </a:extLst>
          </p:cNvPr>
          <p:cNvSpPr>
            <a:spLocks noGrp="1"/>
          </p:cNvSpPr>
          <p:nvPr>
            <p:ph type="title"/>
          </p:nvPr>
        </p:nvSpPr>
        <p:spPr>
          <a:xfrm>
            <a:off x="838200" y="365126"/>
            <a:ext cx="10515600" cy="599108"/>
          </a:xfrm>
        </p:spPr>
        <p:txBody>
          <a:bodyPr>
            <a:normAutofit fontScale="90000"/>
          </a:bodyPr>
          <a:lstStyle/>
          <a:p>
            <a:r>
              <a:rPr lang="en-US" dirty="0">
                <a:solidFill>
                  <a:schemeClr val="bg1"/>
                </a:solidFill>
              </a:rPr>
              <a:t>Distributed production </a:t>
            </a:r>
          </a:p>
        </p:txBody>
      </p:sp>
      <p:grpSp>
        <p:nvGrpSpPr>
          <p:cNvPr id="210" name="Group 209">
            <a:extLst>
              <a:ext uri="{FF2B5EF4-FFF2-40B4-BE49-F238E27FC236}">
                <a16:creationId xmlns:a16="http://schemas.microsoft.com/office/drawing/2014/main" id="{4852F6E3-E371-47DF-BADF-CA37276A3DA0}"/>
              </a:ext>
            </a:extLst>
          </p:cNvPr>
          <p:cNvGrpSpPr/>
          <p:nvPr/>
        </p:nvGrpSpPr>
        <p:grpSpPr>
          <a:xfrm>
            <a:off x="5393481" y="4512782"/>
            <a:ext cx="1439147" cy="514011"/>
            <a:chOff x="4014169" y="2812442"/>
            <a:chExt cx="1079360" cy="385508"/>
          </a:xfrm>
        </p:grpSpPr>
        <p:sp>
          <p:nvSpPr>
            <p:cNvPr id="54" name="Rectangle: Rounded Corners 53">
              <a:extLst>
                <a:ext uri="{FF2B5EF4-FFF2-40B4-BE49-F238E27FC236}">
                  <a16:creationId xmlns:a16="http://schemas.microsoft.com/office/drawing/2014/main" id="{39482A95-D22D-430D-9D0F-5F9012982656}"/>
                </a:ext>
              </a:extLst>
            </p:cNvPr>
            <p:cNvSpPr/>
            <p:nvPr/>
          </p:nvSpPr>
          <p:spPr>
            <a:xfrm>
              <a:off x="4014169" y="2812442"/>
              <a:ext cx="1079360" cy="385508"/>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pic>
          <p:nvPicPr>
            <p:cNvPr id="55" name="Picture 54">
              <a:extLst>
                <a:ext uri="{FF2B5EF4-FFF2-40B4-BE49-F238E27FC236}">
                  <a16:creationId xmlns:a16="http://schemas.microsoft.com/office/drawing/2014/main" id="{8FB16A6E-D8B5-4487-817C-621C22AEF51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36974" y="2888321"/>
              <a:ext cx="233750" cy="233751"/>
            </a:xfrm>
            <a:prstGeom prst="rect">
              <a:avLst/>
            </a:prstGeom>
          </p:spPr>
        </p:pic>
      </p:grpSp>
      <p:cxnSp>
        <p:nvCxnSpPr>
          <p:cNvPr id="58" name="Straight Connector 57">
            <a:extLst>
              <a:ext uri="{FF2B5EF4-FFF2-40B4-BE49-F238E27FC236}">
                <a16:creationId xmlns:a16="http://schemas.microsoft.com/office/drawing/2014/main" id="{9B9B26B3-A883-4D01-AAEA-4D9AAAC3BA71}"/>
              </a:ext>
            </a:extLst>
          </p:cNvPr>
          <p:cNvCxnSpPr>
            <a:cxnSpLocks/>
            <a:stCxn id="137" idx="3"/>
            <a:endCxn id="54" idx="1"/>
          </p:cNvCxnSpPr>
          <p:nvPr/>
        </p:nvCxnSpPr>
        <p:spPr>
          <a:xfrm>
            <a:off x="4039921" y="4769787"/>
            <a:ext cx="135356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0A58AA-4D05-4007-8E37-4153C05E71C5}"/>
              </a:ext>
            </a:extLst>
          </p:cNvPr>
          <p:cNvCxnSpPr>
            <a:cxnSpLocks/>
            <a:stCxn id="54" idx="3"/>
            <a:endCxn id="43" idx="1"/>
          </p:cNvCxnSpPr>
          <p:nvPr/>
        </p:nvCxnSpPr>
        <p:spPr>
          <a:xfrm>
            <a:off x="6832628" y="4769787"/>
            <a:ext cx="114204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2BCB3464-2080-4E95-A7B2-B6162F0E90CC}"/>
              </a:ext>
            </a:extLst>
          </p:cNvPr>
          <p:cNvGrpSpPr/>
          <p:nvPr/>
        </p:nvGrpSpPr>
        <p:grpSpPr>
          <a:xfrm>
            <a:off x="7974669" y="3964571"/>
            <a:ext cx="3383023" cy="1607048"/>
            <a:chOff x="5950059" y="2253357"/>
            <a:chExt cx="2537267" cy="1205286"/>
          </a:xfrm>
        </p:grpSpPr>
        <p:grpSp>
          <p:nvGrpSpPr>
            <p:cNvPr id="38" name="Group 37">
              <a:extLst>
                <a:ext uri="{FF2B5EF4-FFF2-40B4-BE49-F238E27FC236}">
                  <a16:creationId xmlns:a16="http://schemas.microsoft.com/office/drawing/2014/main" id="{BE5A60D1-86F2-4537-85FC-3E6E44AFC04C}"/>
                </a:ext>
              </a:extLst>
            </p:cNvPr>
            <p:cNvGrpSpPr/>
            <p:nvPr/>
          </p:nvGrpSpPr>
          <p:grpSpPr>
            <a:xfrm>
              <a:off x="6811155" y="2253357"/>
              <a:ext cx="815076" cy="385508"/>
              <a:chOff x="544606" y="1532965"/>
              <a:chExt cx="995082" cy="470647"/>
            </a:xfrm>
          </p:grpSpPr>
          <p:sp>
            <p:nvSpPr>
              <p:cNvPr id="51" name="Rectangle: Rounded Corners 50">
                <a:extLst>
                  <a:ext uri="{FF2B5EF4-FFF2-40B4-BE49-F238E27FC236}">
                    <a16:creationId xmlns:a16="http://schemas.microsoft.com/office/drawing/2014/main" id="{02CD28D9-3E84-4632-8118-A994DD108B3A}"/>
                  </a:ext>
                </a:extLst>
              </p:cNvPr>
              <p:cNvSpPr/>
              <p:nvPr/>
            </p:nvSpPr>
            <p:spPr>
              <a:xfrm>
                <a:off x="544606" y="1532965"/>
                <a:ext cx="995082" cy="470647"/>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2" name="Picture 51">
                <a:extLst>
                  <a:ext uri="{FF2B5EF4-FFF2-40B4-BE49-F238E27FC236}">
                    <a16:creationId xmlns:a16="http://schemas.microsoft.com/office/drawing/2014/main" id="{B5F80E8F-6B8E-4C3D-B485-528721811E3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4037" y="1589858"/>
                <a:ext cx="396219" cy="356859"/>
              </a:xfrm>
              <a:prstGeom prst="rect">
                <a:avLst/>
              </a:prstGeom>
            </p:spPr>
          </p:pic>
        </p:grpSp>
        <p:grpSp>
          <p:nvGrpSpPr>
            <p:cNvPr id="39" name="Group 38">
              <a:extLst>
                <a:ext uri="{FF2B5EF4-FFF2-40B4-BE49-F238E27FC236}">
                  <a16:creationId xmlns:a16="http://schemas.microsoft.com/office/drawing/2014/main" id="{EC239974-DFB1-4D72-95CE-D8E488481C10}"/>
                </a:ext>
              </a:extLst>
            </p:cNvPr>
            <p:cNvGrpSpPr/>
            <p:nvPr/>
          </p:nvGrpSpPr>
          <p:grpSpPr>
            <a:xfrm>
              <a:off x="7241703" y="3073135"/>
              <a:ext cx="815076" cy="385508"/>
              <a:chOff x="1712259" y="1532963"/>
              <a:chExt cx="995082" cy="470647"/>
            </a:xfrm>
          </p:grpSpPr>
          <p:sp>
            <p:nvSpPr>
              <p:cNvPr id="49" name="Rectangle: Rounded Corners 48">
                <a:extLst>
                  <a:ext uri="{FF2B5EF4-FFF2-40B4-BE49-F238E27FC236}">
                    <a16:creationId xmlns:a16="http://schemas.microsoft.com/office/drawing/2014/main" id="{A7729801-1A13-4251-97A5-752828D654EA}"/>
                  </a:ext>
                </a:extLst>
              </p:cNvPr>
              <p:cNvSpPr/>
              <p:nvPr/>
            </p:nvSpPr>
            <p:spPr>
              <a:xfrm>
                <a:off x="1712259" y="1532963"/>
                <a:ext cx="995082" cy="4706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0" name="Picture 10" descr="settings 25 icon">
                <a:extLst>
                  <a:ext uri="{FF2B5EF4-FFF2-40B4-BE49-F238E27FC236}">
                    <a16:creationId xmlns:a16="http://schemas.microsoft.com/office/drawing/2014/main" id="{32816320-21E5-4FA8-BD49-3319A1D5D9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3424" y="1611910"/>
                <a:ext cx="312753" cy="31275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8A9A5261-7CF7-4CA9-9337-EA4CFBB03762}"/>
                </a:ext>
              </a:extLst>
            </p:cNvPr>
            <p:cNvGrpSpPr/>
            <p:nvPr/>
          </p:nvGrpSpPr>
          <p:grpSpPr>
            <a:xfrm>
              <a:off x="6380607" y="3073135"/>
              <a:ext cx="815076" cy="385508"/>
              <a:chOff x="2879912" y="1532962"/>
              <a:chExt cx="995082" cy="470647"/>
            </a:xfrm>
          </p:grpSpPr>
          <p:sp>
            <p:nvSpPr>
              <p:cNvPr id="47" name="Rectangle: Rounded Corners 46">
                <a:extLst>
                  <a:ext uri="{FF2B5EF4-FFF2-40B4-BE49-F238E27FC236}">
                    <a16:creationId xmlns:a16="http://schemas.microsoft.com/office/drawing/2014/main" id="{58637CA6-DC51-402C-BC94-F7C17E45E5F5}"/>
                  </a:ext>
                </a:extLst>
              </p:cNvPr>
              <p:cNvSpPr/>
              <p:nvPr/>
            </p:nvSpPr>
            <p:spPr>
              <a:xfrm>
                <a:off x="2879912" y="1532962"/>
                <a:ext cx="995082" cy="470647"/>
              </a:xfrm>
              <a:prstGeom prst="roundRect">
                <a:avLst/>
              </a:prstGeom>
              <a:solidFill>
                <a:srgbClr val="EF7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8" name="Picture 47">
                <a:extLst>
                  <a:ext uri="{FF2B5EF4-FFF2-40B4-BE49-F238E27FC236}">
                    <a16:creationId xmlns:a16="http://schemas.microsoft.com/office/drawing/2014/main" id="{BCA8D9AF-2B15-46F7-BB9A-CF5110C2CC7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74293" y="1615495"/>
                <a:ext cx="406320" cy="305580"/>
              </a:xfrm>
              <a:prstGeom prst="rect">
                <a:avLst/>
              </a:prstGeom>
            </p:spPr>
          </p:pic>
        </p:grpSp>
        <p:grpSp>
          <p:nvGrpSpPr>
            <p:cNvPr id="41" name="Group 40">
              <a:extLst>
                <a:ext uri="{FF2B5EF4-FFF2-40B4-BE49-F238E27FC236}">
                  <a16:creationId xmlns:a16="http://schemas.microsoft.com/office/drawing/2014/main" id="{7A9C7B31-53DB-4C26-AC21-5D3DF890236D}"/>
                </a:ext>
              </a:extLst>
            </p:cNvPr>
            <p:cNvGrpSpPr/>
            <p:nvPr/>
          </p:nvGrpSpPr>
          <p:grpSpPr>
            <a:xfrm>
              <a:off x="6811155" y="2664515"/>
              <a:ext cx="815076" cy="385508"/>
              <a:chOff x="4132453" y="2631372"/>
              <a:chExt cx="859150" cy="406354"/>
            </a:xfrm>
          </p:grpSpPr>
          <p:sp>
            <p:nvSpPr>
              <p:cNvPr id="45" name="Rectangle: Rounded Corners 44">
                <a:extLst>
                  <a:ext uri="{FF2B5EF4-FFF2-40B4-BE49-F238E27FC236}">
                    <a16:creationId xmlns:a16="http://schemas.microsoft.com/office/drawing/2014/main" id="{4B6D728F-0384-41B0-ABC8-66957B3B69EC}"/>
                  </a:ext>
                </a:extLst>
              </p:cNvPr>
              <p:cNvSpPr/>
              <p:nvPr/>
            </p:nvSpPr>
            <p:spPr>
              <a:xfrm>
                <a:off x="4132453" y="2631372"/>
                <a:ext cx="859150" cy="406354"/>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pic>
            <p:nvPicPr>
              <p:cNvPr id="46" name="Picture 45">
                <a:extLst>
                  <a:ext uri="{FF2B5EF4-FFF2-40B4-BE49-F238E27FC236}">
                    <a16:creationId xmlns:a16="http://schemas.microsoft.com/office/drawing/2014/main" id="{E17E0BB0-1EE3-4F8D-A99D-1545038D866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38833" y="2711354"/>
                <a:ext cx="246390" cy="246391"/>
              </a:xfrm>
              <a:prstGeom prst="rect">
                <a:avLst/>
              </a:prstGeom>
            </p:spPr>
          </p:pic>
        </p:grpSp>
        <p:grpSp>
          <p:nvGrpSpPr>
            <p:cNvPr id="42" name="Group 41">
              <a:extLst>
                <a:ext uri="{FF2B5EF4-FFF2-40B4-BE49-F238E27FC236}">
                  <a16:creationId xmlns:a16="http://schemas.microsoft.com/office/drawing/2014/main" id="{A7C4B789-2A03-4A4B-A2D6-00EECA5CA975}"/>
                </a:ext>
              </a:extLst>
            </p:cNvPr>
            <p:cNvGrpSpPr/>
            <p:nvPr/>
          </p:nvGrpSpPr>
          <p:grpSpPr>
            <a:xfrm>
              <a:off x="5950059" y="2664515"/>
              <a:ext cx="815076" cy="385508"/>
              <a:chOff x="2256718" y="2200992"/>
              <a:chExt cx="859150" cy="406354"/>
            </a:xfrm>
          </p:grpSpPr>
          <p:sp>
            <p:nvSpPr>
              <p:cNvPr id="43" name="Rectangle: Rounded Corners 42">
                <a:extLst>
                  <a:ext uri="{FF2B5EF4-FFF2-40B4-BE49-F238E27FC236}">
                    <a16:creationId xmlns:a16="http://schemas.microsoft.com/office/drawing/2014/main" id="{D7836ABA-DC05-4443-944D-C2D28A9B1C22}"/>
                  </a:ext>
                </a:extLst>
              </p:cNvPr>
              <p:cNvSpPr/>
              <p:nvPr/>
            </p:nvSpPr>
            <p:spPr>
              <a:xfrm>
                <a:off x="2256718" y="2200992"/>
                <a:ext cx="859150" cy="4063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4" name="Picture 43">
                <a:extLst>
                  <a:ext uri="{FF2B5EF4-FFF2-40B4-BE49-F238E27FC236}">
                    <a16:creationId xmlns:a16="http://schemas.microsoft.com/office/drawing/2014/main" id="{3F457A4E-4B58-498A-B431-D35405A9AD0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73863" y="2307674"/>
                <a:ext cx="224861" cy="192991"/>
              </a:xfrm>
              <a:prstGeom prst="rect">
                <a:avLst/>
              </a:prstGeom>
              <a:noFill/>
            </p:spPr>
          </p:pic>
        </p:grpSp>
        <p:grpSp>
          <p:nvGrpSpPr>
            <p:cNvPr id="67" name="Group 66">
              <a:extLst>
                <a:ext uri="{FF2B5EF4-FFF2-40B4-BE49-F238E27FC236}">
                  <a16:creationId xmlns:a16="http://schemas.microsoft.com/office/drawing/2014/main" id="{0C2233B3-F790-4679-9153-68C7F179B22B}"/>
                </a:ext>
              </a:extLst>
            </p:cNvPr>
            <p:cNvGrpSpPr/>
            <p:nvPr/>
          </p:nvGrpSpPr>
          <p:grpSpPr>
            <a:xfrm>
              <a:off x="7672250" y="2664515"/>
              <a:ext cx="815076" cy="385508"/>
              <a:chOff x="6869037" y="2951038"/>
              <a:chExt cx="859150" cy="406354"/>
            </a:xfrm>
          </p:grpSpPr>
          <p:sp>
            <p:nvSpPr>
              <p:cNvPr id="64" name="Rectangle: Rounded Corners 63">
                <a:extLst>
                  <a:ext uri="{FF2B5EF4-FFF2-40B4-BE49-F238E27FC236}">
                    <a16:creationId xmlns:a16="http://schemas.microsoft.com/office/drawing/2014/main" id="{92A42896-FC0A-4AC6-AB8B-F1353392A347}"/>
                  </a:ext>
                </a:extLst>
              </p:cNvPr>
              <p:cNvSpPr/>
              <p:nvPr/>
            </p:nvSpPr>
            <p:spPr>
              <a:xfrm>
                <a:off x="6869037" y="2951038"/>
                <a:ext cx="859150" cy="40635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6" name="Picture 65">
                <a:extLst>
                  <a:ext uri="{FF2B5EF4-FFF2-40B4-BE49-F238E27FC236}">
                    <a16:creationId xmlns:a16="http://schemas.microsoft.com/office/drawing/2014/main" id="{7CC4040F-B420-42C4-A6C9-7FCBB93C23E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36979" y="3085562"/>
                <a:ext cx="123266" cy="137307"/>
              </a:xfrm>
              <a:prstGeom prst="rect">
                <a:avLst/>
              </a:prstGeom>
            </p:spPr>
          </p:pic>
        </p:grpSp>
      </p:grpSp>
      <p:grpSp>
        <p:nvGrpSpPr>
          <p:cNvPr id="115" name="Group 114">
            <a:extLst>
              <a:ext uri="{FF2B5EF4-FFF2-40B4-BE49-F238E27FC236}">
                <a16:creationId xmlns:a16="http://schemas.microsoft.com/office/drawing/2014/main" id="{36269223-7125-4326-9AC3-7FF5C6F498BB}"/>
              </a:ext>
            </a:extLst>
          </p:cNvPr>
          <p:cNvGrpSpPr/>
          <p:nvPr/>
        </p:nvGrpSpPr>
        <p:grpSpPr>
          <a:xfrm>
            <a:off x="656899" y="4512782"/>
            <a:ext cx="1086768" cy="514011"/>
            <a:chOff x="544606" y="1532965"/>
            <a:chExt cx="995082" cy="470647"/>
          </a:xfrm>
        </p:grpSpPr>
        <p:sp>
          <p:nvSpPr>
            <p:cNvPr id="131" name="Rectangle: Rounded Corners 130">
              <a:extLst>
                <a:ext uri="{FF2B5EF4-FFF2-40B4-BE49-F238E27FC236}">
                  <a16:creationId xmlns:a16="http://schemas.microsoft.com/office/drawing/2014/main" id="{45E15520-FB22-4C50-9E5B-92543B248D37}"/>
                </a:ext>
              </a:extLst>
            </p:cNvPr>
            <p:cNvSpPr/>
            <p:nvPr/>
          </p:nvSpPr>
          <p:spPr>
            <a:xfrm>
              <a:off x="544606" y="1532965"/>
              <a:ext cx="995082" cy="470647"/>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2" name="Picture 131">
              <a:extLst>
                <a:ext uri="{FF2B5EF4-FFF2-40B4-BE49-F238E27FC236}">
                  <a16:creationId xmlns:a16="http://schemas.microsoft.com/office/drawing/2014/main" id="{ACD319A5-CD45-472E-807C-0EB9BEFBAE8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4037" y="1589858"/>
              <a:ext cx="396219" cy="356859"/>
            </a:xfrm>
            <a:prstGeom prst="rect">
              <a:avLst/>
            </a:prstGeom>
          </p:spPr>
        </p:pic>
      </p:grpSp>
      <p:grpSp>
        <p:nvGrpSpPr>
          <p:cNvPr id="116" name="Group 115">
            <a:extLst>
              <a:ext uri="{FF2B5EF4-FFF2-40B4-BE49-F238E27FC236}">
                <a16:creationId xmlns:a16="http://schemas.microsoft.com/office/drawing/2014/main" id="{C9D7E375-6CB4-4FFE-B989-7A01B59B990A}"/>
              </a:ext>
            </a:extLst>
          </p:cNvPr>
          <p:cNvGrpSpPr/>
          <p:nvPr/>
        </p:nvGrpSpPr>
        <p:grpSpPr>
          <a:xfrm>
            <a:off x="2379091" y="5129331"/>
            <a:ext cx="1086768" cy="514011"/>
            <a:chOff x="1712259" y="1532963"/>
            <a:chExt cx="995082" cy="470647"/>
          </a:xfrm>
        </p:grpSpPr>
        <p:sp>
          <p:nvSpPr>
            <p:cNvPr id="129" name="Rectangle: Rounded Corners 128">
              <a:extLst>
                <a:ext uri="{FF2B5EF4-FFF2-40B4-BE49-F238E27FC236}">
                  <a16:creationId xmlns:a16="http://schemas.microsoft.com/office/drawing/2014/main" id="{3AD194AF-242B-4662-AEF4-29FB74BC7303}"/>
                </a:ext>
              </a:extLst>
            </p:cNvPr>
            <p:cNvSpPr/>
            <p:nvPr/>
          </p:nvSpPr>
          <p:spPr>
            <a:xfrm>
              <a:off x="1712259" y="1532963"/>
              <a:ext cx="995082" cy="4706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0" name="Picture 10" descr="settings 25 icon">
              <a:extLst>
                <a:ext uri="{FF2B5EF4-FFF2-40B4-BE49-F238E27FC236}">
                  <a16:creationId xmlns:a16="http://schemas.microsoft.com/office/drawing/2014/main" id="{24E57D5F-F399-45B8-9A41-3E3073193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3424" y="1611910"/>
              <a:ext cx="312753" cy="31275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17" name="Group 116">
            <a:extLst>
              <a:ext uri="{FF2B5EF4-FFF2-40B4-BE49-F238E27FC236}">
                <a16:creationId xmlns:a16="http://schemas.microsoft.com/office/drawing/2014/main" id="{149DC849-C02F-4E92-8B7A-8964E25430D4}"/>
              </a:ext>
            </a:extLst>
          </p:cNvPr>
          <p:cNvGrpSpPr/>
          <p:nvPr/>
        </p:nvGrpSpPr>
        <p:grpSpPr>
          <a:xfrm>
            <a:off x="1230963" y="5129331"/>
            <a:ext cx="1086768" cy="514011"/>
            <a:chOff x="2879912" y="1532962"/>
            <a:chExt cx="995082" cy="470647"/>
          </a:xfrm>
        </p:grpSpPr>
        <p:sp>
          <p:nvSpPr>
            <p:cNvPr id="127" name="Rectangle: Rounded Corners 126">
              <a:extLst>
                <a:ext uri="{FF2B5EF4-FFF2-40B4-BE49-F238E27FC236}">
                  <a16:creationId xmlns:a16="http://schemas.microsoft.com/office/drawing/2014/main" id="{689813A6-1526-47EF-AF36-F279EE613103}"/>
                </a:ext>
              </a:extLst>
            </p:cNvPr>
            <p:cNvSpPr/>
            <p:nvPr/>
          </p:nvSpPr>
          <p:spPr>
            <a:xfrm>
              <a:off x="2879912" y="1532962"/>
              <a:ext cx="995082" cy="470647"/>
            </a:xfrm>
            <a:prstGeom prst="roundRect">
              <a:avLst/>
            </a:prstGeom>
            <a:solidFill>
              <a:srgbClr val="EF7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8" name="Picture 127">
              <a:extLst>
                <a:ext uri="{FF2B5EF4-FFF2-40B4-BE49-F238E27FC236}">
                  <a16:creationId xmlns:a16="http://schemas.microsoft.com/office/drawing/2014/main" id="{BED75014-F79E-4643-951A-5A9F0E9C457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74293" y="1615495"/>
              <a:ext cx="406320" cy="305580"/>
            </a:xfrm>
            <a:prstGeom prst="rect">
              <a:avLst/>
            </a:prstGeom>
          </p:spPr>
        </p:pic>
      </p:grpSp>
      <p:grpSp>
        <p:nvGrpSpPr>
          <p:cNvPr id="118" name="Group 117">
            <a:extLst>
              <a:ext uri="{FF2B5EF4-FFF2-40B4-BE49-F238E27FC236}">
                <a16:creationId xmlns:a16="http://schemas.microsoft.com/office/drawing/2014/main" id="{F850F77D-A9DD-4B5B-8DB5-8D159C1C0A0E}"/>
              </a:ext>
            </a:extLst>
          </p:cNvPr>
          <p:cNvGrpSpPr/>
          <p:nvPr/>
        </p:nvGrpSpPr>
        <p:grpSpPr>
          <a:xfrm>
            <a:off x="1805027" y="4512782"/>
            <a:ext cx="1086768" cy="514011"/>
            <a:chOff x="4132453" y="2631372"/>
            <a:chExt cx="859150" cy="406354"/>
          </a:xfrm>
        </p:grpSpPr>
        <p:sp>
          <p:nvSpPr>
            <p:cNvPr id="125" name="Rectangle: Rounded Corners 124">
              <a:extLst>
                <a:ext uri="{FF2B5EF4-FFF2-40B4-BE49-F238E27FC236}">
                  <a16:creationId xmlns:a16="http://schemas.microsoft.com/office/drawing/2014/main" id="{F12EE7D6-8CB7-414C-9EB3-35A16F3AB3CD}"/>
                </a:ext>
              </a:extLst>
            </p:cNvPr>
            <p:cNvSpPr/>
            <p:nvPr/>
          </p:nvSpPr>
          <p:spPr>
            <a:xfrm>
              <a:off x="4132453" y="2631372"/>
              <a:ext cx="859150" cy="406354"/>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pic>
          <p:nvPicPr>
            <p:cNvPr id="126" name="Picture 125">
              <a:extLst>
                <a:ext uri="{FF2B5EF4-FFF2-40B4-BE49-F238E27FC236}">
                  <a16:creationId xmlns:a16="http://schemas.microsoft.com/office/drawing/2014/main" id="{4FB79932-9F65-4335-B9AB-6D65204C11E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38833" y="2711354"/>
              <a:ext cx="246390" cy="246391"/>
            </a:xfrm>
            <a:prstGeom prst="rect">
              <a:avLst/>
            </a:prstGeom>
          </p:spPr>
        </p:pic>
      </p:grpSp>
      <p:grpSp>
        <p:nvGrpSpPr>
          <p:cNvPr id="136" name="Group 135">
            <a:extLst>
              <a:ext uri="{FF2B5EF4-FFF2-40B4-BE49-F238E27FC236}">
                <a16:creationId xmlns:a16="http://schemas.microsoft.com/office/drawing/2014/main" id="{50EA1C74-779B-4AC2-AF1B-05F09D8048AA}"/>
              </a:ext>
            </a:extLst>
          </p:cNvPr>
          <p:cNvGrpSpPr/>
          <p:nvPr/>
        </p:nvGrpSpPr>
        <p:grpSpPr>
          <a:xfrm>
            <a:off x="2953153" y="4512782"/>
            <a:ext cx="1086768" cy="514011"/>
            <a:chOff x="2256718" y="2200992"/>
            <a:chExt cx="859150" cy="406354"/>
          </a:xfrm>
        </p:grpSpPr>
        <p:sp>
          <p:nvSpPr>
            <p:cNvPr id="137" name="Rectangle: Rounded Corners 136">
              <a:extLst>
                <a:ext uri="{FF2B5EF4-FFF2-40B4-BE49-F238E27FC236}">
                  <a16:creationId xmlns:a16="http://schemas.microsoft.com/office/drawing/2014/main" id="{81CF4046-CB9D-47C3-9777-5C3755AA296F}"/>
                </a:ext>
              </a:extLst>
            </p:cNvPr>
            <p:cNvSpPr/>
            <p:nvPr/>
          </p:nvSpPr>
          <p:spPr>
            <a:xfrm>
              <a:off x="2256718" y="2200992"/>
              <a:ext cx="859150" cy="4063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8" name="Picture 137">
              <a:extLst>
                <a:ext uri="{FF2B5EF4-FFF2-40B4-BE49-F238E27FC236}">
                  <a16:creationId xmlns:a16="http://schemas.microsoft.com/office/drawing/2014/main" id="{C0A9AE29-C170-4E93-BF55-061EE03CDEC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73863" y="2307674"/>
              <a:ext cx="224861" cy="192991"/>
            </a:xfrm>
            <a:prstGeom prst="rect">
              <a:avLst/>
            </a:prstGeom>
            <a:noFill/>
          </p:spPr>
        </p:pic>
      </p:grpSp>
      <p:cxnSp>
        <p:nvCxnSpPr>
          <p:cNvPr id="151" name="Connector: Elbow 150">
            <a:extLst>
              <a:ext uri="{FF2B5EF4-FFF2-40B4-BE49-F238E27FC236}">
                <a16:creationId xmlns:a16="http://schemas.microsoft.com/office/drawing/2014/main" id="{140DC521-D76A-4776-9606-4D189A6CA0A2}"/>
              </a:ext>
            </a:extLst>
          </p:cNvPr>
          <p:cNvCxnSpPr>
            <a:cxnSpLocks/>
            <a:stCxn id="137" idx="3"/>
            <a:endCxn id="107" idx="1"/>
          </p:cNvCxnSpPr>
          <p:nvPr/>
        </p:nvCxnSpPr>
        <p:spPr>
          <a:xfrm flipV="1">
            <a:off x="4039921" y="3463419"/>
            <a:ext cx="1376512" cy="1306368"/>
          </a:xfrm>
          <a:prstGeom prst="bentConnector3">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143A6515-E532-4980-8F00-7388BC03A7A3}"/>
              </a:ext>
            </a:extLst>
          </p:cNvPr>
          <p:cNvCxnSpPr>
            <a:cxnSpLocks/>
            <a:stCxn id="43" idx="1"/>
            <a:endCxn id="107" idx="3"/>
          </p:cNvCxnSpPr>
          <p:nvPr/>
        </p:nvCxnSpPr>
        <p:spPr>
          <a:xfrm rot="10800000">
            <a:off x="6903989" y="3463419"/>
            <a:ext cx="1070681" cy="1306368"/>
          </a:xfrm>
          <a:prstGeom prst="bentConnector3">
            <a:avLst>
              <a:gd name="adj1" fmla="val 50000"/>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BC88A3C-5A37-44CD-B907-A58C2AD1C3BE}"/>
              </a:ext>
            </a:extLst>
          </p:cNvPr>
          <p:cNvCxnSpPr>
            <a:cxnSpLocks/>
            <a:stCxn id="43" idx="0"/>
            <a:endCxn id="160" idx="1"/>
          </p:cNvCxnSpPr>
          <p:nvPr/>
        </p:nvCxnSpPr>
        <p:spPr>
          <a:xfrm rot="5400000" flipH="1" flipV="1">
            <a:off x="7852428" y="3460001"/>
            <a:ext cx="1718405" cy="387159"/>
          </a:xfrm>
          <a:prstGeom prst="bentConnector2">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Rectangle: Rounded Corners 177">
            <a:extLst>
              <a:ext uri="{FF2B5EF4-FFF2-40B4-BE49-F238E27FC236}">
                <a16:creationId xmlns:a16="http://schemas.microsoft.com/office/drawing/2014/main" id="{AA3D0842-E091-41F0-8061-8526730BFB2D}"/>
              </a:ext>
            </a:extLst>
          </p:cNvPr>
          <p:cNvSpPr/>
          <p:nvPr/>
        </p:nvSpPr>
        <p:spPr>
          <a:xfrm>
            <a:off x="602588" y="1528986"/>
            <a:ext cx="11010761" cy="680376"/>
          </a:xfrm>
          <a:prstGeom prst="roundRect">
            <a:avLst>
              <a:gd name="adj" fmla="val 1906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rtlCol="0" anchor="ctr"/>
          <a:lstStyle/>
          <a:p>
            <a:pPr algn="ctr"/>
            <a:r>
              <a:rPr lang="en-US" sz="2000" dirty="0"/>
              <a:t>Management</a:t>
            </a:r>
            <a:endParaRPr lang="en-US" sz="667" i="1" dirty="0"/>
          </a:p>
        </p:txBody>
      </p:sp>
      <p:pic>
        <p:nvPicPr>
          <p:cNvPr id="179" name="Picture 178">
            <a:extLst>
              <a:ext uri="{FF2B5EF4-FFF2-40B4-BE49-F238E27FC236}">
                <a16:creationId xmlns:a16="http://schemas.microsoft.com/office/drawing/2014/main" id="{5C165C86-6FFC-49DF-A505-68694CBC16B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4879" y="1696857"/>
            <a:ext cx="287461" cy="344637"/>
          </a:xfrm>
          <a:prstGeom prst="rect">
            <a:avLst/>
          </a:prstGeom>
        </p:spPr>
      </p:pic>
      <p:grpSp>
        <p:nvGrpSpPr>
          <p:cNvPr id="5" name="Group 4">
            <a:extLst>
              <a:ext uri="{FF2B5EF4-FFF2-40B4-BE49-F238E27FC236}">
                <a16:creationId xmlns:a16="http://schemas.microsoft.com/office/drawing/2014/main" id="{EB900999-7E31-4CAC-B1C8-7DB2D0C349E1}"/>
              </a:ext>
            </a:extLst>
          </p:cNvPr>
          <p:cNvGrpSpPr/>
          <p:nvPr/>
        </p:nvGrpSpPr>
        <p:grpSpPr>
          <a:xfrm>
            <a:off x="5416434" y="3012275"/>
            <a:ext cx="1487553" cy="902287"/>
            <a:chOff x="4014168" y="819800"/>
            <a:chExt cx="1115665" cy="676715"/>
          </a:xfrm>
        </p:grpSpPr>
        <p:grpSp>
          <p:nvGrpSpPr>
            <p:cNvPr id="109" name="Group 108">
              <a:extLst>
                <a:ext uri="{FF2B5EF4-FFF2-40B4-BE49-F238E27FC236}">
                  <a16:creationId xmlns:a16="http://schemas.microsoft.com/office/drawing/2014/main" id="{CF057469-07FD-4078-B830-B24FBDFEA8AB}"/>
                </a:ext>
              </a:extLst>
            </p:cNvPr>
            <p:cNvGrpSpPr/>
            <p:nvPr/>
          </p:nvGrpSpPr>
          <p:grpSpPr>
            <a:xfrm>
              <a:off x="4014168" y="819800"/>
              <a:ext cx="1115665" cy="676715"/>
              <a:chOff x="3403326" y="1041678"/>
              <a:chExt cx="1115665" cy="676715"/>
            </a:xfrm>
          </p:grpSpPr>
          <p:pic>
            <p:nvPicPr>
              <p:cNvPr id="107" name="Picture 106">
                <a:extLst>
                  <a:ext uri="{FF2B5EF4-FFF2-40B4-BE49-F238E27FC236}">
                    <a16:creationId xmlns:a16="http://schemas.microsoft.com/office/drawing/2014/main" id="{E71C4546-3382-4FEB-A3DC-AED285C2FB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3326" y="1041678"/>
                <a:ext cx="1115665" cy="676715"/>
              </a:xfrm>
              <a:prstGeom prst="rect">
                <a:avLst/>
              </a:prstGeom>
            </p:spPr>
          </p:pic>
          <p:pic>
            <p:nvPicPr>
              <p:cNvPr id="108" name="Picture 10" descr="settings 25 icon">
                <a:extLst>
                  <a:ext uri="{FF2B5EF4-FFF2-40B4-BE49-F238E27FC236}">
                    <a16:creationId xmlns:a16="http://schemas.microsoft.com/office/drawing/2014/main" id="{4E5D9991-C89F-49E0-9A1F-6060F43363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3069" y="1222342"/>
                <a:ext cx="256178" cy="25617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82" name="TextBox 181">
              <a:extLst>
                <a:ext uri="{FF2B5EF4-FFF2-40B4-BE49-F238E27FC236}">
                  <a16:creationId xmlns:a16="http://schemas.microsoft.com/office/drawing/2014/main" id="{8F3D0A0B-BA61-4D42-97C6-138E6CF941E9}"/>
                </a:ext>
              </a:extLst>
            </p:cNvPr>
            <p:cNvSpPr txBox="1"/>
            <p:nvPr/>
          </p:nvSpPr>
          <p:spPr>
            <a:xfrm>
              <a:off x="4184545" y="1251280"/>
              <a:ext cx="770884" cy="223091"/>
            </a:xfrm>
            <a:prstGeom prst="rect">
              <a:avLst/>
            </a:prstGeom>
            <a:noFill/>
          </p:spPr>
          <p:txBody>
            <a:bodyPr wrap="none" rtlCol="0">
              <a:spAutoFit/>
            </a:bodyPr>
            <a:lstStyle/>
            <a:p>
              <a:pPr algn="ctr"/>
              <a:r>
                <a:rPr lang="en-US" sz="1333" i="1" dirty="0">
                  <a:solidFill>
                    <a:schemeClr val="bg1"/>
                  </a:solidFill>
                </a:rPr>
                <a:t>Public Cloud</a:t>
              </a:r>
            </a:p>
          </p:txBody>
        </p:sp>
      </p:grpSp>
      <p:grpSp>
        <p:nvGrpSpPr>
          <p:cNvPr id="183" name="Group 182">
            <a:extLst>
              <a:ext uri="{FF2B5EF4-FFF2-40B4-BE49-F238E27FC236}">
                <a16:creationId xmlns:a16="http://schemas.microsoft.com/office/drawing/2014/main" id="{E1F68DBD-23B7-4C82-A6C2-E5DA754773E4}"/>
              </a:ext>
            </a:extLst>
          </p:cNvPr>
          <p:cNvGrpSpPr/>
          <p:nvPr/>
        </p:nvGrpSpPr>
        <p:grpSpPr>
          <a:xfrm>
            <a:off x="1157233" y="2673264"/>
            <a:ext cx="1086768" cy="514011"/>
            <a:chOff x="544606" y="1532965"/>
            <a:chExt cx="995082" cy="470647"/>
          </a:xfrm>
        </p:grpSpPr>
        <p:sp>
          <p:nvSpPr>
            <p:cNvPr id="184" name="Rectangle: Rounded Corners 183">
              <a:extLst>
                <a:ext uri="{FF2B5EF4-FFF2-40B4-BE49-F238E27FC236}">
                  <a16:creationId xmlns:a16="http://schemas.microsoft.com/office/drawing/2014/main" id="{8066609B-E891-470A-96EA-A8226431E68E}"/>
                </a:ext>
              </a:extLst>
            </p:cNvPr>
            <p:cNvSpPr/>
            <p:nvPr/>
          </p:nvSpPr>
          <p:spPr>
            <a:xfrm>
              <a:off x="544606" y="1532965"/>
              <a:ext cx="995082" cy="470647"/>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5" name="Picture 184">
              <a:extLst>
                <a:ext uri="{FF2B5EF4-FFF2-40B4-BE49-F238E27FC236}">
                  <a16:creationId xmlns:a16="http://schemas.microsoft.com/office/drawing/2014/main" id="{10CE0DA8-888F-4387-8AA7-C4E3021E498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4037" y="1589858"/>
              <a:ext cx="396219" cy="356859"/>
            </a:xfrm>
            <a:prstGeom prst="rect">
              <a:avLst/>
            </a:prstGeom>
          </p:spPr>
        </p:pic>
      </p:grpSp>
      <p:grpSp>
        <p:nvGrpSpPr>
          <p:cNvPr id="186" name="Group 185">
            <a:extLst>
              <a:ext uri="{FF2B5EF4-FFF2-40B4-BE49-F238E27FC236}">
                <a16:creationId xmlns:a16="http://schemas.microsoft.com/office/drawing/2014/main" id="{1D4E3FA4-E180-4743-9693-6B59669C4655}"/>
              </a:ext>
            </a:extLst>
          </p:cNvPr>
          <p:cNvGrpSpPr/>
          <p:nvPr/>
        </p:nvGrpSpPr>
        <p:grpSpPr>
          <a:xfrm>
            <a:off x="2294097" y="2670614"/>
            <a:ext cx="1086768" cy="514011"/>
            <a:chOff x="2256718" y="2200992"/>
            <a:chExt cx="859150" cy="406354"/>
          </a:xfrm>
        </p:grpSpPr>
        <p:sp>
          <p:nvSpPr>
            <p:cNvPr id="187" name="Rectangle: Rounded Corners 186">
              <a:extLst>
                <a:ext uri="{FF2B5EF4-FFF2-40B4-BE49-F238E27FC236}">
                  <a16:creationId xmlns:a16="http://schemas.microsoft.com/office/drawing/2014/main" id="{33169353-B351-4659-AB2A-C9B1D1A194A3}"/>
                </a:ext>
              </a:extLst>
            </p:cNvPr>
            <p:cNvSpPr/>
            <p:nvPr/>
          </p:nvSpPr>
          <p:spPr>
            <a:xfrm>
              <a:off x="2256718" y="2200992"/>
              <a:ext cx="859150" cy="4063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8" name="Picture 187">
              <a:extLst>
                <a:ext uri="{FF2B5EF4-FFF2-40B4-BE49-F238E27FC236}">
                  <a16:creationId xmlns:a16="http://schemas.microsoft.com/office/drawing/2014/main" id="{55D41E20-C4CC-40CD-8489-4090B4BEA64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73863" y="2307674"/>
              <a:ext cx="224861" cy="192991"/>
            </a:xfrm>
            <a:prstGeom prst="rect">
              <a:avLst/>
            </a:prstGeom>
            <a:noFill/>
          </p:spPr>
        </p:pic>
      </p:grpSp>
      <p:sp>
        <p:nvSpPr>
          <p:cNvPr id="189" name="Oval 188">
            <a:extLst>
              <a:ext uri="{FF2B5EF4-FFF2-40B4-BE49-F238E27FC236}">
                <a16:creationId xmlns:a16="http://schemas.microsoft.com/office/drawing/2014/main" id="{8B351CA1-830F-4229-ACB3-9B2D89988F1B}"/>
              </a:ext>
            </a:extLst>
          </p:cNvPr>
          <p:cNvSpPr/>
          <p:nvPr/>
        </p:nvSpPr>
        <p:spPr>
          <a:xfrm>
            <a:off x="3243552" y="2718866"/>
            <a:ext cx="439160" cy="439160"/>
          </a:xfrm>
          <a:prstGeom prst="ellipse">
            <a:avLst/>
          </a:prstGeom>
          <a:solidFill>
            <a:srgbClr val="A6A6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33" b="1" dirty="0"/>
              <a:t>5G</a:t>
            </a:r>
          </a:p>
        </p:txBody>
      </p:sp>
      <p:cxnSp>
        <p:nvCxnSpPr>
          <p:cNvPr id="212" name="Straight Connector 211">
            <a:extLst>
              <a:ext uri="{FF2B5EF4-FFF2-40B4-BE49-F238E27FC236}">
                <a16:creationId xmlns:a16="http://schemas.microsoft.com/office/drawing/2014/main" id="{3EBCEBA2-0A89-4CAF-8AE1-0F2148D24738}"/>
              </a:ext>
            </a:extLst>
          </p:cNvPr>
          <p:cNvCxnSpPr>
            <a:cxnSpLocks/>
            <a:stCxn id="107" idx="1"/>
            <a:endCxn id="189" idx="6"/>
          </p:cNvCxnSpPr>
          <p:nvPr/>
        </p:nvCxnSpPr>
        <p:spPr>
          <a:xfrm flipH="1" flipV="1">
            <a:off x="3682713" y="2938446"/>
            <a:ext cx="1733721" cy="524973"/>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13EA4ED-C65E-4CB1-A528-A8C850438110}"/>
              </a:ext>
            </a:extLst>
          </p:cNvPr>
          <p:cNvCxnSpPr>
            <a:cxnSpLocks/>
            <a:stCxn id="54" idx="1"/>
            <a:endCxn id="189" idx="6"/>
          </p:cNvCxnSpPr>
          <p:nvPr/>
        </p:nvCxnSpPr>
        <p:spPr>
          <a:xfrm flipH="1" flipV="1">
            <a:off x="3682713" y="2938446"/>
            <a:ext cx="1710769" cy="183134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ECE2AC5A-D54B-45F8-9604-6F7047B941FC}"/>
              </a:ext>
            </a:extLst>
          </p:cNvPr>
          <p:cNvSpPr/>
          <p:nvPr/>
        </p:nvSpPr>
        <p:spPr>
          <a:xfrm>
            <a:off x="8905211" y="2361313"/>
            <a:ext cx="1474916" cy="8661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333" i="1" dirty="0">
                <a:solidFill>
                  <a:schemeClr val="bg1">
                    <a:lumMod val="50000"/>
                  </a:schemeClr>
                </a:solidFill>
              </a:rPr>
              <a:t>Home</a:t>
            </a:r>
          </a:p>
        </p:txBody>
      </p:sp>
      <p:grpSp>
        <p:nvGrpSpPr>
          <p:cNvPr id="217" name="Group 216">
            <a:extLst>
              <a:ext uri="{FF2B5EF4-FFF2-40B4-BE49-F238E27FC236}">
                <a16:creationId xmlns:a16="http://schemas.microsoft.com/office/drawing/2014/main" id="{FB13F1DE-D9C9-494D-BF29-EA4AC66CCD01}"/>
              </a:ext>
            </a:extLst>
          </p:cNvPr>
          <p:cNvGrpSpPr/>
          <p:nvPr/>
        </p:nvGrpSpPr>
        <p:grpSpPr>
          <a:xfrm>
            <a:off x="9099283" y="2417340"/>
            <a:ext cx="1086768" cy="514011"/>
            <a:chOff x="2879910" y="1532963"/>
            <a:chExt cx="995081" cy="470647"/>
          </a:xfrm>
        </p:grpSpPr>
        <p:sp>
          <p:nvSpPr>
            <p:cNvPr id="218" name="Rectangle: Rounded Corners 217">
              <a:extLst>
                <a:ext uri="{FF2B5EF4-FFF2-40B4-BE49-F238E27FC236}">
                  <a16:creationId xmlns:a16="http://schemas.microsoft.com/office/drawing/2014/main" id="{A21EF243-91C6-49AD-8AE3-68C255E273F7}"/>
                </a:ext>
              </a:extLst>
            </p:cNvPr>
            <p:cNvSpPr/>
            <p:nvPr/>
          </p:nvSpPr>
          <p:spPr>
            <a:xfrm>
              <a:off x="2879910" y="1532963"/>
              <a:ext cx="995081" cy="470647"/>
            </a:xfrm>
            <a:prstGeom prst="roundRect">
              <a:avLst/>
            </a:prstGeom>
            <a:solidFill>
              <a:srgbClr val="EF7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9" name="Picture 218">
              <a:extLst>
                <a:ext uri="{FF2B5EF4-FFF2-40B4-BE49-F238E27FC236}">
                  <a16:creationId xmlns:a16="http://schemas.microsoft.com/office/drawing/2014/main" id="{0589E273-303C-4C5F-AF34-BFB960EA4F4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74293" y="1615495"/>
              <a:ext cx="406319" cy="305580"/>
            </a:xfrm>
            <a:prstGeom prst="rect">
              <a:avLst/>
            </a:prstGeom>
          </p:spPr>
        </p:pic>
      </p:grpSp>
      <p:cxnSp>
        <p:nvCxnSpPr>
          <p:cNvPr id="82" name="Connector: Elbow 81">
            <a:extLst>
              <a:ext uri="{FF2B5EF4-FFF2-40B4-BE49-F238E27FC236}">
                <a16:creationId xmlns:a16="http://schemas.microsoft.com/office/drawing/2014/main" id="{8A83D350-1798-4F95-A0C6-0FCC6BAD535A}"/>
              </a:ext>
            </a:extLst>
          </p:cNvPr>
          <p:cNvCxnSpPr>
            <a:cxnSpLocks/>
            <a:stCxn id="107" idx="0"/>
            <a:endCxn id="160" idx="1"/>
          </p:cNvCxnSpPr>
          <p:nvPr/>
        </p:nvCxnSpPr>
        <p:spPr>
          <a:xfrm rot="5400000" flipH="1" flipV="1">
            <a:off x="7423761" y="1530826"/>
            <a:ext cx="217899" cy="2745000"/>
          </a:xfrm>
          <a:prstGeom prst="bentConnector2">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181E4BB3-2E6E-40C4-81B4-CEBDEA72650F}"/>
              </a:ext>
            </a:extLst>
          </p:cNvPr>
          <p:cNvGrpSpPr/>
          <p:nvPr/>
        </p:nvGrpSpPr>
        <p:grpSpPr>
          <a:xfrm>
            <a:off x="5397976" y="5614758"/>
            <a:ext cx="1487553" cy="902287"/>
            <a:chOff x="4014168" y="819800"/>
            <a:chExt cx="1115665" cy="676715"/>
          </a:xfrm>
        </p:grpSpPr>
        <p:grpSp>
          <p:nvGrpSpPr>
            <p:cNvPr id="87" name="Group 86">
              <a:extLst>
                <a:ext uri="{FF2B5EF4-FFF2-40B4-BE49-F238E27FC236}">
                  <a16:creationId xmlns:a16="http://schemas.microsoft.com/office/drawing/2014/main" id="{946345BE-3233-4871-A4FD-5A54D72671CD}"/>
                </a:ext>
              </a:extLst>
            </p:cNvPr>
            <p:cNvGrpSpPr/>
            <p:nvPr/>
          </p:nvGrpSpPr>
          <p:grpSpPr>
            <a:xfrm>
              <a:off x="4014168" y="819800"/>
              <a:ext cx="1115665" cy="676715"/>
              <a:chOff x="3403326" y="1041678"/>
              <a:chExt cx="1115665" cy="676715"/>
            </a:xfrm>
          </p:grpSpPr>
          <p:pic>
            <p:nvPicPr>
              <p:cNvPr id="89" name="Picture 88">
                <a:extLst>
                  <a:ext uri="{FF2B5EF4-FFF2-40B4-BE49-F238E27FC236}">
                    <a16:creationId xmlns:a16="http://schemas.microsoft.com/office/drawing/2014/main" id="{C0E298B3-CE7D-4246-A2B0-B0C2157951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3326" y="1041678"/>
                <a:ext cx="1115665" cy="676715"/>
              </a:xfrm>
              <a:prstGeom prst="rect">
                <a:avLst/>
              </a:prstGeom>
            </p:spPr>
          </p:pic>
          <p:pic>
            <p:nvPicPr>
              <p:cNvPr id="90" name="Picture 10" descr="settings 25 icon">
                <a:extLst>
                  <a:ext uri="{FF2B5EF4-FFF2-40B4-BE49-F238E27FC236}">
                    <a16:creationId xmlns:a16="http://schemas.microsoft.com/office/drawing/2014/main" id="{403C14F2-A39F-4AC7-B98D-4F3ABED31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3069" y="1222342"/>
                <a:ext cx="256178" cy="25617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8" name="TextBox 87">
              <a:extLst>
                <a:ext uri="{FF2B5EF4-FFF2-40B4-BE49-F238E27FC236}">
                  <a16:creationId xmlns:a16="http://schemas.microsoft.com/office/drawing/2014/main" id="{D2921384-E8AA-4F0A-B267-91565F0080FD}"/>
                </a:ext>
              </a:extLst>
            </p:cNvPr>
            <p:cNvSpPr txBox="1"/>
            <p:nvPr/>
          </p:nvSpPr>
          <p:spPr>
            <a:xfrm>
              <a:off x="4155787" y="1251280"/>
              <a:ext cx="828400" cy="223091"/>
            </a:xfrm>
            <a:prstGeom prst="rect">
              <a:avLst/>
            </a:prstGeom>
            <a:noFill/>
          </p:spPr>
          <p:txBody>
            <a:bodyPr wrap="none" rtlCol="0">
              <a:spAutoFit/>
            </a:bodyPr>
            <a:lstStyle/>
            <a:p>
              <a:pPr algn="ctr"/>
              <a:r>
                <a:rPr lang="en-US" sz="1333" i="1" dirty="0">
                  <a:solidFill>
                    <a:schemeClr val="bg1"/>
                  </a:solidFill>
                </a:rPr>
                <a:t>Private Cloud</a:t>
              </a:r>
            </a:p>
          </p:txBody>
        </p:sp>
      </p:grpSp>
      <p:cxnSp>
        <p:nvCxnSpPr>
          <p:cNvPr id="91" name="Connector: Elbow 90">
            <a:extLst>
              <a:ext uri="{FF2B5EF4-FFF2-40B4-BE49-F238E27FC236}">
                <a16:creationId xmlns:a16="http://schemas.microsoft.com/office/drawing/2014/main" id="{D4A4992F-FB8F-4F00-AD81-52327B3DC74C}"/>
              </a:ext>
            </a:extLst>
          </p:cNvPr>
          <p:cNvCxnSpPr>
            <a:cxnSpLocks/>
            <a:stCxn id="137" idx="3"/>
            <a:endCxn id="89" idx="1"/>
          </p:cNvCxnSpPr>
          <p:nvPr/>
        </p:nvCxnSpPr>
        <p:spPr>
          <a:xfrm>
            <a:off x="4039922" y="4769787"/>
            <a:ext cx="1358053" cy="1296115"/>
          </a:xfrm>
          <a:prstGeom prst="bentConnector3">
            <a:avLst>
              <a:gd name="adj1" fmla="val 50000"/>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351537E1-F5DE-46DB-A7CF-D7635856D237}"/>
              </a:ext>
            </a:extLst>
          </p:cNvPr>
          <p:cNvCxnSpPr>
            <a:cxnSpLocks/>
            <a:stCxn id="43" idx="1"/>
            <a:endCxn id="89" idx="3"/>
          </p:cNvCxnSpPr>
          <p:nvPr/>
        </p:nvCxnSpPr>
        <p:spPr>
          <a:xfrm rot="10800000" flipV="1">
            <a:off x="6885530" y="4769787"/>
            <a:ext cx="1089140" cy="1296115"/>
          </a:xfrm>
          <a:prstGeom prst="bentConnector3">
            <a:avLst>
              <a:gd name="adj1" fmla="val 50000"/>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73009F36-4104-4E6E-9F51-8CDC41FCA63A}"/>
              </a:ext>
            </a:extLst>
          </p:cNvPr>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93891" y="6197212"/>
            <a:ext cx="1576400" cy="504745"/>
          </a:xfrm>
          <a:prstGeom prst="rect">
            <a:avLst/>
          </a:prstGeom>
          <a:noFill/>
          <a:ln>
            <a:noFill/>
          </a:ln>
        </p:spPr>
      </p:pic>
    </p:spTree>
    <p:extLst>
      <p:ext uri="{BB962C8B-B14F-4D97-AF65-F5344CB8AC3E}">
        <p14:creationId xmlns:p14="http://schemas.microsoft.com/office/powerpoint/2010/main" val="3431905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4">
            <a:extLst>
              <a:ext uri="{FF2B5EF4-FFF2-40B4-BE49-F238E27FC236}">
                <a16:creationId xmlns:a16="http://schemas.microsoft.com/office/drawing/2014/main" id="{12D13112-08F5-AC41-824D-2E6C4F37AE82}"/>
              </a:ext>
            </a:extLst>
          </p:cNvPr>
          <p:cNvSpPr>
            <a:spLocks noGrp="1"/>
          </p:cNvSpPr>
          <p:nvPr>
            <p:ph type="title"/>
          </p:nvPr>
        </p:nvSpPr>
        <p:spPr/>
        <p:txBody>
          <a:bodyPr/>
          <a:lstStyle/>
          <a:p>
            <a:r>
              <a:rPr lang="en-GB" altLang="en-US" dirty="0"/>
              <a:t>The broadcast end game</a:t>
            </a:r>
            <a:endParaRPr lang="en-GB" altLang="en-US" b="1" dirty="0"/>
          </a:p>
        </p:txBody>
      </p:sp>
      <p:grpSp>
        <p:nvGrpSpPr>
          <p:cNvPr id="11" name="Group 10">
            <a:extLst>
              <a:ext uri="{FF2B5EF4-FFF2-40B4-BE49-F238E27FC236}">
                <a16:creationId xmlns:a16="http://schemas.microsoft.com/office/drawing/2014/main" id="{97D7608C-5FDF-4D46-8FFB-0E5ED5DFFB6F}"/>
              </a:ext>
            </a:extLst>
          </p:cNvPr>
          <p:cNvGrpSpPr/>
          <p:nvPr/>
        </p:nvGrpSpPr>
        <p:grpSpPr>
          <a:xfrm>
            <a:off x="1929166" y="2078366"/>
            <a:ext cx="8333671" cy="4076343"/>
            <a:chOff x="1255447" y="1156023"/>
            <a:chExt cx="6633107" cy="3244527"/>
          </a:xfrm>
          <a:effectLst>
            <a:reflection blurRad="6350" stA="50000" endA="275" endPos="40000" dist="101600" dir="5400000" sy="-100000" algn="bl" rotWithShape="0"/>
          </a:effectLst>
        </p:grpSpPr>
        <p:sp>
          <p:nvSpPr>
            <p:cNvPr id="6" name="Can 5">
              <a:extLst>
                <a:ext uri="{FF2B5EF4-FFF2-40B4-BE49-F238E27FC236}">
                  <a16:creationId xmlns:a16="http://schemas.microsoft.com/office/drawing/2014/main" id="{A20E36F7-FA43-1E4F-95D9-651A5178DA5B}"/>
                </a:ext>
              </a:extLst>
            </p:cNvPr>
            <p:cNvSpPr/>
            <p:nvPr/>
          </p:nvSpPr>
          <p:spPr>
            <a:xfrm>
              <a:off x="2869819" y="2734887"/>
              <a:ext cx="3404364" cy="1665663"/>
            </a:xfrm>
            <a:prstGeom prst="can">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t>Time-aware </a:t>
              </a:r>
              <a:br>
                <a:rPr lang="en-GB" sz="2400" dirty="0"/>
              </a:br>
              <a:r>
                <a:rPr lang="en-GB" sz="2400" dirty="0"/>
                <a:t>media processing chain </a:t>
              </a:r>
            </a:p>
          </p:txBody>
        </p:sp>
        <p:sp>
          <p:nvSpPr>
            <p:cNvPr id="7" name="Up Arrow 6">
              <a:extLst>
                <a:ext uri="{FF2B5EF4-FFF2-40B4-BE49-F238E27FC236}">
                  <a16:creationId xmlns:a16="http://schemas.microsoft.com/office/drawing/2014/main" id="{1236502B-7F85-F04B-837E-028D0FD455F7}"/>
                </a:ext>
              </a:extLst>
            </p:cNvPr>
            <p:cNvSpPr/>
            <p:nvPr/>
          </p:nvSpPr>
          <p:spPr>
            <a:xfrm>
              <a:off x="3538269" y="2392814"/>
              <a:ext cx="289691" cy="2128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a:p>
          </p:txBody>
        </p:sp>
        <p:sp>
          <p:nvSpPr>
            <p:cNvPr id="12" name="Up Arrow 11">
              <a:extLst>
                <a:ext uri="{FF2B5EF4-FFF2-40B4-BE49-F238E27FC236}">
                  <a16:creationId xmlns:a16="http://schemas.microsoft.com/office/drawing/2014/main" id="{810B0534-3A9E-4041-9D83-0D4C56078EC4}"/>
                </a:ext>
              </a:extLst>
            </p:cNvPr>
            <p:cNvSpPr/>
            <p:nvPr/>
          </p:nvSpPr>
          <p:spPr>
            <a:xfrm>
              <a:off x="5316040" y="2392814"/>
              <a:ext cx="289691" cy="2128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a:p>
          </p:txBody>
        </p:sp>
        <p:sp>
          <p:nvSpPr>
            <p:cNvPr id="9" name="Right Arrow 8">
              <a:extLst>
                <a:ext uri="{FF2B5EF4-FFF2-40B4-BE49-F238E27FC236}">
                  <a16:creationId xmlns:a16="http://schemas.microsoft.com/office/drawing/2014/main" id="{ABEF1AB8-C50C-D04D-9B94-E764DBC5CE28}"/>
                </a:ext>
              </a:extLst>
            </p:cNvPr>
            <p:cNvSpPr/>
            <p:nvPr/>
          </p:nvSpPr>
          <p:spPr>
            <a:xfrm>
              <a:off x="2504208" y="3458192"/>
              <a:ext cx="224403" cy="248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a:p>
          </p:txBody>
        </p:sp>
        <p:sp>
          <p:nvSpPr>
            <p:cNvPr id="14" name="Right Arrow 13">
              <a:extLst>
                <a:ext uri="{FF2B5EF4-FFF2-40B4-BE49-F238E27FC236}">
                  <a16:creationId xmlns:a16="http://schemas.microsoft.com/office/drawing/2014/main" id="{5A274732-05DD-554A-8DF8-514C9D395179}"/>
                </a:ext>
              </a:extLst>
            </p:cNvPr>
            <p:cNvSpPr/>
            <p:nvPr/>
          </p:nvSpPr>
          <p:spPr>
            <a:xfrm>
              <a:off x="6415391" y="3437688"/>
              <a:ext cx="224403" cy="248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dirty="0"/>
            </a:p>
          </p:txBody>
        </p:sp>
        <p:grpSp>
          <p:nvGrpSpPr>
            <p:cNvPr id="15" name="Group 14">
              <a:extLst>
                <a:ext uri="{FF2B5EF4-FFF2-40B4-BE49-F238E27FC236}">
                  <a16:creationId xmlns:a16="http://schemas.microsoft.com/office/drawing/2014/main" id="{8230EBE0-ABCD-4BD2-B66A-9F6ACE811E75}"/>
                </a:ext>
              </a:extLst>
            </p:cNvPr>
            <p:cNvGrpSpPr/>
            <p:nvPr/>
          </p:nvGrpSpPr>
          <p:grpSpPr>
            <a:xfrm>
              <a:off x="6781001" y="3008065"/>
              <a:ext cx="1107553" cy="1107553"/>
              <a:chOff x="397240" y="1349439"/>
              <a:chExt cx="1107553" cy="1107553"/>
            </a:xfrm>
          </p:grpSpPr>
          <p:sp>
            <p:nvSpPr>
              <p:cNvPr id="16" name="Oval 15">
                <a:extLst>
                  <a:ext uri="{FF2B5EF4-FFF2-40B4-BE49-F238E27FC236}">
                    <a16:creationId xmlns:a16="http://schemas.microsoft.com/office/drawing/2014/main" id="{C7A0B492-7DE4-4B1F-93A5-3A991F164F8E}"/>
                  </a:ext>
                </a:extLst>
              </p:cNvPr>
              <p:cNvSpPr/>
              <p:nvPr/>
            </p:nvSpPr>
            <p:spPr>
              <a:xfrm>
                <a:off x="397240" y="1349439"/>
                <a:ext cx="1107553" cy="110755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17" name="Picture 16">
                <a:extLst>
                  <a:ext uri="{FF2B5EF4-FFF2-40B4-BE49-F238E27FC236}">
                    <a16:creationId xmlns:a16="http://schemas.microsoft.com/office/drawing/2014/main" id="{CE779D64-9118-4E27-B269-47D2E368F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709" y="1501888"/>
                <a:ext cx="848614" cy="729742"/>
              </a:xfrm>
              <a:prstGeom prst="rect">
                <a:avLst/>
              </a:prstGeom>
            </p:spPr>
          </p:pic>
        </p:grpSp>
        <p:grpSp>
          <p:nvGrpSpPr>
            <p:cNvPr id="18" name="Group 17">
              <a:extLst>
                <a:ext uri="{FF2B5EF4-FFF2-40B4-BE49-F238E27FC236}">
                  <a16:creationId xmlns:a16="http://schemas.microsoft.com/office/drawing/2014/main" id="{AD3B0684-98C1-4E57-BE83-2A125FDD1381}"/>
                </a:ext>
              </a:extLst>
            </p:cNvPr>
            <p:cNvGrpSpPr/>
            <p:nvPr/>
          </p:nvGrpSpPr>
          <p:grpSpPr>
            <a:xfrm flipH="1">
              <a:off x="1255447" y="3008065"/>
              <a:ext cx="1107553" cy="1107553"/>
              <a:chOff x="397240" y="1349439"/>
              <a:chExt cx="1107553" cy="1107553"/>
            </a:xfrm>
          </p:grpSpPr>
          <p:sp>
            <p:nvSpPr>
              <p:cNvPr id="19" name="Oval 18">
                <a:extLst>
                  <a:ext uri="{FF2B5EF4-FFF2-40B4-BE49-F238E27FC236}">
                    <a16:creationId xmlns:a16="http://schemas.microsoft.com/office/drawing/2014/main" id="{1FF4DE83-63E3-47C9-87D5-8D3BABAA7A3A}"/>
                  </a:ext>
                </a:extLst>
              </p:cNvPr>
              <p:cNvSpPr/>
              <p:nvPr/>
            </p:nvSpPr>
            <p:spPr>
              <a:xfrm>
                <a:off x="397240" y="1349439"/>
                <a:ext cx="1107553" cy="110755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20" name="Picture 19" descr="camera.emf">
                <a:extLst>
                  <a:ext uri="{FF2B5EF4-FFF2-40B4-BE49-F238E27FC236}">
                    <a16:creationId xmlns:a16="http://schemas.microsoft.com/office/drawing/2014/main" id="{9B84631F-B710-4332-B6C1-1E6DA6190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797" y="1626327"/>
                <a:ext cx="724438" cy="553777"/>
              </a:xfrm>
              <a:prstGeom prst="rect">
                <a:avLst/>
              </a:prstGeom>
            </p:spPr>
          </p:pic>
        </p:grpSp>
        <p:grpSp>
          <p:nvGrpSpPr>
            <p:cNvPr id="21" name="Group 20">
              <a:extLst>
                <a:ext uri="{FF2B5EF4-FFF2-40B4-BE49-F238E27FC236}">
                  <a16:creationId xmlns:a16="http://schemas.microsoft.com/office/drawing/2014/main" id="{F0370098-D707-4A33-8135-9D995DF4D753}"/>
                </a:ext>
              </a:extLst>
            </p:cNvPr>
            <p:cNvGrpSpPr/>
            <p:nvPr/>
          </p:nvGrpSpPr>
          <p:grpSpPr>
            <a:xfrm>
              <a:off x="3129339" y="1156023"/>
              <a:ext cx="1107554" cy="1107553"/>
              <a:chOff x="418750" y="2930618"/>
              <a:chExt cx="1107554" cy="1107553"/>
            </a:xfrm>
            <a:solidFill>
              <a:schemeClr val="bg1">
                <a:lumMod val="65000"/>
              </a:schemeClr>
            </a:solidFill>
          </p:grpSpPr>
          <p:sp>
            <p:nvSpPr>
              <p:cNvPr id="22" name="Oval 21">
                <a:extLst>
                  <a:ext uri="{FF2B5EF4-FFF2-40B4-BE49-F238E27FC236}">
                    <a16:creationId xmlns:a16="http://schemas.microsoft.com/office/drawing/2014/main" id="{E8F03E5D-802B-4F65-A963-F4AC2DCD3571}"/>
                  </a:ext>
                </a:extLst>
              </p:cNvPr>
              <p:cNvSpPr/>
              <p:nvPr/>
            </p:nvSpPr>
            <p:spPr>
              <a:xfrm>
                <a:off x="418750" y="2930618"/>
                <a:ext cx="1107554" cy="110755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23" name="Picture 22">
                <a:extLst>
                  <a:ext uri="{FF2B5EF4-FFF2-40B4-BE49-F238E27FC236}">
                    <a16:creationId xmlns:a16="http://schemas.microsoft.com/office/drawing/2014/main" id="{DDEF636B-42D8-488A-B5F3-56C842B10B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402" y="3207826"/>
                <a:ext cx="862246" cy="590487"/>
              </a:xfrm>
              <a:prstGeom prst="rect">
                <a:avLst/>
              </a:prstGeom>
              <a:grpFill/>
            </p:spPr>
          </p:pic>
        </p:grpSp>
        <p:grpSp>
          <p:nvGrpSpPr>
            <p:cNvPr id="24" name="Group 23">
              <a:extLst>
                <a:ext uri="{FF2B5EF4-FFF2-40B4-BE49-F238E27FC236}">
                  <a16:creationId xmlns:a16="http://schemas.microsoft.com/office/drawing/2014/main" id="{A662CD25-DE72-4437-BAFC-024E81376A35}"/>
                </a:ext>
              </a:extLst>
            </p:cNvPr>
            <p:cNvGrpSpPr/>
            <p:nvPr/>
          </p:nvGrpSpPr>
          <p:grpSpPr>
            <a:xfrm>
              <a:off x="4907109" y="1156023"/>
              <a:ext cx="1107553" cy="1107553"/>
              <a:chOff x="423246" y="2735797"/>
              <a:chExt cx="1107553" cy="1107553"/>
            </a:xfrm>
          </p:grpSpPr>
          <p:sp>
            <p:nvSpPr>
              <p:cNvPr id="25" name="Oval 24">
                <a:extLst>
                  <a:ext uri="{FF2B5EF4-FFF2-40B4-BE49-F238E27FC236}">
                    <a16:creationId xmlns:a16="http://schemas.microsoft.com/office/drawing/2014/main" id="{180EF8CC-F5AE-4DDD-A9A5-6BE0B6B06B53}"/>
                  </a:ext>
                </a:extLst>
              </p:cNvPr>
              <p:cNvSpPr/>
              <p:nvPr/>
            </p:nvSpPr>
            <p:spPr>
              <a:xfrm>
                <a:off x="423246" y="2735797"/>
                <a:ext cx="1107553" cy="1107553"/>
              </a:xfrm>
              <a:prstGeom prst="ellips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26" name="Picture 25">
                <a:extLst>
                  <a:ext uri="{FF2B5EF4-FFF2-40B4-BE49-F238E27FC236}">
                    <a16:creationId xmlns:a16="http://schemas.microsoft.com/office/drawing/2014/main" id="{F52D18FC-98B4-47AC-82C1-89DE2FC96B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178" y="2975883"/>
                <a:ext cx="805688" cy="627380"/>
              </a:xfrm>
              <a:prstGeom prst="rect">
                <a:avLst/>
              </a:prstGeom>
            </p:spPr>
          </p:pic>
        </p:grpSp>
      </p:grpSp>
      <p:sp>
        <p:nvSpPr>
          <p:cNvPr id="2" name="TextBox 1">
            <a:extLst>
              <a:ext uri="{FF2B5EF4-FFF2-40B4-BE49-F238E27FC236}">
                <a16:creationId xmlns:a16="http://schemas.microsoft.com/office/drawing/2014/main" id="{BCC61A01-4746-1342-8583-906250D7D4E7}"/>
              </a:ext>
            </a:extLst>
          </p:cNvPr>
          <p:cNvSpPr txBox="1"/>
          <p:nvPr/>
        </p:nvSpPr>
        <p:spPr>
          <a:xfrm>
            <a:off x="1693622" y="3896383"/>
            <a:ext cx="1862588" cy="420564"/>
          </a:xfrm>
          <a:prstGeom prst="rect">
            <a:avLst/>
          </a:prstGeom>
          <a:noFill/>
        </p:spPr>
        <p:txBody>
          <a:bodyPr wrap="square" rtlCol="0">
            <a:spAutoFit/>
          </a:bodyPr>
          <a:lstStyle/>
          <a:p>
            <a:r>
              <a:rPr lang="en-GB" sz="2133" dirty="0"/>
              <a:t>Acquisition</a:t>
            </a:r>
          </a:p>
        </p:txBody>
      </p:sp>
      <p:sp>
        <p:nvSpPr>
          <p:cNvPr id="27" name="TextBox 26">
            <a:extLst>
              <a:ext uri="{FF2B5EF4-FFF2-40B4-BE49-F238E27FC236}">
                <a16:creationId xmlns:a16="http://schemas.microsoft.com/office/drawing/2014/main" id="{D105B601-54C1-7443-B9C4-759BC84BD867}"/>
              </a:ext>
            </a:extLst>
          </p:cNvPr>
          <p:cNvSpPr txBox="1"/>
          <p:nvPr/>
        </p:nvSpPr>
        <p:spPr>
          <a:xfrm>
            <a:off x="8459894" y="3896382"/>
            <a:ext cx="2761393" cy="420564"/>
          </a:xfrm>
          <a:prstGeom prst="rect">
            <a:avLst/>
          </a:prstGeom>
          <a:noFill/>
        </p:spPr>
        <p:txBody>
          <a:bodyPr wrap="square" rtlCol="0">
            <a:spAutoFit/>
          </a:bodyPr>
          <a:lstStyle/>
          <a:p>
            <a:r>
              <a:rPr lang="en-GB" sz="2133" dirty="0"/>
              <a:t>Consumption</a:t>
            </a:r>
          </a:p>
        </p:txBody>
      </p:sp>
      <p:pic>
        <p:nvPicPr>
          <p:cNvPr id="3" name="Picture 2">
            <a:extLst>
              <a:ext uri="{FF2B5EF4-FFF2-40B4-BE49-F238E27FC236}">
                <a16:creationId xmlns:a16="http://schemas.microsoft.com/office/drawing/2014/main" id="{A9E8DE50-B233-6C4F-9146-4D98657E0A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6277" y="2696699"/>
            <a:ext cx="729393" cy="943055"/>
          </a:xfrm>
          <a:prstGeom prst="rect">
            <a:avLst/>
          </a:prstGeom>
        </p:spPr>
      </p:pic>
      <p:pic>
        <p:nvPicPr>
          <p:cNvPr id="28" name="Picture 27">
            <a:extLst>
              <a:ext uri="{FF2B5EF4-FFF2-40B4-BE49-F238E27FC236}">
                <a16:creationId xmlns:a16="http://schemas.microsoft.com/office/drawing/2014/main" id="{17D10BDF-2A72-3144-92DC-F384251092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68001" y="4629446"/>
            <a:ext cx="729393" cy="943055"/>
          </a:xfrm>
          <a:prstGeom prst="rect">
            <a:avLst/>
          </a:prstGeom>
        </p:spPr>
      </p:pic>
      <p:pic>
        <p:nvPicPr>
          <p:cNvPr id="29" name="Picture 28">
            <a:extLst>
              <a:ext uri="{FF2B5EF4-FFF2-40B4-BE49-F238E27FC236}">
                <a16:creationId xmlns:a16="http://schemas.microsoft.com/office/drawing/2014/main" id="{F19DDA06-0282-F04C-A015-786DAC58CB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128" y="4617248"/>
            <a:ext cx="729393" cy="943055"/>
          </a:xfrm>
          <a:prstGeom prst="rect">
            <a:avLst/>
          </a:prstGeom>
        </p:spPr>
      </p:pic>
      <p:sp>
        <p:nvSpPr>
          <p:cNvPr id="30" name="TextBox 29">
            <a:extLst>
              <a:ext uri="{FF2B5EF4-FFF2-40B4-BE49-F238E27FC236}">
                <a16:creationId xmlns:a16="http://schemas.microsoft.com/office/drawing/2014/main" id="{D850494D-6987-4396-B362-D649F358C49D}"/>
              </a:ext>
            </a:extLst>
          </p:cNvPr>
          <p:cNvSpPr txBox="1"/>
          <p:nvPr/>
        </p:nvSpPr>
        <p:spPr>
          <a:xfrm>
            <a:off x="5272613" y="1682866"/>
            <a:ext cx="1862588" cy="420564"/>
          </a:xfrm>
          <a:prstGeom prst="rect">
            <a:avLst/>
          </a:prstGeom>
          <a:noFill/>
        </p:spPr>
        <p:txBody>
          <a:bodyPr wrap="square" rtlCol="0">
            <a:spAutoFit/>
          </a:bodyPr>
          <a:lstStyle/>
          <a:p>
            <a:r>
              <a:rPr lang="en-GB" sz="2133" dirty="0"/>
              <a:t>Production</a:t>
            </a:r>
          </a:p>
        </p:txBody>
      </p:sp>
      <p:sp>
        <p:nvSpPr>
          <p:cNvPr id="10" name="Speech Bubble: Oval 9">
            <a:extLst>
              <a:ext uri="{FF2B5EF4-FFF2-40B4-BE49-F238E27FC236}">
                <a16:creationId xmlns:a16="http://schemas.microsoft.com/office/drawing/2014/main" id="{F09AE99C-D87F-4D52-A501-C347C982F5F3}"/>
              </a:ext>
            </a:extLst>
          </p:cNvPr>
          <p:cNvSpPr/>
          <p:nvPr/>
        </p:nvSpPr>
        <p:spPr>
          <a:xfrm>
            <a:off x="9726804" y="1733341"/>
            <a:ext cx="2275952" cy="773723"/>
          </a:xfrm>
          <a:prstGeom prst="wedgeEllipseCallout">
            <a:avLst>
              <a:gd name="adj1" fmla="val -59464"/>
              <a:gd name="adj2" fmla="val 11509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 real time</a:t>
            </a:r>
            <a:br>
              <a:rPr lang="en-GB" dirty="0">
                <a:solidFill>
                  <a:schemeClr val="tx1"/>
                </a:solidFill>
              </a:rPr>
            </a:br>
            <a:r>
              <a:rPr lang="en-GB" dirty="0">
                <a:solidFill>
                  <a:schemeClr val="tx1"/>
                </a:solidFill>
              </a:rPr>
              <a:t>&amp; time aligned</a:t>
            </a:r>
          </a:p>
        </p:txBody>
      </p:sp>
      <p:sp>
        <p:nvSpPr>
          <p:cNvPr id="32" name="Right Arrow 13">
            <a:extLst>
              <a:ext uri="{FF2B5EF4-FFF2-40B4-BE49-F238E27FC236}">
                <a16:creationId xmlns:a16="http://schemas.microsoft.com/office/drawing/2014/main" id="{4B494CB9-FA86-4CB8-9DB9-CFA32A1CDF26}"/>
              </a:ext>
            </a:extLst>
          </p:cNvPr>
          <p:cNvSpPr/>
          <p:nvPr/>
        </p:nvSpPr>
        <p:spPr>
          <a:xfrm>
            <a:off x="10034664" y="1833303"/>
            <a:ext cx="281934" cy="311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13" dirty="0"/>
          </a:p>
        </p:txBody>
      </p:sp>
      <p:cxnSp>
        <p:nvCxnSpPr>
          <p:cNvPr id="33" name="Straight Connector 32">
            <a:extLst>
              <a:ext uri="{FF2B5EF4-FFF2-40B4-BE49-F238E27FC236}">
                <a16:creationId xmlns:a16="http://schemas.microsoft.com/office/drawing/2014/main" id="{5A7F518A-F2BE-46E3-81A1-C52FC677ABAB}"/>
              </a:ext>
            </a:extLst>
          </p:cNvPr>
          <p:cNvCxnSpPr/>
          <p:nvPr/>
        </p:nvCxnSpPr>
        <p:spPr>
          <a:xfrm>
            <a:off x="8714022" y="4809341"/>
            <a:ext cx="0" cy="568595"/>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2741034B-1A8B-4E88-B048-BDED087C3B87}"/>
              </a:ext>
            </a:extLst>
          </p:cNvPr>
          <p:cNvCxnSpPr/>
          <p:nvPr/>
        </p:nvCxnSpPr>
        <p:spPr>
          <a:xfrm>
            <a:off x="3476733" y="4839485"/>
            <a:ext cx="0" cy="568595"/>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EF2FC7FC-4727-4EC0-88A5-567355DE2D8B}"/>
              </a:ext>
            </a:extLst>
          </p:cNvPr>
          <p:cNvCxnSpPr>
            <a:cxnSpLocks/>
          </p:cNvCxnSpPr>
          <p:nvPr/>
        </p:nvCxnSpPr>
        <p:spPr>
          <a:xfrm>
            <a:off x="6939260" y="3588139"/>
            <a:ext cx="558407"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E5B9A971-2147-4E65-9C26-424606F51376}"/>
              </a:ext>
            </a:extLst>
          </p:cNvPr>
          <p:cNvCxnSpPr>
            <a:cxnSpLocks/>
          </p:cNvCxnSpPr>
          <p:nvPr/>
        </p:nvCxnSpPr>
        <p:spPr>
          <a:xfrm>
            <a:off x="4664983" y="3594598"/>
            <a:ext cx="558407" cy="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B1AE6FA4-A543-4B69-AC29-FEA60A5D9196}"/>
              </a:ext>
            </a:extLst>
          </p:cNvPr>
          <p:cNvCxnSpPr>
            <a:cxnSpLocks/>
          </p:cNvCxnSpPr>
          <p:nvPr/>
        </p:nvCxnSpPr>
        <p:spPr>
          <a:xfrm>
            <a:off x="10345494" y="1840027"/>
            <a:ext cx="0" cy="283557"/>
          </a:xfrm>
          <a:prstGeom prst="line">
            <a:avLst/>
          </a:prstGeom>
          <a:ln w="762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0107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A6B0-26F6-4226-8E24-F44B711B368B}"/>
              </a:ext>
            </a:extLst>
          </p:cNvPr>
          <p:cNvSpPr>
            <a:spLocks noGrp="1"/>
          </p:cNvSpPr>
          <p:nvPr>
            <p:ph type="title"/>
          </p:nvPr>
        </p:nvSpPr>
        <p:spPr>
          <a:xfrm>
            <a:off x="838200" y="4054"/>
            <a:ext cx="10515600" cy="1325563"/>
          </a:xfrm>
        </p:spPr>
        <p:txBody>
          <a:bodyPr/>
          <a:lstStyle/>
          <a:p>
            <a:r>
              <a:rPr lang="en-GB" dirty="0">
                <a:solidFill>
                  <a:schemeClr val="bg1"/>
                </a:solidFill>
              </a:rPr>
              <a:t>Deterministic data transfer</a:t>
            </a:r>
            <a:br>
              <a:rPr lang="en-GB" dirty="0">
                <a:solidFill>
                  <a:schemeClr val="bg1"/>
                </a:solidFill>
              </a:rPr>
            </a:br>
            <a:r>
              <a:rPr lang="en-GB" dirty="0">
                <a:solidFill>
                  <a:schemeClr val="bg1"/>
                </a:solidFill>
              </a:rPr>
              <a:t>Linear and non-linear</a:t>
            </a:r>
          </a:p>
        </p:txBody>
      </p:sp>
      <p:sp>
        <p:nvSpPr>
          <p:cNvPr id="4" name="Rectangle 3">
            <a:extLst>
              <a:ext uri="{FF2B5EF4-FFF2-40B4-BE49-F238E27FC236}">
                <a16:creationId xmlns:a16="http://schemas.microsoft.com/office/drawing/2014/main" id="{31FFA5B2-6BD7-4BF9-9DC8-6FE164302DDE}"/>
              </a:ext>
            </a:extLst>
          </p:cNvPr>
          <p:cNvSpPr/>
          <p:nvPr/>
        </p:nvSpPr>
        <p:spPr>
          <a:xfrm>
            <a:off x="1982810" y="4582459"/>
            <a:ext cx="2571263" cy="1421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7" dirty="0"/>
              <a:t>TCP</a:t>
            </a:r>
          </a:p>
        </p:txBody>
      </p:sp>
      <p:sp>
        <p:nvSpPr>
          <p:cNvPr id="5" name="Rectangle 4">
            <a:extLst>
              <a:ext uri="{FF2B5EF4-FFF2-40B4-BE49-F238E27FC236}">
                <a16:creationId xmlns:a16="http://schemas.microsoft.com/office/drawing/2014/main" id="{FC9E215B-8CD4-4501-800D-F8452A5AB633}"/>
              </a:ext>
            </a:extLst>
          </p:cNvPr>
          <p:cNvSpPr/>
          <p:nvPr/>
        </p:nvSpPr>
        <p:spPr>
          <a:xfrm>
            <a:off x="4810370" y="4582459"/>
            <a:ext cx="2571263" cy="14219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t>Infiniband</a:t>
            </a:r>
            <a:endParaRPr lang="en-GB" sz="3200" dirty="0"/>
          </a:p>
        </p:txBody>
      </p:sp>
      <p:sp>
        <p:nvSpPr>
          <p:cNvPr id="6" name="Rectangle 5">
            <a:extLst>
              <a:ext uri="{FF2B5EF4-FFF2-40B4-BE49-F238E27FC236}">
                <a16:creationId xmlns:a16="http://schemas.microsoft.com/office/drawing/2014/main" id="{01028673-89C4-4BC3-BF9E-DCEE6D0C79BD}"/>
              </a:ext>
            </a:extLst>
          </p:cNvPr>
          <p:cNvSpPr/>
          <p:nvPr/>
        </p:nvSpPr>
        <p:spPr>
          <a:xfrm>
            <a:off x="7637929" y="4591118"/>
            <a:ext cx="2571263" cy="1421940"/>
          </a:xfrm>
          <a:prstGeom prst="rect">
            <a:avLst/>
          </a:prstGeom>
          <a:solidFill>
            <a:srgbClr val="63C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267" dirty="0"/>
              <a:t>SRD</a:t>
            </a:r>
          </a:p>
        </p:txBody>
      </p:sp>
      <p:sp>
        <p:nvSpPr>
          <p:cNvPr id="7" name="Rectangle 6">
            <a:extLst>
              <a:ext uri="{FF2B5EF4-FFF2-40B4-BE49-F238E27FC236}">
                <a16:creationId xmlns:a16="http://schemas.microsoft.com/office/drawing/2014/main" id="{56E543FB-CADD-4D92-BB81-AAD033691784}"/>
              </a:ext>
            </a:extLst>
          </p:cNvPr>
          <p:cNvSpPr/>
          <p:nvPr/>
        </p:nvSpPr>
        <p:spPr>
          <a:xfrm>
            <a:off x="1982810" y="2007061"/>
            <a:ext cx="2571263" cy="142194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RTP/UDP</a:t>
            </a:r>
          </a:p>
        </p:txBody>
      </p:sp>
      <p:sp>
        <p:nvSpPr>
          <p:cNvPr id="8" name="Cross 7">
            <a:extLst>
              <a:ext uri="{FF2B5EF4-FFF2-40B4-BE49-F238E27FC236}">
                <a16:creationId xmlns:a16="http://schemas.microsoft.com/office/drawing/2014/main" id="{5DB8997B-26B6-4525-B077-58AEA62E11AC}"/>
              </a:ext>
            </a:extLst>
          </p:cNvPr>
          <p:cNvSpPr/>
          <p:nvPr/>
        </p:nvSpPr>
        <p:spPr>
          <a:xfrm>
            <a:off x="6892787" y="2014380"/>
            <a:ext cx="1411356" cy="1407301"/>
          </a:xfrm>
          <a:prstGeom prst="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t>FEC</a:t>
            </a:r>
          </a:p>
        </p:txBody>
      </p:sp>
      <p:sp>
        <p:nvSpPr>
          <p:cNvPr id="9" name="Cross 8">
            <a:extLst>
              <a:ext uri="{FF2B5EF4-FFF2-40B4-BE49-F238E27FC236}">
                <a16:creationId xmlns:a16="http://schemas.microsoft.com/office/drawing/2014/main" id="{ADDD6025-362F-460D-9E1A-988FDE0030EF}"/>
              </a:ext>
            </a:extLst>
          </p:cNvPr>
          <p:cNvSpPr/>
          <p:nvPr/>
        </p:nvSpPr>
        <p:spPr>
          <a:xfrm>
            <a:off x="5238510" y="2014379"/>
            <a:ext cx="1411356" cy="1407301"/>
          </a:xfrm>
          <a:prstGeom prst="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dirty="0"/>
              <a:t>2022-7</a:t>
            </a:r>
          </a:p>
        </p:txBody>
      </p:sp>
      <p:sp>
        <p:nvSpPr>
          <p:cNvPr id="10" name="Cross 9">
            <a:extLst>
              <a:ext uri="{FF2B5EF4-FFF2-40B4-BE49-F238E27FC236}">
                <a16:creationId xmlns:a16="http://schemas.microsoft.com/office/drawing/2014/main" id="{78C978E2-1C00-4B92-B47C-B0229B045F55}"/>
              </a:ext>
            </a:extLst>
          </p:cNvPr>
          <p:cNvSpPr/>
          <p:nvPr/>
        </p:nvSpPr>
        <p:spPr>
          <a:xfrm>
            <a:off x="8547066" y="2021700"/>
            <a:ext cx="1411356" cy="1407301"/>
          </a:xfrm>
          <a:prstGeom prst="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t>ARQ</a:t>
            </a:r>
          </a:p>
        </p:txBody>
      </p:sp>
      <p:sp>
        <p:nvSpPr>
          <p:cNvPr id="11" name="Slide Number Placeholder 10">
            <a:extLst>
              <a:ext uri="{FF2B5EF4-FFF2-40B4-BE49-F238E27FC236}">
                <a16:creationId xmlns:a16="http://schemas.microsoft.com/office/drawing/2014/main" id="{74737929-5904-44B0-9390-EAA1CB4AE03C}"/>
              </a:ext>
            </a:extLst>
          </p:cNvPr>
          <p:cNvSpPr>
            <a:spLocks noGrp="1"/>
          </p:cNvSpPr>
          <p:nvPr>
            <p:ph type="sldNum" sz="quarter" idx="12"/>
          </p:nvPr>
        </p:nvSpPr>
        <p:spPr/>
        <p:txBody>
          <a:bodyPr/>
          <a:lstStyle/>
          <a:p>
            <a:fld id="{B86B1C54-FEBF-4CC1-B344-3951D30ED3C9}" type="slidenum">
              <a:rPr lang="en-US" noProof="0" smtClean="0"/>
              <a:t>41</a:t>
            </a:fld>
            <a:endParaRPr lang="en-US" noProof="0" dirty="0"/>
          </a:p>
        </p:txBody>
      </p:sp>
    </p:spTree>
    <p:extLst>
      <p:ext uri="{BB962C8B-B14F-4D97-AF65-F5344CB8AC3E}">
        <p14:creationId xmlns:p14="http://schemas.microsoft.com/office/powerpoint/2010/main" val="3024288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5B9B-B886-3D4D-BE76-1CB49A4C857F}"/>
              </a:ext>
            </a:extLst>
          </p:cNvPr>
          <p:cNvSpPr>
            <a:spLocks noGrp="1"/>
          </p:cNvSpPr>
          <p:nvPr>
            <p:ph type="title"/>
          </p:nvPr>
        </p:nvSpPr>
        <p:spPr>
          <a:xfrm>
            <a:off x="83226" y="427603"/>
            <a:ext cx="9875034" cy="728221"/>
          </a:xfrm>
        </p:spPr>
        <p:txBody>
          <a:bodyPr/>
          <a:lstStyle/>
          <a:p>
            <a:pPr algn="ctr"/>
            <a:r>
              <a:rPr lang="en-US" dirty="0">
                <a:solidFill>
                  <a:schemeClr val="bg1">
                    <a:lumMod val="95000"/>
                  </a:schemeClr>
                </a:solidFill>
              </a:rPr>
              <a:t>In conclusion</a:t>
            </a:r>
          </a:p>
        </p:txBody>
      </p:sp>
      <p:sp>
        <p:nvSpPr>
          <p:cNvPr id="5" name="Rounded Rectangle 4">
            <a:extLst>
              <a:ext uri="{FF2B5EF4-FFF2-40B4-BE49-F238E27FC236}">
                <a16:creationId xmlns:a16="http://schemas.microsoft.com/office/drawing/2014/main" id="{14371F17-364B-FF41-A463-679A80380FB5}"/>
              </a:ext>
            </a:extLst>
          </p:cNvPr>
          <p:cNvSpPr/>
          <p:nvPr/>
        </p:nvSpPr>
        <p:spPr>
          <a:xfrm>
            <a:off x="125026" y="5004244"/>
            <a:ext cx="2393388" cy="104061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a:r>
              <a:rPr lang="en-US" sz="2133" dirty="0"/>
              <a:t>Remote commentary location</a:t>
            </a:r>
          </a:p>
        </p:txBody>
      </p:sp>
      <p:sp>
        <p:nvSpPr>
          <p:cNvPr id="6" name="Rounded Rectangle 5">
            <a:extLst>
              <a:ext uri="{FF2B5EF4-FFF2-40B4-BE49-F238E27FC236}">
                <a16:creationId xmlns:a16="http://schemas.microsoft.com/office/drawing/2014/main" id="{6B86B752-6A22-8944-85C8-4D6DC02A3AA8}"/>
              </a:ext>
            </a:extLst>
          </p:cNvPr>
          <p:cNvSpPr/>
          <p:nvPr/>
        </p:nvSpPr>
        <p:spPr>
          <a:xfrm>
            <a:off x="87199" y="1799127"/>
            <a:ext cx="2426855" cy="235512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a:endParaRPr lang="en-US" sz="2133" dirty="0"/>
          </a:p>
          <a:p>
            <a:pPr algn="r"/>
            <a:r>
              <a:rPr lang="en-US" sz="2133" dirty="0"/>
              <a:t>Event/</a:t>
            </a:r>
            <a:br>
              <a:rPr lang="en-US" sz="2133" dirty="0"/>
            </a:br>
            <a:r>
              <a:rPr lang="en-US" sz="2133" dirty="0"/>
              <a:t>alternate</a:t>
            </a:r>
          </a:p>
          <a:p>
            <a:pPr algn="r"/>
            <a:r>
              <a:rPr lang="en-US" sz="2133" dirty="0"/>
              <a:t>location</a:t>
            </a:r>
          </a:p>
        </p:txBody>
      </p:sp>
      <p:grpSp>
        <p:nvGrpSpPr>
          <p:cNvPr id="7" name="Group 6">
            <a:extLst>
              <a:ext uri="{FF2B5EF4-FFF2-40B4-BE49-F238E27FC236}">
                <a16:creationId xmlns:a16="http://schemas.microsoft.com/office/drawing/2014/main" id="{691E20A9-9628-B643-AE16-41D3059110FA}"/>
              </a:ext>
            </a:extLst>
          </p:cNvPr>
          <p:cNvGrpSpPr/>
          <p:nvPr/>
        </p:nvGrpSpPr>
        <p:grpSpPr>
          <a:xfrm flipH="1">
            <a:off x="276667" y="1911888"/>
            <a:ext cx="589971" cy="620984"/>
            <a:chOff x="1881214" y="1347383"/>
            <a:chExt cx="1107553" cy="1107553"/>
          </a:xfrm>
        </p:grpSpPr>
        <p:sp>
          <p:nvSpPr>
            <p:cNvPr id="8" name="Oval 7">
              <a:extLst>
                <a:ext uri="{FF2B5EF4-FFF2-40B4-BE49-F238E27FC236}">
                  <a16:creationId xmlns:a16="http://schemas.microsoft.com/office/drawing/2014/main" id="{9F2B6811-D57E-8541-A0BB-886BE4BB9DF3}"/>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9" name="Picture 8">
              <a:extLst>
                <a:ext uri="{FF2B5EF4-FFF2-40B4-BE49-F238E27FC236}">
                  <a16:creationId xmlns:a16="http://schemas.microsoft.com/office/drawing/2014/main" id="{81EC6ED7-B699-8F43-B8A3-78CD64056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10" name="Group 9">
            <a:extLst>
              <a:ext uri="{FF2B5EF4-FFF2-40B4-BE49-F238E27FC236}">
                <a16:creationId xmlns:a16="http://schemas.microsoft.com/office/drawing/2014/main" id="{ABBFF0A9-D598-DD4C-A091-74A2F048981A}"/>
              </a:ext>
            </a:extLst>
          </p:cNvPr>
          <p:cNvGrpSpPr/>
          <p:nvPr/>
        </p:nvGrpSpPr>
        <p:grpSpPr>
          <a:xfrm flipH="1">
            <a:off x="276667" y="2713282"/>
            <a:ext cx="589971" cy="620984"/>
            <a:chOff x="1881214" y="1347383"/>
            <a:chExt cx="1107553" cy="1107553"/>
          </a:xfrm>
        </p:grpSpPr>
        <p:sp>
          <p:nvSpPr>
            <p:cNvPr id="11" name="Oval 10">
              <a:extLst>
                <a:ext uri="{FF2B5EF4-FFF2-40B4-BE49-F238E27FC236}">
                  <a16:creationId xmlns:a16="http://schemas.microsoft.com/office/drawing/2014/main" id="{2A237A04-5DA0-564A-A6DE-4E69E5FA9B6A}"/>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12" name="Picture 11">
              <a:extLst>
                <a:ext uri="{FF2B5EF4-FFF2-40B4-BE49-F238E27FC236}">
                  <a16:creationId xmlns:a16="http://schemas.microsoft.com/office/drawing/2014/main" id="{76924093-6F6D-2C43-B77A-9ED34FEFD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13" name="Group 12">
            <a:extLst>
              <a:ext uri="{FF2B5EF4-FFF2-40B4-BE49-F238E27FC236}">
                <a16:creationId xmlns:a16="http://schemas.microsoft.com/office/drawing/2014/main" id="{6DEDB2B4-80A4-1142-A492-13D61BF6CDE5}"/>
              </a:ext>
            </a:extLst>
          </p:cNvPr>
          <p:cNvGrpSpPr/>
          <p:nvPr/>
        </p:nvGrpSpPr>
        <p:grpSpPr>
          <a:xfrm flipH="1">
            <a:off x="276667" y="5302174"/>
            <a:ext cx="589971" cy="620984"/>
            <a:chOff x="1881214" y="1347383"/>
            <a:chExt cx="1107553" cy="1107553"/>
          </a:xfrm>
        </p:grpSpPr>
        <p:sp>
          <p:nvSpPr>
            <p:cNvPr id="14" name="Oval 13">
              <a:extLst>
                <a:ext uri="{FF2B5EF4-FFF2-40B4-BE49-F238E27FC236}">
                  <a16:creationId xmlns:a16="http://schemas.microsoft.com/office/drawing/2014/main" id="{B1A51B20-505E-9245-A704-F625FE2A6276}"/>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15" name="Picture 14">
              <a:extLst>
                <a:ext uri="{FF2B5EF4-FFF2-40B4-BE49-F238E27FC236}">
                  <a16:creationId xmlns:a16="http://schemas.microsoft.com/office/drawing/2014/main" id="{963926C0-4F8B-4640-9484-7368535C7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16" name="Group 15">
            <a:extLst>
              <a:ext uri="{FF2B5EF4-FFF2-40B4-BE49-F238E27FC236}">
                <a16:creationId xmlns:a16="http://schemas.microsoft.com/office/drawing/2014/main" id="{02822560-6969-164B-9748-9C2028434C9B}"/>
              </a:ext>
            </a:extLst>
          </p:cNvPr>
          <p:cNvGrpSpPr/>
          <p:nvPr/>
        </p:nvGrpSpPr>
        <p:grpSpPr>
          <a:xfrm flipH="1">
            <a:off x="276667" y="3514675"/>
            <a:ext cx="589971" cy="620984"/>
            <a:chOff x="1881214" y="1347383"/>
            <a:chExt cx="1107553" cy="1107553"/>
          </a:xfrm>
        </p:grpSpPr>
        <p:sp>
          <p:nvSpPr>
            <p:cNvPr id="17" name="Oval 16">
              <a:extLst>
                <a:ext uri="{FF2B5EF4-FFF2-40B4-BE49-F238E27FC236}">
                  <a16:creationId xmlns:a16="http://schemas.microsoft.com/office/drawing/2014/main" id="{756034F4-77C8-F544-8DC6-66ED74FF1D56}"/>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18" name="Picture 17">
              <a:extLst>
                <a:ext uri="{FF2B5EF4-FFF2-40B4-BE49-F238E27FC236}">
                  <a16:creationId xmlns:a16="http://schemas.microsoft.com/office/drawing/2014/main" id="{DEF41C07-92FE-B148-AA5B-EE3B8D12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sp>
        <p:nvSpPr>
          <p:cNvPr id="24" name="Rounded Rectangle 23">
            <a:extLst>
              <a:ext uri="{FF2B5EF4-FFF2-40B4-BE49-F238E27FC236}">
                <a16:creationId xmlns:a16="http://schemas.microsoft.com/office/drawing/2014/main" id="{A12F5F55-64BD-F04F-9AC4-318E39CEE637}"/>
              </a:ext>
            </a:extLst>
          </p:cNvPr>
          <p:cNvSpPr/>
          <p:nvPr/>
        </p:nvSpPr>
        <p:spPr>
          <a:xfrm>
            <a:off x="3873270" y="1700647"/>
            <a:ext cx="6775974" cy="455630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133" dirty="0"/>
              <a:t>Production </a:t>
            </a:r>
          </a:p>
          <a:p>
            <a:pPr algn="ctr"/>
            <a:r>
              <a:rPr lang="en-US" sz="2133" dirty="0"/>
              <a:t>Center</a:t>
            </a:r>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p:txBody>
      </p:sp>
      <p:grpSp>
        <p:nvGrpSpPr>
          <p:cNvPr id="28" name="Group 27">
            <a:extLst>
              <a:ext uri="{FF2B5EF4-FFF2-40B4-BE49-F238E27FC236}">
                <a16:creationId xmlns:a16="http://schemas.microsoft.com/office/drawing/2014/main" id="{03A24EB1-37AF-2340-BD20-447E849BC970}"/>
              </a:ext>
            </a:extLst>
          </p:cNvPr>
          <p:cNvGrpSpPr/>
          <p:nvPr/>
        </p:nvGrpSpPr>
        <p:grpSpPr>
          <a:xfrm>
            <a:off x="6916435" y="3419116"/>
            <a:ext cx="1406757" cy="1398216"/>
            <a:chOff x="1862762" y="2914807"/>
            <a:chExt cx="1107553" cy="1107553"/>
          </a:xfrm>
          <a:effectLst>
            <a:glow rad="1473200">
              <a:schemeClr val="accent4">
                <a:satMod val="175000"/>
                <a:alpha val="40000"/>
              </a:schemeClr>
            </a:glow>
          </a:effectLst>
        </p:grpSpPr>
        <p:sp>
          <p:nvSpPr>
            <p:cNvPr id="29" name="Oval 28">
              <a:extLst>
                <a:ext uri="{FF2B5EF4-FFF2-40B4-BE49-F238E27FC236}">
                  <a16:creationId xmlns:a16="http://schemas.microsoft.com/office/drawing/2014/main" id="{36B6E318-27B6-D74D-8FBB-7B4095E0154A}"/>
                </a:ext>
              </a:extLst>
            </p:cNvPr>
            <p:cNvSpPr/>
            <p:nvPr/>
          </p:nvSpPr>
          <p:spPr>
            <a:xfrm>
              <a:off x="1862762" y="291480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30" name="Picture 29">
              <a:extLst>
                <a:ext uri="{FF2B5EF4-FFF2-40B4-BE49-F238E27FC236}">
                  <a16:creationId xmlns:a16="http://schemas.microsoft.com/office/drawing/2014/main" id="{CC19C273-AC6E-7C44-A085-BD5615805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28" y="3022813"/>
              <a:ext cx="693420" cy="891540"/>
            </a:xfrm>
            <a:prstGeom prst="rect">
              <a:avLst/>
            </a:prstGeom>
          </p:spPr>
        </p:pic>
      </p:grpSp>
      <p:sp>
        <p:nvSpPr>
          <p:cNvPr id="3" name="Left-Right Arrow 2">
            <a:extLst>
              <a:ext uri="{FF2B5EF4-FFF2-40B4-BE49-F238E27FC236}">
                <a16:creationId xmlns:a16="http://schemas.microsoft.com/office/drawing/2014/main" id="{1AA2079D-7DC2-5D4F-A51F-355F0ADDD4B4}"/>
              </a:ext>
            </a:extLst>
          </p:cNvPr>
          <p:cNvSpPr/>
          <p:nvPr/>
        </p:nvSpPr>
        <p:spPr>
          <a:xfrm>
            <a:off x="2830399" y="5473613"/>
            <a:ext cx="897891" cy="2638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33" name="Left-Right Arrow 32">
            <a:extLst>
              <a:ext uri="{FF2B5EF4-FFF2-40B4-BE49-F238E27FC236}">
                <a16:creationId xmlns:a16="http://schemas.microsoft.com/office/drawing/2014/main" id="{82D44DF1-719D-D24A-9A67-CD7E18BAD9A2}"/>
              </a:ext>
            </a:extLst>
          </p:cNvPr>
          <p:cNvSpPr/>
          <p:nvPr/>
        </p:nvSpPr>
        <p:spPr>
          <a:xfrm>
            <a:off x="2830399" y="2891481"/>
            <a:ext cx="922605" cy="2638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nvGrpSpPr>
          <p:cNvPr id="35" name="Group 34">
            <a:extLst>
              <a:ext uri="{FF2B5EF4-FFF2-40B4-BE49-F238E27FC236}">
                <a16:creationId xmlns:a16="http://schemas.microsoft.com/office/drawing/2014/main" id="{71C47008-CE21-C04A-BA26-428EA626E9AD}"/>
              </a:ext>
            </a:extLst>
          </p:cNvPr>
          <p:cNvGrpSpPr/>
          <p:nvPr/>
        </p:nvGrpSpPr>
        <p:grpSpPr>
          <a:xfrm>
            <a:off x="5193105" y="3642981"/>
            <a:ext cx="979830" cy="1008346"/>
            <a:chOff x="1881214" y="1347383"/>
            <a:chExt cx="1107553" cy="1107553"/>
          </a:xfrm>
        </p:grpSpPr>
        <p:sp>
          <p:nvSpPr>
            <p:cNvPr id="36" name="Oval 35">
              <a:extLst>
                <a:ext uri="{FF2B5EF4-FFF2-40B4-BE49-F238E27FC236}">
                  <a16:creationId xmlns:a16="http://schemas.microsoft.com/office/drawing/2014/main" id="{E7BCB5E8-586B-1C48-B161-9ED11593BD28}"/>
                </a:ext>
              </a:extLst>
            </p:cNvPr>
            <p:cNvSpPr/>
            <p:nvPr/>
          </p:nvSpPr>
          <p:spPr>
            <a:xfrm>
              <a:off x="1881214"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37" name="Picture 36">
              <a:extLst>
                <a:ext uri="{FF2B5EF4-FFF2-40B4-BE49-F238E27FC236}">
                  <a16:creationId xmlns:a16="http://schemas.microsoft.com/office/drawing/2014/main" id="{DBC52862-23EA-C746-A692-D2AB1F611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005" y="1551309"/>
              <a:ext cx="775970" cy="766064"/>
            </a:xfrm>
            <a:prstGeom prst="rect">
              <a:avLst/>
            </a:prstGeom>
          </p:spPr>
        </p:pic>
      </p:grpSp>
      <p:grpSp>
        <p:nvGrpSpPr>
          <p:cNvPr id="38" name="Group 37">
            <a:extLst>
              <a:ext uri="{FF2B5EF4-FFF2-40B4-BE49-F238E27FC236}">
                <a16:creationId xmlns:a16="http://schemas.microsoft.com/office/drawing/2014/main" id="{A2C6BDEF-5730-B54E-94C8-1437FE944569}"/>
              </a:ext>
            </a:extLst>
          </p:cNvPr>
          <p:cNvGrpSpPr/>
          <p:nvPr/>
        </p:nvGrpSpPr>
        <p:grpSpPr>
          <a:xfrm>
            <a:off x="8192514" y="1758528"/>
            <a:ext cx="979829" cy="1008345"/>
            <a:chOff x="6230945" y="2984587"/>
            <a:chExt cx="1107552" cy="1107552"/>
          </a:xfrm>
        </p:grpSpPr>
        <p:sp>
          <p:nvSpPr>
            <p:cNvPr id="39" name="Oval 38">
              <a:extLst>
                <a:ext uri="{FF2B5EF4-FFF2-40B4-BE49-F238E27FC236}">
                  <a16:creationId xmlns:a16="http://schemas.microsoft.com/office/drawing/2014/main" id="{D6BD8D04-85CF-9F41-B75E-1DAB5598EE78}"/>
                </a:ext>
              </a:extLst>
            </p:cNvPr>
            <p:cNvSpPr/>
            <p:nvPr/>
          </p:nvSpPr>
          <p:spPr>
            <a:xfrm>
              <a:off x="6230945" y="2984587"/>
              <a:ext cx="1107552" cy="1107552"/>
            </a:xfrm>
            <a:prstGeom prst="ellipse">
              <a:avLst/>
            </a:prstGeom>
            <a:solidFill>
              <a:schemeClr val="tx2">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67" dirty="0"/>
            </a:p>
          </p:txBody>
        </p:sp>
        <p:pic>
          <p:nvPicPr>
            <p:cNvPr id="40" name="Picture 39">
              <a:extLst>
                <a:ext uri="{FF2B5EF4-FFF2-40B4-BE49-F238E27FC236}">
                  <a16:creationId xmlns:a16="http://schemas.microsoft.com/office/drawing/2014/main" id="{47A53C32-3127-A544-AFF6-96D79CD5F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179" y="3237881"/>
              <a:ext cx="799084" cy="600964"/>
            </a:xfrm>
            <a:prstGeom prst="rect">
              <a:avLst/>
            </a:prstGeom>
          </p:spPr>
        </p:pic>
      </p:grpSp>
      <p:grpSp>
        <p:nvGrpSpPr>
          <p:cNvPr id="41" name="Group 40">
            <a:extLst>
              <a:ext uri="{FF2B5EF4-FFF2-40B4-BE49-F238E27FC236}">
                <a16:creationId xmlns:a16="http://schemas.microsoft.com/office/drawing/2014/main" id="{F6D622A8-60B0-3B41-8283-A8740061E7C7}"/>
              </a:ext>
            </a:extLst>
          </p:cNvPr>
          <p:cNvGrpSpPr/>
          <p:nvPr/>
        </p:nvGrpSpPr>
        <p:grpSpPr>
          <a:xfrm>
            <a:off x="9455701" y="2958251"/>
            <a:ext cx="979830" cy="1008346"/>
            <a:chOff x="423246" y="2735797"/>
            <a:chExt cx="1107553" cy="1107553"/>
          </a:xfrm>
        </p:grpSpPr>
        <p:sp>
          <p:nvSpPr>
            <p:cNvPr id="42" name="Oval 41">
              <a:extLst>
                <a:ext uri="{FF2B5EF4-FFF2-40B4-BE49-F238E27FC236}">
                  <a16:creationId xmlns:a16="http://schemas.microsoft.com/office/drawing/2014/main" id="{3569F978-239F-A34B-ABAA-7D4EC24E9F46}"/>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43" name="Picture 42">
              <a:extLst>
                <a:ext uri="{FF2B5EF4-FFF2-40B4-BE49-F238E27FC236}">
                  <a16:creationId xmlns:a16="http://schemas.microsoft.com/office/drawing/2014/main" id="{B947D4BD-F364-AA4E-B1EB-A92958E49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78" y="2975883"/>
              <a:ext cx="805688" cy="627380"/>
            </a:xfrm>
            <a:prstGeom prst="rect">
              <a:avLst/>
            </a:prstGeom>
          </p:spPr>
        </p:pic>
      </p:grpSp>
      <p:grpSp>
        <p:nvGrpSpPr>
          <p:cNvPr id="44" name="Group 43">
            <a:extLst>
              <a:ext uri="{FF2B5EF4-FFF2-40B4-BE49-F238E27FC236}">
                <a16:creationId xmlns:a16="http://schemas.microsoft.com/office/drawing/2014/main" id="{363FBF43-A02B-5C46-A432-E2C330DBD07A}"/>
              </a:ext>
            </a:extLst>
          </p:cNvPr>
          <p:cNvGrpSpPr/>
          <p:nvPr/>
        </p:nvGrpSpPr>
        <p:grpSpPr>
          <a:xfrm>
            <a:off x="9439240" y="1825314"/>
            <a:ext cx="979830" cy="1008346"/>
            <a:chOff x="7635053" y="1347383"/>
            <a:chExt cx="1107553" cy="1107553"/>
          </a:xfrm>
        </p:grpSpPr>
        <p:sp>
          <p:nvSpPr>
            <p:cNvPr id="45" name="Oval 44">
              <a:extLst>
                <a:ext uri="{FF2B5EF4-FFF2-40B4-BE49-F238E27FC236}">
                  <a16:creationId xmlns:a16="http://schemas.microsoft.com/office/drawing/2014/main" id="{B2672BA7-430F-1F40-8AF8-8BE6537E164F}"/>
                </a:ext>
              </a:extLst>
            </p:cNvPr>
            <p:cNvSpPr/>
            <p:nvPr/>
          </p:nvSpPr>
          <p:spPr>
            <a:xfrm>
              <a:off x="7635053"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dirty="0"/>
            </a:p>
          </p:txBody>
        </p:sp>
        <p:pic>
          <p:nvPicPr>
            <p:cNvPr id="46" name="Picture 45">
              <a:extLst>
                <a:ext uri="{FF2B5EF4-FFF2-40B4-BE49-F238E27FC236}">
                  <a16:creationId xmlns:a16="http://schemas.microsoft.com/office/drawing/2014/main" id="{8CB91830-D0ED-6149-8EF3-E557B4BDC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6361" y="1458691"/>
              <a:ext cx="884936" cy="884936"/>
            </a:xfrm>
            <a:prstGeom prst="rect">
              <a:avLst/>
            </a:prstGeom>
          </p:spPr>
        </p:pic>
      </p:grpSp>
      <p:grpSp>
        <p:nvGrpSpPr>
          <p:cNvPr id="47" name="Group 46">
            <a:extLst>
              <a:ext uri="{FF2B5EF4-FFF2-40B4-BE49-F238E27FC236}">
                <a16:creationId xmlns:a16="http://schemas.microsoft.com/office/drawing/2014/main" id="{5824C305-60A4-C343-96A6-D9925F55F42B}"/>
              </a:ext>
            </a:extLst>
          </p:cNvPr>
          <p:cNvGrpSpPr/>
          <p:nvPr/>
        </p:nvGrpSpPr>
        <p:grpSpPr>
          <a:xfrm>
            <a:off x="5402605" y="5101349"/>
            <a:ext cx="979830" cy="1008346"/>
            <a:chOff x="7603622" y="1349439"/>
            <a:chExt cx="1107553" cy="1107553"/>
          </a:xfrm>
        </p:grpSpPr>
        <p:sp>
          <p:nvSpPr>
            <p:cNvPr id="48" name="Oval 47">
              <a:extLst>
                <a:ext uri="{FF2B5EF4-FFF2-40B4-BE49-F238E27FC236}">
                  <a16:creationId xmlns:a16="http://schemas.microsoft.com/office/drawing/2014/main" id="{530B4CF3-C11A-1A45-ADA3-ECA83C5C2702}"/>
                </a:ext>
              </a:extLst>
            </p:cNvPr>
            <p:cNvSpPr/>
            <p:nvPr/>
          </p:nvSpPr>
          <p:spPr>
            <a:xfrm>
              <a:off x="7603622" y="1349439"/>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49" name="Picture 48">
              <a:extLst>
                <a:ext uri="{FF2B5EF4-FFF2-40B4-BE49-F238E27FC236}">
                  <a16:creationId xmlns:a16="http://schemas.microsoft.com/office/drawing/2014/main" id="{3A385FCD-1093-2343-A136-D60AA7C4C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2527" y="1541646"/>
              <a:ext cx="729742" cy="723138"/>
            </a:xfrm>
            <a:prstGeom prst="rect">
              <a:avLst/>
            </a:prstGeom>
          </p:spPr>
        </p:pic>
      </p:grpSp>
      <p:grpSp>
        <p:nvGrpSpPr>
          <p:cNvPr id="19" name="Group 18">
            <a:extLst>
              <a:ext uri="{FF2B5EF4-FFF2-40B4-BE49-F238E27FC236}">
                <a16:creationId xmlns:a16="http://schemas.microsoft.com/office/drawing/2014/main" id="{5EE162D8-085C-254A-BD3A-CD2B26B287CD}"/>
              </a:ext>
            </a:extLst>
          </p:cNvPr>
          <p:cNvGrpSpPr/>
          <p:nvPr/>
        </p:nvGrpSpPr>
        <p:grpSpPr>
          <a:xfrm>
            <a:off x="7839047" y="5175619"/>
            <a:ext cx="979830" cy="1008346"/>
            <a:chOff x="6534720" y="4872653"/>
            <a:chExt cx="1107553" cy="1107553"/>
          </a:xfrm>
        </p:grpSpPr>
        <p:sp>
          <p:nvSpPr>
            <p:cNvPr id="54" name="Oval 53">
              <a:extLst>
                <a:ext uri="{FF2B5EF4-FFF2-40B4-BE49-F238E27FC236}">
                  <a16:creationId xmlns:a16="http://schemas.microsoft.com/office/drawing/2014/main" id="{E9CA5321-D24F-634B-8EBF-C18A27C68513}"/>
                </a:ext>
              </a:extLst>
            </p:cNvPr>
            <p:cNvSpPr/>
            <p:nvPr/>
          </p:nvSpPr>
          <p:spPr>
            <a:xfrm>
              <a:off x="6534720" y="4872653"/>
              <a:ext cx="1107553" cy="1107553"/>
            </a:xfrm>
            <a:prstGeom prst="ellipse">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55" name="Picture 54">
              <a:extLst>
                <a:ext uri="{FF2B5EF4-FFF2-40B4-BE49-F238E27FC236}">
                  <a16:creationId xmlns:a16="http://schemas.microsoft.com/office/drawing/2014/main" id="{6425F2FB-FE55-4D44-A21C-59156C3643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8202" y="5058256"/>
              <a:ext cx="640588" cy="736346"/>
            </a:xfrm>
            <a:prstGeom prst="rect">
              <a:avLst/>
            </a:prstGeom>
          </p:spPr>
        </p:pic>
      </p:grpSp>
      <p:grpSp>
        <p:nvGrpSpPr>
          <p:cNvPr id="56" name="Group 55">
            <a:extLst>
              <a:ext uri="{FF2B5EF4-FFF2-40B4-BE49-F238E27FC236}">
                <a16:creationId xmlns:a16="http://schemas.microsoft.com/office/drawing/2014/main" id="{9516E1D9-C6E5-7D46-86C8-7FFED1A9084D}"/>
              </a:ext>
            </a:extLst>
          </p:cNvPr>
          <p:cNvGrpSpPr/>
          <p:nvPr/>
        </p:nvGrpSpPr>
        <p:grpSpPr>
          <a:xfrm>
            <a:off x="5402605" y="1755841"/>
            <a:ext cx="979830" cy="1008346"/>
            <a:chOff x="3318189" y="1347383"/>
            <a:chExt cx="1107553" cy="1107553"/>
          </a:xfrm>
        </p:grpSpPr>
        <p:sp>
          <p:nvSpPr>
            <p:cNvPr id="57" name="Oval 56">
              <a:extLst>
                <a:ext uri="{FF2B5EF4-FFF2-40B4-BE49-F238E27FC236}">
                  <a16:creationId xmlns:a16="http://schemas.microsoft.com/office/drawing/2014/main" id="{B2A755E0-E32A-D34E-A87D-D775D98B3099}"/>
                </a:ext>
              </a:extLst>
            </p:cNvPr>
            <p:cNvSpPr/>
            <p:nvPr/>
          </p:nvSpPr>
          <p:spPr>
            <a:xfrm>
              <a:off x="3318189"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58" name="Picture 57">
              <a:extLst>
                <a:ext uri="{FF2B5EF4-FFF2-40B4-BE49-F238E27FC236}">
                  <a16:creationId xmlns:a16="http://schemas.microsoft.com/office/drawing/2014/main" id="{3694A0E2-4605-F14D-A0EE-10A1E7DB70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7094" y="1518127"/>
              <a:ext cx="729742" cy="766064"/>
            </a:xfrm>
            <a:prstGeom prst="rect">
              <a:avLst/>
            </a:prstGeom>
          </p:spPr>
        </p:pic>
      </p:grpSp>
      <p:grpSp>
        <p:nvGrpSpPr>
          <p:cNvPr id="59" name="Group 58">
            <a:extLst>
              <a:ext uri="{FF2B5EF4-FFF2-40B4-BE49-F238E27FC236}">
                <a16:creationId xmlns:a16="http://schemas.microsoft.com/office/drawing/2014/main" id="{CBFFEEF3-1B85-3547-9C7A-EDD4754F6184}"/>
              </a:ext>
            </a:extLst>
          </p:cNvPr>
          <p:cNvGrpSpPr/>
          <p:nvPr/>
        </p:nvGrpSpPr>
        <p:grpSpPr>
          <a:xfrm>
            <a:off x="9422476" y="4108455"/>
            <a:ext cx="979830" cy="1008346"/>
            <a:chOff x="423246" y="2735797"/>
            <a:chExt cx="1107553" cy="1107553"/>
          </a:xfrm>
        </p:grpSpPr>
        <p:sp>
          <p:nvSpPr>
            <p:cNvPr id="60" name="Oval 59">
              <a:extLst>
                <a:ext uri="{FF2B5EF4-FFF2-40B4-BE49-F238E27FC236}">
                  <a16:creationId xmlns:a16="http://schemas.microsoft.com/office/drawing/2014/main" id="{EF85B203-254A-A84F-B6EF-4768A5E00666}"/>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61" name="Picture 60">
              <a:extLst>
                <a:ext uri="{FF2B5EF4-FFF2-40B4-BE49-F238E27FC236}">
                  <a16:creationId xmlns:a16="http://schemas.microsoft.com/office/drawing/2014/main" id="{48144504-4F6E-A642-B52B-352620667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78" y="2975883"/>
              <a:ext cx="805688" cy="627380"/>
            </a:xfrm>
            <a:prstGeom prst="rect">
              <a:avLst/>
            </a:prstGeom>
          </p:spPr>
        </p:pic>
      </p:grpSp>
      <p:grpSp>
        <p:nvGrpSpPr>
          <p:cNvPr id="50" name="Group 49">
            <a:extLst>
              <a:ext uri="{FF2B5EF4-FFF2-40B4-BE49-F238E27FC236}">
                <a16:creationId xmlns:a16="http://schemas.microsoft.com/office/drawing/2014/main" id="{2D1CA155-2E6E-024E-A32D-447FB149AE93}"/>
              </a:ext>
            </a:extLst>
          </p:cNvPr>
          <p:cNvGrpSpPr/>
          <p:nvPr/>
        </p:nvGrpSpPr>
        <p:grpSpPr>
          <a:xfrm>
            <a:off x="9361601" y="5171960"/>
            <a:ext cx="1009060" cy="1008346"/>
            <a:chOff x="4737803" y="3141101"/>
            <a:chExt cx="1141774" cy="1107552"/>
          </a:xfrm>
        </p:grpSpPr>
        <p:sp>
          <p:nvSpPr>
            <p:cNvPr id="51" name="Oval 50">
              <a:extLst>
                <a:ext uri="{FF2B5EF4-FFF2-40B4-BE49-F238E27FC236}">
                  <a16:creationId xmlns:a16="http://schemas.microsoft.com/office/drawing/2014/main" id="{C44641B3-DA29-1543-B6F0-FF4D570E8486}"/>
                </a:ext>
              </a:extLst>
            </p:cNvPr>
            <p:cNvSpPr/>
            <p:nvPr/>
          </p:nvSpPr>
          <p:spPr>
            <a:xfrm>
              <a:off x="4737803" y="3141101"/>
              <a:ext cx="1141774" cy="11075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pic>
          <p:nvPicPr>
            <p:cNvPr id="52" name="Picture 51">
              <a:extLst>
                <a:ext uri="{FF2B5EF4-FFF2-40B4-BE49-F238E27FC236}">
                  <a16:creationId xmlns:a16="http://schemas.microsoft.com/office/drawing/2014/main" id="{4C20EE36-95C6-3F44-82CF-7A486A3A5EF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65000"/>
                      </a14:imgEffect>
                    </a14:imgLayer>
                  </a14:imgProps>
                </a:ext>
              </a:extLst>
            </a:blip>
            <a:stretch>
              <a:fillRect/>
            </a:stretch>
          </p:blipFill>
          <p:spPr>
            <a:xfrm>
              <a:off x="4881862" y="3224342"/>
              <a:ext cx="848763" cy="848763"/>
            </a:xfrm>
            <a:prstGeom prst="rect">
              <a:avLst/>
            </a:prstGeom>
          </p:spPr>
        </p:pic>
      </p:grpSp>
      <p:grpSp>
        <p:nvGrpSpPr>
          <p:cNvPr id="62" name="Group 61">
            <a:extLst>
              <a:ext uri="{FF2B5EF4-FFF2-40B4-BE49-F238E27FC236}">
                <a16:creationId xmlns:a16="http://schemas.microsoft.com/office/drawing/2014/main" id="{1D51CF9A-D17F-2944-B901-0D555BFA5FE1}"/>
              </a:ext>
            </a:extLst>
          </p:cNvPr>
          <p:cNvGrpSpPr/>
          <p:nvPr/>
        </p:nvGrpSpPr>
        <p:grpSpPr>
          <a:xfrm>
            <a:off x="4112600" y="2337705"/>
            <a:ext cx="979830" cy="1008346"/>
            <a:chOff x="1906875" y="2962616"/>
            <a:chExt cx="1107553" cy="1107553"/>
          </a:xfrm>
        </p:grpSpPr>
        <p:sp>
          <p:nvSpPr>
            <p:cNvPr id="63" name="Oval 62">
              <a:extLst>
                <a:ext uri="{FF2B5EF4-FFF2-40B4-BE49-F238E27FC236}">
                  <a16:creationId xmlns:a16="http://schemas.microsoft.com/office/drawing/2014/main" id="{0ABF4212-2C73-214C-AA94-FA3A2F602C88}"/>
                </a:ext>
              </a:extLst>
            </p:cNvPr>
            <p:cNvSpPr/>
            <p:nvPr/>
          </p:nvSpPr>
          <p:spPr>
            <a:xfrm>
              <a:off x="1906875" y="2962616"/>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64" name="Picture 63">
              <a:extLst>
                <a:ext uri="{FF2B5EF4-FFF2-40B4-BE49-F238E27FC236}">
                  <a16:creationId xmlns:a16="http://schemas.microsoft.com/office/drawing/2014/main" id="{29BD7CE6-789C-8344-91B0-670B66B02B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6310" y="3075806"/>
              <a:ext cx="768682" cy="881172"/>
            </a:xfrm>
            <a:prstGeom prst="rect">
              <a:avLst/>
            </a:prstGeom>
          </p:spPr>
        </p:pic>
      </p:grpSp>
      <p:sp>
        <p:nvSpPr>
          <p:cNvPr id="4" name="Oval 3">
            <a:extLst>
              <a:ext uri="{FF2B5EF4-FFF2-40B4-BE49-F238E27FC236}">
                <a16:creationId xmlns:a16="http://schemas.microsoft.com/office/drawing/2014/main" id="{2B398B39-142A-284D-ABA5-DAAA50D2E03F}"/>
              </a:ext>
            </a:extLst>
          </p:cNvPr>
          <p:cNvSpPr/>
          <p:nvPr/>
        </p:nvSpPr>
        <p:spPr>
          <a:xfrm>
            <a:off x="4381294" y="2610404"/>
            <a:ext cx="480946" cy="4937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67" dirty="0"/>
              <a:t>Re-sync</a:t>
            </a:r>
          </a:p>
        </p:txBody>
      </p:sp>
      <p:grpSp>
        <p:nvGrpSpPr>
          <p:cNvPr id="65" name="Group 64">
            <a:extLst>
              <a:ext uri="{FF2B5EF4-FFF2-40B4-BE49-F238E27FC236}">
                <a16:creationId xmlns:a16="http://schemas.microsoft.com/office/drawing/2014/main" id="{C30F4B3D-698A-FE43-B58B-12F7CAE7CD7B}"/>
              </a:ext>
            </a:extLst>
          </p:cNvPr>
          <p:cNvGrpSpPr/>
          <p:nvPr/>
        </p:nvGrpSpPr>
        <p:grpSpPr>
          <a:xfrm>
            <a:off x="4040913" y="5068909"/>
            <a:ext cx="979830" cy="1008346"/>
            <a:chOff x="1906875" y="2962616"/>
            <a:chExt cx="1107553" cy="1107553"/>
          </a:xfrm>
        </p:grpSpPr>
        <p:sp>
          <p:nvSpPr>
            <p:cNvPr id="66" name="Oval 65">
              <a:extLst>
                <a:ext uri="{FF2B5EF4-FFF2-40B4-BE49-F238E27FC236}">
                  <a16:creationId xmlns:a16="http://schemas.microsoft.com/office/drawing/2014/main" id="{FE442AC2-D203-D94D-B095-3BB594B447A9}"/>
                </a:ext>
              </a:extLst>
            </p:cNvPr>
            <p:cNvSpPr/>
            <p:nvPr/>
          </p:nvSpPr>
          <p:spPr>
            <a:xfrm>
              <a:off x="1906875" y="2962616"/>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67" name="Picture 66">
              <a:extLst>
                <a:ext uri="{FF2B5EF4-FFF2-40B4-BE49-F238E27FC236}">
                  <a16:creationId xmlns:a16="http://schemas.microsoft.com/office/drawing/2014/main" id="{A6B6C895-F79C-B84D-8637-BF8377DF5C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6310" y="3075806"/>
              <a:ext cx="768682" cy="881172"/>
            </a:xfrm>
            <a:prstGeom prst="rect">
              <a:avLst/>
            </a:prstGeom>
          </p:spPr>
        </p:pic>
      </p:grpSp>
      <p:sp>
        <p:nvSpPr>
          <p:cNvPr id="68" name="Oval 67">
            <a:extLst>
              <a:ext uri="{FF2B5EF4-FFF2-40B4-BE49-F238E27FC236}">
                <a16:creationId xmlns:a16="http://schemas.microsoft.com/office/drawing/2014/main" id="{75DC47ED-296E-FE4A-817C-491C8FBEA4A0}"/>
              </a:ext>
            </a:extLst>
          </p:cNvPr>
          <p:cNvSpPr/>
          <p:nvPr/>
        </p:nvSpPr>
        <p:spPr>
          <a:xfrm>
            <a:off x="4309607" y="5341608"/>
            <a:ext cx="480946" cy="4937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67" dirty="0"/>
              <a:t>Re-sync</a:t>
            </a:r>
          </a:p>
        </p:txBody>
      </p:sp>
      <p:grpSp>
        <p:nvGrpSpPr>
          <p:cNvPr id="20" name="Group 19">
            <a:extLst>
              <a:ext uri="{FF2B5EF4-FFF2-40B4-BE49-F238E27FC236}">
                <a16:creationId xmlns:a16="http://schemas.microsoft.com/office/drawing/2014/main" id="{0091BF69-3B52-49D8-9697-82895E56D50B}"/>
              </a:ext>
            </a:extLst>
          </p:cNvPr>
          <p:cNvGrpSpPr/>
          <p:nvPr/>
        </p:nvGrpSpPr>
        <p:grpSpPr>
          <a:xfrm>
            <a:off x="11307827" y="1408037"/>
            <a:ext cx="813990" cy="851973"/>
            <a:chOff x="10802918" y="625308"/>
            <a:chExt cx="813990" cy="851973"/>
          </a:xfrm>
        </p:grpSpPr>
        <p:sp>
          <p:nvSpPr>
            <p:cNvPr id="69" name="Oval 68">
              <a:extLst>
                <a:ext uri="{FF2B5EF4-FFF2-40B4-BE49-F238E27FC236}">
                  <a16:creationId xmlns:a16="http://schemas.microsoft.com/office/drawing/2014/main" id="{C2CC4F91-8B8A-5B4E-A4AA-D9EE12DD8177}"/>
                </a:ext>
              </a:extLst>
            </p:cNvPr>
            <p:cNvSpPr/>
            <p:nvPr/>
          </p:nvSpPr>
          <p:spPr>
            <a:xfrm>
              <a:off x="10802918" y="625308"/>
              <a:ext cx="813990" cy="851973"/>
            </a:xfrm>
            <a:prstGeom prst="ellipse">
              <a:avLst/>
            </a:prstGeom>
            <a:solidFill>
              <a:srgbClr val="94A1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0" name="Picture 69">
              <a:extLst>
                <a:ext uri="{FF2B5EF4-FFF2-40B4-BE49-F238E27FC236}">
                  <a16:creationId xmlns:a16="http://schemas.microsoft.com/office/drawing/2014/main" id="{3677457C-1562-8B46-972F-458F93558DD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37905" y="812834"/>
              <a:ext cx="591887" cy="534978"/>
            </a:xfrm>
            <a:prstGeom prst="rect">
              <a:avLst/>
            </a:prstGeom>
          </p:spPr>
        </p:pic>
      </p:grpSp>
      <p:grpSp>
        <p:nvGrpSpPr>
          <p:cNvPr id="71" name="Group 70">
            <a:extLst>
              <a:ext uri="{FF2B5EF4-FFF2-40B4-BE49-F238E27FC236}">
                <a16:creationId xmlns:a16="http://schemas.microsoft.com/office/drawing/2014/main" id="{8711F7DB-FF5D-4EC7-81DE-640BEAF6B3AC}"/>
              </a:ext>
            </a:extLst>
          </p:cNvPr>
          <p:cNvGrpSpPr/>
          <p:nvPr/>
        </p:nvGrpSpPr>
        <p:grpSpPr>
          <a:xfrm>
            <a:off x="1582604" y="1892040"/>
            <a:ext cx="606997" cy="657125"/>
            <a:chOff x="6230945" y="2984587"/>
            <a:chExt cx="1107552" cy="1107552"/>
          </a:xfrm>
        </p:grpSpPr>
        <p:sp>
          <p:nvSpPr>
            <p:cNvPr id="72" name="Oval 71">
              <a:extLst>
                <a:ext uri="{FF2B5EF4-FFF2-40B4-BE49-F238E27FC236}">
                  <a16:creationId xmlns:a16="http://schemas.microsoft.com/office/drawing/2014/main" id="{C0FFDAF3-A0E4-4CFE-9109-38DE7F8C3DD7}"/>
                </a:ext>
              </a:extLst>
            </p:cNvPr>
            <p:cNvSpPr/>
            <p:nvPr/>
          </p:nvSpPr>
          <p:spPr>
            <a:xfrm>
              <a:off x="6230945" y="2984587"/>
              <a:ext cx="1107552" cy="1107552"/>
            </a:xfrm>
            <a:prstGeom prst="ellipse">
              <a:avLst/>
            </a:prstGeom>
            <a:solidFill>
              <a:schemeClr val="tx2">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67" dirty="0"/>
            </a:p>
          </p:txBody>
        </p:sp>
        <p:pic>
          <p:nvPicPr>
            <p:cNvPr id="73" name="Picture 72">
              <a:extLst>
                <a:ext uri="{FF2B5EF4-FFF2-40B4-BE49-F238E27FC236}">
                  <a16:creationId xmlns:a16="http://schemas.microsoft.com/office/drawing/2014/main" id="{881E36BF-690F-44CF-A296-2C17EE21DF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179" y="3237881"/>
              <a:ext cx="799084" cy="600964"/>
            </a:xfrm>
            <a:prstGeom prst="rect">
              <a:avLst/>
            </a:prstGeom>
          </p:spPr>
        </p:pic>
      </p:grpSp>
      <p:grpSp>
        <p:nvGrpSpPr>
          <p:cNvPr id="74" name="Group 73">
            <a:extLst>
              <a:ext uri="{FF2B5EF4-FFF2-40B4-BE49-F238E27FC236}">
                <a16:creationId xmlns:a16="http://schemas.microsoft.com/office/drawing/2014/main" id="{A2A2D50C-FA3A-412A-AE4B-B851F7ABF330}"/>
              </a:ext>
            </a:extLst>
          </p:cNvPr>
          <p:cNvGrpSpPr/>
          <p:nvPr/>
        </p:nvGrpSpPr>
        <p:grpSpPr>
          <a:xfrm flipH="1">
            <a:off x="4261249" y="3888898"/>
            <a:ext cx="589971" cy="620984"/>
            <a:chOff x="1881214" y="1347383"/>
            <a:chExt cx="1107553" cy="1107553"/>
          </a:xfrm>
        </p:grpSpPr>
        <p:sp>
          <p:nvSpPr>
            <p:cNvPr id="75" name="Oval 74">
              <a:extLst>
                <a:ext uri="{FF2B5EF4-FFF2-40B4-BE49-F238E27FC236}">
                  <a16:creationId xmlns:a16="http://schemas.microsoft.com/office/drawing/2014/main" id="{9AACDCF0-FEC4-42E1-A791-BC8848D20F91}"/>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76" name="Picture 75">
              <a:extLst>
                <a:ext uri="{FF2B5EF4-FFF2-40B4-BE49-F238E27FC236}">
                  <a16:creationId xmlns:a16="http://schemas.microsoft.com/office/drawing/2014/main" id="{F301BA4E-307D-470F-8325-8332F745D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spTree>
    <p:extLst>
      <p:ext uri="{BB962C8B-B14F-4D97-AF65-F5344CB8AC3E}">
        <p14:creationId xmlns:p14="http://schemas.microsoft.com/office/powerpoint/2010/main" val="969822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CA6E5-DD49-2447-A2DA-05417EB7E899}"/>
              </a:ext>
            </a:extLst>
          </p:cNvPr>
          <p:cNvPicPr>
            <a:picLocks noChangeAspect="1"/>
          </p:cNvPicPr>
          <p:nvPr/>
        </p:nvPicPr>
        <p:blipFill>
          <a:blip r:embed="rId2">
            <a:clrChange>
              <a:clrFrom>
                <a:srgbClr val="FCFCFC"/>
              </a:clrFrom>
              <a:clrTo>
                <a:srgbClr val="FCFCFC">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92660" y="2453748"/>
            <a:ext cx="4717263" cy="2953417"/>
          </a:xfrm>
          <a:prstGeom prst="rect">
            <a:avLst/>
          </a:prstGeom>
        </p:spPr>
      </p:pic>
      <p:sp>
        <p:nvSpPr>
          <p:cNvPr id="2" name="Title 1">
            <a:extLst>
              <a:ext uri="{FF2B5EF4-FFF2-40B4-BE49-F238E27FC236}">
                <a16:creationId xmlns:a16="http://schemas.microsoft.com/office/drawing/2014/main" id="{93EAAB0E-119B-494B-887A-3B5896A3F350}"/>
              </a:ext>
            </a:extLst>
          </p:cNvPr>
          <p:cNvSpPr>
            <a:spLocks noGrp="1"/>
          </p:cNvSpPr>
          <p:nvPr>
            <p:ph type="title"/>
          </p:nvPr>
        </p:nvSpPr>
        <p:spPr>
          <a:xfrm>
            <a:off x="838200" y="365126"/>
            <a:ext cx="10515600" cy="577308"/>
          </a:xfrm>
        </p:spPr>
        <p:txBody>
          <a:bodyPr>
            <a:normAutofit fontScale="90000"/>
          </a:bodyPr>
          <a:lstStyle/>
          <a:p>
            <a:pPr algn="ctr"/>
            <a:r>
              <a:rPr lang="en-GB" dirty="0"/>
              <a:t>Thank you!</a:t>
            </a:r>
          </a:p>
        </p:txBody>
      </p:sp>
      <p:sp>
        <p:nvSpPr>
          <p:cNvPr id="4" name="Content Placeholder 3">
            <a:extLst>
              <a:ext uri="{FF2B5EF4-FFF2-40B4-BE49-F238E27FC236}">
                <a16:creationId xmlns:a16="http://schemas.microsoft.com/office/drawing/2014/main" id="{4E934463-1D57-D545-AD33-E38EF396EFDD}"/>
              </a:ext>
            </a:extLst>
          </p:cNvPr>
          <p:cNvSpPr>
            <a:spLocks noGrp="1"/>
          </p:cNvSpPr>
          <p:nvPr>
            <p:ph idx="1"/>
          </p:nvPr>
        </p:nvSpPr>
        <p:spPr>
          <a:xfrm>
            <a:off x="665746" y="1403797"/>
            <a:ext cx="10860505" cy="4225723"/>
          </a:xfrm>
        </p:spPr>
        <p:txBody>
          <a:bodyPr/>
          <a:lstStyle/>
          <a:p>
            <a:pPr marL="0" indent="0" algn="ctr">
              <a:buNone/>
            </a:pPr>
            <a:r>
              <a:rPr lang="en-GB" dirty="0"/>
              <a:t>Andy Rayner 	Chief Technologist </a:t>
            </a:r>
          </a:p>
          <a:p>
            <a:pPr marL="0" indent="0" algn="ctr">
              <a:buNone/>
            </a:pPr>
            <a:r>
              <a:rPr lang="en-GB" dirty="0">
                <a:hlinkClick r:id="rId4"/>
              </a:rPr>
              <a:t>arayner@nevion.com</a:t>
            </a:r>
            <a:r>
              <a:rPr lang="en-GB" dirty="0"/>
              <a:t> +44 7711 196609</a:t>
            </a:r>
          </a:p>
        </p:txBody>
      </p:sp>
      <p:pic>
        <p:nvPicPr>
          <p:cNvPr id="5" name="Picture 4">
            <a:extLst>
              <a:ext uri="{FF2B5EF4-FFF2-40B4-BE49-F238E27FC236}">
                <a16:creationId xmlns:a16="http://schemas.microsoft.com/office/drawing/2014/main" id="{411C3C7D-6A8D-4BB1-9259-5E1A50368CCF}"/>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8429" y="3516658"/>
            <a:ext cx="4061138" cy="1235760"/>
          </a:xfrm>
          <a:prstGeom prst="rect">
            <a:avLst/>
          </a:prstGeom>
          <a:noFill/>
          <a:ln>
            <a:noFill/>
          </a:ln>
        </p:spPr>
      </p:pic>
      <p:sp>
        <p:nvSpPr>
          <p:cNvPr id="6" name="TextBox 5">
            <a:extLst>
              <a:ext uri="{FF2B5EF4-FFF2-40B4-BE49-F238E27FC236}">
                <a16:creationId xmlns:a16="http://schemas.microsoft.com/office/drawing/2014/main" id="{AE9670D8-E490-48D5-9758-F23AF1F1B562}"/>
              </a:ext>
            </a:extLst>
          </p:cNvPr>
          <p:cNvSpPr txBox="1"/>
          <p:nvPr/>
        </p:nvSpPr>
        <p:spPr>
          <a:xfrm>
            <a:off x="1852245" y="5557501"/>
            <a:ext cx="8323385" cy="954107"/>
          </a:xfrm>
          <a:prstGeom prst="rect">
            <a:avLst/>
          </a:prstGeom>
          <a:noFill/>
        </p:spPr>
        <p:txBody>
          <a:bodyPr wrap="square">
            <a:spAutoFit/>
          </a:bodyPr>
          <a:lstStyle/>
          <a:p>
            <a:pPr algn="ctr"/>
            <a:r>
              <a:rPr lang="en-GB" sz="2800" dirty="0"/>
              <a:t>Come and catch up on the Sony stand in Hall 13</a:t>
            </a:r>
          </a:p>
          <a:p>
            <a:pPr algn="ctr"/>
            <a:r>
              <a:rPr lang="en-GB" sz="2800" dirty="0"/>
              <a:t>Check out our other presentations on-line</a:t>
            </a:r>
          </a:p>
        </p:txBody>
      </p:sp>
    </p:spTree>
    <p:extLst>
      <p:ext uri="{BB962C8B-B14F-4D97-AF65-F5344CB8AC3E}">
        <p14:creationId xmlns:p14="http://schemas.microsoft.com/office/powerpoint/2010/main" val="1569780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B37BA2-AFC0-648B-15E7-64F68CB1427F}"/>
              </a:ext>
            </a:extLst>
          </p:cNvPr>
          <p:cNvSpPr txBox="1"/>
          <p:nvPr/>
        </p:nvSpPr>
        <p:spPr>
          <a:xfrm>
            <a:off x="2056356" y="1089194"/>
            <a:ext cx="8079288" cy="923330"/>
          </a:xfrm>
          <a:prstGeom prst="rect">
            <a:avLst/>
          </a:prstGeom>
          <a:noFill/>
        </p:spPr>
        <p:txBody>
          <a:bodyPr wrap="square" rtlCol="0">
            <a:spAutoFit/>
          </a:bodyPr>
          <a:lstStyle/>
          <a:p>
            <a:pPr algn="ctr"/>
            <a:r>
              <a:rPr lang="en-US" sz="5400" dirty="0">
                <a:solidFill>
                  <a:schemeClr val="bg1"/>
                </a:solidFill>
                <a:latin typeface="+mj-lt"/>
              </a:rPr>
              <a:t>Any Questions?</a:t>
            </a:r>
          </a:p>
        </p:txBody>
      </p:sp>
    </p:spTree>
    <p:extLst>
      <p:ext uri="{BB962C8B-B14F-4D97-AF65-F5344CB8AC3E}">
        <p14:creationId xmlns:p14="http://schemas.microsoft.com/office/powerpoint/2010/main" val="211297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8DB00-4F61-4839-ABF2-117B12E00E4D}"/>
              </a:ext>
            </a:extLst>
          </p:cNvPr>
          <p:cNvSpPr>
            <a:spLocks noGrp="1"/>
          </p:cNvSpPr>
          <p:nvPr>
            <p:ph type="title"/>
          </p:nvPr>
        </p:nvSpPr>
        <p:spPr/>
        <p:txBody>
          <a:bodyPr/>
          <a:lstStyle/>
          <a:p>
            <a:r>
              <a:rPr lang="en-GB" sz="3600" dirty="0">
                <a:solidFill>
                  <a:schemeClr val="bg1"/>
                </a:solidFill>
              </a:rPr>
              <a:t>IP transformation - Places, Processing &amp; People</a:t>
            </a:r>
          </a:p>
        </p:txBody>
      </p:sp>
      <p:pic>
        <p:nvPicPr>
          <p:cNvPr id="1026" name="F4DE0C80E138324AB974B2F28113A089@designoriginal.co.uk" descr="Sony &amp; Nevion Vision_Diagrams_final_whiteBG-01.png">
            <a:extLst>
              <a:ext uri="{FF2B5EF4-FFF2-40B4-BE49-F238E27FC236}">
                <a16:creationId xmlns:a16="http://schemas.microsoft.com/office/drawing/2014/main" id="{D736AC0F-BD54-446A-A09D-8F4375440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4" y="1225523"/>
            <a:ext cx="11023237" cy="620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86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31B6CB-F5D1-488B-9469-3E96384F929E}"/>
              </a:ext>
            </a:extLst>
          </p:cNvPr>
          <p:cNvSpPr txBox="1">
            <a:spLocks/>
          </p:cNvSpPr>
          <p:nvPr/>
        </p:nvSpPr>
        <p:spPr>
          <a:xfrm>
            <a:off x="112618" y="248407"/>
            <a:ext cx="8074779" cy="880533"/>
          </a:xfrm>
          <a:prstGeom prst="rect">
            <a:avLst/>
          </a:prstGeom>
        </p:spPr>
        <p:txBody>
          <a:bodyPr vert="horz" lIns="121920" tIns="60960" rIns="121920" bIns="60960" rtlCol="0" anchor="ctr">
            <a:normAutofit fontScale="97500"/>
          </a:bodyPr>
          <a:lstStyle>
            <a:lvl1pPr algn="l" defTabSz="685800" rtl="0" eaLnBrk="1" latinLnBrk="0" hangingPunct="1">
              <a:lnSpc>
                <a:spcPct val="90000"/>
              </a:lnSpc>
              <a:spcBef>
                <a:spcPct val="0"/>
              </a:spcBef>
              <a:buNone/>
              <a:defRPr sz="2800" kern="1200" baseline="0">
                <a:solidFill>
                  <a:schemeClr val="tx2"/>
                </a:solidFill>
                <a:latin typeface="+mj-lt"/>
                <a:ea typeface="+mj-ea"/>
                <a:cs typeface="+mj-cs"/>
              </a:defRPr>
            </a:lvl1pPr>
          </a:lstStyle>
          <a:p>
            <a:r>
              <a:rPr lang="en-GB" sz="3733" dirty="0">
                <a:solidFill>
                  <a:schemeClr val="bg1">
                    <a:lumMod val="95000"/>
                  </a:schemeClr>
                </a:solidFill>
              </a:rPr>
              <a:t>Audio requirements drive scale in facilities</a:t>
            </a:r>
          </a:p>
        </p:txBody>
      </p:sp>
      <p:pic>
        <p:nvPicPr>
          <p:cNvPr id="5" name="Picture 4">
            <a:extLst>
              <a:ext uri="{FF2B5EF4-FFF2-40B4-BE49-F238E27FC236}">
                <a16:creationId xmlns:a16="http://schemas.microsoft.com/office/drawing/2014/main" id="{5667CFD6-38BA-472F-850C-5AD9DACB0A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3792450" y="2098279"/>
            <a:ext cx="2815372" cy="3123064"/>
          </a:xfrm>
          <a:prstGeom prst="rect">
            <a:avLst/>
          </a:prstGeom>
        </p:spPr>
      </p:pic>
      <p:sp>
        <p:nvSpPr>
          <p:cNvPr id="6" name="Oval 5">
            <a:extLst>
              <a:ext uri="{FF2B5EF4-FFF2-40B4-BE49-F238E27FC236}">
                <a16:creationId xmlns:a16="http://schemas.microsoft.com/office/drawing/2014/main" id="{AA4CB096-D9B5-4A04-9604-0CED8EC0038E}"/>
              </a:ext>
            </a:extLst>
          </p:cNvPr>
          <p:cNvSpPr/>
          <p:nvPr/>
        </p:nvSpPr>
        <p:spPr>
          <a:xfrm>
            <a:off x="940467" y="2762230"/>
            <a:ext cx="1693500" cy="16935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48000" rtlCol="0" anchor="t"/>
          <a:lstStyle/>
          <a:p>
            <a:pPr algn="ctr"/>
            <a:r>
              <a:rPr lang="en-GB" sz="1333" dirty="0"/>
              <a:t>AUDIO -30</a:t>
            </a:r>
          </a:p>
          <a:p>
            <a:pPr algn="ctr"/>
            <a:endParaRPr lang="en-GB" sz="1333" dirty="0"/>
          </a:p>
          <a:p>
            <a:pPr algn="ctr"/>
            <a:endParaRPr lang="en-GB" sz="1333" dirty="0"/>
          </a:p>
        </p:txBody>
      </p:sp>
      <p:pic>
        <p:nvPicPr>
          <p:cNvPr id="7" name="Picture 6">
            <a:extLst>
              <a:ext uri="{FF2B5EF4-FFF2-40B4-BE49-F238E27FC236}">
                <a16:creationId xmlns:a16="http://schemas.microsoft.com/office/drawing/2014/main" id="{849DB482-9A7A-45C6-9978-3D918234C4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4320" y="3189660"/>
            <a:ext cx="940301" cy="940301"/>
          </a:xfrm>
          <a:prstGeom prst="rect">
            <a:avLst/>
          </a:prstGeom>
        </p:spPr>
      </p:pic>
      <p:pic>
        <p:nvPicPr>
          <p:cNvPr id="3" name="Picture 2" descr="A close up of a device&#10;&#10;Description automatically generated">
            <a:extLst>
              <a:ext uri="{FF2B5EF4-FFF2-40B4-BE49-F238E27FC236}">
                <a16:creationId xmlns:a16="http://schemas.microsoft.com/office/drawing/2014/main" id="{CDE70378-90FB-4FFD-AA54-ABF09138F5BE}"/>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13868" y="1945311"/>
            <a:ext cx="4268851" cy="3429000"/>
          </a:xfrm>
          <a:prstGeom prst="rect">
            <a:avLst/>
          </a:prstGeom>
        </p:spPr>
      </p:pic>
    </p:spTree>
    <p:extLst>
      <p:ext uri="{BB962C8B-B14F-4D97-AF65-F5344CB8AC3E}">
        <p14:creationId xmlns:p14="http://schemas.microsoft.com/office/powerpoint/2010/main" val="3174241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A4B1-1486-5C4E-86A9-1D7F5AA73E29}"/>
              </a:ext>
            </a:extLst>
          </p:cNvPr>
          <p:cNvSpPr>
            <a:spLocks noGrp="1"/>
          </p:cNvSpPr>
          <p:nvPr>
            <p:ph type="title"/>
          </p:nvPr>
        </p:nvSpPr>
        <p:spPr>
          <a:xfrm>
            <a:off x="729051" y="342508"/>
            <a:ext cx="10691012" cy="880533"/>
          </a:xfrm>
        </p:spPr>
        <p:txBody>
          <a:bodyPr>
            <a:normAutofit/>
          </a:bodyPr>
          <a:lstStyle/>
          <a:p>
            <a:r>
              <a:rPr lang="en-US" dirty="0"/>
              <a:t>The Audio folks did facility IP first!</a:t>
            </a:r>
          </a:p>
        </p:txBody>
      </p:sp>
      <p:sp>
        <p:nvSpPr>
          <p:cNvPr id="3" name="Content Placeholder 2">
            <a:extLst>
              <a:ext uri="{FF2B5EF4-FFF2-40B4-BE49-F238E27FC236}">
                <a16:creationId xmlns:a16="http://schemas.microsoft.com/office/drawing/2014/main" id="{E2DC466C-BDBB-134A-823F-CCE35E33428D}"/>
              </a:ext>
            </a:extLst>
          </p:cNvPr>
          <p:cNvSpPr>
            <a:spLocks noGrp="1"/>
          </p:cNvSpPr>
          <p:nvPr>
            <p:ph idx="1"/>
          </p:nvPr>
        </p:nvSpPr>
        <p:spPr>
          <a:xfrm>
            <a:off x="317607" y="1743995"/>
            <a:ext cx="11556787" cy="3890964"/>
          </a:xfrm>
        </p:spPr>
        <p:txBody>
          <a:bodyPr/>
          <a:lstStyle/>
          <a:p>
            <a:pPr marL="0" indent="0">
              <a:buNone/>
            </a:pPr>
            <a:r>
              <a:rPr lang="en-US" dirty="0"/>
              <a:t>‘Most of the complexity of a production environment is the audio’</a:t>
            </a:r>
          </a:p>
        </p:txBody>
      </p:sp>
      <p:pic>
        <p:nvPicPr>
          <p:cNvPr id="4" name="Picture 3">
            <a:extLst>
              <a:ext uri="{FF2B5EF4-FFF2-40B4-BE49-F238E27FC236}">
                <a16:creationId xmlns:a16="http://schemas.microsoft.com/office/drawing/2014/main" id="{EFC6C0A2-76A2-1E4C-B9F4-65BB93F4CD20}"/>
              </a:ext>
            </a:extLst>
          </p:cNvPr>
          <p:cNvPicPr>
            <a:picLocks noChangeAspect="1"/>
          </p:cNvPicPr>
          <p:nvPr/>
        </p:nvPicPr>
        <p:blipFill rotWithShape="1">
          <a:blip r:embed="rId2">
            <a:clrChange>
              <a:clrFrom>
                <a:srgbClr val="FFFFFF"/>
              </a:clrFrom>
              <a:clrTo>
                <a:srgbClr val="FFFFFF">
                  <a:alpha val="0"/>
                </a:srgbClr>
              </a:clrTo>
            </a:clrChange>
          </a:blip>
          <a:srcRect l="884" t="4644" r="6864" b="4771"/>
          <a:stretch/>
        </p:blipFill>
        <p:spPr>
          <a:xfrm>
            <a:off x="2625239" y="2524209"/>
            <a:ext cx="6639007" cy="2715025"/>
          </a:xfrm>
          <a:prstGeom prst="rect">
            <a:avLst/>
          </a:prstGeom>
        </p:spPr>
      </p:pic>
      <p:sp>
        <p:nvSpPr>
          <p:cNvPr id="5" name="Title 1">
            <a:extLst>
              <a:ext uri="{FF2B5EF4-FFF2-40B4-BE49-F238E27FC236}">
                <a16:creationId xmlns:a16="http://schemas.microsoft.com/office/drawing/2014/main" id="{6A2003A9-B835-6641-A57A-2F24F77E2CEC}"/>
              </a:ext>
            </a:extLst>
          </p:cNvPr>
          <p:cNvSpPr txBox="1">
            <a:spLocks/>
          </p:cNvSpPr>
          <p:nvPr/>
        </p:nvSpPr>
        <p:spPr>
          <a:xfrm>
            <a:off x="553995" y="4738384"/>
            <a:ext cx="10515600" cy="880533"/>
          </a:xfrm>
          <a:prstGeom prst="rect">
            <a:avLst/>
          </a:prstGeom>
        </p:spPr>
        <p:txBody>
          <a:bodyPr anchor="ctr">
            <a:norm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6" name="TextBox 5">
            <a:extLst>
              <a:ext uri="{FF2B5EF4-FFF2-40B4-BE49-F238E27FC236}">
                <a16:creationId xmlns:a16="http://schemas.microsoft.com/office/drawing/2014/main" id="{D01E146E-3E76-4A82-9F80-6D3085A965EF}"/>
              </a:ext>
            </a:extLst>
          </p:cNvPr>
          <p:cNvSpPr txBox="1"/>
          <p:nvPr/>
        </p:nvSpPr>
        <p:spPr>
          <a:xfrm>
            <a:off x="4193400" y="5819393"/>
            <a:ext cx="3730573" cy="461665"/>
          </a:xfrm>
          <a:prstGeom prst="rect">
            <a:avLst/>
          </a:prstGeom>
          <a:noFill/>
        </p:spPr>
        <p:txBody>
          <a:bodyPr wrap="none" rtlCol="0">
            <a:spAutoFit/>
          </a:bodyPr>
          <a:lstStyle/>
          <a:p>
            <a:r>
              <a:rPr lang="en-GB" sz="2400" dirty="0"/>
              <a:t>Dante 2006     Ravenna 2010</a:t>
            </a:r>
            <a:endParaRPr lang="en-US" sz="2400" dirty="0"/>
          </a:p>
        </p:txBody>
      </p:sp>
    </p:spTree>
    <p:extLst>
      <p:ext uri="{BB962C8B-B14F-4D97-AF65-F5344CB8AC3E}">
        <p14:creationId xmlns:p14="http://schemas.microsoft.com/office/powerpoint/2010/main" val="6456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5B9B-B886-3D4D-BE76-1CB49A4C857F}"/>
              </a:ext>
            </a:extLst>
          </p:cNvPr>
          <p:cNvSpPr>
            <a:spLocks noGrp="1"/>
          </p:cNvSpPr>
          <p:nvPr>
            <p:ph type="title"/>
          </p:nvPr>
        </p:nvSpPr>
        <p:spPr>
          <a:xfrm>
            <a:off x="83226" y="427603"/>
            <a:ext cx="9875034" cy="728221"/>
          </a:xfrm>
        </p:spPr>
        <p:txBody>
          <a:bodyPr/>
          <a:lstStyle/>
          <a:p>
            <a:pPr algn="ctr"/>
            <a:r>
              <a:rPr lang="en-US" dirty="0">
                <a:solidFill>
                  <a:schemeClr val="bg1">
                    <a:lumMod val="95000"/>
                  </a:schemeClr>
                </a:solidFill>
              </a:rPr>
              <a:t>Audio facility interconnects</a:t>
            </a:r>
          </a:p>
        </p:txBody>
      </p:sp>
      <p:sp>
        <p:nvSpPr>
          <p:cNvPr id="5" name="Rounded Rectangle 4">
            <a:extLst>
              <a:ext uri="{FF2B5EF4-FFF2-40B4-BE49-F238E27FC236}">
                <a16:creationId xmlns:a16="http://schemas.microsoft.com/office/drawing/2014/main" id="{14371F17-364B-FF41-A463-679A80380FB5}"/>
              </a:ext>
            </a:extLst>
          </p:cNvPr>
          <p:cNvSpPr/>
          <p:nvPr/>
        </p:nvSpPr>
        <p:spPr>
          <a:xfrm>
            <a:off x="125026" y="5004244"/>
            <a:ext cx="2393388" cy="104061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a:r>
              <a:rPr lang="en-US" sz="2133" dirty="0"/>
              <a:t>Remote commentary location</a:t>
            </a:r>
          </a:p>
        </p:txBody>
      </p:sp>
      <p:sp>
        <p:nvSpPr>
          <p:cNvPr id="6" name="Rounded Rectangle 5">
            <a:extLst>
              <a:ext uri="{FF2B5EF4-FFF2-40B4-BE49-F238E27FC236}">
                <a16:creationId xmlns:a16="http://schemas.microsoft.com/office/drawing/2014/main" id="{6B86B752-6A22-8944-85C8-4D6DC02A3AA8}"/>
              </a:ext>
            </a:extLst>
          </p:cNvPr>
          <p:cNvSpPr/>
          <p:nvPr/>
        </p:nvSpPr>
        <p:spPr>
          <a:xfrm>
            <a:off x="87199" y="1799127"/>
            <a:ext cx="2426855" cy="2355123"/>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r"/>
            <a:endParaRPr lang="en-US" sz="2133" dirty="0"/>
          </a:p>
          <a:p>
            <a:pPr algn="r"/>
            <a:r>
              <a:rPr lang="en-US" sz="2133" dirty="0"/>
              <a:t>Event/</a:t>
            </a:r>
            <a:br>
              <a:rPr lang="en-US" sz="2133" dirty="0"/>
            </a:br>
            <a:r>
              <a:rPr lang="en-US" sz="2133" dirty="0"/>
              <a:t>alternate</a:t>
            </a:r>
          </a:p>
          <a:p>
            <a:pPr algn="r"/>
            <a:r>
              <a:rPr lang="en-US" sz="2133" dirty="0"/>
              <a:t>location</a:t>
            </a:r>
          </a:p>
        </p:txBody>
      </p:sp>
      <p:grpSp>
        <p:nvGrpSpPr>
          <p:cNvPr id="7" name="Group 6">
            <a:extLst>
              <a:ext uri="{FF2B5EF4-FFF2-40B4-BE49-F238E27FC236}">
                <a16:creationId xmlns:a16="http://schemas.microsoft.com/office/drawing/2014/main" id="{691E20A9-9628-B643-AE16-41D3059110FA}"/>
              </a:ext>
            </a:extLst>
          </p:cNvPr>
          <p:cNvGrpSpPr/>
          <p:nvPr/>
        </p:nvGrpSpPr>
        <p:grpSpPr>
          <a:xfrm flipH="1">
            <a:off x="276667" y="1911888"/>
            <a:ext cx="589971" cy="620984"/>
            <a:chOff x="1881214" y="1347383"/>
            <a:chExt cx="1107553" cy="1107553"/>
          </a:xfrm>
        </p:grpSpPr>
        <p:sp>
          <p:nvSpPr>
            <p:cNvPr id="8" name="Oval 7">
              <a:extLst>
                <a:ext uri="{FF2B5EF4-FFF2-40B4-BE49-F238E27FC236}">
                  <a16:creationId xmlns:a16="http://schemas.microsoft.com/office/drawing/2014/main" id="{9F2B6811-D57E-8541-A0BB-886BE4BB9DF3}"/>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9" name="Picture 8">
              <a:extLst>
                <a:ext uri="{FF2B5EF4-FFF2-40B4-BE49-F238E27FC236}">
                  <a16:creationId xmlns:a16="http://schemas.microsoft.com/office/drawing/2014/main" id="{81EC6ED7-B699-8F43-B8A3-78CD64056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10" name="Group 9">
            <a:extLst>
              <a:ext uri="{FF2B5EF4-FFF2-40B4-BE49-F238E27FC236}">
                <a16:creationId xmlns:a16="http://schemas.microsoft.com/office/drawing/2014/main" id="{ABBFF0A9-D598-DD4C-A091-74A2F048981A}"/>
              </a:ext>
            </a:extLst>
          </p:cNvPr>
          <p:cNvGrpSpPr/>
          <p:nvPr/>
        </p:nvGrpSpPr>
        <p:grpSpPr>
          <a:xfrm flipH="1">
            <a:off x="276667" y="2713282"/>
            <a:ext cx="589971" cy="620984"/>
            <a:chOff x="1881214" y="1347383"/>
            <a:chExt cx="1107553" cy="1107553"/>
          </a:xfrm>
        </p:grpSpPr>
        <p:sp>
          <p:nvSpPr>
            <p:cNvPr id="11" name="Oval 10">
              <a:extLst>
                <a:ext uri="{FF2B5EF4-FFF2-40B4-BE49-F238E27FC236}">
                  <a16:creationId xmlns:a16="http://schemas.microsoft.com/office/drawing/2014/main" id="{2A237A04-5DA0-564A-A6DE-4E69E5FA9B6A}"/>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12" name="Picture 11">
              <a:extLst>
                <a:ext uri="{FF2B5EF4-FFF2-40B4-BE49-F238E27FC236}">
                  <a16:creationId xmlns:a16="http://schemas.microsoft.com/office/drawing/2014/main" id="{76924093-6F6D-2C43-B77A-9ED34FEFD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13" name="Group 12">
            <a:extLst>
              <a:ext uri="{FF2B5EF4-FFF2-40B4-BE49-F238E27FC236}">
                <a16:creationId xmlns:a16="http://schemas.microsoft.com/office/drawing/2014/main" id="{6DEDB2B4-80A4-1142-A492-13D61BF6CDE5}"/>
              </a:ext>
            </a:extLst>
          </p:cNvPr>
          <p:cNvGrpSpPr/>
          <p:nvPr/>
        </p:nvGrpSpPr>
        <p:grpSpPr>
          <a:xfrm flipH="1">
            <a:off x="276667" y="5302174"/>
            <a:ext cx="589971" cy="620984"/>
            <a:chOff x="1881214" y="1347383"/>
            <a:chExt cx="1107553" cy="1107553"/>
          </a:xfrm>
        </p:grpSpPr>
        <p:sp>
          <p:nvSpPr>
            <p:cNvPr id="14" name="Oval 13">
              <a:extLst>
                <a:ext uri="{FF2B5EF4-FFF2-40B4-BE49-F238E27FC236}">
                  <a16:creationId xmlns:a16="http://schemas.microsoft.com/office/drawing/2014/main" id="{B1A51B20-505E-9245-A704-F625FE2A6276}"/>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15" name="Picture 14">
              <a:extLst>
                <a:ext uri="{FF2B5EF4-FFF2-40B4-BE49-F238E27FC236}">
                  <a16:creationId xmlns:a16="http://schemas.microsoft.com/office/drawing/2014/main" id="{963926C0-4F8B-4640-9484-7368535C7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grpSp>
        <p:nvGrpSpPr>
          <p:cNvPr id="16" name="Group 15">
            <a:extLst>
              <a:ext uri="{FF2B5EF4-FFF2-40B4-BE49-F238E27FC236}">
                <a16:creationId xmlns:a16="http://schemas.microsoft.com/office/drawing/2014/main" id="{02822560-6969-164B-9748-9C2028434C9B}"/>
              </a:ext>
            </a:extLst>
          </p:cNvPr>
          <p:cNvGrpSpPr/>
          <p:nvPr/>
        </p:nvGrpSpPr>
        <p:grpSpPr>
          <a:xfrm flipH="1">
            <a:off x="276667" y="3514675"/>
            <a:ext cx="589971" cy="620984"/>
            <a:chOff x="1881214" y="1347383"/>
            <a:chExt cx="1107553" cy="1107553"/>
          </a:xfrm>
        </p:grpSpPr>
        <p:sp>
          <p:nvSpPr>
            <p:cNvPr id="17" name="Oval 16">
              <a:extLst>
                <a:ext uri="{FF2B5EF4-FFF2-40B4-BE49-F238E27FC236}">
                  <a16:creationId xmlns:a16="http://schemas.microsoft.com/office/drawing/2014/main" id="{756034F4-77C8-F544-8DC6-66ED74FF1D56}"/>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18" name="Picture 17">
              <a:extLst>
                <a:ext uri="{FF2B5EF4-FFF2-40B4-BE49-F238E27FC236}">
                  <a16:creationId xmlns:a16="http://schemas.microsoft.com/office/drawing/2014/main" id="{DEF41C07-92FE-B148-AA5B-EE3B8D12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sp>
        <p:nvSpPr>
          <p:cNvPr id="24" name="Rounded Rectangle 23">
            <a:extLst>
              <a:ext uri="{FF2B5EF4-FFF2-40B4-BE49-F238E27FC236}">
                <a16:creationId xmlns:a16="http://schemas.microsoft.com/office/drawing/2014/main" id="{A12F5F55-64BD-F04F-9AC4-318E39CEE637}"/>
              </a:ext>
            </a:extLst>
          </p:cNvPr>
          <p:cNvSpPr/>
          <p:nvPr/>
        </p:nvSpPr>
        <p:spPr>
          <a:xfrm>
            <a:off x="3873270" y="1700647"/>
            <a:ext cx="6775974" cy="455630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133" dirty="0"/>
              <a:t>Production </a:t>
            </a:r>
          </a:p>
          <a:p>
            <a:pPr algn="ctr"/>
            <a:r>
              <a:rPr lang="en-US" sz="2133" dirty="0"/>
              <a:t>Center</a:t>
            </a:r>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a:p>
            <a:pPr algn="ctr"/>
            <a:endParaRPr lang="en-US" sz="2133" dirty="0"/>
          </a:p>
        </p:txBody>
      </p:sp>
      <p:grpSp>
        <p:nvGrpSpPr>
          <p:cNvPr id="28" name="Group 27">
            <a:extLst>
              <a:ext uri="{FF2B5EF4-FFF2-40B4-BE49-F238E27FC236}">
                <a16:creationId xmlns:a16="http://schemas.microsoft.com/office/drawing/2014/main" id="{03A24EB1-37AF-2340-BD20-447E849BC970}"/>
              </a:ext>
            </a:extLst>
          </p:cNvPr>
          <p:cNvGrpSpPr/>
          <p:nvPr/>
        </p:nvGrpSpPr>
        <p:grpSpPr>
          <a:xfrm>
            <a:off x="6916435" y="3419116"/>
            <a:ext cx="1406757" cy="1398216"/>
            <a:chOff x="1862762" y="2914807"/>
            <a:chExt cx="1107553" cy="1107553"/>
          </a:xfrm>
          <a:effectLst>
            <a:glow rad="1473200">
              <a:schemeClr val="accent4">
                <a:satMod val="175000"/>
                <a:alpha val="40000"/>
              </a:schemeClr>
            </a:glow>
          </a:effectLst>
        </p:grpSpPr>
        <p:sp>
          <p:nvSpPr>
            <p:cNvPr id="29" name="Oval 28">
              <a:extLst>
                <a:ext uri="{FF2B5EF4-FFF2-40B4-BE49-F238E27FC236}">
                  <a16:creationId xmlns:a16="http://schemas.microsoft.com/office/drawing/2014/main" id="{36B6E318-27B6-D74D-8FBB-7B4095E0154A}"/>
                </a:ext>
              </a:extLst>
            </p:cNvPr>
            <p:cNvSpPr/>
            <p:nvPr/>
          </p:nvSpPr>
          <p:spPr>
            <a:xfrm>
              <a:off x="1862762" y="291480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30" name="Picture 29">
              <a:extLst>
                <a:ext uri="{FF2B5EF4-FFF2-40B4-BE49-F238E27FC236}">
                  <a16:creationId xmlns:a16="http://schemas.microsoft.com/office/drawing/2014/main" id="{CC19C273-AC6E-7C44-A085-BD5615805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28" y="3022813"/>
              <a:ext cx="693420" cy="891540"/>
            </a:xfrm>
            <a:prstGeom prst="rect">
              <a:avLst/>
            </a:prstGeom>
          </p:spPr>
        </p:pic>
      </p:grpSp>
      <p:sp>
        <p:nvSpPr>
          <p:cNvPr id="3" name="Left-Right Arrow 2">
            <a:extLst>
              <a:ext uri="{FF2B5EF4-FFF2-40B4-BE49-F238E27FC236}">
                <a16:creationId xmlns:a16="http://schemas.microsoft.com/office/drawing/2014/main" id="{1AA2079D-7DC2-5D4F-A51F-355F0ADDD4B4}"/>
              </a:ext>
            </a:extLst>
          </p:cNvPr>
          <p:cNvSpPr/>
          <p:nvPr/>
        </p:nvSpPr>
        <p:spPr>
          <a:xfrm>
            <a:off x="2830399" y="5473613"/>
            <a:ext cx="897891" cy="2638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33" name="Left-Right Arrow 32">
            <a:extLst>
              <a:ext uri="{FF2B5EF4-FFF2-40B4-BE49-F238E27FC236}">
                <a16:creationId xmlns:a16="http://schemas.microsoft.com/office/drawing/2014/main" id="{82D44DF1-719D-D24A-9A67-CD7E18BAD9A2}"/>
              </a:ext>
            </a:extLst>
          </p:cNvPr>
          <p:cNvSpPr/>
          <p:nvPr/>
        </p:nvSpPr>
        <p:spPr>
          <a:xfrm>
            <a:off x="2830399" y="2891481"/>
            <a:ext cx="922605" cy="2638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grpSp>
        <p:nvGrpSpPr>
          <p:cNvPr id="35" name="Group 34">
            <a:extLst>
              <a:ext uri="{FF2B5EF4-FFF2-40B4-BE49-F238E27FC236}">
                <a16:creationId xmlns:a16="http://schemas.microsoft.com/office/drawing/2014/main" id="{71C47008-CE21-C04A-BA26-428EA626E9AD}"/>
              </a:ext>
            </a:extLst>
          </p:cNvPr>
          <p:cNvGrpSpPr/>
          <p:nvPr/>
        </p:nvGrpSpPr>
        <p:grpSpPr>
          <a:xfrm>
            <a:off x="5193105" y="3642981"/>
            <a:ext cx="979830" cy="1008346"/>
            <a:chOff x="1881214" y="1347383"/>
            <a:chExt cx="1107553" cy="1107553"/>
          </a:xfrm>
        </p:grpSpPr>
        <p:sp>
          <p:nvSpPr>
            <p:cNvPr id="36" name="Oval 35">
              <a:extLst>
                <a:ext uri="{FF2B5EF4-FFF2-40B4-BE49-F238E27FC236}">
                  <a16:creationId xmlns:a16="http://schemas.microsoft.com/office/drawing/2014/main" id="{E7BCB5E8-586B-1C48-B161-9ED11593BD28}"/>
                </a:ext>
              </a:extLst>
            </p:cNvPr>
            <p:cNvSpPr/>
            <p:nvPr/>
          </p:nvSpPr>
          <p:spPr>
            <a:xfrm>
              <a:off x="1881214"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37" name="Picture 36">
              <a:extLst>
                <a:ext uri="{FF2B5EF4-FFF2-40B4-BE49-F238E27FC236}">
                  <a16:creationId xmlns:a16="http://schemas.microsoft.com/office/drawing/2014/main" id="{DBC52862-23EA-C746-A692-D2AB1F611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005" y="1551309"/>
              <a:ext cx="775970" cy="766064"/>
            </a:xfrm>
            <a:prstGeom prst="rect">
              <a:avLst/>
            </a:prstGeom>
          </p:spPr>
        </p:pic>
      </p:grpSp>
      <p:grpSp>
        <p:nvGrpSpPr>
          <p:cNvPr id="38" name="Group 37">
            <a:extLst>
              <a:ext uri="{FF2B5EF4-FFF2-40B4-BE49-F238E27FC236}">
                <a16:creationId xmlns:a16="http://schemas.microsoft.com/office/drawing/2014/main" id="{A2C6BDEF-5730-B54E-94C8-1437FE944569}"/>
              </a:ext>
            </a:extLst>
          </p:cNvPr>
          <p:cNvGrpSpPr/>
          <p:nvPr/>
        </p:nvGrpSpPr>
        <p:grpSpPr>
          <a:xfrm>
            <a:off x="8192514" y="1758528"/>
            <a:ext cx="979829" cy="1008345"/>
            <a:chOff x="6230945" y="2984587"/>
            <a:chExt cx="1107552" cy="1107552"/>
          </a:xfrm>
        </p:grpSpPr>
        <p:sp>
          <p:nvSpPr>
            <p:cNvPr id="39" name="Oval 38">
              <a:extLst>
                <a:ext uri="{FF2B5EF4-FFF2-40B4-BE49-F238E27FC236}">
                  <a16:creationId xmlns:a16="http://schemas.microsoft.com/office/drawing/2014/main" id="{D6BD8D04-85CF-9F41-B75E-1DAB5598EE78}"/>
                </a:ext>
              </a:extLst>
            </p:cNvPr>
            <p:cNvSpPr/>
            <p:nvPr/>
          </p:nvSpPr>
          <p:spPr>
            <a:xfrm>
              <a:off x="6230945" y="2984587"/>
              <a:ext cx="1107552" cy="1107552"/>
            </a:xfrm>
            <a:prstGeom prst="ellipse">
              <a:avLst/>
            </a:prstGeom>
            <a:solidFill>
              <a:schemeClr val="tx2">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67" dirty="0"/>
            </a:p>
          </p:txBody>
        </p:sp>
        <p:pic>
          <p:nvPicPr>
            <p:cNvPr id="40" name="Picture 39">
              <a:extLst>
                <a:ext uri="{FF2B5EF4-FFF2-40B4-BE49-F238E27FC236}">
                  <a16:creationId xmlns:a16="http://schemas.microsoft.com/office/drawing/2014/main" id="{47A53C32-3127-A544-AFF6-96D79CD5F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179" y="3237881"/>
              <a:ext cx="799084" cy="600964"/>
            </a:xfrm>
            <a:prstGeom prst="rect">
              <a:avLst/>
            </a:prstGeom>
          </p:spPr>
        </p:pic>
      </p:grpSp>
      <p:grpSp>
        <p:nvGrpSpPr>
          <p:cNvPr id="41" name="Group 40">
            <a:extLst>
              <a:ext uri="{FF2B5EF4-FFF2-40B4-BE49-F238E27FC236}">
                <a16:creationId xmlns:a16="http://schemas.microsoft.com/office/drawing/2014/main" id="{F6D622A8-60B0-3B41-8283-A8740061E7C7}"/>
              </a:ext>
            </a:extLst>
          </p:cNvPr>
          <p:cNvGrpSpPr/>
          <p:nvPr/>
        </p:nvGrpSpPr>
        <p:grpSpPr>
          <a:xfrm>
            <a:off x="9455701" y="2958251"/>
            <a:ext cx="979830" cy="1008346"/>
            <a:chOff x="423246" y="2735797"/>
            <a:chExt cx="1107553" cy="1107553"/>
          </a:xfrm>
        </p:grpSpPr>
        <p:sp>
          <p:nvSpPr>
            <p:cNvPr id="42" name="Oval 41">
              <a:extLst>
                <a:ext uri="{FF2B5EF4-FFF2-40B4-BE49-F238E27FC236}">
                  <a16:creationId xmlns:a16="http://schemas.microsoft.com/office/drawing/2014/main" id="{3569F978-239F-A34B-ABAA-7D4EC24E9F46}"/>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43" name="Picture 42">
              <a:extLst>
                <a:ext uri="{FF2B5EF4-FFF2-40B4-BE49-F238E27FC236}">
                  <a16:creationId xmlns:a16="http://schemas.microsoft.com/office/drawing/2014/main" id="{B947D4BD-F364-AA4E-B1EB-A92958E49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78" y="2975883"/>
              <a:ext cx="805688" cy="627380"/>
            </a:xfrm>
            <a:prstGeom prst="rect">
              <a:avLst/>
            </a:prstGeom>
          </p:spPr>
        </p:pic>
      </p:grpSp>
      <p:grpSp>
        <p:nvGrpSpPr>
          <p:cNvPr id="44" name="Group 43">
            <a:extLst>
              <a:ext uri="{FF2B5EF4-FFF2-40B4-BE49-F238E27FC236}">
                <a16:creationId xmlns:a16="http://schemas.microsoft.com/office/drawing/2014/main" id="{363FBF43-A02B-5C46-A432-E2C330DBD07A}"/>
              </a:ext>
            </a:extLst>
          </p:cNvPr>
          <p:cNvGrpSpPr/>
          <p:nvPr/>
        </p:nvGrpSpPr>
        <p:grpSpPr>
          <a:xfrm>
            <a:off x="9439240" y="1825314"/>
            <a:ext cx="979830" cy="1008346"/>
            <a:chOff x="7635053" y="1347383"/>
            <a:chExt cx="1107553" cy="1107553"/>
          </a:xfrm>
        </p:grpSpPr>
        <p:sp>
          <p:nvSpPr>
            <p:cNvPr id="45" name="Oval 44">
              <a:extLst>
                <a:ext uri="{FF2B5EF4-FFF2-40B4-BE49-F238E27FC236}">
                  <a16:creationId xmlns:a16="http://schemas.microsoft.com/office/drawing/2014/main" id="{B2672BA7-430F-1F40-8AF8-8BE6537E164F}"/>
                </a:ext>
              </a:extLst>
            </p:cNvPr>
            <p:cNvSpPr/>
            <p:nvPr/>
          </p:nvSpPr>
          <p:spPr>
            <a:xfrm>
              <a:off x="7635053"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dirty="0"/>
            </a:p>
          </p:txBody>
        </p:sp>
        <p:pic>
          <p:nvPicPr>
            <p:cNvPr id="46" name="Picture 45">
              <a:extLst>
                <a:ext uri="{FF2B5EF4-FFF2-40B4-BE49-F238E27FC236}">
                  <a16:creationId xmlns:a16="http://schemas.microsoft.com/office/drawing/2014/main" id="{8CB91830-D0ED-6149-8EF3-E557B4BDC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6361" y="1458691"/>
              <a:ext cx="884936" cy="884936"/>
            </a:xfrm>
            <a:prstGeom prst="rect">
              <a:avLst/>
            </a:prstGeom>
          </p:spPr>
        </p:pic>
      </p:grpSp>
      <p:grpSp>
        <p:nvGrpSpPr>
          <p:cNvPr id="47" name="Group 46">
            <a:extLst>
              <a:ext uri="{FF2B5EF4-FFF2-40B4-BE49-F238E27FC236}">
                <a16:creationId xmlns:a16="http://schemas.microsoft.com/office/drawing/2014/main" id="{5824C305-60A4-C343-96A6-D9925F55F42B}"/>
              </a:ext>
            </a:extLst>
          </p:cNvPr>
          <p:cNvGrpSpPr/>
          <p:nvPr/>
        </p:nvGrpSpPr>
        <p:grpSpPr>
          <a:xfrm>
            <a:off x="5402605" y="5101349"/>
            <a:ext cx="979830" cy="1008346"/>
            <a:chOff x="7603622" y="1349439"/>
            <a:chExt cx="1107553" cy="1107553"/>
          </a:xfrm>
        </p:grpSpPr>
        <p:sp>
          <p:nvSpPr>
            <p:cNvPr id="48" name="Oval 47">
              <a:extLst>
                <a:ext uri="{FF2B5EF4-FFF2-40B4-BE49-F238E27FC236}">
                  <a16:creationId xmlns:a16="http://schemas.microsoft.com/office/drawing/2014/main" id="{530B4CF3-C11A-1A45-ADA3-ECA83C5C2702}"/>
                </a:ext>
              </a:extLst>
            </p:cNvPr>
            <p:cNvSpPr/>
            <p:nvPr/>
          </p:nvSpPr>
          <p:spPr>
            <a:xfrm>
              <a:off x="7603622" y="1349439"/>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49" name="Picture 48">
              <a:extLst>
                <a:ext uri="{FF2B5EF4-FFF2-40B4-BE49-F238E27FC236}">
                  <a16:creationId xmlns:a16="http://schemas.microsoft.com/office/drawing/2014/main" id="{3A385FCD-1093-2343-A136-D60AA7C4C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2527" y="1541646"/>
              <a:ext cx="729742" cy="723138"/>
            </a:xfrm>
            <a:prstGeom prst="rect">
              <a:avLst/>
            </a:prstGeom>
          </p:spPr>
        </p:pic>
      </p:grpSp>
      <p:grpSp>
        <p:nvGrpSpPr>
          <p:cNvPr id="19" name="Group 18">
            <a:extLst>
              <a:ext uri="{FF2B5EF4-FFF2-40B4-BE49-F238E27FC236}">
                <a16:creationId xmlns:a16="http://schemas.microsoft.com/office/drawing/2014/main" id="{5EE162D8-085C-254A-BD3A-CD2B26B287CD}"/>
              </a:ext>
            </a:extLst>
          </p:cNvPr>
          <p:cNvGrpSpPr/>
          <p:nvPr/>
        </p:nvGrpSpPr>
        <p:grpSpPr>
          <a:xfrm>
            <a:off x="7839047" y="5175619"/>
            <a:ext cx="979830" cy="1008346"/>
            <a:chOff x="6534720" y="4872653"/>
            <a:chExt cx="1107553" cy="1107553"/>
          </a:xfrm>
        </p:grpSpPr>
        <p:sp>
          <p:nvSpPr>
            <p:cNvPr id="54" name="Oval 53">
              <a:extLst>
                <a:ext uri="{FF2B5EF4-FFF2-40B4-BE49-F238E27FC236}">
                  <a16:creationId xmlns:a16="http://schemas.microsoft.com/office/drawing/2014/main" id="{E9CA5321-D24F-634B-8EBF-C18A27C68513}"/>
                </a:ext>
              </a:extLst>
            </p:cNvPr>
            <p:cNvSpPr/>
            <p:nvPr/>
          </p:nvSpPr>
          <p:spPr>
            <a:xfrm>
              <a:off x="6534720" y="4872653"/>
              <a:ext cx="1107553" cy="1107553"/>
            </a:xfrm>
            <a:prstGeom prst="ellipse">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55" name="Picture 54">
              <a:extLst>
                <a:ext uri="{FF2B5EF4-FFF2-40B4-BE49-F238E27FC236}">
                  <a16:creationId xmlns:a16="http://schemas.microsoft.com/office/drawing/2014/main" id="{6425F2FB-FE55-4D44-A21C-59156C3643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8202" y="5058256"/>
              <a:ext cx="640588" cy="736346"/>
            </a:xfrm>
            <a:prstGeom prst="rect">
              <a:avLst/>
            </a:prstGeom>
          </p:spPr>
        </p:pic>
      </p:grpSp>
      <p:grpSp>
        <p:nvGrpSpPr>
          <p:cNvPr id="56" name="Group 55">
            <a:extLst>
              <a:ext uri="{FF2B5EF4-FFF2-40B4-BE49-F238E27FC236}">
                <a16:creationId xmlns:a16="http://schemas.microsoft.com/office/drawing/2014/main" id="{9516E1D9-C6E5-7D46-86C8-7FFED1A9084D}"/>
              </a:ext>
            </a:extLst>
          </p:cNvPr>
          <p:cNvGrpSpPr/>
          <p:nvPr/>
        </p:nvGrpSpPr>
        <p:grpSpPr>
          <a:xfrm>
            <a:off x="5402605" y="1755841"/>
            <a:ext cx="979830" cy="1008346"/>
            <a:chOff x="3318189" y="1347383"/>
            <a:chExt cx="1107553" cy="1107553"/>
          </a:xfrm>
        </p:grpSpPr>
        <p:sp>
          <p:nvSpPr>
            <p:cNvPr id="57" name="Oval 56">
              <a:extLst>
                <a:ext uri="{FF2B5EF4-FFF2-40B4-BE49-F238E27FC236}">
                  <a16:creationId xmlns:a16="http://schemas.microsoft.com/office/drawing/2014/main" id="{B2A755E0-E32A-D34E-A87D-D775D98B3099}"/>
                </a:ext>
              </a:extLst>
            </p:cNvPr>
            <p:cNvSpPr/>
            <p:nvPr/>
          </p:nvSpPr>
          <p:spPr>
            <a:xfrm>
              <a:off x="3318189" y="1347383"/>
              <a:ext cx="1107553" cy="1107553"/>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58" name="Picture 57">
              <a:extLst>
                <a:ext uri="{FF2B5EF4-FFF2-40B4-BE49-F238E27FC236}">
                  <a16:creationId xmlns:a16="http://schemas.microsoft.com/office/drawing/2014/main" id="{3694A0E2-4605-F14D-A0EE-10A1E7DB70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07094" y="1518127"/>
              <a:ext cx="729742" cy="766064"/>
            </a:xfrm>
            <a:prstGeom prst="rect">
              <a:avLst/>
            </a:prstGeom>
          </p:spPr>
        </p:pic>
      </p:grpSp>
      <p:grpSp>
        <p:nvGrpSpPr>
          <p:cNvPr id="59" name="Group 58">
            <a:extLst>
              <a:ext uri="{FF2B5EF4-FFF2-40B4-BE49-F238E27FC236}">
                <a16:creationId xmlns:a16="http://schemas.microsoft.com/office/drawing/2014/main" id="{CBFFEEF3-1B85-3547-9C7A-EDD4754F6184}"/>
              </a:ext>
            </a:extLst>
          </p:cNvPr>
          <p:cNvGrpSpPr/>
          <p:nvPr/>
        </p:nvGrpSpPr>
        <p:grpSpPr>
          <a:xfrm>
            <a:off x="9422476" y="4108455"/>
            <a:ext cx="979830" cy="1008346"/>
            <a:chOff x="423246" y="2735797"/>
            <a:chExt cx="1107553" cy="1107553"/>
          </a:xfrm>
        </p:grpSpPr>
        <p:sp>
          <p:nvSpPr>
            <p:cNvPr id="60" name="Oval 59">
              <a:extLst>
                <a:ext uri="{FF2B5EF4-FFF2-40B4-BE49-F238E27FC236}">
                  <a16:creationId xmlns:a16="http://schemas.microsoft.com/office/drawing/2014/main" id="{EF85B203-254A-A84F-B6EF-4768A5E00666}"/>
                </a:ext>
              </a:extLst>
            </p:cNvPr>
            <p:cNvSpPr/>
            <p:nvPr/>
          </p:nvSpPr>
          <p:spPr>
            <a:xfrm>
              <a:off x="423246" y="2735797"/>
              <a:ext cx="1107553" cy="110755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61" name="Picture 60">
              <a:extLst>
                <a:ext uri="{FF2B5EF4-FFF2-40B4-BE49-F238E27FC236}">
                  <a16:creationId xmlns:a16="http://schemas.microsoft.com/office/drawing/2014/main" id="{48144504-4F6E-A642-B52B-3526206675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78" y="2975883"/>
              <a:ext cx="805688" cy="627380"/>
            </a:xfrm>
            <a:prstGeom prst="rect">
              <a:avLst/>
            </a:prstGeom>
          </p:spPr>
        </p:pic>
      </p:grpSp>
      <p:grpSp>
        <p:nvGrpSpPr>
          <p:cNvPr id="50" name="Group 49">
            <a:extLst>
              <a:ext uri="{FF2B5EF4-FFF2-40B4-BE49-F238E27FC236}">
                <a16:creationId xmlns:a16="http://schemas.microsoft.com/office/drawing/2014/main" id="{2D1CA155-2E6E-024E-A32D-447FB149AE93}"/>
              </a:ext>
            </a:extLst>
          </p:cNvPr>
          <p:cNvGrpSpPr/>
          <p:nvPr/>
        </p:nvGrpSpPr>
        <p:grpSpPr>
          <a:xfrm>
            <a:off x="9361601" y="5171960"/>
            <a:ext cx="1009060" cy="1008346"/>
            <a:chOff x="4737803" y="3141101"/>
            <a:chExt cx="1141774" cy="1107552"/>
          </a:xfrm>
        </p:grpSpPr>
        <p:sp>
          <p:nvSpPr>
            <p:cNvPr id="51" name="Oval 50">
              <a:extLst>
                <a:ext uri="{FF2B5EF4-FFF2-40B4-BE49-F238E27FC236}">
                  <a16:creationId xmlns:a16="http://schemas.microsoft.com/office/drawing/2014/main" id="{C44641B3-DA29-1543-B6F0-FF4D570E8486}"/>
                </a:ext>
              </a:extLst>
            </p:cNvPr>
            <p:cNvSpPr/>
            <p:nvPr/>
          </p:nvSpPr>
          <p:spPr>
            <a:xfrm>
              <a:off x="4737803" y="3141101"/>
              <a:ext cx="1141774" cy="11075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pic>
          <p:nvPicPr>
            <p:cNvPr id="52" name="Picture 51">
              <a:extLst>
                <a:ext uri="{FF2B5EF4-FFF2-40B4-BE49-F238E27FC236}">
                  <a16:creationId xmlns:a16="http://schemas.microsoft.com/office/drawing/2014/main" id="{4C20EE36-95C6-3F44-82CF-7A486A3A5EF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contrast="65000"/>
                      </a14:imgEffect>
                    </a14:imgLayer>
                  </a14:imgProps>
                </a:ext>
              </a:extLst>
            </a:blip>
            <a:stretch>
              <a:fillRect/>
            </a:stretch>
          </p:blipFill>
          <p:spPr>
            <a:xfrm>
              <a:off x="4881862" y="3224342"/>
              <a:ext cx="848763" cy="848763"/>
            </a:xfrm>
            <a:prstGeom prst="rect">
              <a:avLst/>
            </a:prstGeom>
          </p:spPr>
        </p:pic>
      </p:grpSp>
      <p:grpSp>
        <p:nvGrpSpPr>
          <p:cNvPr id="62" name="Group 61">
            <a:extLst>
              <a:ext uri="{FF2B5EF4-FFF2-40B4-BE49-F238E27FC236}">
                <a16:creationId xmlns:a16="http://schemas.microsoft.com/office/drawing/2014/main" id="{1D51CF9A-D17F-2944-B901-0D555BFA5FE1}"/>
              </a:ext>
            </a:extLst>
          </p:cNvPr>
          <p:cNvGrpSpPr/>
          <p:nvPr/>
        </p:nvGrpSpPr>
        <p:grpSpPr>
          <a:xfrm>
            <a:off x="4112600" y="2337705"/>
            <a:ext cx="979830" cy="1008346"/>
            <a:chOff x="1906875" y="2962616"/>
            <a:chExt cx="1107553" cy="1107553"/>
          </a:xfrm>
        </p:grpSpPr>
        <p:sp>
          <p:nvSpPr>
            <p:cNvPr id="63" name="Oval 62">
              <a:extLst>
                <a:ext uri="{FF2B5EF4-FFF2-40B4-BE49-F238E27FC236}">
                  <a16:creationId xmlns:a16="http://schemas.microsoft.com/office/drawing/2014/main" id="{0ABF4212-2C73-214C-AA94-FA3A2F602C88}"/>
                </a:ext>
              </a:extLst>
            </p:cNvPr>
            <p:cNvSpPr/>
            <p:nvPr/>
          </p:nvSpPr>
          <p:spPr>
            <a:xfrm>
              <a:off x="1906875" y="2962616"/>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64" name="Picture 63">
              <a:extLst>
                <a:ext uri="{FF2B5EF4-FFF2-40B4-BE49-F238E27FC236}">
                  <a16:creationId xmlns:a16="http://schemas.microsoft.com/office/drawing/2014/main" id="{29BD7CE6-789C-8344-91B0-670B66B02B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6310" y="3075806"/>
              <a:ext cx="768682" cy="881172"/>
            </a:xfrm>
            <a:prstGeom prst="rect">
              <a:avLst/>
            </a:prstGeom>
          </p:spPr>
        </p:pic>
      </p:grpSp>
      <p:sp>
        <p:nvSpPr>
          <p:cNvPr id="4" name="Oval 3">
            <a:extLst>
              <a:ext uri="{FF2B5EF4-FFF2-40B4-BE49-F238E27FC236}">
                <a16:creationId xmlns:a16="http://schemas.microsoft.com/office/drawing/2014/main" id="{2B398B39-142A-284D-ABA5-DAAA50D2E03F}"/>
              </a:ext>
            </a:extLst>
          </p:cNvPr>
          <p:cNvSpPr/>
          <p:nvPr/>
        </p:nvSpPr>
        <p:spPr>
          <a:xfrm>
            <a:off x="4381294" y="2610404"/>
            <a:ext cx="480946" cy="4937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67" dirty="0"/>
              <a:t>Re-sync</a:t>
            </a:r>
          </a:p>
        </p:txBody>
      </p:sp>
      <p:grpSp>
        <p:nvGrpSpPr>
          <p:cNvPr id="65" name="Group 64">
            <a:extLst>
              <a:ext uri="{FF2B5EF4-FFF2-40B4-BE49-F238E27FC236}">
                <a16:creationId xmlns:a16="http://schemas.microsoft.com/office/drawing/2014/main" id="{C30F4B3D-698A-FE43-B58B-12F7CAE7CD7B}"/>
              </a:ext>
            </a:extLst>
          </p:cNvPr>
          <p:cNvGrpSpPr/>
          <p:nvPr/>
        </p:nvGrpSpPr>
        <p:grpSpPr>
          <a:xfrm>
            <a:off x="4040913" y="5068909"/>
            <a:ext cx="979830" cy="1008346"/>
            <a:chOff x="1906875" y="2962616"/>
            <a:chExt cx="1107553" cy="1107553"/>
          </a:xfrm>
        </p:grpSpPr>
        <p:sp>
          <p:nvSpPr>
            <p:cNvPr id="66" name="Oval 65">
              <a:extLst>
                <a:ext uri="{FF2B5EF4-FFF2-40B4-BE49-F238E27FC236}">
                  <a16:creationId xmlns:a16="http://schemas.microsoft.com/office/drawing/2014/main" id="{FE442AC2-D203-D94D-B095-3BB594B447A9}"/>
                </a:ext>
              </a:extLst>
            </p:cNvPr>
            <p:cNvSpPr/>
            <p:nvPr/>
          </p:nvSpPr>
          <p:spPr>
            <a:xfrm>
              <a:off x="1906875" y="2962616"/>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
            </a:p>
          </p:txBody>
        </p:sp>
        <p:pic>
          <p:nvPicPr>
            <p:cNvPr id="67" name="Picture 66">
              <a:extLst>
                <a:ext uri="{FF2B5EF4-FFF2-40B4-BE49-F238E27FC236}">
                  <a16:creationId xmlns:a16="http://schemas.microsoft.com/office/drawing/2014/main" id="{A6B6C895-F79C-B84D-8637-BF8377DF5C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6310" y="3075806"/>
              <a:ext cx="768682" cy="881172"/>
            </a:xfrm>
            <a:prstGeom prst="rect">
              <a:avLst/>
            </a:prstGeom>
          </p:spPr>
        </p:pic>
      </p:grpSp>
      <p:sp>
        <p:nvSpPr>
          <p:cNvPr id="68" name="Oval 67">
            <a:extLst>
              <a:ext uri="{FF2B5EF4-FFF2-40B4-BE49-F238E27FC236}">
                <a16:creationId xmlns:a16="http://schemas.microsoft.com/office/drawing/2014/main" id="{75DC47ED-296E-FE4A-817C-491C8FBEA4A0}"/>
              </a:ext>
            </a:extLst>
          </p:cNvPr>
          <p:cNvSpPr/>
          <p:nvPr/>
        </p:nvSpPr>
        <p:spPr>
          <a:xfrm>
            <a:off x="4309607" y="5341608"/>
            <a:ext cx="480946" cy="4937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67" dirty="0"/>
              <a:t>Re-sync</a:t>
            </a:r>
          </a:p>
        </p:txBody>
      </p:sp>
      <p:grpSp>
        <p:nvGrpSpPr>
          <p:cNvPr id="20" name="Group 19">
            <a:extLst>
              <a:ext uri="{FF2B5EF4-FFF2-40B4-BE49-F238E27FC236}">
                <a16:creationId xmlns:a16="http://schemas.microsoft.com/office/drawing/2014/main" id="{0091BF69-3B52-49D8-9697-82895E56D50B}"/>
              </a:ext>
            </a:extLst>
          </p:cNvPr>
          <p:cNvGrpSpPr/>
          <p:nvPr/>
        </p:nvGrpSpPr>
        <p:grpSpPr>
          <a:xfrm>
            <a:off x="11307827" y="1408037"/>
            <a:ext cx="813990" cy="851973"/>
            <a:chOff x="10802918" y="625308"/>
            <a:chExt cx="813990" cy="851973"/>
          </a:xfrm>
        </p:grpSpPr>
        <p:sp>
          <p:nvSpPr>
            <p:cNvPr id="69" name="Oval 68">
              <a:extLst>
                <a:ext uri="{FF2B5EF4-FFF2-40B4-BE49-F238E27FC236}">
                  <a16:creationId xmlns:a16="http://schemas.microsoft.com/office/drawing/2014/main" id="{C2CC4F91-8B8A-5B4E-A4AA-D9EE12DD8177}"/>
                </a:ext>
              </a:extLst>
            </p:cNvPr>
            <p:cNvSpPr/>
            <p:nvPr/>
          </p:nvSpPr>
          <p:spPr>
            <a:xfrm>
              <a:off x="10802918" y="625308"/>
              <a:ext cx="813990" cy="851973"/>
            </a:xfrm>
            <a:prstGeom prst="ellipse">
              <a:avLst/>
            </a:prstGeom>
            <a:solidFill>
              <a:srgbClr val="94A1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0" name="Picture 69">
              <a:extLst>
                <a:ext uri="{FF2B5EF4-FFF2-40B4-BE49-F238E27FC236}">
                  <a16:creationId xmlns:a16="http://schemas.microsoft.com/office/drawing/2014/main" id="{3677457C-1562-8B46-972F-458F93558DD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37905" y="812834"/>
              <a:ext cx="591887" cy="534978"/>
            </a:xfrm>
            <a:prstGeom prst="rect">
              <a:avLst/>
            </a:prstGeom>
          </p:spPr>
        </p:pic>
      </p:grpSp>
      <p:grpSp>
        <p:nvGrpSpPr>
          <p:cNvPr id="71" name="Group 70">
            <a:extLst>
              <a:ext uri="{FF2B5EF4-FFF2-40B4-BE49-F238E27FC236}">
                <a16:creationId xmlns:a16="http://schemas.microsoft.com/office/drawing/2014/main" id="{8711F7DB-FF5D-4EC7-81DE-640BEAF6B3AC}"/>
              </a:ext>
            </a:extLst>
          </p:cNvPr>
          <p:cNvGrpSpPr/>
          <p:nvPr/>
        </p:nvGrpSpPr>
        <p:grpSpPr>
          <a:xfrm>
            <a:off x="1582604" y="1892040"/>
            <a:ext cx="606997" cy="657125"/>
            <a:chOff x="6230945" y="2984587"/>
            <a:chExt cx="1107552" cy="1107552"/>
          </a:xfrm>
        </p:grpSpPr>
        <p:sp>
          <p:nvSpPr>
            <p:cNvPr id="72" name="Oval 71">
              <a:extLst>
                <a:ext uri="{FF2B5EF4-FFF2-40B4-BE49-F238E27FC236}">
                  <a16:creationId xmlns:a16="http://schemas.microsoft.com/office/drawing/2014/main" id="{C0FFDAF3-A0E4-4CFE-9109-38DE7F8C3DD7}"/>
                </a:ext>
              </a:extLst>
            </p:cNvPr>
            <p:cNvSpPr/>
            <p:nvPr/>
          </p:nvSpPr>
          <p:spPr>
            <a:xfrm>
              <a:off x="6230945" y="2984587"/>
              <a:ext cx="1107552" cy="1107552"/>
            </a:xfrm>
            <a:prstGeom prst="ellipse">
              <a:avLst/>
            </a:prstGeom>
            <a:solidFill>
              <a:schemeClr val="tx2">
                <a:lumMod val="75000"/>
              </a:schemeClr>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67" dirty="0"/>
            </a:p>
          </p:txBody>
        </p:sp>
        <p:pic>
          <p:nvPicPr>
            <p:cNvPr id="73" name="Picture 72">
              <a:extLst>
                <a:ext uri="{FF2B5EF4-FFF2-40B4-BE49-F238E27FC236}">
                  <a16:creationId xmlns:a16="http://schemas.microsoft.com/office/drawing/2014/main" id="{881E36BF-690F-44CF-A296-2C17EE21DF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179" y="3237881"/>
              <a:ext cx="799084" cy="600964"/>
            </a:xfrm>
            <a:prstGeom prst="rect">
              <a:avLst/>
            </a:prstGeom>
          </p:spPr>
        </p:pic>
      </p:grpSp>
      <p:grpSp>
        <p:nvGrpSpPr>
          <p:cNvPr id="74" name="Group 73">
            <a:extLst>
              <a:ext uri="{FF2B5EF4-FFF2-40B4-BE49-F238E27FC236}">
                <a16:creationId xmlns:a16="http://schemas.microsoft.com/office/drawing/2014/main" id="{A2A2D50C-FA3A-412A-AE4B-B851F7ABF330}"/>
              </a:ext>
            </a:extLst>
          </p:cNvPr>
          <p:cNvGrpSpPr/>
          <p:nvPr/>
        </p:nvGrpSpPr>
        <p:grpSpPr>
          <a:xfrm flipH="1">
            <a:off x="4261249" y="3888898"/>
            <a:ext cx="589971" cy="620984"/>
            <a:chOff x="1881214" y="1347383"/>
            <a:chExt cx="1107553" cy="1107553"/>
          </a:xfrm>
        </p:grpSpPr>
        <p:sp>
          <p:nvSpPr>
            <p:cNvPr id="75" name="Oval 74">
              <a:extLst>
                <a:ext uri="{FF2B5EF4-FFF2-40B4-BE49-F238E27FC236}">
                  <a16:creationId xmlns:a16="http://schemas.microsoft.com/office/drawing/2014/main" id="{9AACDCF0-FEC4-42E1-A791-BC8848D20F91}"/>
                </a:ext>
              </a:extLst>
            </p:cNvPr>
            <p:cNvSpPr/>
            <p:nvPr/>
          </p:nvSpPr>
          <p:spPr>
            <a:xfrm>
              <a:off x="1881214" y="1347383"/>
              <a:ext cx="1107553" cy="1107553"/>
            </a:xfrm>
            <a:prstGeom prst="ellipse">
              <a:avLst/>
            </a:prstGeom>
            <a:solidFill>
              <a:srgbClr val="74C0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p>
          </p:txBody>
        </p:sp>
        <p:pic>
          <p:nvPicPr>
            <p:cNvPr id="76" name="Picture 75">
              <a:extLst>
                <a:ext uri="{FF2B5EF4-FFF2-40B4-BE49-F238E27FC236}">
                  <a16:creationId xmlns:a16="http://schemas.microsoft.com/office/drawing/2014/main" id="{F301BA4E-307D-470F-8325-8332F745D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206" y="1430624"/>
              <a:ext cx="607568" cy="941070"/>
            </a:xfrm>
            <a:prstGeom prst="rect">
              <a:avLst/>
            </a:prstGeom>
          </p:spPr>
        </p:pic>
      </p:grpSp>
    </p:spTree>
    <p:extLst>
      <p:ext uri="{BB962C8B-B14F-4D97-AF65-F5344CB8AC3E}">
        <p14:creationId xmlns:p14="http://schemas.microsoft.com/office/powerpoint/2010/main" val="686153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959D-F482-45F0-9792-CCC4AD79D138}"/>
              </a:ext>
            </a:extLst>
          </p:cNvPr>
          <p:cNvSpPr>
            <a:spLocks noGrp="1"/>
          </p:cNvSpPr>
          <p:nvPr>
            <p:ph type="title"/>
          </p:nvPr>
        </p:nvSpPr>
        <p:spPr>
          <a:xfrm>
            <a:off x="98474" y="371299"/>
            <a:ext cx="11483926" cy="806256"/>
          </a:xfrm>
        </p:spPr>
        <p:txBody>
          <a:bodyPr/>
          <a:lstStyle/>
          <a:p>
            <a:r>
              <a:rPr lang="en-GB" dirty="0">
                <a:solidFill>
                  <a:schemeClr val="bg1">
                    <a:lumMod val="95000"/>
                  </a:schemeClr>
                </a:solidFill>
              </a:rPr>
              <a:t>History of sampling - PCM is 100 years old!</a:t>
            </a:r>
            <a:endParaRPr lang="en-US" dirty="0">
              <a:solidFill>
                <a:schemeClr val="bg1">
                  <a:lumMod val="95000"/>
                </a:schemeClr>
              </a:solidFill>
            </a:endParaRPr>
          </a:p>
        </p:txBody>
      </p:sp>
      <p:sp>
        <p:nvSpPr>
          <p:cNvPr id="3" name="Content Placeholder 2">
            <a:extLst>
              <a:ext uri="{FF2B5EF4-FFF2-40B4-BE49-F238E27FC236}">
                <a16:creationId xmlns:a16="http://schemas.microsoft.com/office/drawing/2014/main" id="{DCA82AE7-838D-4F08-AD39-86F4D70C115E}"/>
              </a:ext>
            </a:extLst>
          </p:cNvPr>
          <p:cNvSpPr>
            <a:spLocks noGrp="1"/>
          </p:cNvSpPr>
          <p:nvPr>
            <p:ph sz="half" idx="13"/>
          </p:nvPr>
        </p:nvSpPr>
        <p:spPr>
          <a:xfrm>
            <a:off x="6096000" y="5419857"/>
            <a:ext cx="5868449" cy="806256"/>
          </a:xfrm>
        </p:spPr>
        <p:txBody>
          <a:bodyPr/>
          <a:lstStyle/>
          <a:p>
            <a:pPr marL="0" indent="0">
              <a:buNone/>
            </a:pPr>
            <a:r>
              <a:rPr lang="en-GB" sz="1467" i="1" dirty="0"/>
              <a:t>The First Disclosure of PCM: Paul M. Rainey,</a:t>
            </a:r>
          </a:p>
          <a:p>
            <a:pPr marL="0" indent="0">
              <a:buNone/>
            </a:pPr>
            <a:r>
              <a:rPr lang="en-GB" sz="1467" i="1" dirty="0"/>
              <a:t>"</a:t>
            </a:r>
            <a:r>
              <a:rPr lang="en-GB" sz="1467" i="1" dirty="0" err="1"/>
              <a:t>Facimile</a:t>
            </a:r>
            <a:r>
              <a:rPr lang="en-GB" sz="1467" i="1" dirty="0"/>
              <a:t> Telegraph System," U.S. Patent 1,608,527,</a:t>
            </a:r>
          </a:p>
          <a:p>
            <a:pPr marL="0" indent="0">
              <a:buNone/>
            </a:pPr>
            <a:r>
              <a:rPr lang="en-US" sz="1467" i="1" dirty="0"/>
              <a:t>Filed July 20, 1921,</a:t>
            </a:r>
            <a:endParaRPr lang="en-US" sz="1467" dirty="0"/>
          </a:p>
        </p:txBody>
      </p:sp>
      <p:sp>
        <p:nvSpPr>
          <p:cNvPr id="4" name="Content Placeholder 3">
            <a:extLst>
              <a:ext uri="{FF2B5EF4-FFF2-40B4-BE49-F238E27FC236}">
                <a16:creationId xmlns:a16="http://schemas.microsoft.com/office/drawing/2014/main" id="{5A54C329-AA59-4E8F-9938-40DD0AC7B9DB}"/>
              </a:ext>
            </a:extLst>
          </p:cNvPr>
          <p:cNvSpPr>
            <a:spLocks noGrp="1"/>
          </p:cNvSpPr>
          <p:nvPr>
            <p:ph sz="half" idx="14"/>
          </p:nvPr>
        </p:nvSpPr>
        <p:spPr>
          <a:xfrm>
            <a:off x="790051" y="4434325"/>
            <a:ext cx="3969869" cy="1388660"/>
          </a:xfrm>
        </p:spPr>
        <p:txBody>
          <a:bodyPr/>
          <a:lstStyle/>
          <a:p>
            <a:pPr marL="0" indent="0">
              <a:buNone/>
            </a:pPr>
            <a:r>
              <a:rPr lang="en-GB" sz="1467" dirty="0"/>
              <a:t>Determining sampling rate</a:t>
            </a:r>
          </a:p>
          <a:p>
            <a:pPr marL="0" indent="0">
              <a:buNone/>
            </a:pPr>
            <a:r>
              <a:rPr lang="en-GB" sz="1467" dirty="0" err="1"/>
              <a:t>Williard</a:t>
            </a:r>
            <a:r>
              <a:rPr lang="en-GB" sz="1467" dirty="0"/>
              <a:t> M. Miner, "Multiplex Telephony," </a:t>
            </a:r>
            <a:r>
              <a:rPr lang="en-GB" sz="1467" i="1" dirty="0"/>
              <a:t>U.S. Patent 745,734,</a:t>
            </a:r>
          </a:p>
          <a:p>
            <a:pPr marL="0" indent="0">
              <a:buNone/>
            </a:pPr>
            <a:r>
              <a:rPr lang="en-US" sz="1467" dirty="0"/>
              <a:t>Filed February 26, 1903</a:t>
            </a:r>
          </a:p>
          <a:p>
            <a:pPr marL="0" indent="0">
              <a:buNone/>
            </a:pPr>
            <a:endParaRPr lang="en-US" sz="1467" dirty="0"/>
          </a:p>
          <a:p>
            <a:pPr marL="0" indent="0">
              <a:buNone/>
            </a:pPr>
            <a:r>
              <a:rPr lang="en-US" sz="1467" dirty="0"/>
              <a:t>Then Nyquist in 1924</a:t>
            </a:r>
          </a:p>
        </p:txBody>
      </p:sp>
      <p:sp>
        <p:nvSpPr>
          <p:cNvPr id="5" name="Slide Number Placeholder 4">
            <a:extLst>
              <a:ext uri="{FF2B5EF4-FFF2-40B4-BE49-F238E27FC236}">
                <a16:creationId xmlns:a16="http://schemas.microsoft.com/office/drawing/2014/main" id="{F5F2C55A-C874-4944-9408-90F8A3E2E83A}"/>
              </a:ext>
            </a:extLst>
          </p:cNvPr>
          <p:cNvSpPr>
            <a:spLocks noGrp="1"/>
          </p:cNvSpPr>
          <p:nvPr>
            <p:ph type="sldNum" sz="quarter" idx="12"/>
          </p:nvPr>
        </p:nvSpPr>
        <p:spPr>
          <a:xfrm>
            <a:off x="9897222" y="7253639"/>
            <a:ext cx="577515" cy="365125"/>
          </a:xfrm>
        </p:spPr>
        <p:txBody>
          <a:bodyPr/>
          <a:lstStyle/>
          <a:p>
            <a:fld id="{B86B1C54-FEBF-4CC1-B344-3951D30ED3C9}" type="slidenum">
              <a:rPr lang="en-US" noProof="0" smtClean="0"/>
              <a:t>9</a:t>
            </a:fld>
            <a:endParaRPr lang="en-US" noProof="0" dirty="0"/>
          </a:p>
        </p:txBody>
      </p:sp>
      <p:pic>
        <p:nvPicPr>
          <p:cNvPr id="7" name="Picture 6">
            <a:extLst>
              <a:ext uri="{FF2B5EF4-FFF2-40B4-BE49-F238E27FC236}">
                <a16:creationId xmlns:a16="http://schemas.microsoft.com/office/drawing/2014/main" id="{3BB5CDCC-0832-42FF-964D-AA4D30042C36}"/>
              </a:ext>
            </a:extLst>
          </p:cNvPr>
          <p:cNvPicPr>
            <a:picLocks noChangeAspect="1"/>
          </p:cNvPicPr>
          <p:nvPr/>
        </p:nvPicPr>
        <p:blipFill>
          <a:blip r:embed="rId2"/>
          <a:stretch>
            <a:fillRect/>
          </a:stretch>
        </p:blipFill>
        <p:spPr>
          <a:xfrm>
            <a:off x="826335" y="2491333"/>
            <a:ext cx="4024800" cy="1875333"/>
          </a:xfrm>
          <a:prstGeom prst="rect">
            <a:avLst/>
          </a:prstGeom>
        </p:spPr>
      </p:pic>
      <p:pic>
        <p:nvPicPr>
          <p:cNvPr id="8" name="Picture 7">
            <a:extLst>
              <a:ext uri="{FF2B5EF4-FFF2-40B4-BE49-F238E27FC236}">
                <a16:creationId xmlns:a16="http://schemas.microsoft.com/office/drawing/2014/main" id="{91CA94E6-D084-4CBA-9240-7D321392156F}"/>
              </a:ext>
            </a:extLst>
          </p:cNvPr>
          <p:cNvPicPr>
            <a:picLocks noChangeAspect="1"/>
          </p:cNvPicPr>
          <p:nvPr/>
        </p:nvPicPr>
        <p:blipFill>
          <a:blip r:embed="rId3"/>
          <a:stretch>
            <a:fillRect/>
          </a:stretch>
        </p:blipFill>
        <p:spPr>
          <a:xfrm>
            <a:off x="6483887" y="1438143"/>
            <a:ext cx="5177200" cy="3811023"/>
          </a:xfrm>
          <a:prstGeom prst="rect">
            <a:avLst/>
          </a:prstGeom>
        </p:spPr>
      </p:pic>
    </p:spTree>
    <p:extLst>
      <p:ext uri="{BB962C8B-B14F-4D97-AF65-F5344CB8AC3E}">
        <p14:creationId xmlns:p14="http://schemas.microsoft.com/office/powerpoint/2010/main" val="1938185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TotalTime>
  <Words>2167</Words>
  <Application>Microsoft Office PowerPoint</Application>
  <PresentationFormat>Widescreen</PresentationFormat>
  <Paragraphs>557</Paragraphs>
  <Slides>44</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Harlow Solid Italic</vt:lpstr>
      <vt:lpstr>Verdana</vt:lpstr>
      <vt:lpstr>Wingdings</vt:lpstr>
      <vt:lpstr>Office Theme</vt:lpstr>
      <vt:lpstr>PowerPoint Presentation</vt:lpstr>
      <vt:lpstr>Queen Elizabeth II  1926-2022</vt:lpstr>
      <vt:lpstr>Don’t forget the audio- I am an sound guy!</vt:lpstr>
      <vt:lpstr>Distributed production </vt:lpstr>
      <vt:lpstr>IP transformation - Places, Processing &amp; People</vt:lpstr>
      <vt:lpstr>PowerPoint Presentation</vt:lpstr>
      <vt:lpstr>The Audio folks did facility IP first!</vt:lpstr>
      <vt:lpstr>Audio facility interconnects</vt:lpstr>
      <vt:lpstr>History of sampling - PCM is 100 years old!</vt:lpstr>
      <vt:lpstr>A-D conversion!</vt:lpstr>
      <vt:lpstr>Audio acquisition</vt:lpstr>
      <vt:lpstr>Lots of different audio interfaces and formats! </vt:lpstr>
      <vt:lpstr>Audio production interoperability</vt:lpstr>
      <vt:lpstr>Audio parameters……………lots of choices</vt:lpstr>
      <vt:lpstr>The ST2110 suite &amp; NMOS</vt:lpstr>
      <vt:lpstr>Handling ‘other’ audio: the ST2110-31 bits</vt:lpstr>
      <vt:lpstr>Timing and referencing</vt:lpstr>
      <vt:lpstr>Origination time stamping in RTP</vt:lpstr>
      <vt:lpstr>PowerPoint Presentation</vt:lpstr>
      <vt:lpstr>PowerPoint Presentation</vt:lpstr>
      <vt:lpstr>What about the standardized control plane?</vt:lpstr>
      <vt:lpstr>The SDP - RFC 4566 – used in ST2110</vt:lpstr>
      <vt:lpstr>Audio manipulation required in IP domain</vt:lpstr>
      <vt:lpstr>How to shuffle in the modern world</vt:lpstr>
      <vt:lpstr>Audio templates – a few practical options</vt:lpstr>
      <vt:lpstr>Video-associated audio format interfacing</vt:lpstr>
      <vt:lpstr>Audio-only format interfacing</vt:lpstr>
      <vt:lpstr>Moving outside the campus – distributed production</vt:lpstr>
      <vt:lpstr>Interconnecting proprietary audio Islands</vt:lpstr>
      <vt:lpstr>AES67 – defines link offset</vt:lpstr>
      <vt:lpstr>Hybrid timing reconciliation</vt:lpstr>
      <vt:lpstr>PTP holdover is capable of being very long – let’s make it so!</vt:lpstr>
      <vt:lpstr>Protection – on and off campus – video &amp; audio</vt:lpstr>
      <vt:lpstr>International  use case  - Audio signal flows</vt:lpstr>
      <vt:lpstr>Secure networks need managed networks</vt:lpstr>
      <vt:lpstr>Going off-campus – the IP facility media edge</vt:lpstr>
      <vt:lpstr>ST2110-WAN AG - two layers of focus – data and control</vt:lpstr>
      <vt:lpstr>ST2110-WAN</vt:lpstr>
      <vt:lpstr>2110-WAN control plane</vt:lpstr>
      <vt:lpstr>The broadcast end game</vt:lpstr>
      <vt:lpstr>Deterministic data transfer Linear and non-linear</vt:lpstr>
      <vt:lpstr>In conclusion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Laila Bishay</dc:creator>
  <cp:lastModifiedBy>Andy Rayner</cp:lastModifiedBy>
  <cp:revision>105</cp:revision>
  <dcterms:created xsi:type="dcterms:W3CDTF">2022-07-25T14:48:25Z</dcterms:created>
  <dcterms:modified xsi:type="dcterms:W3CDTF">2022-09-12T08:03:31Z</dcterms:modified>
</cp:coreProperties>
</file>