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145857063" r:id="rId3"/>
    <p:sldId id="2145857064" r:id="rId4"/>
    <p:sldId id="2145857004" r:id="rId5"/>
    <p:sldId id="19270" r:id="rId6"/>
    <p:sldId id="19375" r:id="rId7"/>
    <p:sldId id="2145857066" r:id="rId8"/>
    <p:sldId id="19348" r:id="rId9"/>
    <p:sldId id="19351" r:id="rId10"/>
    <p:sldId id="19359" r:id="rId11"/>
    <p:sldId id="825" r:id="rId12"/>
    <p:sldId id="2145857046" r:id="rId13"/>
    <p:sldId id="275" r:id="rId14"/>
    <p:sldId id="2145857005" r:id="rId15"/>
    <p:sldId id="2145856997" r:id="rId16"/>
    <p:sldId id="2145856992" r:id="rId17"/>
    <p:sldId id="2145857006" r:id="rId18"/>
    <p:sldId id="19322" r:id="rId19"/>
    <p:sldId id="471" r:id="rId20"/>
    <p:sldId id="19364" r:id="rId21"/>
    <p:sldId id="2145857045" r:id="rId22"/>
    <p:sldId id="270" r:id="rId23"/>
    <p:sldId id="2145857061" r:id="rId24"/>
    <p:sldId id="2145856994" r:id="rId25"/>
    <p:sldId id="2145857007" r:id="rId26"/>
    <p:sldId id="493" r:id="rId27"/>
    <p:sldId id="289" r:id="rId28"/>
    <p:sldId id="2145856993" r:id="rId29"/>
    <p:sldId id="2145857003" r:id="rId30"/>
    <p:sldId id="278" r:id="rId31"/>
    <p:sldId id="2145857067" r:id="rId32"/>
    <p:sldId id="2145857065" r:id="rId33"/>
    <p:sldId id="19357" r:id="rId34"/>
    <p:sldId id="2145857060" r:id="rId35"/>
    <p:sldId id="26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8F"/>
    <a:srgbClr val="1B3975"/>
    <a:srgbClr val="00D8D1"/>
    <a:srgbClr val="0C8F89"/>
    <a:srgbClr val="2C9FA0"/>
    <a:srgbClr val="076B0B"/>
    <a:srgbClr val="0B3B09"/>
    <a:srgbClr val="000000"/>
    <a:srgbClr val="00C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8"/>
    <p:restoredTop sz="96327"/>
  </p:normalViewPr>
  <p:slideViewPr>
    <p:cSldViewPr snapToGrid="0" snapToObjects="1" showGuides="1">
      <p:cViewPr varScale="1">
        <p:scale>
          <a:sx n="102" d="100"/>
          <a:sy n="102" d="100"/>
        </p:scale>
        <p:origin x="63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E3B9B-D035-42CF-BE26-22247CF987C5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28A49-E06D-418E-A062-96A46235B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Nevion Presentation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0B64DF-B27B-4AAB-B88D-6D6797CF4725}" type="datetime4">
              <a:rPr lang="en-GB" smtClean="0"/>
              <a:t>09 September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dirty="0"/>
              <a:t>Nevion Pre-NAB 2019 Event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E5334-7840-4D80-AB6C-B6053AFD68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746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Nevion Presentation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0B64DF-B27B-4AAB-B88D-6D6797CF4725}" type="datetime4">
              <a:rPr lang="en-GB" smtClean="0"/>
              <a:t>09 September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dirty="0"/>
              <a:t>Nevion Pre-NAB 2019 Event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E5334-7840-4D80-AB6C-B6053AFD68D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90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47252-386D-4589-AC0B-63F8F1FEF8E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877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going to look at……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Nevion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10DAE1-FF5A-41D0-A85C-1BD6D4179E68}" type="datetime4">
              <a:rPr lang="en-GB" smtClean="0"/>
              <a:t>09 September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Nevion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E5334-7840-4D80-AB6C-B6053AFD68D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88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9562DEB-B81F-B32A-849A-CC7F12388C57}"/>
              </a:ext>
            </a:extLst>
          </p:cNvPr>
          <p:cNvSpPr/>
          <p:nvPr userDrawn="1"/>
        </p:nvSpPr>
        <p:spPr>
          <a:xfrm>
            <a:off x="-2" y="1"/>
            <a:ext cx="12193200" cy="611923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C9FA0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C5F0E5-C64A-3666-C8D7-DC9415AD790D}"/>
              </a:ext>
            </a:extLst>
          </p:cNvPr>
          <p:cNvSpPr/>
          <p:nvPr userDrawn="1"/>
        </p:nvSpPr>
        <p:spPr>
          <a:xfrm>
            <a:off x="441983" y="0"/>
            <a:ext cx="11713464" cy="6102354"/>
          </a:xfrm>
          <a:prstGeom prst="rect">
            <a:avLst/>
          </a:prstGeom>
          <a:gradFill flip="none" rotWithShape="1">
            <a:gsLst>
              <a:gs pos="0">
                <a:srgbClr val="00C2B9">
                  <a:shade val="30000"/>
                  <a:satMod val="115000"/>
                  <a:alpha val="82672"/>
                </a:srgbClr>
              </a:gs>
              <a:gs pos="50000">
                <a:srgbClr val="00C2B9">
                  <a:shade val="67500"/>
                  <a:satMod val="115000"/>
                  <a:alpha val="30000"/>
                </a:srgbClr>
              </a:gs>
              <a:gs pos="100000">
                <a:srgbClr val="00C2B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Bottom Rectangle">
            <a:extLst>
              <a:ext uri="{FF2B5EF4-FFF2-40B4-BE49-F238E27FC236}">
                <a16:creationId xmlns:a16="http://schemas.microsoft.com/office/drawing/2014/main" id="{A9C2C117-1A92-12A4-9312-1322CFA579DB}"/>
              </a:ext>
            </a:extLst>
          </p:cNvPr>
          <p:cNvSpPr/>
          <p:nvPr userDrawn="1"/>
        </p:nvSpPr>
        <p:spPr>
          <a:xfrm>
            <a:off x="-9279" y="6122427"/>
            <a:ext cx="12201272" cy="761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7B76E8-B9DF-09D0-2F44-B54CE8457B42}"/>
              </a:ext>
            </a:extLst>
          </p:cNvPr>
          <p:cNvGrpSpPr/>
          <p:nvPr userDrawn="1"/>
        </p:nvGrpSpPr>
        <p:grpSpPr>
          <a:xfrm>
            <a:off x="2620237" y="6222429"/>
            <a:ext cx="6888692" cy="529316"/>
            <a:chOff x="2538957" y="6205171"/>
            <a:chExt cx="6888692" cy="529316"/>
          </a:xfrm>
        </p:grpSpPr>
        <p:pic>
          <p:nvPicPr>
            <p:cNvPr id="8" name="Picture 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AEF10D1-6D77-0F24-8203-9350848B2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8957" y="6334463"/>
              <a:ext cx="763035" cy="337602"/>
            </a:xfrm>
            <a:prstGeom prst="rect">
              <a:avLst/>
            </a:prstGeom>
          </p:spPr>
        </p:pic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63C5B4D-D984-BF36-C51B-00DEFDAD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436" y="6362391"/>
              <a:ext cx="926473" cy="260959"/>
            </a:xfrm>
            <a:prstGeom prst="rect">
              <a:avLst/>
            </a:prstGeom>
          </p:spPr>
        </p:pic>
        <p:pic>
          <p:nvPicPr>
            <p:cNvPr id="10" name="Picture 9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B3F23480-37DE-E43B-244F-A085AE5D9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5536" y="6373633"/>
              <a:ext cx="916363" cy="259263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1DEDB58F-3BDE-87CC-AC31-3024CDC96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8715" y="6227652"/>
              <a:ext cx="724050" cy="506835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685ABA7E-3CC5-1473-A498-1CD0B2E6E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8124" b="33161"/>
            <a:stretch/>
          </p:blipFill>
          <p:spPr>
            <a:xfrm>
              <a:off x="6995398" y="6205171"/>
              <a:ext cx="1595024" cy="493321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9B1968E8-917F-92DC-6F77-5A4EF847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9011" y="6296797"/>
              <a:ext cx="668638" cy="358390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CA84E68-953C-A442-BCEB-CA375A374C0F}"/>
              </a:ext>
            </a:extLst>
          </p:cNvPr>
          <p:cNvSpPr/>
          <p:nvPr userDrawn="1"/>
        </p:nvSpPr>
        <p:spPr>
          <a:xfrm>
            <a:off x="9281786" y="0"/>
            <a:ext cx="2919484" cy="610235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C9FA0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D0FA16CB-13DE-79D8-9634-AB09EC8B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3466FC-D789-6175-567B-4FB250469C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28294" y="3047421"/>
            <a:ext cx="3747396" cy="1186958"/>
          </a:xfrm>
          <a:prstGeom prst="rect">
            <a:avLst/>
          </a:prstGeom>
        </p:spPr>
      </p:pic>
      <p:cxnSp>
        <p:nvCxnSpPr>
          <p:cNvPr id="14" name="Line">
            <a:extLst>
              <a:ext uri="{FF2B5EF4-FFF2-40B4-BE49-F238E27FC236}">
                <a16:creationId xmlns:a16="http://schemas.microsoft.com/office/drawing/2014/main" id="{2F9C37D9-BBE4-EF1C-6879-84D4706762DB}"/>
              </a:ext>
            </a:extLst>
          </p:cNvPr>
          <p:cNvCxnSpPr/>
          <p:nvPr userDrawn="1"/>
        </p:nvCxnSpPr>
        <p:spPr>
          <a:xfrm>
            <a:off x="6076797" y="2536280"/>
            <a:ext cx="0" cy="27899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0A69FCE-86E1-E7F8-8526-B5D173D214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93051" y="2661790"/>
            <a:ext cx="4000558" cy="25389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B6B7C5-B9C1-1A0E-9E6E-6D9A277FEC93}"/>
              </a:ext>
            </a:extLst>
          </p:cNvPr>
          <p:cNvCxnSpPr/>
          <p:nvPr userDrawn="1"/>
        </p:nvCxnSpPr>
        <p:spPr>
          <a:xfrm>
            <a:off x="-9279" y="6102354"/>
            <a:ext cx="122105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4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CC15-9F07-0375-FC78-A460C9B9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B283-31B9-A03A-F776-C8F706539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18FAD-E904-CD06-E91E-380017F27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A82D-A3DD-A02D-2EC0-FB60D2D04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1A883-3C2B-56FD-786B-14EA834D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8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62DD7-3F2F-A8F5-8280-48FC554EF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4E6B8-2007-F588-2D49-4D096F020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A1F1-3C5B-F5C8-8568-782A6E17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D891-9297-B947-E069-2D3583679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9025-5FD0-53C8-6CF1-AD4B90EE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07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555"/>
            <a:ext cx="10972800" cy="1143000"/>
          </a:xfrm>
        </p:spPr>
        <p:txBody>
          <a:bodyPr/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09809" y="1351378"/>
            <a:ext cx="5384800" cy="4739007"/>
          </a:xfrm>
          <a:prstGeom prst="rect">
            <a:avLst/>
          </a:prstGeom>
        </p:spPr>
        <p:txBody>
          <a:bodyPr>
            <a:noAutofit/>
          </a:bodyPr>
          <a:lstStyle>
            <a:lvl1pPr marL="234945" indent="-234945">
              <a:defRPr sz="2667"/>
            </a:lvl1pPr>
            <a:lvl2pPr>
              <a:defRPr sz="2400"/>
            </a:lvl2pPr>
            <a:lvl3pPr>
              <a:spcBef>
                <a:spcPts val="667"/>
              </a:spcBef>
              <a:defRPr sz="2133" baseline="0"/>
            </a:lvl3pPr>
            <a:lvl4pPr marL="0" indent="-143996">
              <a:spcBef>
                <a:spcPts val="533"/>
              </a:spcBef>
              <a:buClr>
                <a:schemeClr val="accent2"/>
              </a:buClr>
              <a:defRPr sz="16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dirty="0"/>
              <a:t>Level 1 text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 text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6197600" y="1351378"/>
            <a:ext cx="5384800" cy="4739396"/>
          </a:xfrm>
          <a:prstGeom prst="rect">
            <a:avLst/>
          </a:prstGeom>
        </p:spPr>
        <p:txBody>
          <a:bodyPr>
            <a:noAutofit/>
          </a:bodyPr>
          <a:lstStyle>
            <a:lvl1pPr marL="234945" indent="-234945">
              <a:defRPr sz="2667"/>
            </a:lvl1pPr>
            <a:lvl2pPr>
              <a:defRPr sz="2400"/>
            </a:lvl2pPr>
            <a:lvl3pPr>
              <a:spcBef>
                <a:spcPts val="667"/>
              </a:spcBef>
              <a:defRPr sz="2133"/>
            </a:lvl3pPr>
            <a:lvl4pPr marL="0" indent="-143996">
              <a:spcBef>
                <a:spcPts val="533"/>
              </a:spcBef>
              <a:buClr>
                <a:schemeClr val="accent2"/>
              </a:buClr>
              <a:defRPr sz="16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dirty="0"/>
              <a:t>Level 1 text</a:t>
            </a:r>
          </a:p>
          <a:p>
            <a:pPr lvl="1"/>
            <a:r>
              <a:rPr lang="en-US" noProof="0" dirty="0"/>
              <a:t>Level 2 text</a:t>
            </a:r>
          </a:p>
          <a:p>
            <a:pPr lvl="2"/>
            <a:r>
              <a:rPr lang="en-US" noProof="0" dirty="0"/>
              <a:t>Level 3 text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723887" y="6356346"/>
            <a:ext cx="2743200" cy="365125"/>
          </a:xfrm>
        </p:spPr>
        <p:txBody>
          <a:bodyPr/>
          <a:lstStyle/>
          <a:p>
            <a:fld id="{22300FD1-5FD7-4BCE-AE85-781ACD1CF744}" type="datetime3">
              <a:rPr lang="en-GB" noProof="0" smtClean="0"/>
              <a:t>9 September, 2022</a:t>
            </a:fld>
            <a:endParaRPr lang="en-US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01800" y="6356346"/>
            <a:ext cx="577515" cy="365125"/>
          </a:xfrm>
        </p:spPr>
        <p:txBody>
          <a:bodyPr/>
          <a:lstStyle/>
          <a:p>
            <a:fld id="{B86B1C54-FEBF-4CC1-B344-3951D30ED3C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1045" y="6356346"/>
            <a:ext cx="4058140" cy="365125"/>
          </a:xfrm>
        </p:spPr>
        <p:txBody>
          <a:bodyPr/>
          <a:lstStyle/>
          <a:p>
            <a:r>
              <a:rPr lang="en-US" noProof="0"/>
              <a:t>Nevion pre-IBC 2019 event </a:t>
            </a:r>
            <a:endParaRPr lang="en-US" noProof="0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52512" y="6356346"/>
            <a:ext cx="57751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6B1C54-FEBF-4CC1-B344-3951D30ED3C9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980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82196-8188-0705-99D5-A535CDE5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DEFE-9D35-1429-5C16-926F96413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A7B4-0406-6703-B209-7C095069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E285-998C-BFCF-014B-6A2B890B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243563-B626-B90A-7CC8-A11E420E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367"/>
            <a:ext cx="10515600" cy="891416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9DD2-636C-4898-0D87-C1D6B0BB8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0D901-D0EE-2362-46A0-BF56FC268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718A-3DCA-B23B-D622-5FE239A0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A0515-547E-076A-ECCF-15E08F69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F8775-B685-089C-CC78-6FB79ED3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9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D2EF9-3FCA-F71D-E4DE-D83835E74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B1B62-00DA-D29D-404D-C861E927C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3C8B1-7ED1-FE23-558A-5C97B5BD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CB99C-1FAB-13BC-3836-C937934D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5CF4B-4E1A-59C9-9A98-14671751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4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AF25-6F4E-0D05-F313-BB80EF9B8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F3624-2917-89F3-3220-BD1A51660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9F8FC-4343-5C66-B9E1-3AB4659B9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0AB30-5325-B253-70DB-5C79D7B9F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372EC-9787-1386-7C16-04636D77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756E1-56D6-B255-D540-650BB902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1ED8A-EE56-76CC-F410-EF329A6A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F8E0-882C-85AC-DB74-6EA5FBFD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42884-EC6C-78AB-37D6-F29E96B4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EDCF7-3CE8-5B18-BB9D-D446CBAA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B3E4C-4AAB-2044-DC59-2EF610E9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18307-A042-151C-4E24-FE3335FF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15A43-E95D-519A-0B2F-0F6EDF48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438F8-477F-1AD2-2840-7ACDC635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7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71EF7-291B-DF19-426F-85E32961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90564-35BD-B629-CBD4-CAA72FC45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AF1E0-FB1C-3AAE-CC29-734375D36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C43C-366C-F788-B65F-D2A71247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0F5A1-D390-6B58-F0C6-83014968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367A7-4A04-B77A-64AA-C2B42399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4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061A-B4BE-4C3D-46A0-2E8E28D5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C90CC-CE2A-BB5F-AEF5-1162881D6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36976-42C6-E0E8-60D5-C1858811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A97EA-2AF0-227D-37FC-10E1F366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AE31D-D610-6421-A22F-D60F7B97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B5BD3-1E96-BB27-59EE-41990B87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1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6E8BA4-C263-DD8F-2075-E58B2DE2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41540" b="38803"/>
          <a:stretch/>
        </p:blipFill>
        <p:spPr>
          <a:xfrm>
            <a:off x="1" y="0"/>
            <a:ext cx="12191999" cy="13481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4B369-DAC4-2108-E86E-24B484AAA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BAC18-7798-A02A-6561-CE7810AD4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6490-DB3D-9340-B04F-1F2289A7EF8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13B5-7FE1-4E5E-2145-DDBA1D918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4D2FF-DC11-7A4B-D738-06B585F0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DCBF2-5CE3-1E76-C4D3-70D6610F2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41540" b="38803"/>
          <a:stretch/>
        </p:blipFill>
        <p:spPr>
          <a:xfrm>
            <a:off x="0" y="0"/>
            <a:ext cx="12192000" cy="1348154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06B2E87-1D0C-F4BD-7459-862641E1028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75272" y="412699"/>
            <a:ext cx="2069275" cy="655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47DC2E-5119-4CFA-85DA-39DA255BE6A9}"/>
              </a:ext>
            </a:extLst>
          </p:cNvPr>
          <p:cNvPicPr/>
          <p:nvPr userDrawn="1"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891" y="6197212"/>
            <a:ext cx="1576400" cy="504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2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C9FA0"/>
        </a:buClr>
        <a:buFont typeface="Wingdings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emf"/><Relationship Id="rId7" Type="http://schemas.openxmlformats.org/officeDocument/2006/relationships/image" Target="../media/image29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0.emf"/><Relationship Id="rId3" Type="http://schemas.openxmlformats.org/officeDocument/2006/relationships/image" Target="../media/image29.emf"/><Relationship Id="rId7" Type="http://schemas.openxmlformats.org/officeDocument/2006/relationships/image" Target="../media/image22.emf"/><Relationship Id="rId12" Type="http://schemas.openxmlformats.org/officeDocument/2006/relationships/image" Target="../media/image37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6.emf"/><Relationship Id="rId5" Type="http://schemas.openxmlformats.org/officeDocument/2006/relationships/image" Target="../media/image21.emf"/><Relationship Id="rId10" Type="http://schemas.openxmlformats.org/officeDocument/2006/relationships/image" Target="../media/image35.emf"/><Relationship Id="rId4" Type="http://schemas.openxmlformats.org/officeDocument/2006/relationships/image" Target="../media/image28.emf"/><Relationship Id="rId9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1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9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emf"/><Relationship Id="rId7" Type="http://schemas.openxmlformats.org/officeDocument/2006/relationships/image" Target="../media/image29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2.emf"/><Relationship Id="rId7" Type="http://schemas.openxmlformats.org/officeDocument/2006/relationships/image" Target="../media/image3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32.emf"/><Relationship Id="rId9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49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emf"/><Relationship Id="rId7" Type="http://schemas.openxmlformats.org/officeDocument/2006/relationships/image" Target="../media/image29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8.emf"/><Relationship Id="rId10" Type="http://schemas.openxmlformats.org/officeDocument/2006/relationships/image" Target="../media/image50.emf"/><Relationship Id="rId4" Type="http://schemas.openxmlformats.org/officeDocument/2006/relationships/image" Target="../media/image27.emf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hyperlink" Target="mailto:arayner@nevion.com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B37BA2-AFC0-648B-15E7-64F68CB1427F}"/>
              </a:ext>
            </a:extLst>
          </p:cNvPr>
          <p:cNvSpPr txBox="1"/>
          <p:nvPr/>
        </p:nvSpPr>
        <p:spPr>
          <a:xfrm>
            <a:off x="2059967" y="479594"/>
            <a:ext cx="8079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+mj-lt"/>
              </a:rPr>
              <a:t>Timing planes in IP production</a:t>
            </a:r>
            <a:br>
              <a:rPr lang="en-GB" sz="4000" b="1" dirty="0">
                <a:solidFill>
                  <a:schemeClr val="bg1"/>
                </a:solidFill>
                <a:latin typeface="+mj-lt"/>
              </a:rPr>
            </a:br>
            <a:r>
              <a:rPr lang="en-GB" sz="4000" b="1" dirty="0">
                <a:solidFill>
                  <a:schemeClr val="bg1"/>
                </a:solidFill>
                <a:latin typeface="+mj-lt"/>
              </a:rPr>
              <a:t>linear and non-linear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53437-BC45-7CA9-5FC7-42D3135DDEC3}"/>
              </a:ext>
            </a:extLst>
          </p:cNvPr>
          <p:cNvSpPr txBox="1"/>
          <p:nvPr/>
        </p:nvSpPr>
        <p:spPr>
          <a:xfrm>
            <a:off x="2059967" y="1699060"/>
            <a:ext cx="8079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Andy Rayner, Chief Technologist, Nevion</a:t>
            </a:r>
            <a:br>
              <a:rPr lang="en-US" sz="2800" dirty="0">
                <a:solidFill>
                  <a:schemeClr val="bg1"/>
                </a:solidFill>
                <a:latin typeface="+mj-lt"/>
              </a:rPr>
            </a:br>
            <a:r>
              <a:rPr lang="en-US" sz="2800" dirty="0">
                <a:solidFill>
                  <a:schemeClr val="bg1"/>
                </a:solidFill>
                <a:latin typeface="+mj-lt"/>
              </a:rPr>
              <a:t>arayner@nevion.com   +44 7711 196609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225A4-20A3-4E33-B1E0-0EA18D774DFC}"/>
              </a:ext>
            </a:extLst>
          </p:cNvPr>
          <p:cNvSpPr txBox="1"/>
          <p:nvPr/>
        </p:nvSpPr>
        <p:spPr>
          <a:xfrm>
            <a:off x="1852245" y="5407977"/>
            <a:ext cx="8323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Come and catch up on the Sony stand in Hall 13</a:t>
            </a:r>
          </a:p>
        </p:txBody>
      </p:sp>
    </p:spTree>
    <p:extLst>
      <p:ext uri="{BB962C8B-B14F-4D97-AF65-F5344CB8AC3E}">
        <p14:creationId xmlns:p14="http://schemas.microsoft.com/office/powerpoint/2010/main" val="137347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BA01-47CC-41B3-BA23-37705A11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03"/>
            <a:ext cx="10515600" cy="104007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AWS CDI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4E85CD32-9473-47F7-B1E2-600E8856D1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37" y="1434560"/>
            <a:ext cx="5456887" cy="34560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151D5C-693B-47A6-B912-3D73F20A339C}"/>
              </a:ext>
            </a:extLst>
          </p:cNvPr>
          <p:cNvSpPr/>
          <p:nvPr/>
        </p:nvSpPr>
        <p:spPr>
          <a:xfrm>
            <a:off x="4962547" y="5427102"/>
            <a:ext cx="1945667" cy="1252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SRD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F5E8F-C112-4E43-BE25-F79A8D2A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1C54-FEBF-4CC1-B344-3951D30ED3C9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363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BE23-E9FF-2545-AF98-8480D360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816" y="257951"/>
            <a:ext cx="9124369" cy="880533"/>
          </a:xfrm>
        </p:spPr>
        <p:txBody>
          <a:bodyPr>
            <a:normAutofit/>
          </a:bodyPr>
          <a:lstStyle/>
          <a:p>
            <a:r>
              <a:rPr lang="en-US" dirty="0"/>
              <a:t>Reconciling media essence timings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165731-7CE1-5648-BCF9-E752D34004B5}"/>
              </a:ext>
            </a:extLst>
          </p:cNvPr>
          <p:cNvGrpSpPr/>
          <p:nvPr/>
        </p:nvGrpSpPr>
        <p:grpSpPr>
          <a:xfrm>
            <a:off x="9751259" y="4710333"/>
            <a:ext cx="1557040" cy="1502937"/>
            <a:chOff x="423246" y="2735797"/>
            <a:chExt cx="1107553" cy="110755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53AC7B9-2438-6042-B7C2-F91C016C9935}"/>
                </a:ext>
              </a:extLst>
            </p:cNvPr>
            <p:cNvSpPr/>
            <p:nvPr/>
          </p:nvSpPr>
          <p:spPr>
            <a:xfrm>
              <a:off x="423246" y="2735797"/>
              <a:ext cx="1107553" cy="110755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345E67-0453-0240-BCDB-545FBEA6D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178" y="2975883"/>
              <a:ext cx="805688" cy="62738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6C7171-84D7-6A4D-8CDC-9CCD90C1995A}"/>
              </a:ext>
            </a:extLst>
          </p:cNvPr>
          <p:cNvGrpSpPr/>
          <p:nvPr/>
        </p:nvGrpSpPr>
        <p:grpSpPr>
          <a:xfrm>
            <a:off x="9751262" y="2437972"/>
            <a:ext cx="1609271" cy="1541087"/>
            <a:chOff x="4774567" y="2984587"/>
            <a:chExt cx="1107553" cy="110755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2A6DEC-5249-B04E-8791-E650F472BDD6}"/>
                </a:ext>
              </a:extLst>
            </p:cNvPr>
            <p:cNvSpPr/>
            <p:nvPr/>
          </p:nvSpPr>
          <p:spPr>
            <a:xfrm>
              <a:off x="4774567" y="2984587"/>
              <a:ext cx="1107553" cy="1107553"/>
            </a:xfrm>
            <a:prstGeom prst="ellipse">
              <a:avLst/>
            </a:prstGeom>
            <a:solidFill>
              <a:srgbClr val="74C042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5C6C1B-BF14-3741-8B87-DAD6BEDC3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7432" y="3244409"/>
              <a:ext cx="861822" cy="5879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E1BDCA-459B-EC47-AB49-56E9DA4560E0}"/>
              </a:ext>
            </a:extLst>
          </p:cNvPr>
          <p:cNvGrpSpPr/>
          <p:nvPr/>
        </p:nvGrpSpPr>
        <p:grpSpPr>
          <a:xfrm>
            <a:off x="3882762" y="2452477"/>
            <a:ext cx="1476737" cy="1476737"/>
            <a:chOff x="3318189" y="2928562"/>
            <a:chExt cx="1107553" cy="110755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05227F-A095-5F47-9848-EE92751DEDCF}"/>
                </a:ext>
              </a:extLst>
            </p:cNvPr>
            <p:cNvSpPr/>
            <p:nvPr/>
          </p:nvSpPr>
          <p:spPr>
            <a:xfrm>
              <a:off x="3318189" y="2928562"/>
              <a:ext cx="1107553" cy="1107553"/>
            </a:xfrm>
            <a:prstGeom prst="ellipse">
              <a:avLst/>
            </a:prstGeom>
            <a:solidFill>
              <a:srgbClr val="74C0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FCB6579-877B-DA49-9F5A-286074AE5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7564" y="3114165"/>
              <a:ext cx="828802" cy="73634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6B87F8-DDCC-E244-8C8A-85383B3DA517}"/>
              </a:ext>
            </a:extLst>
          </p:cNvPr>
          <p:cNvGrpSpPr/>
          <p:nvPr/>
        </p:nvGrpSpPr>
        <p:grpSpPr>
          <a:xfrm>
            <a:off x="5342501" y="4710332"/>
            <a:ext cx="1476736" cy="1476736"/>
            <a:chOff x="6230945" y="2984587"/>
            <a:chExt cx="1107552" cy="11075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D36449E-C8BC-F54F-BC5F-014B5ED0196D}"/>
                </a:ext>
              </a:extLst>
            </p:cNvPr>
            <p:cNvSpPr/>
            <p:nvPr/>
          </p:nvSpPr>
          <p:spPr>
            <a:xfrm>
              <a:off x="6230945" y="2984587"/>
              <a:ext cx="1107552" cy="1107552"/>
            </a:xfrm>
            <a:prstGeom prst="ellipse">
              <a:avLst/>
            </a:prstGeom>
            <a:solidFill>
              <a:srgbClr val="74C042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149F92-91A5-7540-9577-601E6B9A3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5179" y="3237881"/>
              <a:ext cx="799084" cy="60096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BC0917-2716-4C4E-91BC-250C2D546485}"/>
              </a:ext>
            </a:extLst>
          </p:cNvPr>
          <p:cNvGrpSpPr/>
          <p:nvPr/>
        </p:nvGrpSpPr>
        <p:grpSpPr>
          <a:xfrm>
            <a:off x="689489" y="2420305"/>
            <a:ext cx="1476737" cy="1476737"/>
            <a:chOff x="397240" y="1349439"/>
            <a:chExt cx="1107553" cy="110755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CF40F0-556C-BC44-B956-AF034D8C75C7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0" name="Picture 29" descr="camera.emf">
              <a:extLst>
                <a:ext uri="{FF2B5EF4-FFF2-40B4-BE49-F238E27FC236}">
                  <a16:creationId xmlns:a16="http://schemas.microsoft.com/office/drawing/2014/main" id="{BB21416E-4A36-CE40-BEFB-BD89569F1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12BCD1-2489-1740-A1FD-AB067E1455E1}"/>
              </a:ext>
            </a:extLst>
          </p:cNvPr>
          <p:cNvGrpSpPr/>
          <p:nvPr/>
        </p:nvGrpSpPr>
        <p:grpSpPr>
          <a:xfrm>
            <a:off x="683918" y="4710333"/>
            <a:ext cx="1476737" cy="1476737"/>
            <a:chOff x="1881214" y="1347383"/>
            <a:chExt cx="1107553" cy="110755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1CFDA5-7D52-104B-AA42-A3E800AE628F}"/>
                </a:ext>
              </a:extLst>
            </p:cNvPr>
            <p:cNvSpPr/>
            <p:nvPr/>
          </p:nvSpPr>
          <p:spPr>
            <a:xfrm>
              <a:off x="1881214" y="1347383"/>
              <a:ext cx="1107553" cy="1107553"/>
            </a:xfrm>
            <a:prstGeom prst="ellipse">
              <a:avLst/>
            </a:prstGeom>
            <a:solidFill>
              <a:srgbClr val="74C0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958E3AD-2DC5-6F4A-89F2-484A19077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206" y="1430624"/>
              <a:ext cx="607568" cy="94107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9D47A0-0C6C-D048-9077-C71A9F2AF4B4}"/>
              </a:ext>
            </a:extLst>
          </p:cNvPr>
          <p:cNvGrpSpPr/>
          <p:nvPr/>
        </p:nvGrpSpPr>
        <p:grpSpPr>
          <a:xfrm>
            <a:off x="6819240" y="2452479"/>
            <a:ext cx="1476737" cy="1476737"/>
            <a:chOff x="4852827" y="2735797"/>
            <a:chExt cx="1107553" cy="1107553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ADDCA0-E212-CA46-A431-A2010FAE7A35}"/>
                </a:ext>
              </a:extLst>
            </p:cNvPr>
            <p:cNvSpPr/>
            <p:nvPr/>
          </p:nvSpPr>
          <p:spPr>
            <a:xfrm>
              <a:off x="4852827" y="2735797"/>
              <a:ext cx="1107553" cy="110755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CA1A889-19F6-1D46-9C7B-4B21EC67B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6089" y="2917136"/>
              <a:ext cx="808990" cy="696722"/>
            </a:xfrm>
            <a:prstGeom prst="rect">
              <a:avLst/>
            </a:prstGeom>
          </p:spPr>
        </p:pic>
      </p:grpSp>
      <p:sp>
        <p:nvSpPr>
          <p:cNvPr id="3" name="Right Arrow 2">
            <a:extLst>
              <a:ext uri="{FF2B5EF4-FFF2-40B4-BE49-F238E27FC236}">
                <a16:creationId xmlns:a16="http://schemas.microsoft.com/office/drawing/2014/main" id="{7B2B40EA-6908-5B41-9872-F420742BDAA3}"/>
              </a:ext>
            </a:extLst>
          </p:cNvPr>
          <p:cNvSpPr/>
          <p:nvPr/>
        </p:nvSpPr>
        <p:spPr>
          <a:xfrm>
            <a:off x="2166224" y="5217687"/>
            <a:ext cx="3193275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1C66B29F-5E11-4441-A71B-105B7C902CF7}"/>
              </a:ext>
            </a:extLst>
          </p:cNvPr>
          <p:cNvSpPr/>
          <p:nvPr/>
        </p:nvSpPr>
        <p:spPr>
          <a:xfrm>
            <a:off x="5363952" y="2938075"/>
            <a:ext cx="1455285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AD518932-8290-FE40-80CE-E1B0978CEE2A}"/>
              </a:ext>
            </a:extLst>
          </p:cNvPr>
          <p:cNvSpPr/>
          <p:nvPr/>
        </p:nvSpPr>
        <p:spPr>
          <a:xfrm>
            <a:off x="8295976" y="2970247"/>
            <a:ext cx="1455285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A1AF80-5437-CB4A-A692-AF47845051C6}"/>
              </a:ext>
            </a:extLst>
          </p:cNvPr>
          <p:cNvCxnSpPr>
            <a:cxnSpLocks/>
          </p:cNvCxnSpPr>
          <p:nvPr/>
        </p:nvCxnSpPr>
        <p:spPr>
          <a:xfrm flipH="1">
            <a:off x="10529781" y="1592383"/>
            <a:ext cx="26115" cy="5025813"/>
          </a:xfrm>
          <a:prstGeom prst="line">
            <a:avLst/>
          </a:prstGeom>
          <a:ln w="1111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>
            <a:extLst>
              <a:ext uri="{FF2B5EF4-FFF2-40B4-BE49-F238E27FC236}">
                <a16:creationId xmlns:a16="http://schemas.microsoft.com/office/drawing/2014/main" id="{DD967693-B6DC-E84B-95EA-72EF10F90335}"/>
              </a:ext>
            </a:extLst>
          </p:cNvPr>
          <p:cNvSpPr/>
          <p:nvPr/>
        </p:nvSpPr>
        <p:spPr>
          <a:xfrm>
            <a:off x="6796289" y="5211247"/>
            <a:ext cx="2981087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4424E8BF-2DE9-2C49-93AF-1AB20FB4161A}"/>
              </a:ext>
            </a:extLst>
          </p:cNvPr>
          <p:cNvSpPr/>
          <p:nvPr/>
        </p:nvSpPr>
        <p:spPr>
          <a:xfrm>
            <a:off x="2160655" y="2987919"/>
            <a:ext cx="1735060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61B562-9B28-8642-B26F-D499E095EAFE}"/>
              </a:ext>
            </a:extLst>
          </p:cNvPr>
          <p:cNvCxnSpPr/>
          <p:nvPr/>
        </p:nvCxnSpPr>
        <p:spPr>
          <a:xfrm>
            <a:off x="3895715" y="2264531"/>
            <a:ext cx="1446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784389A-CE91-0643-BEEB-3C5AD18C2CA7}"/>
              </a:ext>
            </a:extLst>
          </p:cNvPr>
          <p:cNvCxnSpPr>
            <a:cxnSpLocks/>
          </p:cNvCxnSpPr>
          <p:nvPr/>
        </p:nvCxnSpPr>
        <p:spPr>
          <a:xfrm>
            <a:off x="6849187" y="2272892"/>
            <a:ext cx="1446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9A776D-BB9E-FF43-9563-7934F62AA2EB}"/>
              </a:ext>
            </a:extLst>
          </p:cNvPr>
          <p:cNvSpPr txBox="1"/>
          <p:nvPr/>
        </p:nvSpPr>
        <p:spPr>
          <a:xfrm>
            <a:off x="3836561" y="1952373"/>
            <a:ext cx="1334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Processing time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C6D97E-95CA-BA4E-807A-F6356E7C4FD7}"/>
              </a:ext>
            </a:extLst>
          </p:cNvPr>
          <p:cNvCxnSpPr>
            <a:cxnSpLocks/>
          </p:cNvCxnSpPr>
          <p:nvPr/>
        </p:nvCxnSpPr>
        <p:spPr>
          <a:xfrm flipH="1">
            <a:off x="3885901" y="1592383"/>
            <a:ext cx="9815" cy="2682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8CCA347-AF45-3148-B59F-A0DEC75C6E09}"/>
              </a:ext>
            </a:extLst>
          </p:cNvPr>
          <p:cNvCxnSpPr>
            <a:cxnSpLocks/>
          </p:cNvCxnSpPr>
          <p:nvPr/>
        </p:nvCxnSpPr>
        <p:spPr>
          <a:xfrm flipH="1">
            <a:off x="5363113" y="1596952"/>
            <a:ext cx="9815" cy="2682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D962F1-D19F-B147-9CEC-10B7EB3D47F8}"/>
              </a:ext>
            </a:extLst>
          </p:cNvPr>
          <p:cNvCxnSpPr>
            <a:cxnSpLocks/>
          </p:cNvCxnSpPr>
          <p:nvPr/>
        </p:nvCxnSpPr>
        <p:spPr>
          <a:xfrm flipH="1">
            <a:off x="6796289" y="1597524"/>
            <a:ext cx="9815" cy="2682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A80A6D-17E9-7C40-9198-8B0CAF64564F}"/>
              </a:ext>
            </a:extLst>
          </p:cNvPr>
          <p:cNvCxnSpPr>
            <a:cxnSpLocks/>
          </p:cNvCxnSpPr>
          <p:nvPr/>
        </p:nvCxnSpPr>
        <p:spPr>
          <a:xfrm flipH="1">
            <a:off x="8296690" y="1592383"/>
            <a:ext cx="9815" cy="2682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BF376F-CE65-DA4C-B34C-30197018C17D}"/>
              </a:ext>
            </a:extLst>
          </p:cNvPr>
          <p:cNvCxnSpPr>
            <a:cxnSpLocks/>
          </p:cNvCxnSpPr>
          <p:nvPr/>
        </p:nvCxnSpPr>
        <p:spPr>
          <a:xfrm flipH="1">
            <a:off x="5320461" y="4508224"/>
            <a:ext cx="19256" cy="22012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DE1D8E7-3DB7-7646-A845-F95341076C0D}"/>
              </a:ext>
            </a:extLst>
          </p:cNvPr>
          <p:cNvCxnSpPr>
            <a:cxnSpLocks/>
          </p:cNvCxnSpPr>
          <p:nvPr/>
        </p:nvCxnSpPr>
        <p:spPr>
          <a:xfrm flipH="1">
            <a:off x="6796288" y="4508224"/>
            <a:ext cx="4909" cy="22012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EF9A4CC-D349-7944-8CC0-B0580766F896}"/>
              </a:ext>
            </a:extLst>
          </p:cNvPr>
          <p:cNvSpPr txBox="1"/>
          <p:nvPr/>
        </p:nvSpPr>
        <p:spPr>
          <a:xfrm>
            <a:off x="5247216" y="6253949"/>
            <a:ext cx="1334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Processing time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36863A8-B6A7-C442-BAA3-BDEB3D7BCCF7}"/>
              </a:ext>
            </a:extLst>
          </p:cNvPr>
          <p:cNvCxnSpPr>
            <a:cxnSpLocks/>
          </p:cNvCxnSpPr>
          <p:nvPr/>
        </p:nvCxnSpPr>
        <p:spPr>
          <a:xfrm>
            <a:off x="5359499" y="6542164"/>
            <a:ext cx="1446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76553EE-70CD-DE44-A37F-EB5C1DF58A46}"/>
              </a:ext>
            </a:extLst>
          </p:cNvPr>
          <p:cNvSpPr txBox="1"/>
          <p:nvPr/>
        </p:nvSpPr>
        <p:spPr>
          <a:xfrm>
            <a:off x="6751233" y="1969909"/>
            <a:ext cx="1334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Processing time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8978E4B-810B-1042-A607-56C40EA7D25C}"/>
              </a:ext>
            </a:extLst>
          </p:cNvPr>
          <p:cNvCxnSpPr>
            <a:cxnSpLocks/>
          </p:cNvCxnSpPr>
          <p:nvPr/>
        </p:nvCxnSpPr>
        <p:spPr>
          <a:xfrm flipH="1">
            <a:off x="1376190" y="1592384"/>
            <a:ext cx="46969" cy="51170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4C69626-1FAB-DD4B-A977-AE9CC5295DAB}"/>
              </a:ext>
            </a:extLst>
          </p:cNvPr>
          <p:cNvSpPr txBox="1"/>
          <p:nvPr/>
        </p:nvSpPr>
        <p:spPr>
          <a:xfrm>
            <a:off x="1381963" y="1787940"/>
            <a:ext cx="1045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Origination </a:t>
            </a:r>
            <a:br>
              <a:rPr lang="en-US" sz="1400" dirty="0"/>
            </a:br>
            <a:r>
              <a:rPr lang="en-US" sz="1400" dirty="0"/>
              <a:t>time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E0FD278-32DA-074E-B611-CA7F7DB6DFB7}"/>
              </a:ext>
            </a:extLst>
          </p:cNvPr>
          <p:cNvSpPr txBox="1"/>
          <p:nvPr/>
        </p:nvSpPr>
        <p:spPr>
          <a:xfrm>
            <a:off x="10541235" y="1907169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 time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E07923-89A1-6842-8802-1796C936ED3A}"/>
              </a:ext>
            </a:extLst>
          </p:cNvPr>
          <p:cNvSpPr txBox="1"/>
          <p:nvPr/>
        </p:nvSpPr>
        <p:spPr>
          <a:xfrm>
            <a:off x="5530274" y="2437973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5DD4A27-4F94-D248-B9A1-5F4CDF06BDB5}"/>
              </a:ext>
            </a:extLst>
          </p:cNvPr>
          <p:cNvCxnSpPr/>
          <p:nvPr/>
        </p:nvCxnSpPr>
        <p:spPr>
          <a:xfrm>
            <a:off x="5372451" y="2773731"/>
            <a:ext cx="1446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0C8D6D4-8FE1-0C43-B4E4-B6DAF15E0E7C}"/>
              </a:ext>
            </a:extLst>
          </p:cNvPr>
          <p:cNvSpPr txBox="1"/>
          <p:nvPr/>
        </p:nvSpPr>
        <p:spPr>
          <a:xfrm>
            <a:off x="2590263" y="2044503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5D3A2E-7A84-0B4D-A2FE-A5D3A4E4E497}"/>
              </a:ext>
            </a:extLst>
          </p:cNvPr>
          <p:cNvCxnSpPr>
            <a:cxnSpLocks/>
          </p:cNvCxnSpPr>
          <p:nvPr/>
        </p:nvCxnSpPr>
        <p:spPr>
          <a:xfrm flipV="1">
            <a:off x="1423159" y="2380262"/>
            <a:ext cx="2456071" cy="23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67C2F98-89F5-B346-89AB-DC8B6F7BCF7B}"/>
              </a:ext>
            </a:extLst>
          </p:cNvPr>
          <p:cNvSpPr txBox="1"/>
          <p:nvPr/>
        </p:nvSpPr>
        <p:spPr>
          <a:xfrm>
            <a:off x="8470367" y="2067725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C97CDEC-F8AA-F94F-ABDC-A4F014177E15}"/>
              </a:ext>
            </a:extLst>
          </p:cNvPr>
          <p:cNvCxnSpPr>
            <a:cxnSpLocks/>
          </p:cNvCxnSpPr>
          <p:nvPr/>
        </p:nvCxnSpPr>
        <p:spPr>
          <a:xfrm>
            <a:off x="8312546" y="2403484"/>
            <a:ext cx="22172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BF6F2C1-BA2D-0740-82FA-5527820E077C}"/>
              </a:ext>
            </a:extLst>
          </p:cNvPr>
          <p:cNvSpPr txBox="1"/>
          <p:nvPr/>
        </p:nvSpPr>
        <p:spPr>
          <a:xfrm>
            <a:off x="4011718" y="5916791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A42383C-8FF5-064E-BA5E-A23C3F53CE09}"/>
              </a:ext>
            </a:extLst>
          </p:cNvPr>
          <p:cNvCxnSpPr>
            <a:cxnSpLocks/>
          </p:cNvCxnSpPr>
          <p:nvPr/>
        </p:nvCxnSpPr>
        <p:spPr>
          <a:xfrm flipV="1">
            <a:off x="1408949" y="6252550"/>
            <a:ext cx="3891735" cy="2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7751A76-0265-A34C-B5FF-ED09A000A2DC}"/>
              </a:ext>
            </a:extLst>
          </p:cNvPr>
          <p:cNvSpPr txBox="1"/>
          <p:nvPr/>
        </p:nvSpPr>
        <p:spPr>
          <a:xfrm>
            <a:off x="8007078" y="5931377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7582D1A-FF8A-E54A-A526-78B8114A20B1}"/>
              </a:ext>
            </a:extLst>
          </p:cNvPr>
          <p:cNvCxnSpPr>
            <a:cxnSpLocks/>
          </p:cNvCxnSpPr>
          <p:nvPr/>
        </p:nvCxnSpPr>
        <p:spPr>
          <a:xfrm flipV="1">
            <a:off x="6839973" y="6269931"/>
            <a:ext cx="3680363" cy="20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031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24C9AE-E869-4DC5-BB7B-BE58EA996710}"/>
              </a:ext>
            </a:extLst>
          </p:cNvPr>
          <p:cNvGrpSpPr/>
          <p:nvPr/>
        </p:nvGrpSpPr>
        <p:grpSpPr>
          <a:xfrm>
            <a:off x="224796" y="1648036"/>
            <a:ext cx="9943843" cy="4918817"/>
            <a:chOff x="148866" y="1128398"/>
            <a:chExt cx="10704915" cy="5402919"/>
          </a:xfrm>
        </p:grpSpPr>
        <p:sp>
          <p:nvSpPr>
            <p:cNvPr id="3" name="Oval 2"/>
            <p:cNvSpPr/>
            <p:nvPr/>
          </p:nvSpPr>
          <p:spPr>
            <a:xfrm>
              <a:off x="208983" y="1188190"/>
              <a:ext cx="1693500" cy="1693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SYSTEM -10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753902" y="1188190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AUDIO -30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009084" y="1188190"/>
              <a:ext cx="1646457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VIDEO -20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48866" y="2996453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COMPRESSED</a:t>
              </a:r>
              <a:br>
                <a:rPr lang="en-GB" sz="1067" dirty="0"/>
              </a:br>
              <a:r>
                <a:rPr lang="en-GB" sz="1067" dirty="0"/>
                <a:t>VIDEO -22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545763" y="1143113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AES3-32 bit</a:t>
              </a:r>
              <a:br>
                <a:rPr lang="en-GB" sz="1067" dirty="0"/>
              </a:br>
              <a:r>
                <a:rPr lang="en-GB" sz="1067" dirty="0"/>
                <a:t>AUDIO -31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F94387D-9B67-40AF-99CA-22E52435FE14}"/>
                </a:ext>
              </a:extLst>
            </p:cNvPr>
            <p:cNvSpPr/>
            <p:nvPr/>
          </p:nvSpPr>
          <p:spPr>
            <a:xfrm>
              <a:off x="9146043" y="1128398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TIMING -21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E2CE5DE-3FF4-4ADF-8A8A-0043B4FD8967}"/>
                </a:ext>
              </a:extLst>
            </p:cNvPr>
            <p:cNvSpPr/>
            <p:nvPr/>
          </p:nvSpPr>
          <p:spPr>
            <a:xfrm>
              <a:off x="9160281" y="2946575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>
                  <a:solidFill>
                    <a:schemeClr val="tx1"/>
                  </a:solidFill>
                </a:rPr>
                <a:t>2022-8</a:t>
              </a:r>
              <a:br>
                <a:rPr lang="en-GB" sz="1067" dirty="0">
                  <a:solidFill>
                    <a:schemeClr val="tx1"/>
                  </a:solidFill>
                </a:rPr>
              </a:br>
              <a:r>
                <a:rPr lang="en-GB" sz="1067" dirty="0">
                  <a:solidFill>
                    <a:schemeClr val="tx1"/>
                  </a:solidFill>
                </a:rPr>
                <a:t>COMPOSITE</a:t>
              </a:r>
            </a:p>
            <a:p>
              <a:pPr algn="ctr"/>
              <a:endParaRPr lang="en-GB" sz="1067" dirty="0">
                <a:solidFill>
                  <a:schemeClr val="tx1"/>
                </a:solidFill>
              </a:endParaRPr>
            </a:p>
            <a:p>
              <a:pPr algn="ctr"/>
              <a:endParaRPr lang="en-GB" sz="1067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4" descr="Image result for video icon">
              <a:extLst>
                <a:ext uri="{FF2B5EF4-FFF2-40B4-BE49-F238E27FC236}">
                  <a16:creationId xmlns:a16="http://schemas.microsoft.com/office/drawing/2014/main" id="{E7AC80B3-597C-45E2-92AB-1E85474CF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201" y="3648930"/>
              <a:ext cx="831660" cy="83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9AF3B5-8CBB-D74D-BE45-C0351DF8ACB1}"/>
                </a:ext>
              </a:extLst>
            </p:cNvPr>
            <p:cNvSpPr/>
            <p:nvPr/>
          </p:nvSpPr>
          <p:spPr>
            <a:xfrm>
              <a:off x="7345903" y="1143113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ANCILLARY</a:t>
              </a:r>
            </a:p>
            <a:p>
              <a:pPr algn="ctr"/>
              <a:r>
                <a:rPr lang="en-GB" sz="1067" dirty="0"/>
                <a:t>DATA -40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9BC67C-3768-C844-B0F2-F63E225F73EC}"/>
                </a:ext>
              </a:extLst>
            </p:cNvPr>
            <p:cNvSpPr/>
            <p:nvPr/>
          </p:nvSpPr>
          <p:spPr>
            <a:xfrm>
              <a:off x="1962041" y="2996453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MULTI-PART VIDEO -23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5A49E52-DE83-0A42-A2C2-3AE7B21642D2}"/>
                </a:ext>
              </a:extLst>
            </p:cNvPr>
            <p:cNvSpPr/>
            <p:nvPr/>
          </p:nvSpPr>
          <p:spPr>
            <a:xfrm>
              <a:off x="5545763" y="2975133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FAST METADATA -41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6E5B25-6323-5842-9889-3DBF88206E68}"/>
                </a:ext>
              </a:extLst>
            </p:cNvPr>
            <p:cNvSpPr/>
            <p:nvPr/>
          </p:nvSpPr>
          <p:spPr>
            <a:xfrm>
              <a:off x="7390685" y="2973763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FMX -42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E9206D-C628-4C82-B31F-758209A90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450" y="1740359"/>
              <a:ext cx="940301" cy="94030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7F03B4D-80A5-4DF4-818D-E4012775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2362" y="1736826"/>
              <a:ext cx="940301" cy="9403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05E636-A585-4062-AA77-A6FC36BB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205" y="1775502"/>
              <a:ext cx="864212" cy="85582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8A5A08A-B344-42EA-803F-18601EA0C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6683" y="3665912"/>
              <a:ext cx="864212" cy="85582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998A3CB-AF29-4A01-AFB7-34C9549BC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719" y="1817415"/>
              <a:ext cx="932032" cy="93203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1487FD6-7918-410C-8236-E2F17AE63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2500" y="3567012"/>
              <a:ext cx="932032" cy="9320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F8B86D3-D0A5-4D68-A942-B23495255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827" y="3691316"/>
              <a:ext cx="932032" cy="93203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2C8F7C0-1E8C-49F1-9855-8188E73C7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8" y="3633663"/>
              <a:ext cx="932032" cy="93203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D1990B7-5A69-4C1C-B1AB-247CBEE27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257" y="1634556"/>
              <a:ext cx="1019071" cy="102785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EFBBEB4-D942-4EEF-9DEF-5B1FC562E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97" y="1775502"/>
              <a:ext cx="879564" cy="879564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CF48A3E-1FA3-7046-A896-5F2E0A64207E}"/>
                </a:ext>
              </a:extLst>
            </p:cNvPr>
            <p:cNvSpPr/>
            <p:nvPr/>
          </p:nvSpPr>
          <p:spPr>
            <a:xfrm>
              <a:off x="3753902" y="2996453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SD </a:t>
              </a:r>
            </a:p>
            <a:p>
              <a:pPr algn="ctr"/>
              <a:r>
                <a:rPr lang="en-GB" sz="1067" dirty="0"/>
                <a:t>VIDEO -24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ADAC4D1-8ADB-074C-B5F4-015F5871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545" y="3665912"/>
              <a:ext cx="864212" cy="85582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1AFFE3-9CDE-574C-9FC8-8EF8540D29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56991" y="4805127"/>
              <a:ext cx="1693500" cy="16935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333" b="1" dirty="0">
                  <a:solidFill>
                    <a:schemeClr val="bg1"/>
                  </a:solidFill>
                </a:rPr>
                <a:t>IS-04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Discovery and Registration</a:t>
              </a:r>
              <a:endParaRPr lang="en-US" sz="1067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FFBF6B2-8569-FC4F-A919-03BD6F47CC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5114" y="4804715"/>
              <a:ext cx="1693501" cy="16935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IS-05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Connection Management</a:t>
              </a:r>
              <a:endParaRPr lang="en-US" sz="1067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A0BB181-94CD-6343-8A53-1E693C800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4155" y="4804412"/>
              <a:ext cx="1690031" cy="16900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333" b="1" dirty="0">
                  <a:solidFill>
                    <a:schemeClr val="bg1"/>
                  </a:solidFill>
                </a:rPr>
                <a:t>IS-08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Audio Channel Mapping</a:t>
              </a:r>
              <a:endParaRPr lang="en-US" sz="1067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1302F74-5CDB-C24C-806E-22D7F305B4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1370" y="4804412"/>
              <a:ext cx="1690031" cy="16900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333" b="1" dirty="0">
                  <a:solidFill>
                    <a:schemeClr val="bg1"/>
                  </a:solidFill>
                </a:rPr>
                <a:t>IS-07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Event and Tally</a:t>
              </a:r>
              <a:endParaRPr lang="en-US" sz="1067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24AA805-26FD-F443-B194-04E3DB6C15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9600" y="4764752"/>
              <a:ext cx="1694181" cy="16941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333" b="1" dirty="0">
                  <a:solidFill>
                    <a:schemeClr val="bg1"/>
                  </a:solidFill>
                </a:rPr>
                <a:t>IS-09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System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0CE5098-0CB2-C147-930F-B52DB9896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866" y="4837816"/>
              <a:ext cx="1693501" cy="16935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067" b="1" dirty="0">
                  <a:solidFill>
                    <a:schemeClr val="bg1"/>
                  </a:solidFill>
                </a:rPr>
                <a:t>BCP-003-0x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Security suite</a:t>
              </a:r>
            </a:p>
            <a:p>
              <a:pPr algn="ctr"/>
              <a:endParaRPr lang="en-US" sz="1067" dirty="0">
                <a:solidFill>
                  <a:schemeClr val="bg1"/>
                </a:solidFill>
              </a:endParaRPr>
            </a:p>
            <a:p>
              <a:pPr algn="ctr"/>
              <a:endParaRPr lang="en-US" sz="10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97A981D-CC33-754F-9A88-649AC6DDFD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3929" y="5390810"/>
            <a:ext cx="1423275" cy="69711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DA97EA5D-5DFF-42D7-AF11-CD09B262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55" y="439223"/>
            <a:ext cx="10515600" cy="7285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ST2110 suite &amp; NMOS - revisions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D190C-01AE-453C-AF26-163FB1BC0E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1" y="5932974"/>
            <a:ext cx="899119" cy="56797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A3FB05-2C5C-48BF-AB4F-6F995B65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657" y="6486371"/>
            <a:ext cx="577515" cy="365125"/>
          </a:xfrm>
        </p:spPr>
        <p:txBody>
          <a:bodyPr/>
          <a:lstStyle/>
          <a:p>
            <a:fld id="{B86B1C54-FEBF-4CC1-B344-3951D30ED3C9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A3EC138-89C7-446B-870B-02BACA0151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357" y="2933749"/>
            <a:ext cx="1826373" cy="6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30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2358-C80E-40F3-A912-17684530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59896"/>
          </a:xfrm>
        </p:spPr>
        <p:txBody>
          <a:bodyPr>
            <a:normAutofit fontScale="90000"/>
          </a:bodyPr>
          <a:lstStyle/>
          <a:p>
            <a:r>
              <a:rPr lang="en-GB" dirty="0"/>
              <a:t>Timing propagation through system </a:t>
            </a:r>
            <a:br>
              <a:rPr lang="en-GB" dirty="0"/>
            </a:br>
            <a:r>
              <a:rPr lang="en-GB" dirty="0"/>
              <a:t>– ST 2110 revisions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B08CCC-492B-42B1-A5F8-DD52E2F60C9E}"/>
              </a:ext>
            </a:extLst>
          </p:cNvPr>
          <p:cNvSpPr/>
          <p:nvPr/>
        </p:nvSpPr>
        <p:spPr>
          <a:xfrm>
            <a:off x="1676404" y="2679700"/>
            <a:ext cx="1269997" cy="1949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RTP mode: NEW</a:t>
            </a:r>
          </a:p>
          <a:p>
            <a:pPr algn="ctr"/>
            <a:r>
              <a:rPr lang="en-GB" sz="1600" dirty="0"/>
              <a:t>T0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23FA12-60DE-4FBC-A2A9-598832FFF40F}"/>
              </a:ext>
            </a:extLst>
          </p:cNvPr>
          <p:cNvSpPr/>
          <p:nvPr/>
        </p:nvSpPr>
        <p:spPr>
          <a:xfrm>
            <a:off x="4216398" y="2673351"/>
            <a:ext cx="1231903" cy="195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RTP mode: PRESERVE</a:t>
            </a:r>
          </a:p>
          <a:p>
            <a:pPr algn="ctr"/>
            <a:r>
              <a:rPr lang="en-GB" sz="1600" dirty="0"/>
              <a:t>Egress time point = t0+ta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5877C-280D-4ADA-B332-B18D48881779}"/>
              </a:ext>
            </a:extLst>
          </p:cNvPr>
          <p:cNvSpPr/>
          <p:nvPr/>
        </p:nvSpPr>
        <p:spPr>
          <a:xfrm>
            <a:off x="6642104" y="2673351"/>
            <a:ext cx="1219197" cy="195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RTP mode: PRESERVE</a:t>
            </a:r>
          </a:p>
          <a:p>
            <a:pPr algn="ctr"/>
            <a:r>
              <a:rPr lang="en-GB" sz="1600" dirty="0"/>
              <a:t>Egress time point = t0+ta+tb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9351B5-825A-4D9F-B83A-076E9D1EB75F}"/>
              </a:ext>
            </a:extLst>
          </p:cNvPr>
          <p:cNvSpPr/>
          <p:nvPr/>
        </p:nvSpPr>
        <p:spPr>
          <a:xfrm>
            <a:off x="8807447" y="2714624"/>
            <a:ext cx="1511304" cy="191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RTP mode: NEW</a:t>
            </a:r>
          </a:p>
          <a:p>
            <a:pPr algn="ctr"/>
            <a:r>
              <a:rPr lang="en-GB" sz="1600" dirty="0"/>
              <a:t>Egress time point = t0+ta+tb+tc</a:t>
            </a:r>
          </a:p>
          <a:p>
            <a:pPr algn="ctr"/>
            <a:r>
              <a:rPr lang="en-GB" sz="1600" dirty="0"/>
              <a:t>Time plane  is T1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45272D6-63A3-4DB1-8C69-6F1761EB5A6F}"/>
              </a:ext>
            </a:extLst>
          </p:cNvPr>
          <p:cNvSpPr/>
          <p:nvPr/>
        </p:nvSpPr>
        <p:spPr>
          <a:xfrm>
            <a:off x="2946401" y="3023394"/>
            <a:ext cx="1269996" cy="285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16A98F3-2D53-4676-8C55-5F7DA852F36E}"/>
              </a:ext>
            </a:extLst>
          </p:cNvPr>
          <p:cNvSpPr/>
          <p:nvPr/>
        </p:nvSpPr>
        <p:spPr>
          <a:xfrm>
            <a:off x="5410201" y="2998411"/>
            <a:ext cx="1231903" cy="335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7CA7055-7062-4FBC-8F6B-A956C97AD082}"/>
              </a:ext>
            </a:extLst>
          </p:cNvPr>
          <p:cNvSpPr/>
          <p:nvPr/>
        </p:nvSpPr>
        <p:spPr>
          <a:xfrm>
            <a:off x="7680326" y="3023394"/>
            <a:ext cx="1135359" cy="285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A39C35-F20C-44DC-9EC9-885D1426D677}"/>
              </a:ext>
            </a:extLst>
          </p:cNvPr>
          <p:cNvCxnSpPr/>
          <p:nvPr/>
        </p:nvCxnSpPr>
        <p:spPr>
          <a:xfrm>
            <a:off x="2946400" y="1695451"/>
            <a:ext cx="0" cy="3327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1E207D-D5F3-4EEA-A5C8-8AB4A5B11F0A}"/>
              </a:ext>
            </a:extLst>
          </p:cNvPr>
          <p:cNvCxnSpPr/>
          <p:nvPr/>
        </p:nvCxnSpPr>
        <p:spPr>
          <a:xfrm>
            <a:off x="5454651" y="1645444"/>
            <a:ext cx="0" cy="3327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199DE3-9EDD-422D-9B34-4E32011AF4BB}"/>
              </a:ext>
            </a:extLst>
          </p:cNvPr>
          <p:cNvCxnSpPr/>
          <p:nvPr/>
        </p:nvCxnSpPr>
        <p:spPr>
          <a:xfrm>
            <a:off x="7861300" y="1645444"/>
            <a:ext cx="0" cy="3327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8E630B-A6D2-4D34-94E7-C2C25EB9F83A}"/>
              </a:ext>
            </a:extLst>
          </p:cNvPr>
          <p:cNvCxnSpPr/>
          <p:nvPr/>
        </p:nvCxnSpPr>
        <p:spPr>
          <a:xfrm>
            <a:off x="10318751" y="1765300"/>
            <a:ext cx="0" cy="3327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2025C9-FB62-4F00-A0B0-16CF32B156F9}"/>
              </a:ext>
            </a:extLst>
          </p:cNvPr>
          <p:cNvCxnSpPr/>
          <p:nvPr/>
        </p:nvCxnSpPr>
        <p:spPr>
          <a:xfrm>
            <a:off x="2946401" y="4851400"/>
            <a:ext cx="2501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00EA2CE-89A4-4A9A-B790-EBFFB5B6E88D}"/>
              </a:ext>
            </a:extLst>
          </p:cNvPr>
          <p:cNvSpPr txBox="1"/>
          <p:nvPr/>
        </p:nvSpPr>
        <p:spPr>
          <a:xfrm>
            <a:off x="3765129" y="4806913"/>
            <a:ext cx="352301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Ta</a:t>
            </a:r>
          </a:p>
          <a:p>
            <a:r>
              <a:rPr lang="en-GB" sz="1400" dirty="0"/>
              <a:t>= time from egress of </a:t>
            </a:r>
            <a:br>
              <a:rPr lang="en-GB" sz="1400" dirty="0"/>
            </a:br>
            <a:r>
              <a:rPr lang="en-GB" sz="1400" dirty="0"/>
              <a:t>previous device to time </a:t>
            </a:r>
            <a:br>
              <a:rPr lang="en-GB" sz="1400" dirty="0"/>
            </a:br>
            <a:r>
              <a:rPr lang="en-GB" sz="1400" dirty="0"/>
              <a:t>of egressing this device	T1-T0 = T</a:t>
            </a:r>
            <a:r>
              <a:rPr lang="en-GB" sz="1400" baseline="-25000" dirty="0"/>
              <a:t>NEWRTP</a:t>
            </a:r>
            <a:r>
              <a:rPr lang="en-GB" sz="1400" dirty="0"/>
              <a:t>- T</a:t>
            </a:r>
            <a:r>
              <a:rPr lang="en-GB" sz="1400" baseline="-25000" dirty="0"/>
              <a:t>RTP </a:t>
            </a:r>
          </a:p>
          <a:p>
            <a:endParaRPr lang="en-GB" sz="1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908A03-DA5D-47B4-A28F-45E8C4075100}"/>
              </a:ext>
            </a:extLst>
          </p:cNvPr>
          <p:cNvCxnSpPr>
            <a:cxnSpLocks/>
          </p:cNvCxnSpPr>
          <p:nvPr/>
        </p:nvCxnSpPr>
        <p:spPr>
          <a:xfrm>
            <a:off x="5448300" y="4851400"/>
            <a:ext cx="2413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93542D-9D85-4331-B82E-BE4142E80117}"/>
              </a:ext>
            </a:extLst>
          </p:cNvPr>
          <p:cNvSpPr txBox="1"/>
          <p:nvPr/>
        </p:nvSpPr>
        <p:spPr>
          <a:xfrm>
            <a:off x="6452174" y="478818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Tb</a:t>
            </a:r>
          </a:p>
          <a:p>
            <a:endParaRPr lang="en-GB" sz="1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906B43-09C0-4913-B867-E7D254888B0E}"/>
              </a:ext>
            </a:extLst>
          </p:cNvPr>
          <p:cNvCxnSpPr>
            <a:cxnSpLocks/>
          </p:cNvCxnSpPr>
          <p:nvPr/>
        </p:nvCxnSpPr>
        <p:spPr>
          <a:xfrm>
            <a:off x="7873997" y="4851400"/>
            <a:ext cx="2413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35723A-50F4-484E-BD52-4E14E86E5BBF}"/>
              </a:ext>
            </a:extLst>
          </p:cNvPr>
          <p:cNvSpPr txBox="1"/>
          <p:nvPr/>
        </p:nvSpPr>
        <p:spPr>
          <a:xfrm>
            <a:off x="8815693" y="4788179"/>
            <a:ext cx="318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tc</a:t>
            </a:r>
            <a:endParaRPr lang="en-GB" sz="14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84670A-4EE4-4A0C-BB21-624FE1992509}"/>
              </a:ext>
            </a:extLst>
          </p:cNvPr>
          <p:cNvCxnSpPr/>
          <p:nvPr/>
        </p:nvCxnSpPr>
        <p:spPr>
          <a:xfrm>
            <a:off x="4216396" y="1645443"/>
            <a:ext cx="0" cy="3327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87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A61B37C-777D-4F84-ACBB-BA64827FC4A9}"/>
              </a:ext>
            </a:extLst>
          </p:cNvPr>
          <p:cNvGrpSpPr/>
          <p:nvPr/>
        </p:nvGrpSpPr>
        <p:grpSpPr>
          <a:xfrm>
            <a:off x="632003" y="1306293"/>
            <a:ext cx="11302652" cy="5286633"/>
            <a:chOff x="339205" y="285230"/>
            <a:chExt cx="11396818" cy="639396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A746CA-F54C-439B-89E5-994879010A11}"/>
                </a:ext>
              </a:extLst>
            </p:cNvPr>
            <p:cNvSpPr/>
            <p:nvPr/>
          </p:nvSpPr>
          <p:spPr>
            <a:xfrm>
              <a:off x="3764219" y="902042"/>
              <a:ext cx="848497" cy="25755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Vision</a:t>
              </a:r>
            </a:p>
            <a:p>
              <a:pPr algn="ctr"/>
              <a:r>
                <a:rPr lang="en-US" sz="1351" dirty="0"/>
                <a:t>Mixer</a:t>
              </a:r>
              <a:endParaRPr lang="en-GB" sz="1351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156F3B-3C90-4809-A40B-6A40CB57324F}"/>
                </a:ext>
              </a:extLst>
            </p:cNvPr>
            <p:cNvSpPr/>
            <p:nvPr/>
          </p:nvSpPr>
          <p:spPr>
            <a:xfrm>
              <a:off x="3764219" y="4306842"/>
              <a:ext cx="848497" cy="12356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Audio</a:t>
              </a:r>
            </a:p>
            <a:p>
              <a:pPr algn="ctr"/>
              <a:r>
                <a:rPr lang="en-US" sz="1351" dirty="0"/>
                <a:t>Mixer</a:t>
              </a:r>
              <a:endParaRPr lang="en-GB" sz="135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183DC6-B0CA-4BC1-BD43-F3D6EFF606BA}"/>
                </a:ext>
              </a:extLst>
            </p:cNvPr>
            <p:cNvSpPr txBox="1"/>
            <p:nvPr/>
          </p:nvSpPr>
          <p:spPr>
            <a:xfrm>
              <a:off x="1754586" y="285230"/>
              <a:ext cx="1288022" cy="327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Host Production</a:t>
              </a:r>
              <a:endParaRPr lang="en-GB" sz="1351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D3F50F4-E955-489C-913A-AE17DFACE081}"/>
                </a:ext>
              </a:extLst>
            </p:cNvPr>
            <p:cNvSpPr/>
            <p:nvPr/>
          </p:nvSpPr>
          <p:spPr>
            <a:xfrm>
              <a:off x="2343195" y="2395662"/>
              <a:ext cx="1169773" cy="4777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Replay</a:t>
              </a:r>
              <a:endParaRPr lang="en-GB" sz="1351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290A578-CD06-4539-AD84-96865A4075D4}"/>
                </a:ext>
              </a:extLst>
            </p:cNvPr>
            <p:cNvSpPr/>
            <p:nvPr/>
          </p:nvSpPr>
          <p:spPr>
            <a:xfrm>
              <a:off x="1203577" y="3529897"/>
              <a:ext cx="1169773" cy="4777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ISO</a:t>
              </a:r>
              <a:endParaRPr lang="en-GB" sz="1351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E18C091-208B-4A3E-8E05-183747BF47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825" y="2253049"/>
              <a:ext cx="2862645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6FBD6F1-77CA-4592-A96F-93C900D8AD36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1788464" y="2253046"/>
              <a:ext cx="0" cy="12768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0C2B26-0B89-4B4F-83F2-07F3E267F2ED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>
              <a:off x="2928082" y="2253046"/>
              <a:ext cx="0" cy="1426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1A71B5-B31D-407C-A102-5FF9DA54C930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>
              <a:off x="3512968" y="2634560"/>
              <a:ext cx="2439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0C20123-E2EE-4FAF-A5D6-F585F17A239B}"/>
                </a:ext>
              </a:extLst>
            </p:cNvPr>
            <p:cNvCxnSpPr>
              <a:cxnSpLocks/>
              <a:stCxn id="6" idx="6"/>
            </p:cNvCxnSpPr>
            <p:nvPr/>
          </p:nvCxnSpPr>
          <p:spPr>
            <a:xfrm>
              <a:off x="2373350" y="3768795"/>
              <a:ext cx="4510595" cy="318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72BCC8-7D39-4A7E-A8AD-35E57960AEEC}"/>
                </a:ext>
              </a:extLst>
            </p:cNvPr>
            <p:cNvSpPr txBox="1"/>
            <p:nvPr/>
          </p:nvSpPr>
          <p:spPr>
            <a:xfrm>
              <a:off x="2012745" y="4170938"/>
              <a:ext cx="615070" cy="327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To File</a:t>
              </a:r>
              <a:endParaRPr lang="en-GB" sz="1351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EB732CB-7405-4364-B174-DAF449327C44}"/>
                </a:ext>
              </a:extLst>
            </p:cNvPr>
            <p:cNvCxnSpPr>
              <a:cxnSpLocks/>
              <a:stCxn id="2" idx="3"/>
              <a:endCxn id="2" idx="3"/>
            </p:cNvCxnSpPr>
            <p:nvPr/>
          </p:nvCxnSpPr>
          <p:spPr>
            <a:xfrm>
              <a:off x="4612716" y="2189809"/>
              <a:ext cx="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5E63F26-3A45-4C48-B52B-916434F19D9E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4612716" y="2189809"/>
              <a:ext cx="22511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0FEB37-7F35-4BE8-BBD0-842CFB5DC227}"/>
                </a:ext>
              </a:extLst>
            </p:cNvPr>
            <p:cNvSpPr/>
            <p:nvPr/>
          </p:nvSpPr>
          <p:spPr>
            <a:xfrm>
              <a:off x="5942792" y="1195512"/>
              <a:ext cx="606310" cy="5025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Cam</a:t>
              </a:r>
              <a:endParaRPr lang="en-GB" sz="135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F4EF21-0A3F-435A-866C-86F1BC856FBF}"/>
                </a:ext>
              </a:extLst>
            </p:cNvPr>
            <p:cNvSpPr/>
            <p:nvPr/>
          </p:nvSpPr>
          <p:spPr>
            <a:xfrm>
              <a:off x="6896759" y="1151236"/>
              <a:ext cx="848497" cy="27831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Vision</a:t>
              </a:r>
            </a:p>
            <a:p>
              <a:pPr algn="ctr"/>
              <a:r>
                <a:rPr lang="en-US" sz="1351" dirty="0"/>
                <a:t>Mixer</a:t>
              </a:r>
              <a:endParaRPr lang="en-GB" sz="1351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7861FD-17B4-4A4F-BA6D-CD3071D051A8}"/>
                </a:ext>
              </a:extLst>
            </p:cNvPr>
            <p:cNvSpPr/>
            <p:nvPr/>
          </p:nvSpPr>
          <p:spPr>
            <a:xfrm>
              <a:off x="1788464" y="1514731"/>
              <a:ext cx="1369543" cy="4777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Package</a:t>
              </a:r>
              <a:endParaRPr lang="en-GB" sz="1351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09247B5-D4EF-47DC-9F48-202B5CA32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6612" y="1740931"/>
              <a:ext cx="581184" cy="34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215F296-CEE9-4847-9AA9-1A653872584E}"/>
                </a:ext>
              </a:extLst>
            </p:cNvPr>
            <p:cNvSpPr/>
            <p:nvPr/>
          </p:nvSpPr>
          <p:spPr>
            <a:xfrm>
              <a:off x="1544126" y="696441"/>
              <a:ext cx="1622486" cy="63671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Graphics</a:t>
              </a:r>
            </a:p>
            <a:p>
              <a:pPr algn="ctr"/>
              <a:r>
                <a:rPr lang="en-US" sz="1351" dirty="0"/>
                <a:t>(match clock)</a:t>
              </a:r>
              <a:endParaRPr lang="en-GB" sz="1351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BF7ECF2-E6C5-4CAC-A9A1-3320237613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6612" y="1014800"/>
              <a:ext cx="597607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2849A1A-2C37-4D7A-8C26-414D0AAC0714}"/>
                </a:ext>
              </a:extLst>
            </p:cNvPr>
            <p:cNvSpPr txBox="1"/>
            <p:nvPr/>
          </p:nvSpPr>
          <p:spPr>
            <a:xfrm>
              <a:off x="6146461" y="338993"/>
              <a:ext cx="1096688" cy="553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Program Pres</a:t>
              </a:r>
            </a:p>
            <a:p>
              <a:r>
                <a:rPr lang="en-US" sz="1351" dirty="0"/>
                <a:t>(unilateral)</a:t>
              </a:r>
              <a:endParaRPr lang="en-GB" sz="1351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3C286E8-1A90-4DB9-ACA1-637BF9E04E3A}"/>
                </a:ext>
              </a:extLst>
            </p:cNvPr>
            <p:cNvCxnSpPr>
              <a:cxnSpLocks/>
            </p:cNvCxnSpPr>
            <p:nvPr/>
          </p:nvCxnSpPr>
          <p:spPr>
            <a:xfrm>
              <a:off x="6558633" y="1446766"/>
              <a:ext cx="32859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886A1EE-6419-4DA6-9258-E2475C6A0BEE}"/>
                </a:ext>
              </a:extLst>
            </p:cNvPr>
            <p:cNvSpPr/>
            <p:nvPr/>
          </p:nvSpPr>
          <p:spPr>
            <a:xfrm>
              <a:off x="9129874" y="1144025"/>
              <a:ext cx="848497" cy="16681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Vision</a:t>
              </a:r>
            </a:p>
            <a:p>
              <a:pPr algn="ctr"/>
              <a:r>
                <a:rPr lang="en-US" sz="1351" dirty="0"/>
                <a:t>Mixer</a:t>
              </a:r>
              <a:endParaRPr lang="en-GB" sz="1351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AE0D486-16D3-4A8C-AA63-849B6F25DC19}"/>
                </a:ext>
              </a:extLst>
            </p:cNvPr>
            <p:cNvSpPr/>
            <p:nvPr/>
          </p:nvSpPr>
          <p:spPr>
            <a:xfrm>
              <a:off x="8200816" y="1151237"/>
              <a:ext cx="611571" cy="5025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Cam</a:t>
              </a:r>
              <a:endParaRPr lang="en-GB" sz="1351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266C69-DDA1-46EA-B752-FB891E298A4A}"/>
                </a:ext>
              </a:extLst>
            </p:cNvPr>
            <p:cNvSpPr txBox="1"/>
            <p:nvPr/>
          </p:nvSpPr>
          <p:spPr>
            <a:xfrm>
              <a:off x="8573515" y="327794"/>
              <a:ext cx="620696" cy="327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Studio</a:t>
              </a:r>
              <a:endParaRPr lang="en-GB" sz="1351" dirty="0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AFCA14B-8B08-4C3D-8AB4-3BE387A0E064}"/>
                </a:ext>
              </a:extLst>
            </p:cNvPr>
            <p:cNvCxnSpPr>
              <a:cxnSpLocks/>
              <a:endCxn id="45" idx="1"/>
            </p:cNvCxnSpPr>
            <p:nvPr/>
          </p:nvCxnSpPr>
          <p:spPr>
            <a:xfrm flipV="1">
              <a:off x="7793883" y="1978106"/>
              <a:ext cx="1335991" cy="72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72ECFCE-79E8-48CD-946D-9FCF8C8F4C56}"/>
                </a:ext>
              </a:extLst>
            </p:cNvPr>
            <p:cNvCxnSpPr>
              <a:cxnSpLocks/>
            </p:cNvCxnSpPr>
            <p:nvPr/>
          </p:nvCxnSpPr>
          <p:spPr>
            <a:xfrm>
              <a:off x="8745490" y="1402491"/>
              <a:ext cx="3843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04B5651-E9B7-4025-ABAF-761017937D4A}"/>
                </a:ext>
              </a:extLst>
            </p:cNvPr>
            <p:cNvSpPr txBox="1"/>
            <p:nvPr/>
          </p:nvSpPr>
          <p:spPr>
            <a:xfrm>
              <a:off x="10301691" y="362235"/>
              <a:ext cx="1053934" cy="553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Channel</a:t>
              </a:r>
            </a:p>
            <a:p>
              <a:r>
                <a:rPr lang="en-US" sz="1351" dirty="0"/>
                <a:t>Presentation</a:t>
              </a:r>
              <a:endParaRPr lang="en-GB" sz="1351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7E1F910-5AF0-4DCA-AEA3-35D70940CE1C}"/>
                </a:ext>
              </a:extLst>
            </p:cNvPr>
            <p:cNvSpPr/>
            <p:nvPr/>
          </p:nvSpPr>
          <p:spPr>
            <a:xfrm>
              <a:off x="10452921" y="1144024"/>
              <a:ext cx="848497" cy="49795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Vision</a:t>
              </a:r>
            </a:p>
            <a:p>
              <a:pPr algn="ctr"/>
              <a:r>
                <a:rPr lang="en-US" sz="1351" dirty="0"/>
                <a:t>And</a:t>
              </a:r>
            </a:p>
            <a:p>
              <a:pPr algn="ctr"/>
              <a:r>
                <a:rPr lang="en-US" sz="1351" dirty="0"/>
                <a:t>Audio</a:t>
              </a:r>
            </a:p>
            <a:p>
              <a:pPr algn="ctr"/>
              <a:r>
                <a:rPr lang="en-US" sz="1351" dirty="0"/>
                <a:t>Mixer</a:t>
              </a:r>
              <a:endParaRPr lang="en-GB" sz="1351" dirty="0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F3763A1-452F-4071-A2A0-C5571435A198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9978371" y="1978106"/>
              <a:ext cx="474550" cy="72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76CC800-B269-4B74-8DD6-FC3CE795F203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 flipH="1">
              <a:off x="1788463" y="4007692"/>
              <a:ext cx="1" cy="187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6ED941F4-FA27-42EB-A830-AF63A27C0F90}"/>
                </a:ext>
              </a:extLst>
            </p:cNvPr>
            <p:cNvSpPr/>
            <p:nvPr/>
          </p:nvSpPr>
          <p:spPr>
            <a:xfrm>
              <a:off x="2347691" y="4980753"/>
              <a:ext cx="560173" cy="2718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Mic</a:t>
              </a:r>
              <a:endParaRPr lang="en-GB" sz="1351" dirty="0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06CECF9-620A-44C7-8B67-735A866375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004" y="5132759"/>
              <a:ext cx="836138" cy="43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or: Elbow 81">
              <a:extLst>
                <a:ext uri="{FF2B5EF4-FFF2-40B4-BE49-F238E27FC236}">
                  <a16:creationId xmlns:a16="http://schemas.microsoft.com/office/drawing/2014/main" id="{75C0FA12-7C70-471F-B571-341EA52A0AF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337271" y="3276814"/>
              <a:ext cx="2447663" cy="400129"/>
            </a:xfrm>
            <a:prstGeom prst="bentConnector3">
              <a:avLst>
                <a:gd name="adj1" fmla="val 10014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CC90592-B9F5-4074-A849-4814E55B21B2}"/>
                </a:ext>
              </a:extLst>
            </p:cNvPr>
            <p:cNvSpPr/>
            <p:nvPr/>
          </p:nvSpPr>
          <p:spPr>
            <a:xfrm>
              <a:off x="6896759" y="4321771"/>
              <a:ext cx="848497" cy="12356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Audio</a:t>
              </a:r>
            </a:p>
            <a:p>
              <a:pPr algn="ctr"/>
              <a:r>
                <a:rPr lang="en-US" sz="1351" dirty="0"/>
                <a:t>Mixer</a:t>
              </a:r>
              <a:endParaRPr lang="en-GB" sz="1351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223FF8-C430-41F2-AB33-3A611C0DF1F7}"/>
                </a:ext>
              </a:extLst>
            </p:cNvPr>
            <p:cNvSpPr/>
            <p:nvPr/>
          </p:nvSpPr>
          <p:spPr>
            <a:xfrm>
              <a:off x="9129873" y="4306842"/>
              <a:ext cx="848497" cy="12356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Audio</a:t>
              </a:r>
            </a:p>
            <a:p>
              <a:pPr algn="ctr"/>
              <a:r>
                <a:rPr lang="en-US" sz="1351" dirty="0"/>
                <a:t>Mixer</a:t>
              </a:r>
              <a:endParaRPr lang="en-GB" sz="1351" dirty="0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970A8FD-6DDB-425F-AADC-820EB4010849}"/>
                </a:ext>
              </a:extLst>
            </p:cNvPr>
            <p:cNvSpPr/>
            <p:nvPr/>
          </p:nvSpPr>
          <p:spPr>
            <a:xfrm>
              <a:off x="6020363" y="4399006"/>
              <a:ext cx="560173" cy="2718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Mic</a:t>
              </a:r>
              <a:endParaRPr lang="en-GB" sz="1351" dirty="0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FDAACED-6F14-4705-AC9B-A0968CA0C7A6}"/>
                </a:ext>
              </a:extLst>
            </p:cNvPr>
            <p:cNvCxnSpPr>
              <a:cxnSpLocks/>
            </p:cNvCxnSpPr>
            <p:nvPr/>
          </p:nvCxnSpPr>
          <p:spPr>
            <a:xfrm>
              <a:off x="6565928" y="4538276"/>
              <a:ext cx="32859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8466C31-9D4E-4431-A28C-19C06B9FBCC7}"/>
                </a:ext>
              </a:extLst>
            </p:cNvPr>
            <p:cNvCxnSpPr>
              <a:cxnSpLocks/>
              <a:stCxn id="3" idx="3"/>
              <a:endCxn id="85" idx="1"/>
            </p:cNvCxnSpPr>
            <p:nvPr/>
          </p:nvCxnSpPr>
          <p:spPr>
            <a:xfrm>
              <a:off x="4612716" y="4924680"/>
              <a:ext cx="2284043" cy="14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CCB21816-88CD-4B84-ADB9-BAE9CB9B198E}"/>
                </a:ext>
              </a:extLst>
            </p:cNvPr>
            <p:cNvCxnSpPr>
              <a:cxnSpLocks/>
              <a:stCxn id="85" idx="3"/>
              <a:endCxn id="86" idx="1"/>
            </p:cNvCxnSpPr>
            <p:nvPr/>
          </p:nvCxnSpPr>
          <p:spPr>
            <a:xfrm flipV="1">
              <a:off x="7745256" y="4924680"/>
              <a:ext cx="1384617" cy="14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10D192A6-22FB-46F2-987A-7C51E8C474C6}"/>
                </a:ext>
              </a:extLst>
            </p:cNvPr>
            <p:cNvSpPr/>
            <p:nvPr/>
          </p:nvSpPr>
          <p:spPr>
            <a:xfrm>
              <a:off x="8242827" y="4363995"/>
              <a:ext cx="560173" cy="2718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Mic</a:t>
              </a:r>
              <a:endParaRPr lang="en-GB" sz="1351" dirty="0"/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1E07CBB-8098-4297-86E7-A2C6869CEEF0}"/>
                </a:ext>
              </a:extLst>
            </p:cNvPr>
            <p:cNvCxnSpPr>
              <a:cxnSpLocks/>
            </p:cNvCxnSpPr>
            <p:nvPr/>
          </p:nvCxnSpPr>
          <p:spPr>
            <a:xfrm>
              <a:off x="8788392" y="4503265"/>
              <a:ext cx="32859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7AF2FFB7-9CAC-4FA3-847B-14E8148AD0ED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>
              <a:off x="9978370" y="4924680"/>
              <a:ext cx="4745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C95535D-A2F9-43F1-AC6F-729F0F10CF75}"/>
                </a:ext>
              </a:extLst>
            </p:cNvPr>
            <p:cNvSpPr/>
            <p:nvPr/>
          </p:nvSpPr>
          <p:spPr>
            <a:xfrm>
              <a:off x="2004794" y="3003214"/>
              <a:ext cx="1169773" cy="4777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SSM</a:t>
              </a:r>
              <a:endParaRPr lang="en-GB" sz="1351" dirty="0"/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C934408C-A41E-4334-9490-B652F7499C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6134" y="3240986"/>
              <a:ext cx="581662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BB82C46F-F86F-4D43-8ECF-7EB6019EE6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9001" y="3130910"/>
              <a:ext cx="762748" cy="25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12D0A5D3-9BAE-4ACF-9E2E-47D921FB1B44}"/>
                </a:ext>
              </a:extLst>
            </p:cNvPr>
            <p:cNvCxnSpPr>
              <a:cxnSpLocks/>
            </p:cNvCxnSpPr>
            <p:nvPr/>
          </p:nvCxnSpPr>
          <p:spPr>
            <a:xfrm>
              <a:off x="1260945" y="3026087"/>
              <a:ext cx="10605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830DAC7C-12D7-4720-8522-5FA5341F124B}"/>
                </a:ext>
              </a:extLst>
            </p:cNvPr>
            <p:cNvCxnSpPr>
              <a:cxnSpLocks/>
              <a:stCxn id="129" idx="3"/>
              <a:endCxn id="108" idx="2"/>
            </p:cNvCxnSpPr>
            <p:nvPr/>
          </p:nvCxnSpPr>
          <p:spPr>
            <a:xfrm>
              <a:off x="1253605" y="3240986"/>
              <a:ext cx="751189" cy="11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55FB80F0-0C2E-47F1-9A75-63764267FDCB}"/>
                </a:ext>
              </a:extLst>
            </p:cNvPr>
            <p:cNvCxnSpPr>
              <a:cxnSpLocks/>
            </p:cNvCxnSpPr>
            <p:nvPr/>
          </p:nvCxnSpPr>
          <p:spPr>
            <a:xfrm>
              <a:off x="1269908" y="3344856"/>
              <a:ext cx="761779" cy="127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8DAEB50-9A89-4FEC-9CFC-EE16143665F9}"/>
                </a:ext>
              </a:extLst>
            </p:cNvPr>
            <p:cNvSpPr/>
            <p:nvPr/>
          </p:nvSpPr>
          <p:spPr>
            <a:xfrm>
              <a:off x="339205" y="2989732"/>
              <a:ext cx="914400" cy="5025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Camera</a:t>
              </a:r>
              <a:endParaRPr lang="en-GB" sz="1351" dirty="0"/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C24E9DA-10A1-4E7D-B4B1-7769544F45F6}"/>
                </a:ext>
              </a:extLst>
            </p:cNvPr>
            <p:cNvCxnSpPr>
              <a:cxnSpLocks/>
            </p:cNvCxnSpPr>
            <p:nvPr/>
          </p:nvCxnSpPr>
          <p:spPr>
            <a:xfrm>
              <a:off x="2566940" y="3492240"/>
              <a:ext cx="0" cy="7030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918C0360-8A81-41DA-BB2B-F78CAE4EE743}"/>
                </a:ext>
              </a:extLst>
            </p:cNvPr>
            <p:cNvCxnSpPr>
              <a:cxnSpLocks/>
            </p:cNvCxnSpPr>
            <p:nvPr/>
          </p:nvCxnSpPr>
          <p:spPr>
            <a:xfrm>
              <a:off x="2912460" y="2889461"/>
              <a:ext cx="0" cy="13058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C75BC30-8B1E-4A61-A41C-B29C0B3E2009}"/>
                </a:ext>
              </a:extLst>
            </p:cNvPr>
            <p:cNvCxnSpPr/>
            <p:nvPr/>
          </p:nvCxnSpPr>
          <p:spPr>
            <a:xfrm>
              <a:off x="4843849" y="445187"/>
              <a:ext cx="0" cy="5782618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4EDE9EE-FDBC-406A-B791-86F156914D70}"/>
                </a:ext>
              </a:extLst>
            </p:cNvPr>
            <p:cNvCxnSpPr/>
            <p:nvPr/>
          </p:nvCxnSpPr>
          <p:spPr>
            <a:xfrm>
              <a:off x="8044899" y="445187"/>
              <a:ext cx="0" cy="5782618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C6FC401-512F-4F21-B7B7-AC072AE778B9}"/>
                </a:ext>
              </a:extLst>
            </p:cNvPr>
            <p:cNvCxnSpPr/>
            <p:nvPr/>
          </p:nvCxnSpPr>
          <p:spPr>
            <a:xfrm>
              <a:off x="10113993" y="392667"/>
              <a:ext cx="0" cy="5782618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F93755D1-1B85-4629-BCAB-B0BF971F2C12}"/>
                </a:ext>
              </a:extLst>
            </p:cNvPr>
            <p:cNvCxnSpPr>
              <a:cxnSpLocks/>
            </p:cNvCxnSpPr>
            <p:nvPr/>
          </p:nvCxnSpPr>
          <p:spPr>
            <a:xfrm>
              <a:off x="11120182" y="3462309"/>
              <a:ext cx="615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247FB31-B73E-4E93-A469-435A7F481129}"/>
                </a:ext>
              </a:extLst>
            </p:cNvPr>
            <p:cNvSpPr/>
            <p:nvPr/>
          </p:nvSpPr>
          <p:spPr>
            <a:xfrm>
              <a:off x="9072592" y="3242111"/>
              <a:ext cx="1261122" cy="4777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Playout</a:t>
              </a:r>
              <a:endParaRPr lang="en-GB" sz="1351" dirty="0"/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9A1A436D-EA38-44F2-B915-7FC2D545F2DB}"/>
                </a:ext>
              </a:extLst>
            </p:cNvPr>
            <p:cNvCxnSpPr>
              <a:cxnSpLocks/>
              <a:stCxn id="156" idx="6"/>
            </p:cNvCxnSpPr>
            <p:nvPr/>
          </p:nvCxnSpPr>
          <p:spPr>
            <a:xfrm flipV="1">
              <a:off x="10333714" y="3477083"/>
              <a:ext cx="119207" cy="39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C1E0F2E-B382-4BC6-8C05-AD2D89DB44BB}"/>
                </a:ext>
              </a:extLst>
            </p:cNvPr>
            <p:cNvCxnSpPr>
              <a:cxnSpLocks/>
            </p:cNvCxnSpPr>
            <p:nvPr/>
          </p:nvCxnSpPr>
          <p:spPr>
            <a:xfrm>
              <a:off x="5767113" y="4939609"/>
              <a:ext cx="0" cy="12540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AA119B6-9047-43FA-8CA5-2842BF111FE7}"/>
                </a:ext>
              </a:extLst>
            </p:cNvPr>
            <p:cNvSpPr/>
            <p:nvPr/>
          </p:nvSpPr>
          <p:spPr>
            <a:xfrm>
              <a:off x="5182777" y="6193668"/>
              <a:ext cx="1858066" cy="4855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Commentary</a:t>
              </a:r>
              <a:endParaRPr lang="en-GB" sz="1351" dirty="0"/>
            </a:p>
          </p:txBody>
        </p:sp>
        <p:cxnSp>
          <p:nvCxnSpPr>
            <p:cNvPr id="165" name="Connector: Elbow 164">
              <a:extLst>
                <a:ext uri="{FF2B5EF4-FFF2-40B4-BE49-F238E27FC236}">
                  <a16:creationId xmlns:a16="http://schemas.microsoft.com/office/drawing/2014/main" id="{5A6802BD-94F1-4A5B-B534-3F311A41BF88}"/>
                </a:ext>
              </a:extLst>
            </p:cNvPr>
            <p:cNvCxnSpPr/>
            <p:nvPr/>
          </p:nvCxnSpPr>
          <p:spPr>
            <a:xfrm rot="5400000" flipH="1" flipV="1">
              <a:off x="6276587" y="5567928"/>
              <a:ext cx="911307" cy="303409"/>
            </a:xfrm>
            <a:prstGeom prst="bentConnector3">
              <a:avLst>
                <a:gd name="adj1" fmla="val 100622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7EDA5FDF-EC16-4F67-9107-21DE29B81913}"/>
                </a:ext>
              </a:extLst>
            </p:cNvPr>
            <p:cNvCxnSpPr>
              <a:cxnSpLocks/>
            </p:cNvCxnSpPr>
            <p:nvPr/>
          </p:nvCxnSpPr>
          <p:spPr>
            <a:xfrm>
              <a:off x="5942792" y="2189809"/>
              <a:ext cx="0" cy="4003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616E0A2-E370-4074-8E21-9CC67A36C2A2}"/>
                </a:ext>
              </a:extLst>
            </p:cNvPr>
            <p:cNvSpPr txBox="1"/>
            <p:nvPr/>
          </p:nvSpPr>
          <p:spPr>
            <a:xfrm>
              <a:off x="1083133" y="1471985"/>
              <a:ext cx="420673" cy="327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File</a:t>
              </a:r>
              <a:endParaRPr lang="en-GB" sz="1351" dirty="0"/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0C76940-9768-4F94-8737-5CD0CD910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570" y="1756892"/>
              <a:ext cx="762748" cy="25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698ECB0-65B8-47FF-AE47-1D40A7F18E19}"/>
                </a:ext>
              </a:extLst>
            </p:cNvPr>
            <p:cNvSpPr/>
            <p:nvPr/>
          </p:nvSpPr>
          <p:spPr>
            <a:xfrm>
              <a:off x="5324152" y="2592428"/>
              <a:ext cx="1369543" cy="4777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Package</a:t>
              </a:r>
              <a:endParaRPr lang="en-GB" sz="1351" dirty="0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5363CDB-D346-428F-BA1C-3AB3F0F68579}"/>
                </a:ext>
              </a:extLst>
            </p:cNvPr>
            <p:cNvCxnSpPr>
              <a:cxnSpLocks/>
            </p:cNvCxnSpPr>
            <p:nvPr/>
          </p:nvCxnSpPr>
          <p:spPr>
            <a:xfrm>
              <a:off x="6564847" y="2831325"/>
              <a:ext cx="3190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C051F18-2A4D-4EAB-AF1B-4B344CBD4DAD}"/>
                </a:ext>
              </a:extLst>
            </p:cNvPr>
            <p:cNvSpPr txBox="1"/>
            <p:nvPr/>
          </p:nvSpPr>
          <p:spPr>
            <a:xfrm>
              <a:off x="4893131" y="2525132"/>
              <a:ext cx="420673" cy="327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File</a:t>
              </a:r>
              <a:endParaRPr lang="en-GB" sz="1351" dirty="0"/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286E805-C575-4335-B31F-4092CF65A0B7}"/>
                </a:ext>
              </a:extLst>
            </p:cNvPr>
            <p:cNvCxnSpPr>
              <a:cxnSpLocks/>
            </p:cNvCxnSpPr>
            <p:nvPr/>
          </p:nvCxnSpPr>
          <p:spPr>
            <a:xfrm>
              <a:off x="5021748" y="2858312"/>
              <a:ext cx="2987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56B010D-B02C-4529-BEA3-1C9026A79531}"/>
                </a:ext>
              </a:extLst>
            </p:cNvPr>
            <p:cNvSpPr/>
            <p:nvPr/>
          </p:nvSpPr>
          <p:spPr>
            <a:xfrm>
              <a:off x="3751299" y="5614750"/>
              <a:ext cx="848497" cy="682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Data</a:t>
              </a:r>
            </a:p>
            <a:p>
              <a:pPr algn="ctr"/>
              <a:r>
                <a:rPr lang="en-US" sz="1351" dirty="0"/>
                <a:t>Stats</a:t>
              </a:r>
              <a:endParaRPr lang="en-GB" sz="1351" dirty="0"/>
            </a:p>
          </p:txBody>
        </p: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C0568E5C-A508-4408-B44D-F3509D10D729}"/>
                </a:ext>
              </a:extLst>
            </p:cNvPr>
            <p:cNvCxnSpPr>
              <a:cxnSpLocks/>
              <a:stCxn id="80" idx="3"/>
            </p:cNvCxnSpPr>
            <p:nvPr/>
          </p:nvCxnSpPr>
          <p:spPr>
            <a:xfrm>
              <a:off x="4599796" y="5955958"/>
              <a:ext cx="1004055" cy="237710"/>
            </a:xfrm>
            <a:prstGeom prst="bentConnector3">
              <a:avLst>
                <a:gd name="adj1" fmla="val 10038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or: Elbow 96">
              <a:extLst>
                <a:ext uri="{FF2B5EF4-FFF2-40B4-BE49-F238E27FC236}">
                  <a16:creationId xmlns:a16="http://schemas.microsoft.com/office/drawing/2014/main" id="{993598EB-30C1-4BC2-8082-9401838DE18B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 rot="16200000" flipH="1">
              <a:off x="2459505" y="3619966"/>
              <a:ext cx="2066368" cy="543060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251EDA-96EA-4479-98C7-CC61575931AE}"/>
                </a:ext>
              </a:extLst>
            </p:cNvPr>
            <p:cNvSpPr/>
            <p:nvPr/>
          </p:nvSpPr>
          <p:spPr>
            <a:xfrm>
              <a:off x="366116" y="2001795"/>
              <a:ext cx="914400" cy="5025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Camera</a:t>
              </a:r>
              <a:endParaRPr lang="en-GB" sz="1351" dirty="0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D722FCE-776F-40E7-BBFA-59B681D3EDCF}"/>
              </a:ext>
            </a:extLst>
          </p:cNvPr>
          <p:cNvSpPr txBox="1"/>
          <p:nvPr/>
        </p:nvSpPr>
        <p:spPr>
          <a:xfrm>
            <a:off x="803152" y="6090353"/>
            <a:ext cx="220339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dirty="0"/>
              <a:t>Example drawing by </a:t>
            </a:r>
            <a:br>
              <a:rPr lang="en-GB" sz="1333" dirty="0"/>
            </a:br>
            <a:r>
              <a:rPr lang="en-GB" sz="1333" dirty="0" err="1"/>
              <a:t>Prin</a:t>
            </a:r>
            <a:r>
              <a:rPr lang="en-GB" sz="1333" dirty="0"/>
              <a:t> Boon, </a:t>
            </a:r>
            <a:r>
              <a:rPr lang="en-GB" sz="1333" dirty="0" err="1"/>
              <a:t>Phabrix</a:t>
            </a:r>
            <a:endParaRPr lang="en-GB" sz="1333" dirty="0"/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3FDFCD84-B89B-4CFE-B1CE-1203AC7E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2887"/>
            <a:ext cx="10515600" cy="759896"/>
          </a:xfrm>
        </p:spPr>
        <p:txBody>
          <a:bodyPr>
            <a:normAutofit/>
          </a:bodyPr>
          <a:lstStyle/>
          <a:p>
            <a:r>
              <a:rPr lang="en-GB" dirty="0"/>
              <a:t>Example of production timing planes</a:t>
            </a:r>
          </a:p>
        </p:txBody>
      </p:sp>
    </p:spTree>
    <p:extLst>
      <p:ext uri="{BB962C8B-B14F-4D97-AF65-F5344CB8AC3E}">
        <p14:creationId xmlns:p14="http://schemas.microsoft.com/office/powerpoint/2010/main" val="179988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4AB4-8825-44A9-BFCF-6ECB080A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9" y="440281"/>
            <a:ext cx="10860505" cy="484017"/>
          </a:xfrm>
        </p:spPr>
        <p:txBody>
          <a:bodyPr>
            <a:noAutofit/>
          </a:bodyPr>
          <a:lstStyle/>
          <a:p>
            <a:r>
              <a:rPr lang="en-GB" dirty="0"/>
              <a:t>Sources that cross timing planes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7093C2-5E50-4B3B-A426-311918DC7591}"/>
              </a:ext>
            </a:extLst>
          </p:cNvPr>
          <p:cNvGrpSpPr/>
          <p:nvPr/>
        </p:nvGrpSpPr>
        <p:grpSpPr>
          <a:xfrm>
            <a:off x="5084493" y="2252178"/>
            <a:ext cx="883084" cy="885240"/>
            <a:chOff x="3318189" y="2928562"/>
            <a:chExt cx="1107553" cy="1107553"/>
          </a:xfrm>
          <a:solidFill>
            <a:srgbClr val="94A1AC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1D2F5F7-686A-4DC5-A574-856E3979A735}"/>
                </a:ext>
              </a:extLst>
            </p:cNvPr>
            <p:cNvSpPr/>
            <p:nvPr/>
          </p:nvSpPr>
          <p:spPr>
            <a:xfrm>
              <a:off x="3318189" y="2928562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80D3F77-FA76-43B7-B34B-C3D0BA3A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564" y="3114165"/>
              <a:ext cx="828802" cy="736346"/>
            </a:xfrm>
            <a:prstGeom prst="rect">
              <a:avLst/>
            </a:prstGeom>
            <a:grpFill/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EB048D-4725-4497-9125-85E8188D7B73}"/>
              </a:ext>
            </a:extLst>
          </p:cNvPr>
          <p:cNvGrpSpPr/>
          <p:nvPr/>
        </p:nvGrpSpPr>
        <p:grpSpPr>
          <a:xfrm>
            <a:off x="5100280" y="3775957"/>
            <a:ext cx="887496" cy="885227"/>
            <a:chOff x="6230945" y="2984587"/>
            <a:chExt cx="1107552" cy="1107552"/>
          </a:xfrm>
          <a:solidFill>
            <a:srgbClr val="94A1AC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B397095-5D9B-4070-BDE3-9D6DD245B8E9}"/>
                </a:ext>
              </a:extLst>
            </p:cNvPr>
            <p:cNvSpPr/>
            <p:nvPr/>
          </p:nvSpPr>
          <p:spPr>
            <a:xfrm>
              <a:off x="6230945" y="2984587"/>
              <a:ext cx="1107552" cy="1107552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400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3E1532E-E2E7-4310-8E4E-F2B8A152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179" y="3237881"/>
              <a:ext cx="799084" cy="600964"/>
            </a:xfrm>
            <a:prstGeom prst="rect">
              <a:avLst/>
            </a:prstGeom>
            <a:grpFill/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009234-F14D-4BF0-935C-EB91FC7BDC4B}"/>
              </a:ext>
            </a:extLst>
          </p:cNvPr>
          <p:cNvGrpSpPr/>
          <p:nvPr/>
        </p:nvGrpSpPr>
        <p:grpSpPr>
          <a:xfrm flipH="1">
            <a:off x="1529070" y="1960099"/>
            <a:ext cx="884821" cy="846059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6758A72-5825-4E07-98BD-6922C15C72F1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C7749F6-7F72-417D-B9B3-3124ACBD8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F03EE7-DC64-43AD-BEAD-AF73E9BE9129}"/>
              </a:ext>
            </a:extLst>
          </p:cNvPr>
          <p:cNvGrpSpPr/>
          <p:nvPr/>
        </p:nvGrpSpPr>
        <p:grpSpPr>
          <a:xfrm flipH="1">
            <a:off x="1531823" y="2848958"/>
            <a:ext cx="884821" cy="846059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215555-1071-4B03-BBFD-03684A25AE96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5ED3747-D262-4FB7-AF42-E107CE76D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3AB1D40-A285-4EF3-A083-5A5DE808F348}"/>
              </a:ext>
            </a:extLst>
          </p:cNvPr>
          <p:cNvGrpSpPr/>
          <p:nvPr/>
        </p:nvGrpSpPr>
        <p:grpSpPr>
          <a:xfrm>
            <a:off x="8916451" y="2317847"/>
            <a:ext cx="859637" cy="898388"/>
            <a:chOff x="3318189" y="2928562"/>
            <a:chExt cx="1107553" cy="1107553"/>
          </a:xfrm>
          <a:solidFill>
            <a:srgbClr val="94A1AC"/>
          </a:solidFill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851D687-5E29-4301-8CC3-137EB3D7FC9D}"/>
                </a:ext>
              </a:extLst>
            </p:cNvPr>
            <p:cNvSpPr/>
            <p:nvPr/>
          </p:nvSpPr>
          <p:spPr>
            <a:xfrm>
              <a:off x="3318189" y="2928562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7A8C721-9F8D-42F6-87C4-4540C0631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564" y="3114165"/>
              <a:ext cx="828802" cy="736346"/>
            </a:xfrm>
            <a:prstGeom prst="rect">
              <a:avLst/>
            </a:prstGeom>
            <a:grpFill/>
          </p:spPr>
        </p:pic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A865A9C5-DC41-429F-B2F5-80375DA5D5FA}"/>
              </a:ext>
            </a:extLst>
          </p:cNvPr>
          <p:cNvSpPr/>
          <p:nvPr/>
        </p:nvSpPr>
        <p:spPr>
          <a:xfrm>
            <a:off x="2233978" y="6032714"/>
            <a:ext cx="543505" cy="5262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b="1" dirty="0"/>
              <a:t>t0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55E503-F8DD-4F8B-801F-D1CA75F778DA}"/>
              </a:ext>
            </a:extLst>
          </p:cNvPr>
          <p:cNvCxnSpPr>
            <a:cxnSpLocks/>
          </p:cNvCxnSpPr>
          <p:nvPr/>
        </p:nvCxnSpPr>
        <p:spPr>
          <a:xfrm>
            <a:off x="2513001" y="1909079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FCD32BF-3730-4726-A06C-94B2B65D0D90}"/>
              </a:ext>
            </a:extLst>
          </p:cNvPr>
          <p:cNvCxnSpPr>
            <a:cxnSpLocks/>
          </p:cNvCxnSpPr>
          <p:nvPr/>
        </p:nvCxnSpPr>
        <p:spPr>
          <a:xfrm>
            <a:off x="6019615" y="1913916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6D9F546-AF33-47F2-AA48-A8CEA920E6B7}"/>
              </a:ext>
            </a:extLst>
          </p:cNvPr>
          <p:cNvCxnSpPr>
            <a:cxnSpLocks/>
          </p:cNvCxnSpPr>
          <p:nvPr/>
        </p:nvCxnSpPr>
        <p:spPr>
          <a:xfrm>
            <a:off x="9861556" y="1987901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87AA4C48-AEA5-400A-8043-0E056C938482}"/>
              </a:ext>
            </a:extLst>
          </p:cNvPr>
          <p:cNvSpPr txBox="1"/>
          <p:nvPr/>
        </p:nvSpPr>
        <p:spPr>
          <a:xfrm>
            <a:off x="5091834" y="5375931"/>
            <a:ext cx="946541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33" dirty="0"/>
              <a:t>Event</a:t>
            </a:r>
            <a:br>
              <a:rPr lang="en-GB" sz="1333" dirty="0"/>
            </a:br>
            <a:r>
              <a:rPr lang="en-GB" sz="1333" dirty="0"/>
              <a:t>Production</a:t>
            </a:r>
            <a:br>
              <a:rPr lang="en-GB" sz="1333" dirty="0"/>
            </a:br>
            <a:r>
              <a:rPr lang="en-GB" sz="1333" dirty="0"/>
              <a:t>switcher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06C2B65-3BA2-4AB6-A480-F55D59205997}"/>
              </a:ext>
            </a:extLst>
          </p:cNvPr>
          <p:cNvSpPr txBox="1"/>
          <p:nvPr/>
        </p:nvSpPr>
        <p:spPr>
          <a:xfrm>
            <a:off x="8806616" y="5464756"/>
            <a:ext cx="106676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33" dirty="0"/>
              <a:t>Presentation</a:t>
            </a:r>
            <a:br>
              <a:rPr lang="en-GB" sz="1333" dirty="0"/>
            </a:br>
            <a:r>
              <a:rPr lang="en-GB" sz="1333" dirty="0"/>
              <a:t>switcher</a:t>
            </a:r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C8AAE635-108E-4F3E-B7B1-54655E3CBE6C}"/>
              </a:ext>
            </a:extLst>
          </p:cNvPr>
          <p:cNvSpPr/>
          <p:nvPr/>
        </p:nvSpPr>
        <p:spPr>
          <a:xfrm>
            <a:off x="2564169" y="3210774"/>
            <a:ext cx="6856157" cy="57853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ISO feeds also used directly</a:t>
            </a:r>
          </a:p>
        </p:txBody>
      </p:sp>
    </p:spTree>
    <p:extLst>
      <p:ext uri="{BB962C8B-B14F-4D97-AF65-F5344CB8AC3E}">
        <p14:creationId xmlns:p14="http://schemas.microsoft.com/office/powerpoint/2010/main" val="3828504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4AB4-8825-44A9-BFCF-6ECB080A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9" y="421622"/>
            <a:ext cx="10860505" cy="484017"/>
          </a:xfrm>
        </p:spPr>
        <p:txBody>
          <a:bodyPr>
            <a:noAutofit/>
          </a:bodyPr>
          <a:lstStyle/>
          <a:p>
            <a:r>
              <a:rPr lang="en-GB" dirty="0"/>
              <a:t>Multiple production timing planes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7093C2-5E50-4B3B-A426-311918DC7591}"/>
              </a:ext>
            </a:extLst>
          </p:cNvPr>
          <p:cNvGrpSpPr/>
          <p:nvPr/>
        </p:nvGrpSpPr>
        <p:grpSpPr>
          <a:xfrm>
            <a:off x="2811261" y="2034473"/>
            <a:ext cx="883084" cy="885240"/>
            <a:chOff x="3318189" y="2928562"/>
            <a:chExt cx="1107553" cy="1107553"/>
          </a:xfrm>
          <a:solidFill>
            <a:srgbClr val="94A1AC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1D2F5F7-686A-4DC5-A574-856E3979A735}"/>
                </a:ext>
              </a:extLst>
            </p:cNvPr>
            <p:cNvSpPr/>
            <p:nvPr/>
          </p:nvSpPr>
          <p:spPr>
            <a:xfrm>
              <a:off x="3318189" y="2928562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80D3F77-FA76-43B7-B34B-C3D0BA3A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564" y="3114165"/>
              <a:ext cx="828802" cy="736346"/>
            </a:xfrm>
            <a:prstGeom prst="rect">
              <a:avLst/>
            </a:prstGeom>
            <a:grpFill/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7AA774-375C-4D2E-A1FC-6A26324B59C4}"/>
              </a:ext>
            </a:extLst>
          </p:cNvPr>
          <p:cNvGrpSpPr/>
          <p:nvPr/>
        </p:nvGrpSpPr>
        <p:grpSpPr>
          <a:xfrm flipH="1">
            <a:off x="1529070" y="3515993"/>
            <a:ext cx="884821" cy="854885"/>
            <a:chOff x="1881214" y="1347383"/>
            <a:chExt cx="1107553" cy="1107553"/>
          </a:xfrm>
          <a:solidFill>
            <a:srgbClr val="94A1AC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6CB8D61-9152-43B9-92AF-B3280A0BE51C}"/>
                </a:ext>
              </a:extLst>
            </p:cNvPr>
            <p:cNvSpPr/>
            <p:nvPr/>
          </p:nvSpPr>
          <p:spPr>
            <a:xfrm>
              <a:off x="1881214" y="1347383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9C382FA-EFE0-4529-8163-74E4B1A3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206" y="1430624"/>
              <a:ext cx="607568" cy="941070"/>
            </a:xfrm>
            <a:prstGeom prst="rect">
              <a:avLst/>
            </a:prstGeom>
            <a:grpFill/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EB048D-4725-4497-9125-85E8188D7B73}"/>
              </a:ext>
            </a:extLst>
          </p:cNvPr>
          <p:cNvGrpSpPr/>
          <p:nvPr/>
        </p:nvGrpSpPr>
        <p:grpSpPr>
          <a:xfrm>
            <a:off x="2827048" y="3558252"/>
            <a:ext cx="887496" cy="885227"/>
            <a:chOff x="6230945" y="2984587"/>
            <a:chExt cx="1107552" cy="1107552"/>
          </a:xfrm>
          <a:solidFill>
            <a:srgbClr val="94A1AC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B397095-5D9B-4070-BDE3-9D6DD245B8E9}"/>
                </a:ext>
              </a:extLst>
            </p:cNvPr>
            <p:cNvSpPr/>
            <p:nvPr/>
          </p:nvSpPr>
          <p:spPr>
            <a:xfrm>
              <a:off x="6230945" y="2984587"/>
              <a:ext cx="1107552" cy="1107552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400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3E1532E-E2E7-4310-8E4E-F2B8A152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179" y="3237881"/>
              <a:ext cx="799084" cy="600964"/>
            </a:xfrm>
            <a:prstGeom prst="rect">
              <a:avLst/>
            </a:prstGeom>
            <a:grpFill/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009234-F14D-4BF0-935C-EB91FC7BDC4B}"/>
              </a:ext>
            </a:extLst>
          </p:cNvPr>
          <p:cNvGrpSpPr/>
          <p:nvPr/>
        </p:nvGrpSpPr>
        <p:grpSpPr>
          <a:xfrm flipH="1">
            <a:off x="1529070" y="1742394"/>
            <a:ext cx="884821" cy="846059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6758A72-5825-4E07-98BD-6922C15C72F1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C7749F6-7F72-417D-B9B3-3124ACBD8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F03EE7-DC64-43AD-BEAD-AF73E9BE9129}"/>
              </a:ext>
            </a:extLst>
          </p:cNvPr>
          <p:cNvGrpSpPr/>
          <p:nvPr/>
        </p:nvGrpSpPr>
        <p:grpSpPr>
          <a:xfrm flipH="1">
            <a:off x="1531823" y="2631253"/>
            <a:ext cx="884821" cy="846059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215555-1071-4B03-BBFD-03684A25AE96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5ED3747-D262-4FB7-AF42-E107CE76D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6FDAF0-D1DE-49BE-9728-76DEFCDCF8C2}"/>
              </a:ext>
            </a:extLst>
          </p:cNvPr>
          <p:cNvGrpSpPr/>
          <p:nvPr/>
        </p:nvGrpSpPr>
        <p:grpSpPr>
          <a:xfrm flipH="1">
            <a:off x="227166" y="3226877"/>
            <a:ext cx="884821" cy="846059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44B7F26-D179-4764-8923-F5807392A974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A1F85AF-2F96-4086-A004-AACF73EFC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574851-1B30-44C5-8943-79309FB39CD2}"/>
              </a:ext>
            </a:extLst>
          </p:cNvPr>
          <p:cNvGrpSpPr/>
          <p:nvPr/>
        </p:nvGrpSpPr>
        <p:grpSpPr>
          <a:xfrm flipH="1">
            <a:off x="205187" y="4113809"/>
            <a:ext cx="884821" cy="846059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9792443-EFD6-4745-9D75-E3D89E523C21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dirty="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15D2C6E-AD35-4EF5-BE2A-F6240AFF2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FF2B23-FEB9-4313-9AAF-C3CE0692C788}"/>
              </a:ext>
            </a:extLst>
          </p:cNvPr>
          <p:cNvGrpSpPr/>
          <p:nvPr/>
        </p:nvGrpSpPr>
        <p:grpSpPr>
          <a:xfrm>
            <a:off x="5680945" y="3057893"/>
            <a:ext cx="843700" cy="885701"/>
            <a:chOff x="7639132" y="2929042"/>
            <a:chExt cx="1107553" cy="1107553"/>
          </a:xfrm>
          <a:solidFill>
            <a:srgbClr val="94A1AC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A15507-E15F-4C19-8D2C-1CC369597AE7}"/>
                </a:ext>
              </a:extLst>
            </p:cNvPr>
            <p:cNvSpPr/>
            <p:nvPr/>
          </p:nvSpPr>
          <p:spPr>
            <a:xfrm>
              <a:off x="7639132" y="2929042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9967DBD-E8D2-427A-822A-D99DC71A3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084" y="3108934"/>
              <a:ext cx="739648" cy="772668"/>
            </a:xfrm>
            <a:prstGeom prst="rect">
              <a:avLst/>
            </a:prstGeom>
            <a:grpFill/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27AD55-D2CC-4D24-AB98-751428ABFBFD}"/>
              </a:ext>
            </a:extLst>
          </p:cNvPr>
          <p:cNvGrpSpPr/>
          <p:nvPr/>
        </p:nvGrpSpPr>
        <p:grpSpPr>
          <a:xfrm>
            <a:off x="5669597" y="2011416"/>
            <a:ext cx="843700" cy="885712"/>
            <a:chOff x="418749" y="2930618"/>
            <a:chExt cx="1107553" cy="1107553"/>
          </a:xfrm>
          <a:solidFill>
            <a:srgbClr val="94A1AC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0C2734A-263B-4FDB-A079-6AFE40F26AA7}"/>
                </a:ext>
              </a:extLst>
            </p:cNvPr>
            <p:cNvSpPr/>
            <p:nvPr/>
          </p:nvSpPr>
          <p:spPr>
            <a:xfrm>
              <a:off x="418749" y="2930618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F27CED1-E8DF-45FC-B3EF-216693816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02" y="3207826"/>
              <a:ext cx="862246" cy="590487"/>
            </a:xfrm>
            <a:prstGeom prst="rect">
              <a:avLst/>
            </a:prstGeom>
            <a:grpFill/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3AB1D40-A285-4EF3-A083-5A5DE808F348}"/>
              </a:ext>
            </a:extLst>
          </p:cNvPr>
          <p:cNvGrpSpPr/>
          <p:nvPr/>
        </p:nvGrpSpPr>
        <p:grpSpPr>
          <a:xfrm>
            <a:off x="4100884" y="2021319"/>
            <a:ext cx="859637" cy="898388"/>
            <a:chOff x="3318189" y="2928562"/>
            <a:chExt cx="1107553" cy="1107553"/>
          </a:xfrm>
          <a:solidFill>
            <a:srgbClr val="94A1AC"/>
          </a:solidFill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851D687-5E29-4301-8CC3-137EB3D7FC9D}"/>
                </a:ext>
              </a:extLst>
            </p:cNvPr>
            <p:cNvSpPr/>
            <p:nvPr/>
          </p:nvSpPr>
          <p:spPr>
            <a:xfrm>
              <a:off x="3318189" y="2928562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7A8C721-9F8D-42F6-87C4-4540C0631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564" y="3114165"/>
              <a:ext cx="828802" cy="736346"/>
            </a:xfrm>
            <a:prstGeom prst="rect">
              <a:avLst/>
            </a:prstGeom>
            <a:grpFill/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6D1794B-2802-48B1-AF9D-6243BC415E8E}"/>
              </a:ext>
            </a:extLst>
          </p:cNvPr>
          <p:cNvGrpSpPr/>
          <p:nvPr/>
        </p:nvGrpSpPr>
        <p:grpSpPr>
          <a:xfrm>
            <a:off x="1231260" y="5254811"/>
            <a:ext cx="627059" cy="587433"/>
            <a:chOff x="4736712" y="2881779"/>
            <a:chExt cx="1107553" cy="1107553"/>
          </a:xfrm>
          <a:solidFill>
            <a:srgbClr val="94A1AC"/>
          </a:solidFill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2EFE296-05F2-4C39-A0FA-AAA8664AE1B3}"/>
                </a:ext>
              </a:extLst>
            </p:cNvPr>
            <p:cNvSpPr/>
            <p:nvPr/>
          </p:nvSpPr>
          <p:spPr>
            <a:xfrm>
              <a:off x="4736712" y="288177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CFB7927-3F59-443E-B189-264D49537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825" y="3083892"/>
              <a:ext cx="703326" cy="703326"/>
            </a:xfrm>
            <a:prstGeom prst="rect">
              <a:avLst/>
            </a:prstGeom>
            <a:grpFill/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6831F23-04FD-4FD5-9AC1-8784C0015935}"/>
              </a:ext>
            </a:extLst>
          </p:cNvPr>
          <p:cNvGrpSpPr/>
          <p:nvPr/>
        </p:nvGrpSpPr>
        <p:grpSpPr>
          <a:xfrm>
            <a:off x="1795036" y="5252673"/>
            <a:ext cx="627059" cy="587435"/>
            <a:chOff x="6173687" y="2881779"/>
            <a:chExt cx="1107553" cy="1107553"/>
          </a:xfrm>
          <a:solidFill>
            <a:srgbClr val="94A1AC"/>
          </a:solidFill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03B8DDD-FE72-49D7-8B6B-D257E587103C}"/>
                </a:ext>
              </a:extLst>
            </p:cNvPr>
            <p:cNvSpPr/>
            <p:nvPr/>
          </p:nvSpPr>
          <p:spPr>
            <a:xfrm>
              <a:off x="6173687" y="288177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DDEB0E2-27ED-4B4C-920A-6508D3D09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800" y="3083892"/>
              <a:ext cx="703325" cy="703327"/>
            </a:xfrm>
            <a:prstGeom prst="rect">
              <a:avLst/>
            </a:prstGeom>
            <a:grpFill/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9C8AB67-003D-4F50-A735-5574468218E1}"/>
              </a:ext>
            </a:extLst>
          </p:cNvPr>
          <p:cNvGrpSpPr/>
          <p:nvPr/>
        </p:nvGrpSpPr>
        <p:grpSpPr>
          <a:xfrm>
            <a:off x="1535075" y="4390928"/>
            <a:ext cx="884823" cy="840779"/>
            <a:chOff x="7603622" y="1349439"/>
            <a:chExt cx="1107553" cy="1107553"/>
          </a:xfrm>
          <a:solidFill>
            <a:srgbClr val="94A1AC"/>
          </a:solidFill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B63C3B2-984F-4FB0-BF7B-CDD28253BADF}"/>
                </a:ext>
              </a:extLst>
            </p:cNvPr>
            <p:cNvSpPr/>
            <p:nvPr/>
          </p:nvSpPr>
          <p:spPr>
            <a:xfrm>
              <a:off x="7603622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A708549-9564-4F8A-A4C2-5341281C5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2527" y="1541646"/>
              <a:ext cx="729742" cy="723138"/>
            </a:xfrm>
            <a:prstGeom prst="rect">
              <a:avLst/>
            </a:prstGeom>
            <a:noFill/>
          </p:spPr>
        </p:pic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A865A9C5-DC41-429F-B2F5-80375DA5D5FA}"/>
              </a:ext>
            </a:extLst>
          </p:cNvPr>
          <p:cNvSpPr/>
          <p:nvPr/>
        </p:nvSpPr>
        <p:spPr>
          <a:xfrm>
            <a:off x="2233978" y="5815009"/>
            <a:ext cx="543505" cy="5262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b="1" dirty="0"/>
              <a:t>t0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83E0067-227D-4D64-AAEF-70FEC0B92023}"/>
              </a:ext>
            </a:extLst>
          </p:cNvPr>
          <p:cNvGrpSpPr/>
          <p:nvPr/>
        </p:nvGrpSpPr>
        <p:grpSpPr>
          <a:xfrm>
            <a:off x="7043186" y="1965103"/>
            <a:ext cx="878180" cy="892244"/>
            <a:chOff x="7635053" y="1347383"/>
            <a:chExt cx="1107553" cy="1107553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932D06F-38AB-42BA-A13E-41A6F75D4F9F}"/>
                </a:ext>
              </a:extLst>
            </p:cNvPr>
            <p:cNvSpPr/>
            <p:nvPr/>
          </p:nvSpPr>
          <p:spPr>
            <a:xfrm>
              <a:off x="7635053" y="1347383"/>
              <a:ext cx="1107553" cy="1107553"/>
            </a:xfrm>
            <a:prstGeom prst="ellipse">
              <a:avLst/>
            </a:prstGeom>
            <a:solidFill>
              <a:srgbClr val="94A1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dirty="0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087BCE1-5E09-438C-94E8-55A506B1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535" y="1458691"/>
              <a:ext cx="640588" cy="88493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4B80F18-90AB-438E-8016-207D3E39B362}"/>
              </a:ext>
            </a:extLst>
          </p:cNvPr>
          <p:cNvGrpSpPr/>
          <p:nvPr/>
        </p:nvGrpSpPr>
        <p:grpSpPr>
          <a:xfrm>
            <a:off x="10874595" y="2004068"/>
            <a:ext cx="909291" cy="930276"/>
            <a:chOff x="3350294" y="1349439"/>
            <a:chExt cx="1107553" cy="110755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24EE560-E153-4CB6-8772-4698E9A20269}"/>
                </a:ext>
              </a:extLst>
            </p:cNvPr>
            <p:cNvSpPr/>
            <p:nvPr/>
          </p:nvSpPr>
          <p:spPr>
            <a:xfrm>
              <a:off x="3350294" y="1349439"/>
              <a:ext cx="1107553" cy="1107553"/>
            </a:xfrm>
            <a:prstGeom prst="ellipse">
              <a:avLst/>
            </a:prstGeom>
            <a:solidFill>
              <a:srgbClr val="94A1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876984D-710C-47EC-9F58-5165E8CBA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500" y="1626327"/>
              <a:ext cx="541782" cy="603504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55E503-F8DD-4F8B-801F-D1CA75F778DA}"/>
              </a:ext>
            </a:extLst>
          </p:cNvPr>
          <p:cNvCxnSpPr>
            <a:cxnSpLocks/>
          </p:cNvCxnSpPr>
          <p:nvPr/>
        </p:nvCxnSpPr>
        <p:spPr>
          <a:xfrm>
            <a:off x="2513001" y="1691374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FA41058-6ED6-44D4-B7F7-33F3B49D9DF8}"/>
              </a:ext>
            </a:extLst>
          </p:cNvPr>
          <p:cNvCxnSpPr>
            <a:cxnSpLocks/>
          </p:cNvCxnSpPr>
          <p:nvPr/>
        </p:nvCxnSpPr>
        <p:spPr>
          <a:xfrm>
            <a:off x="1175989" y="1684016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FCD32BF-3730-4726-A06C-94B2B65D0D90}"/>
              </a:ext>
            </a:extLst>
          </p:cNvPr>
          <p:cNvCxnSpPr>
            <a:cxnSpLocks/>
          </p:cNvCxnSpPr>
          <p:nvPr/>
        </p:nvCxnSpPr>
        <p:spPr>
          <a:xfrm>
            <a:off x="3746383" y="1696211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6D9F546-AF33-47F2-AA48-A8CEA920E6B7}"/>
              </a:ext>
            </a:extLst>
          </p:cNvPr>
          <p:cNvCxnSpPr>
            <a:cxnSpLocks/>
          </p:cNvCxnSpPr>
          <p:nvPr/>
        </p:nvCxnSpPr>
        <p:spPr>
          <a:xfrm>
            <a:off x="5013901" y="1691374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33EAEC-8181-432F-A5C6-6D31D188915E}"/>
              </a:ext>
            </a:extLst>
          </p:cNvPr>
          <p:cNvCxnSpPr>
            <a:cxnSpLocks/>
          </p:cNvCxnSpPr>
          <p:nvPr/>
        </p:nvCxnSpPr>
        <p:spPr>
          <a:xfrm>
            <a:off x="6567972" y="1691374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BB1DE26-1E77-4AAA-99C5-35788ABA2A52}"/>
              </a:ext>
            </a:extLst>
          </p:cNvPr>
          <p:cNvCxnSpPr>
            <a:cxnSpLocks/>
          </p:cNvCxnSpPr>
          <p:nvPr/>
        </p:nvCxnSpPr>
        <p:spPr>
          <a:xfrm>
            <a:off x="7967133" y="1680256"/>
            <a:ext cx="40436" cy="409032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8390975-B761-4BBB-AA9F-65BD34E18338}"/>
              </a:ext>
            </a:extLst>
          </p:cNvPr>
          <p:cNvCxnSpPr>
            <a:cxnSpLocks/>
          </p:cNvCxnSpPr>
          <p:nvPr/>
        </p:nvCxnSpPr>
        <p:spPr>
          <a:xfrm>
            <a:off x="11816796" y="1694807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06DA695-EE8A-4EFC-AEA0-DEE6C66E334B}"/>
              </a:ext>
            </a:extLst>
          </p:cNvPr>
          <p:cNvSpPr txBox="1"/>
          <p:nvPr/>
        </p:nvSpPr>
        <p:spPr>
          <a:xfrm>
            <a:off x="11122042" y="5113145"/>
            <a:ext cx="750526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33" dirty="0"/>
              <a:t>Final</a:t>
            </a:r>
          </a:p>
          <a:p>
            <a:pPr algn="r"/>
            <a:r>
              <a:rPr lang="en-GB" sz="1333" dirty="0"/>
              <a:t>Channel</a:t>
            </a:r>
          </a:p>
          <a:p>
            <a:pPr algn="r"/>
            <a:r>
              <a:rPr lang="en-GB" sz="1333" dirty="0"/>
              <a:t>playout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92E30E5-4D72-4E61-9C4A-67A2D4A25147}"/>
              </a:ext>
            </a:extLst>
          </p:cNvPr>
          <p:cNvSpPr txBox="1"/>
          <p:nvPr/>
        </p:nvSpPr>
        <p:spPr>
          <a:xfrm>
            <a:off x="5320250" y="5299309"/>
            <a:ext cx="128644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33" dirty="0"/>
              <a:t>Remote</a:t>
            </a:r>
            <a:br>
              <a:rPr lang="en-GB" sz="1333" dirty="0"/>
            </a:br>
            <a:r>
              <a:rPr lang="en-GB" sz="1333" dirty="0"/>
              <a:t>control surfaces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1EAD359-EF81-44AE-A56B-1200BEC72370}"/>
              </a:ext>
            </a:extLst>
          </p:cNvPr>
          <p:cNvSpPr txBox="1"/>
          <p:nvPr/>
        </p:nvSpPr>
        <p:spPr>
          <a:xfrm>
            <a:off x="6776795" y="5310874"/>
            <a:ext cx="123077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dirty="0"/>
              <a:t>Remote</a:t>
            </a:r>
            <a:br>
              <a:rPr lang="en-GB" sz="1333" dirty="0"/>
            </a:br>
            <a:r>
              <a:rPr lang="en-GB" sz="1333" dirty="0"/>
              <a:t>commentary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AA4C48-AEA5-400A-8043-0E056C938482}"/>
              </a:ext>
            </a:extLst>
          </p:cNvPr>
          <p:cNvSpPr txBox="1"/>
          <p:nvPr/>
        </p:nvSpPr>
        <p:spPr>
          <a:xfrm>
            <a:off x="2818602" y="5158226"/>
            <a:ext cx="946541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33" dirty="0"/>
              <a:t>Event</a:t>
            </a:r>
            <a:br>
              <a:rPr lang="en-GB" sz="1333" dirty="0"/>
            </a:br>
            <a:r>
              <a:rPr lang="en-GB" sz="1333" dirty="0"/>
              <a:t>Production</a:t>
            </a:r>
            <a:br>
              <a:rPr lang="en-GB" sz="1333" dirty="0"/>
            </a:br>
            <a:r>
              <a:rPr lang="en-GB" sz="1333" dirty="0"/>
              <a:t>switcher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06C2B65-3BA2-4AB6-A480-F55D59205997}"/>
              </a:ext>
            </a:extLst>
          </p:cNvPr>
          <p:cNvSpPr txBox="1"/>
          <p:nvPr/>
        </p:nvSpPr>
        <p:spPr>
          <a:xfrm>
            <a:off x="4020664" y="5315569"/>
            <a:ext cx="106676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33" dirty="0"/>
              <a:t>Presentation</a:t>
            </a:r>
            <a:br>
              <a:rPr lang="en-GB" sz="1333" dirty="0"/>
            </a:br>
            <a:r>
              <a:rPr lang="en-GB" sz="1333" dirty="0"/>
              <a:t>switcher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1A0C80-4EE9-4997-9A58-A945498EA938}"/>
              </a:ext>
            </a:extLst>
          </p:cNvPr>
          <p:cNvSpPr txBox="1"/>
          <p:nvPr/>
        </p:nvSpPr>
        <p:spPr>
          <a:xfrm>
            <a:off x="383850" y="5105494"/>
            <a:ext cx="792140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33" dirty="0"/>
              <a:t>Remote/</a:t>
            </a:r>
            <a:br>
              <a:rPr lang="en-GB" sz="1333" dirty="0"/>
            </a:br>
            <a:r>
              <a:rPr lang="en-GB" sz="1333" dirty="0"/>
              <a:t>Radio</a:t>
            </a:r>
            <a:br>
              <a:rPr lang="en-GB" sz="1333" dirty="0"/>
            </a:br>
            <a:r>
              <a:rPr lang="en-GB" sz="1333" dirty="0"/>
              <a:t>Cameras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F1BE4F9-396F-44A0-886D-C2FA1CF2A53A}"/>
              </a:ext>
            </a:extLst>
          </p:cNvPr>
          <p:cNvSpPr/>
          <p:nvPr/>
        </p:nvSpPr>
        <p:spPr>
          <a:xfrm>
            <a:off x="8286509" y="1997972"/>
            <a:ext cx="886295" cy="914012"/>
          </a:xfrm>
          <a:prstGeom prst="ellipse">
            <a:avLst/>
          </a:prstGeom>
          <a:solidFill>
            <a:srgbClr val="94A1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400" b="1" dirty="0"/>
              <a:t>!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3109A8E-C578-4380-8175-CC12E2A80CCB}"/>
              </a:ext>
            </a:extLst>
          </p:cNvPr>
          <p:cNvCxnSpPr>
            <a:cxnSpLocks/>
          </p:cNvCxnSpPr>
          <p:nvPr/>
        </p:nvCxnSpPr>
        <p:spPr>
          <a:xfrm>
            <a:off x="9218571" y="1643887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9FC7763B-EAFB-4C54-AFA1-06B2FE9B2012}"/>
              </a:ext>
            </a:extLst>
          </p:cNvPr>
          <p:cNvSpPr txBox="1"/>
          <p:nvPr/>
        </p:nvSpPr>
        <p:spPr>
          <a:xfrm>
            <a:off x="7974010" y="5260819"/>
            <a:ext cx="123077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dirty="0"/>
              <a:t>Profanity</a:t>
            </a:r>
            <a:br>
              <a:rPr lang="en-GB" sz="1333" dirty="0"/>
            </a:br>
            <a:r>
              <a:rPr lang="en-GB" sz="1333" dirty="0"/>
              <a:t>delay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A1DF885-DDE3-4DD9-8E82-F7457C70E1A5}"/>
              </a:ext>
            </a:extLst>
          </p:cNvPr>
          <p:cNvGrpSpPr/>
          <p:nvPr/>
        </p:nvGrpSpPr>
        <p:grpSpPr>
          <a:xfrm>
            <a:off x="9466525" y="2011416"/>
            <a:ext cx="917280" cy="952696"/>
            <a:chOff x="4852827" y="2735797"/>
            <a:chExt cx="1107553" cy="1107553"/>
          </a:xfrm>
          <a:solidFill>
            <a:srgbClr val="94A1AC"/>
          </a:solidFill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8144D26-2003-49D6-A69D-894FAC9FC0F9}"/>
                </a:ext>
              </a:extLst>
            </p:cNvPr>
            <p:cNvSpPr/>
            <p:nvPr/>
          </p:nvSpPr>
          <p:spPr>
            <a:xfrm>
              <a:off x="4852827" y="2735797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36643177-777D-4A9A-AF15-EB121B7C3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089" y="2917136"/>
              <a:ext cx="808990" cy="696722"/>
            </a:xfrm>
            <a:prstGeom prst="rect">
              <a:avLst/>
            </a:prstGeom>
            <a:grpFill/>
          </p:spPr>
        </p:pic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A658104-89DE-4BB0-881B-968B751842DB}"/>
              </a:ext>
            </a:extLst>
          </p:cNvPr>
          <p:cNvCxnSpPr>
            <a:cxnSpLocks/>
          </p:cNvCxnSpPr>
          <p:nvPr/>
        </p:nvCxnSpPr>
        <p:spPr>
          <a:xfrm>
            <a:off x="10432096" y="1701367"/>
            <a:ext cx="0" cy="412669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8CF69384-7F73-4C75-843A-18E5CD7C90B9}"/>
              </a:ext>
            </a:extLst>
          </p:cNvPr>
          <p:cNvSpPr txBox="1"/>
          <p:nvPr/>
        </p:nvSpPr>
        <p:spPr>
          <a:xfrm>
            <a:off x="9211039" y="5208087"/>
            <a:ext cx="123077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dirty="0"/>
              <a:t>AR/VR</a:t>
            </a:r>
            <a:br>
              <a:rPr lang="en-GB" sz="1333" dirty="0"/>
            </a:br>
            <a:r>
              <a:rPr lang="en-GB" sz="1333" dirty="0"/>
              <a:t>set</a:t>
            </a:r>
          </a:p>
        </p:txBody>
      </p:sp>
      <p:sp>
        <p:nvSpPr>
          <p:cNvPr id="118" name="Arrow: Right 117">
            <a:extLst>
              <a:ext uri="{FF2B5EF4-FFF2-40B4-BE49-F238E27FC236}">
                <a16:creationId xmlns:a16="http://schemas.microsoft.com/office/drawing/2014/main" id="{39DE7AA6-6F26-4A66-8C9A-476515823E24}"/>
              </a:ext>
            </a:extLst>
          </p:cNvPr>
          <p:cNvSpPr/>
          <p:nvPr/>
        </p:nvSpPr>
        <p:spPr>
          <a:xfrm>
            <a:off x="3291354" y="6148641"/>
            <a:ext cx="5881449" cy="57853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450041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03C7-499F-4AA8-B8E4-D3EF526A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846" y="328686"/>
            <a:ext cx="9003314" cy="821364"/>
          </a:xfrm>
        </p:spPr>
        <p:txBody>
          <a:bodyPr>
            <a:normAutofit/>
          </a:bodyPr>
          <a:lstStyle/>
          <a:p>
            <a:r>
              <a:rPr lang="en-GB" dirty="0"/>
              <a:t>Specific real-world use-case in 2021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17D89F0-9ADD-466A-A661-6D26C7FB314E}"/>
              </a:ext>
            </a:extLst>
          </p:cNvPr>
          <p:cNvGrpSpPr/>
          <p:nvPr/>
        </p:nvGrpSpPr>
        <p:grpSpPr>
          <a:xfrm>
            <a:off x="923371" y="1430734"/>
            <a:ext cx="7152673" cy="5724583"/>
            <a:chOff x="923371" y="932746"/>
            <a:chExt cx="7152673" cy="57245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85BC121-E3E3-4442-ABD4-B87D8AF325F4}"/>
                </a:ext>
              </a:extLst>
            </p:cNvPr>
            <p:cNvGrpSpPr/>
            <p:nvPr/>
          </p:nvGrpSpPr>
          <p:grpSpPr>
            <a:xfrm flipH="1">
              <a:off x="923374" y="1057481"/>
              <a:ext cx="884821" cy="846059"/>
              <a:chOff x="397240" y="1349439"/>
              <a:chExt cx="1107553" cy="1107553"/>
            </a:xfrm>
            <a:solidFill>
              <a:srgbClr val="94A1AC"/>
            </a:solidFill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E4A34EF-2B5E-4F54-83FB-5D10057DD09C}"/>
                  </a:ext>
                </a:extLst>
              </p:cNvPr>
              <p:cNvSpPr/>
              <p:nvPr/>
            </p:nvSpPr>
            <p:spPr>
              <a:xfrm>
                <a:off x="397240" y="1349439"/>
                <a:ext cx="1107553" cy="1107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091E3AE-01B7-4698-A0C9-EB2A0635F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797" y="1626327"/>
                <a:ext cx="724438" cy="553777"/>
              </a:xfrm>
              <a:prstGeom prst="rect">
                <a:avLst/>
              </a:prstGeom>
              <a:grpFill/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27A23D-F7A6-45A5-9DA9-4C1152508CC7}"/>
                </a:ext>
              </a:extLst>
            </p:cNvPr>
            <p:cNvGrpSpPr/>
            <p:nvPr/>
          </p:nvGrpSpPr>
          <p:grpSpPr>
            <a:xfrm>
              <a:off x="2725475" y="1419297"/>
              <a:ext cx="917280" cy="885227"/>
              <a:chOff x="4852827" y="2735797"/>
              <a:chExt cx="1107553" cy="1107553"/>
            </a:xfrm>
            <a:solidFill>
              <a:srgbClr val="94A1AC"/>
            </a:solidFill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4B93BDA-EBC4-4F32-AACF-1B91CAB4F860}"/>
                  </a:ext>
                </a:extLst>
              </p:cNvPr>
              <p:cNvSpPr/>
              <p:nvPr/>
            </p:nvSpPr>
            <p:spPr>
              <a:xfrm>
                <a:off x="4852827" y="2735797"/>
                <a:ext cx="1107553" cy="1107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C565035-B2D4-4B0D-8CE1-DFA37C1B9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6089" y="2917136"/>
                <a:ext cx="808990" cy="696722"/>
              </a:xfrm>
              <a:prstGeom prst="rect">
                <a:avLst/>
              </a:prstGeom>
              <a:grpFill/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E4F8B8-A49F-4CC9-9887-8AD68F40762F}"/>
                </a:ext>
              </a:extLst>
            </p:cNvPr>
            <p:cNvGrpSpPr/>
            <p:nvPr/>
          </p:nvGrpSpPr>
          <p:grpSpPr>
            <a:xfrm flipH="1">
              <a:off x="923374" y="1998717"/>
              <a:ext cx="884821" cy="846059"/>
              <a:chOff x="397240" y="1349439"/>
              <a:chExt cx="1107553" cy="1107553"/>
            </a:xfrm>
            <a:solidFill>
              <a:srgbClr val="94A1AC"/>
            </a:solidFill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DE079E4-70E9-4B49-B46E-87AED9AC9DA0}"/>
                  </a:ext>
                </a:extLst>
              </p:cNvPr>
              <p:cNvSpPr/>
              <p:nvPr/>
            </p:nvSpPr>
            <p:spPr>
              <a:xfrm>
                <a:off x="397240" y="1349439"/>
                <a:ext cx="1107553" cy="1107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F98C92F-F4F0-4FD0-926E-D469D74E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797" y="1626327"/>
                <a:ext cx="724438" cy="553777"/>
              </a:xfrm>
              <a:prstGeom prst="rect">
                <a:avLst/>
              </a:prstGeom>
              <a:grpFill/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29CFF6-B716-40CE-B55D-244B9F886AD7}"/>
                </a:ext>
              </a:extLst>
            </p:cNvPr>
            <p:cNvGrpSpPr/>
            <p:nvPr/>
          </p:nvGrpSpPr>
          <p:grpSpPr>
            <a:xfrm flipH="1">
              <a:off x="923373" y="2939953"/>
              <a:ext cx="884821" cy="846059"/>
              <a:chOff x="397240" y="1349439"/>
              <a:chExt cx="1107553" cy="1107553"/>
            </a:xfrm>
            <a:solidFill>
              <a:srgbClr val="94A1AC"/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12276EC-D72F-4F60-BB47-9758F1B192D9}"/>
                  </a:ext>
                </a:extLst>
              </p:cNvPr>
              <p:cNvSpPr/>
              <p:nvPr/>
            </p:nvSpPr>
            <p:spPr>
              <a:xfrm>
                <a:off x="397240" y="1349439"/>
                <a:ext cx="1107553" cy="1107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719A56B-029F-44C9-B9BE-F9AE44EE1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797" y="1626327"/>
                <a:ext cx="724438" cy="553777"/>
              </a:xfrm>
              <a:prstGeom prst="rect">
                <a:avLst/>
              </a:prstGeom>
              <a:grpFill/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4D3078-548B-46EE-B9BA-E76042D1D8B4}"/>
                </a:ext>
              </a:extLst>
            </p:cNvPr>
            <p:cNvGrpSpPr/>
            <p:nvPr/>
          </p:nvGrpSpPr>
          <p:grpSpPr>
            <a:xfrm flipH="1">
              <a:off x="923372" y="3881189"/>
              <a:ext cx="884821" cy="846059"/>
              <a:chOff x="397240" y="1349439"/>
              <a:chExt cx="1107553" cy="1107553"/>
            </a:xfrm>
            <a:solidFill>
              <a:srgbClr val="94A1AC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89CDFDE-2BC2-43B9-85E7-94FB3C06BD93}"/>
                  </a:ext>
                </a:extLst>
              </p:cNvPr>
              <p:cNvSpPr/>
              <p:nvPr/>
            </p:nvSpPr>
            <p:spPr>
              <a:xfrm>
                <a:off x="397240" y="1349439"/>
                <a:ext cx="1107553" cy="1107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EF018F6-C835-4F9E-A7F4-60F51DB46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797" y="1626327"/>
                <a:ext cx="724438" cy="553777"/>
              </a:xfrm>
              <a:prstGeom prst="rect">
                <a:avLst/>
              </a:prstGeom>
              <a:grpFill/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D170511-CB16-4C0D-BF1B-0BD1B49B6A6F}"/>
                </a:ext>
              </a:extLst>
            </p:cNvPr>
            <p:cNvGrpSpPr/>
            <p:nvPr/>
          </p:nvGrpSpPr>
          <p:grpSpPr>
            <a:xfrm flipH="1">
              <a:off x="923371" y="4822425"/>
              <a:ext cx="884821" cy="854885"/>
              <a:chOff x="1881214" y="1347383"/>
              <a:chExt cx="1107553" cy="1107553"/>
            </a:xfrm>
            <a:solidFill>
              <a:srgbClr val="94A1AC"/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A5B325C-D14A-4222-81CF-8843C6EC29CF}"/>
                  </a:ext>
                </a:extLst>
              </p:cNvPr>
              <p:cNvSpPr/>
              <p:nvPr/>
            </p:nvSpPr>
            <p:spPr>
              <a:xfrm>
                <a:off x="1881214" y="1347383"/>
                <a:ext cx="1107553" cy="1107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20D48FF-2336-4700-91C5-C2FCC6C12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1206" y="1430624"/>
                <a:ext cx="607568" cy="941070"/>
              </a:xfrm>
              <a:prstGeom prst="rect">
                <a:avLst/>
              </a:prstGeom>
              <a:grpFill/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B17181-FFBA-49CB-A65F-73908ABCC434}"/>
                </a:ext>
              </a:extLst>
            </p:cNvPr>
            <p:cNvGrpSpPr/>
            <p:nvPr/>
          </p:nvGrpSpPr>
          <p:grpSpPr>
            <a:xfrm flipH="1">
              <a:off x="923371" y="5772487"/>
              <a:ext cx="884821" cy="854885"/>
              <a:chOff x="1881214" y="1347383"/>
              <a:chExt cx="1107553" cy="1107553"/>
            </a:xfrm>
            <a:solidFill>
              <a:srgbClr val="94A1AC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891E459-6230-41CE-AB76-4DBACF416C43}"/>
                  </a:ext>
                </a:extLst>
              </p:cNvPr>
              <p:cNvSpPr/>
              <p:nvPr/>
            </p:nvSpPr>
            <p:spPr>
              <a:xfrm>
                <a:off x="1881214" y="1347383"/>
                <a:ext cx="1107553" cy="1107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6FBA7FF-33F0-49C5-BC4B-71CDE45C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1206" y="1430624"/>
                <a:ext cx="607568" cy="941070"/>
              </a:xfrm>
              <a:prstGeom prst="rect">
                <a:avLst/>
              </a:prstGeom>
              <a:grpFill/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B3342DA-FAF2-43C2-A9D6-5AA25C43F2FF}"/>
                </a:ext>
              </a:extLst>
            </p:cNvPr>
            <p:cNvGrpSpPr/>
            <p:nvPr/>
          </p:nvGrpSpPr>
          <p:grpSpPr>
            <a:xfrm>
              <a:off x="2313922" y="5162982"/>
              <a:ext cx="887496" cy="885227"/>
              <a:chOff x="6230945" y="2984587"/>
              <a:chExt cx="1107552" cy="1107552"/>
            </a:xfrm>
            <a:solidFill>
              <a:srgbClr val="94A1AC"/>
            </a:solidFill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4BF62BE-C383-4AF9-8E8B-BC64B9281EBD}"/>
                  </a:ext>
                </a:extLst>
              </p:cNvPr>
              <p:cNvSpPr/>
              <p:nvPr/>
            </p:nvSpPr>
            <p:spPr>
              <a:xfrm>
                <a:off x="6230945" y="2984587"/>
                <a:ext cx="1107552" cy="1107552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400" dirty="0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6F22417-64E9-4020-A3C4-312CDE4DA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5179" y="3237881"/>
                <a:ext cx="799084" cy="600964"/>
              </a:xfrm>
              <a:prstGeom prst="rect">
                <a:avLst/>
              </a:prstGeom>
              <a:grpFill/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3AC054C-E402-45CA-807B-4746AF87E31E}"/>
                </a:ext>
              </a:extLst>
            </p:cNvPr>
            <p:cNvGrpSpPr/>
            <p:nvPr/>
          </p:nvGrpSpPr>
          <p:grpSpPr>
            <a:xfrm>
              <a:off x="4800551" y="1877699"/>
              <a:ext cx="883084" cy="885240"/>
              <a:chOff x="3318189" y="2928562"/>
              <a:chExt cx="1107553" cy="1107553"/>
            </a:xfrm>
            <a:solidFill>
              <a:srgbClr val="94A1AC"/>
            </a:solidFill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5AF9F76-BED4-4A5B-95FC-CC61404C441C}"/>
                  </a:ext>
                </a:extLst>
              </p:cNvPr>
              <p:cNvSpPr/>
              <p:nvPr/>
            </p:nvSpPr>
            <p:spPr>
              <a:xfrm>
                <a:off x="3318189" y="2928562"/>
                <a:ext cx="1107553" cy="1107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6B35538-7CB3-4325-A60F-12A8CE5AB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7564" y="3114165"/>
                <a:ext cx="828802" cy="736346"/>
              </a:xfrm>
              <a:prstGeom prst="rect">
                <a:avLst/>
              </a:prstGeom>
              <a:grpFill/>
            </p:spPr>
          </p:pic>
        </p:grp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96897026-EFB2-4D92-90D3-3DFC4848AD33}"/>
                </a:ext>
              </a:extLst>
            </p:cNvPr>
            <p:cNvCxnSpPr>
              <a:stCxn id="5" idx="2"/>
            </p:cNvCxnSpPr>
            <p:nvPr/>
          </p:nvCxnSpPr>
          <p:spPr>
            <a:xfrm>
              <a:off x="1808195" y="1480511"/>
              <a:ext cx="917280" cy="28710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7FF2ABD9-E61F-4E3D-84D3-1918FEC84558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V="1">
              <a:off x="1808195" y="1998717"/>
              <a:ext cx="907309" cy="42303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364CFDEB-9ACA-41A8-83A4-DF2ACA4B6693}"/>
                </a:ext>
              </a:extLst>
            </p:cNvPr>
            <p:cNvCxnSpPr>
              <a:cxnSpLocks/>
            </p:cNvCxnSpPr>
            <p:nvPr/>
          </p:nvCxnSpPr>
          <p:spPr>
            <a:xfrm>
              <a:off x="3652726" y="1861910"/>
              <a:ext cx="1128012" cy="25919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37A691DE-F17F-4B40-BE81-D5CD906DB1AD}"/>
                </a:ext>
              </a:extLst>
            </p:cNvPr>
            <p:cNvCxnSpPr>
              <a:stCxn id="14" idx="2"/>
            </p:cNvCxnSpPr>
            <p:nvPr/>
          </p:nvCxnSpPr>
          <p:spPr>
            <a:xfrm flipV="1">
              <a:off x="1808194" y="2341266"/>
              <a:ext cx="2972544" cy="1021717"/>
            </a:xfrm>
            <a:prstGeom prst="bentConnector3">
              <a:avLst>
                <a:gd name="adj1" fmla="val 6757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DCBDF6F1-029E-47BC-905E-AE7F1DEB4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8194" y="2516924"/>
              <a:ext cx="2960807" cy="1839298"/>
            </a:xfrm>
            <a:prstGeom prst="bentConnector3">
              <a:avLst>
                <a:gd name="adj1" fmla="val 8105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F16C68BA-B3DB-4723-9AF6-417676E5AF57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808192" y="5249868"/>
              <a:ext cx="548146" cy="18883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814F7F41-CE3F-417E-93E0-AB2650EAD7C1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V="1">
              <a:off x="1808192" y="5772487"/>
              <a:ext cx="548146" cy="42744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BEEE87D-F1E2-4C15-9573-D56C418D6981}"/>
                </a:ext>
              </a:extLst>
            </p:cNvPr>
            <p:cNvGrpSpPr/>
            <p:nvPr/>
          </p:nvGrpSpPr>
          <p:grpSpPr>
            <a:xfrm>
              <a:off x="7166753" y="3436010"/>
              <a:ext cx="909291" cy="930276"/>
              <a:chOff x="3350294" y="1349439"/>
              <a:chExt cx="1107553" cy="1107553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554D953-4315-4FF5-B477-B6B0E1F07698}"/>
                  </a:ext>
                </a:extLst>
              </p:cNvPr>
              <p:cNvSpPr/>
              <p:nvPr/>
            </p:nvSpPr>
            <p:spPr>
              <a:xfrm>
                <a:off x="3350294" y="1349439"/>
                <a:ext cx="1107553" cy="1107553"/>
              </a:xfrm>
              <a:prstGeom prst="ellipse">
                <a:avLst/>
              </a:prstGeom>
              <a:solidFill>
                <a:srgbClr val="94A1A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75790C7-000A-4015-A8D7-47404D028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5500" y="1626327"/>
                <a:ext cx="541782" cy="603504"/>
              </a:xfrm>
              <a:prstGeom prst="rect">
                <a:avLst/>
              </a:prstGeom>
            </p:spPr>
          </p:pic>
        </p:grp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F0A4BF1C-9248-4D31-BE4D-662308AE8753}"/>
                </a:ext>
              </a:extLst>
            </p:cNvPr>
            <p:cNvCxnSpPr>
              <a:cxnSpLocks/>
              <a:stCxn id="26" idx="6"/>
            </p:cNvCxnSpPr>
            <p:nvPr/>
          </p:nvCxnSpPr>
          <p:spPr>
            <a:xfrm flipV="1">
              <a:off x="3201418" y="4060440"/>
              <a:ext cx="3965335" cy="1545156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60CC9352-1D84-4318-8B37-9EDF3BD96DB1}"/>
                </a:ext>
              </a:extLst>
            </p:cNvPr>
            <p:cNvCxnSpPr>
              <a:stCxn id="29" idx="6"/>
            </p:cNvCxnSpPr>
            <p:nvPr/>
          </p:nvCxnSpPr>
          <p:spPr>
            <a:xfrm>
              <a:off x="5683635" y="2320319"/>
              <a:ext cx="1468735" cy="143516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62BD50-3B47-441A-8425-B24EA9305BBE}"/>
                </a:ext>
              </a:extLst>
            </p:cNvPr>
            <p:cNvSpPr txBox="1"/>
            <p:nvPr/>
          </p:nvSpPr>
          <p:spPr>
            <a:xfrm>
              <a:off x="2813822" y="2267445"/>
              <a:ext cx="8337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VR </a:t>
              </a:r>
              <a:br>
                <a:rPr lang="en-GB" dirty="0"/>
              </a:br>
              <a:r>
                <a:rPr lang="en-GB" dirty="0"/>
                <a:t>system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B8B4F88-AA8C-428C-8A37-22506CBC5FD0}"/>
                </a:ext>
              </a:extLst>
            </p:cNvPr>
            <p:cNvCxnSpPr>
              <a:cxnSpLocks/>
            </p:cNvCxnSpPr>
            <p:nvPr/>
          </p:nvCxnSpPr>
          <p:spPr>
            <a:xfrm>
              <a:off x="1803500" y="1075091"/>
              <a:ext cx="0" cy="555228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9481B11-9257-4751-8513-68774005A82F}"/>
                </a:ext>
              </a:extLst>
            </p:cNvPr>
            <p:cNvCxnSpPr>
              <a:cxnSpLocks/>
            </p:cNvCxnSpPr>
            <p:nvPr/>
          </p:nvCxnSpPr>
          <p:spPr>
            <a:xfrm>
              <a:off x="3642755" y="1105048"/>
              <a:ext cx="0" cy="555228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B8FFD4B-871B-42A3-945E-3BE20437EEE7}"/>
                </a:ext>
              </a:extLst>
            </p:cNvPr>
            <p:cNvCxnSpPr>
              <a:cxnSpLocks/>
            </p:cNvCxnSpPr>
            <p:nvPr/>
          </p:nvCxnSpPr>
          <p:spPr>
            <a:xfrm>
              <a:off x="7041375" y="1105047"/>
              <a:ext cx="0" cy="555228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97F7E18-737E-4A62-8E72-F5C53E2F1BB4}"/>
                </a:ext>
              </a:extLst>
            </p:cNvPr>
            <p:cNvCxnSpPr>
              <a:cxnSpLocks/>
            </p:cNvCxnSpPr>
            <p:nvPr/>
          </p:nvCxnSpPr>
          <p:spPr>
            <a:xfrm>
              <a:off x="4774869" y="1105047"/>
              <a:ext cx="0" cy="555228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26BD7189-008D-4A44-B29F-D5E715F89110}"/>
                </a:ext>
              </a:extLst>
            </p:cNvPr>
            <p:cNvCxnSpPr/>
            <p:nvPr/>
          </p:nvCxnSpPr>
          <p:spPr>
            <a:xfrm>
              <a:off x="1848642" y="1220875"/>
              <a:ext cx="175366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132A8BB-2D6D-4AD1-A21F-241720EC9E73}"/>
                </a:ext>
              </a:extLst>
            </p:cNvPr>
            <p:cNvSpPr txBox="1"/>
            <p:nvPr/>
          </p:nvSpPr>
          <p:spPr>
            <a:xfrm>
              <a:off x="2284564" y="932746"/>
              <a:ext cx="8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200ms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566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5E92C7-7FCC-434B-8D7A-F6487EF20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571" y="139668"/>
            <a:ext cx="4788280" cy="30749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E8B9B2-6580-774E-B4E4-99746BCFBEAC}"/>
              </a:ext>
            </a:extLst>
          </p:cNvPr>
          <p:cNvSpPr/>
          <p:nvPr/>
        </p:nvSpPr>
        <p:spPr>
          <a:xfrm>
            <a:off x="0" y="4462930"/>
            <a:ext cx="12192000" cy="13028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3EFCCF83-9842-A846-B3B8-CB194D527846}"/>
              </a:ext>
            </a:extLst>
          </p:cNvPr>
          <p:cNvSpPr/>
          <p:nvPr/>
        </p:nvSpPr>
        <p:spPr>
          <a:xfrm>
            <a:off x="5460452" y="2624775"/>
            <a:ext cx="884517" cy="2725853"/>
          </a:xfrm>
          <a:prstGeom prst="up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133" dirty="0"/>
              <a:t>Cloud &lt;-&gt; Ground</a:t>
            </a:r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41BA6C97-D3D1-654E-9078-270E0571C88E}"/>
              </a:ext>
            </a:extLst>
          </p:cNvPr>
          <p:cNvSpPr/>
          <p:nvPr/>
        </p:nvSpPr>
        <p:spPr>
          <a:xfrm>
            <a:off x="4525209" y="1365846"/>
            <a:ext cx="2755007" cy="836705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Cloud &lt;-&gt; Cloud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85282-BC97-4307-9CD8-E361A53F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VSF GCCG</a:t>
            </a:r>
          </a:p>
        </p:txBody>
      </p:sp>
    </p:spTree>
    <p:extLst>
      <p:ext uri="{BB962C8B-B14F-4D97-AF65-F5344CB8AC3E}">
        <p14:creationId xmlns:p14="http://schemas.microsoft.com/office/powerpoint/2010/main" val="523367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7C7BD-0E11-4654-9695-EE761CDA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raster scan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8CA2EB-446B-400D-B32A-89AFA72BE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5" y="2298263"/>
            <a:ext cx="5531697" cy="266964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03631-2D91-4B88-B2E3-A83625B23E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" t="6498" r="9139" b="13225"/>
          <a:stretch/>
        </p:blipFill>
        <p:spPr>
          <a:xfrm>
            <a:off x="5847309" y="1541518"/>
            <a:ext cx="5678945" cy="40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0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8008-1F89-4AD7-8878-3DD885F0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Queen Elizabeth II 	1926-2022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66C11-B810-4293-B624-59EF7A623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9" b="17903"/>
          <a:stretch/>
        </p:blipFill>
        <p:spPr>
          <a:xfrm>
            <a:off x="-1" y="1351470"/>
            <a:ext cx="10398311" cy="5506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930F91-E40B-4BC5-A602-64E9ADBE4884}"/>
              </a:ext>
            </a:extLst>
          </p:cNvPr>
          <p:cNvSpPr txBox="1"/>
          <p:nvPr/>
        </p:nvSpPr>
        <p:spPr>
          <a:xfrm>
            <a:off x="10686757" y="3628012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Queen</a:t>
            </a:r>
            <a:br>
              <a:rPr lang="en-GB" dirty="0"/>
            </a:br>
            <a:r>
              <a:rPr lang="en-GB" dirty="0"/>
              <a:t>and I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70A32A-63B4-4DE7-B7FD-497972F921A5}"/>
              </a:ext>
            </a:extLst>
          </p:cNvPr>
          <p:cNvCxnSpPr/>
          <p:nvPr/>
        </p:nvCxnSpPr>
        <p:spPr>
          <a:xfrm flipH="1">
            <a:off x="9308123" y="4065563"/>
            <a:ext cx="1603717" cy="7127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9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500AD28-DE35-40C8-8554-8AE8FAC6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18356" r="2008" b="15265"/>
          <a:stretch/>
        </p:blipFill>
        <p:spPr>
          <a:xfrm>
            <a:off x="4155692" y="1690688"/>
            <a:ext cx="6887157" cy="4648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78D1-A79E-4834-BAB9-6AF76CD96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"/>
          <a:stretch/>
        </p:blipFill>
        <p:spPr>
          <a:xfrm>
            <a:off x="935835" y="2796203"/>
            <a:ext cx="2413668" cy="24377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1311761-9041-4B84-AC62-5FC1142F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Linear broadcast technology</a:t>
            </a:r>
          </a:p>
        </p:txBody>
      </p:sp>
    </p:spTree>
    <p:extLst>
      <p:ext uri="{BB962C8B-B14F-4D97-AF65-F5344CB8AC3E}">
        <p14:creationId xmlns:p14="http://schemas.microsoft.com/office/powerpoint/2010/main" val="313209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7A61-F3FD-4338-B99B-4317F784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Software procession execution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C8FDC-0DBA-4C5D-80B2-AFCD360AE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86" y="2369209"/>
            <a:ext cx="4788428" cy="26672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59908-BF79-4C03-8ACF-3E255B7F7FA5}"/>
              </a:ext>
            </a:extLst>
          </p:cNvPr>
          <p:cNvCxnSpPr>
            <a:cxnSpLocks/>
          </p:cNvCxnSpPr>
          <p:nvPr/>
        </p:nvCxnSpPr>
        <p:spPr>
          <a:xfrm>
            <a:off x="3768999" y="4947972"/>
            <a:ext cx="6164077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22BFFE-2941-43FC-A4CF-76E85BABB995}"/>
              </a:ext>
            </a:extLst>
          </p:cNvPr>
          <p:cNvCxnSpPr>
            <a:cxnSpLocks/>
          </p:cNvCxnSpPr>
          <p:nvPr/>
        </p:nvCxnSpPr>
        <p:spPr>
          <a:xfrm flipV="1">
            <a:off x="3768999" y="1800950"/>
            <a:ext cx="32491" cy="3184154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8920C4-DF2E-415E-A3A4-A80899B36163}"/>
              </a:ext>
            </a:extLst>
          </p:cNvPr>
          <p:cNvCxnSpPr>
            <a:cxnSpLocks/>
          </p:cNvCxnSpPr>
          <p:nvPr/>
        </p:nvCxnSpPr>
        <p:spPr>
          <a:xfrm>
            <a:off x="8002160" y="4261011"/>
            <a:ext cx="0" cy="1448186"/>
          </a:xfrm>
          <a:prstGeom prst="line">
            <a:avLst/>
          </a:prstGeom>
          <a:ln w="444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8F8B578-4FAC-4CF9-840B-0C7D262D44E0}"/>
              </a:ext>
            </a:extLst>
          </p:cNvPr>
          <p:cNvCxnSpPr/>
          <p:nvPr/>
        </p:nvCxnSpPr>
        <p:spPr>
          <a:xfrm>
            <a:off x="3801490" y="5249677"/>
            <a:ext cx="41264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251C062-C264-426C-97F6-3D3507FB00DB}"/>
              </a:ext>
            </a:extLst>
          </p:cNvPr>
          <p:cNvSpPr txBox="1"/>
          <p:nvPr/>
        </p:nvSpPr>
        <p:spPr>
          <a:xfrm>
            <a:off x="5602344" y="5197562"/>
            <a:ext cx="52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max</a:t>
            </a:r>
            <a:endParaRPr lang="en-GB" baseline="-25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15919C-A73B-4C75-A94D-64628AF935A3}"/>
              </a:ext>
            </a:extLst>
          </p:cNvPr>
          <p:cNvSpPr txBox="1"/>
          <p:nvPr/>
        </p:nvSpPr>
        <p:spPr>
          <a:xfrm>
            <a:off x="3596640" y="6128825"/>
            <a:ext cx="452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Compute doesn’t easily do linear data handoff</a:t>
            </a:r>
          </a:p>
        </p:txBody>
      </p:sp>
    </p:spTree>
    <p:extLst>
      <p:ext uri="{BB962C8B-B14F-4D97-AF65-F5344CB8AC3E}">
        <p14:creationId xmlns:p14="http://schemas.microsoft.com/office/powerpoint/2010/main" val="2770548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26A4E1BC-E6E7-4540-B9CB-20A7047C0884}"/>
              </a:ext>
            </a:extLst>
          </p:cNvPr>
          <p:cNvSpPr/>
          <p:nvPr/>
        </p:nvSpPr>
        <p:spPr>
          <a:xfrm>
            <a:off x="3292022" y="5743844"/>
            <a:ext cx="518417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310D210-93E7-4E61-AB9D-662BA6D0AE22}"/>
              </a:ext>
            </a:extLst>
          </p:cNvPr>
          <p:cNvSpPr/>
          <p:nvPr/>
        </p:nvSpPr>
        <p:spPr>
          <a:xfrm>
            <a:off x="6911297" y="2506340"/>
            <a:ext cx="518417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6A48B-469C-4D70-8EE2-8F27E29C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5499"/>
          </a:xfrm>
        </p:spPr>
        <p:txBody>
          <a:bodyPr/>
          <a:lstStyle/>
          <a:p>
            <a:r>
              <a:rPr lang="en-US" dirty="0"/>
              <a:t>Compute latency and variability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7A7B0C-D57B-4A94-B43F-15522A9ED93C}"/>
              </a:ext>
            </a:extLst>
          </p:cNvPr>
          <p:cNvSpPr/>
          <p:nvPr/>
        </p:nvSpPr>
        <p:spPr>
          <a:xfrm>
            <a:off x="4671231" y="2498197"/>
            <a:ext cx="1292087" cy="1212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Processing</a:t>
            </a:r>
            <a:br>
              <a:rPr lang="en-US" dirty="0"/>
            </a:br>
            <a:r>
              <a:rPr lang="en-US" dirty="0"/>
              <a:t>Step 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B352AC-64F7-493F-B121-FD330122FAAD}"/>
              </a:ext>
            </a:extLst>
          </p:cNvPr>
          <p:cNvCxnSpPr>
            <a:endCxn id="4" idx="1"/>
          </p:cNvCxnSpPr>
          <p:nvPr/>
        </p:nvCxnSpPr>
        <p:spPr>
          <a:xfrm flipV="1">
            <a:off x="3647501" y="3104484"/>
            <a:ext cx="1023730" cy="9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FA0C-DD65-4A71-8C1B-8322A8AEFC11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5963318" y="3104484"/>
            <a:ext cx="1464365" cy="795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DF04921-6571-47E2-86D6-42B39C40575A}"/>
              </a:ext>
            </a:extLst>
          </p:cNvPr>
          <p:cNvSpPr/>
          <p:nvPr/>
        </p:nvSpPr>
        <p:spPr>
          <a:xfrm>
            <a:off x="7427683" y="3537630"/>
            <a:ext cx="1292087" cy="725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Processing</a:t>
            </a:r>
            <a:br>
              <a:rPr lang="en-US" dirty="0"/>
            </a:br>
            <a:r>
              <a:rPr lang="en-US" dirty="0"/>
              <a:t>Step 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50B1E-644C-4F04-8C8E-83ACE8592E58}"/>
              </a:ext>
            </a:extLst>
          </p:cNvPr>
          <p:cNvSpPr/>
          <p:nvPr/>
        </p:nvSpPr>
        <p:spPr>
          <a:xfrm>
            <a:off x="4671231" y="4326997"/>
            <a:ext cx="1292087" cy="1212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Processing</a:t>
            </a:r>
            <a:br>
              <a:rPr lang="en-US" dirty="0"/>
            </a:br>
            <a:r>
              <a:rPr lang="en-US" dirty="0"/>
              <a:t>Step X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3DE925-2580-48CA-BBD9-1C2B21ABB0E8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 flipV="1">
            <a:off x="5963318" y="3900357"/>
            <a:ext cx="1464365" cy="103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927882-BB36-4EAA-A662-0494AEB2C45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647501" y="4933284"/>
            <a:ext cx="1023730" cy="4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E287E1-240A-4C51-B8B0-2F09EE53B095}"/>
              </a:ext>
            </a:extLst>
          </p:cNvPr>
          <p:cNvCxnSpPr>
            <a:cxnSpLocks/>
          </p:cNvCxnSpPr>
          <p:nvPr/>
        </p:nvCxnSpPr>
        <p:spPr>
          <a:xfrm>
            <a:off x="6299095" y="2491069"/>
            <a:ext cx="2275248" cy="13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3ECB510-EB0A-4E89-A2C0-8B7884EB5A18}"/>
              </a:ext>
            </a:extLst>
          </p:cNvPr>
          <p:cNvSpPr txBox="1"/>
          <p:nvPr/>
        </p:nvSpPr>
        <p:spPr>
          <a:xfrm>
            <a:off x="8236822" y="220009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68290-0939-40C5-BE05-8A8098B580CF}"/>
              </a:ext>
            </a:extLst>
          </p:cNvPr>
          <p:cNvCxnSpPr>
            <a:cxnSpLocks/>
          </p:cNvCxnSpPr>
          <p:nvPr/>
        </p:nvCxnSpPr>
        <p:spPr>
          <a:xfrm>
            <a:off x="7054844" y="1854437"/>
            <a:ext cx="0" cy="704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12C6CF3-9724-4677-8AB4-98127C28FD02}"/>
              </a:ext>
            </a:extLst>
          </p:cNvPr>
          <p:cNvSpPr/>
          <p:nvPr/>
        </p:nvSpPr>
        <p:spPr>
          <a:xfrm>
            <a:off x="7054845" y="1954889"/>
            <a:ext cx="372838" cy="529714"/>
          </a:xfrm>
          <a:custGeom>
            <a:avLst/>
            <a:gdLst>
              <a:gd name="connsiteX0" fmla="*/ 0 w 917359"/>
              <a:gd name="connsiteY0" fmla="*/ 532660 h 532660"/>
              <a:gd name="connsiteX1" fmla="*/ 482353 w 917359"/>
              <a:gd name="connsiteY1" fmla="*/ 0 h 532660"/>
              <a:gd name="connsiteX2" fmla="*/ 917359 w 917359"/>
              <a:gd name="connsiteY2" fmla="*/ 532660 h 532660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359" h="529714">
                <a:moveTo>
                  <a:pt x="0" y="529714"/>
                </a:moveTo>
                <a:cubicBezTo>
                  <a:pt x="5956" y="221955"/>
                  <a:pt x="33964" y="13"/>
                  <a:pt x="186857" y="13"/>
                </a:cubicBezTo>
                <a:cubicBezTo>
                  <a:pt x="322107" y="-2946"/>
                  <a:pt x="458755" y="485326"/>
                  <a:pt x="917359" y="5297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D14B97-10FF-4729-90C8-DD512A9A41F0}"/>
              </a:ext>
            </a:extLst>
          </p:cNvPr>
          <p:cNvCxnSpPr/>
          <p:nvPr/>
        </p:nvCxnSpPr>
        <p:spPr>
          <a:xfrm>
            <a:off x="3077658" y="2488258"/>
            <a:ext cx="15902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047F71-055B-421D-A5F5-3DBF63264341}"/>
              </a:ext>
            </a:extLst>
          </p:cNvPr>
          <p:cNvSpPr txBox="1"/>
          <p:nvPr/>
        </p:nvSpPr>
        <p:spPr>
          <a:xfrm>
            <a:off x="4409621" y="219008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E3D3D0-A1DA-4908-B874-DEE6EBD4BF8B}"/>
              </a:ext>
            </a:extLst>
          </p:cNvPr>
          <p:cNvCxnSpPr>
            <a:cxnSpLocks/>
          </p:cNvCxnSpPr>
          <p:nvPr/>
        </p:nvCxnSpPr>
        <p:spPr>
          <a:xfrm>
            <a:off x="3690406" y="1854437"/>
            <a:ext cx="0" cy="70497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AC8B99C-8FD2-44D5-B509-28D49925C735}"/>
              </a:ext>
            </a:extLst>
          </p:cNvPr>
          <p:cNvSpPr/>
          <p:nvPr/>
        </p:nvSpPr>
        <p:spPr>
          <a:xfrm>
            <a:off x="3678976" y="1952078"/>
            <a:ext cx="45719" cy="529714"/>
          </a:xfrm>
          <a:custGeom>
            <a:avLst/>
            <a:gdLst>
              <a:gd name="connsiteX0" fmla="*/ 0 w 917359"/>
              <a:gd name="connsiteY0" fmla="*/ 532660 h 532660"/>
              <a:gd name="connsiteX1" fmla="*/ 482353 w 917359"/>
              <a:gd name="connsiteY1" fmla="*/ 0 h 532660"/>
              <a:gd name="connsiteX2" fmla="*/ 917359 w 917359"/>
              <a:gd name="connsiteY2" fmla="*/ 532660 h 532660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359" h="529714">
                <a:moveTo>
                  <a:pt x="0" y="529714"/>
                </a:moveTo>
                <a:cubicBezTo>
                  <a:pt x="5956" y="221955"/>
                  <a:pt x="33964" y="13"/>
                  <a:pt x="186857" y="13"/>
                </a:cubicBezTo>
                <a:cubicBezTo>
                  <a:pt x="322107" y="-2946"/>
                  <a:pt x="458755" y="485326"/>
                  <a:pt x="917359" y="52971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0F2FC0-9BDE-4EF4-9259-EE3F4BAB0D04}"/>
              </a:ext>
            </a:extLst>
          </p:cNvPr>
          <p:cNvCxnSpPr>
            <a:cxnSpLocks/>
          </p:cNvCxnSpPr>
          <p:nvPr/>
        </p:nvCxnSpPr>
        <p:spPr>
          <a:xfrm>
            <a:off x="6417026" y="1854437"/>
            <a:ext cx="0" cy="70497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8A70EE-8108-434E-861B-297D62A90430}"/>
              </a:ext>
            </a:extLst>
          </p:cNvPr>
          <p:cNvSpPr/>
          <p:nvPr/>
        </p:nvSpPr>
        <p:spPr>
          <a:xfrm>
            <a:off x="6405596" y="1952078"/>
            <a:ext cx="45719" cy="529714"/>
          </a:xfrm>
          <a:custGeom>
            <a:avLst/>
            <a:gdLst>
              <a:gd name="connsiteX0" fmla="*/ 0 w 917359"/>
              <a:gd name="connsiteY0" fmla="*/ 532660 h 532660"/>
              <a:gd name="connsiteX1" fmla="*/ 482353 w 917359"/>
              <a:gd name="connsiteY1" fmla="*/ 0 h 532660"/>
              <a:gd name="connsiteX2" fmla="*/ 917359 w 917359"/>
              <a:gd name="connsiteY2" fmla="*/ 532660 h 532660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359" h="529714">
                <a:moveTo>
                  <a:pt x="0" y="529714"/>
                </a:moveTo>
                <a:cubicBezTo>
                  <a:pt x="5956" y="221955"/>
                  <a:pt x="33964" y="13"/>
                  <a:pt x="186857" y="13"/>
                </a:cubicBezTo>
                <a:cubicBezTo>
                  <a:pt x="322107" y="-2946"/>
                  <a:pt x="458755" y="485326"/>
                  <a:pt x="917359" y="52971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AD5FB7DC-57F4-4B8D-8130-CC00AA48DABC}"/>
              </a:ext>
            </a:extLst>
          </p:cNvPr>
          <p:cNvSpPr/>
          <p:nvPr/>
        </p:nvSpPr>
        <p:spPr>
          <a:xfrm rot="5400000">
            <a:off x="6593492" y="2421006"/>
            <a:ext cx="275268" cy="628203"/>
          </a:xfrm>
          <a:prstGeom prst="rightBrace">
            <a:avLst>
              <a:gd name="adj1" fmla="val 2355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A07D71-B542-46B0-B825-CE6307BD2C3E}"/>
              </a:ext>
            </a:extLst>
          </p:cNvPr>
          <p:cNvSpPr txBox="1"/>
          <p:nvPr/>
        </p:nvSpPr>
        <p:spPr>
          <a:xfrm>
            <a:off x="6288175" y="272177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</a:t>
            </a:r>
            <a:r>
              <a:rPr lang="en-US" baseline="-25000" dirty="0"/>
              <a:t>MIN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8881DF-E0B4-481B-964D-515C0D2542AB}"/>
              </a:ext>
            </a:extLst>
          </p:cNvPr>
          <p:cNvCxnSpPr>
            <a:cxnSpLocks/>
          </p:cNvCxnSpPr>
          <p:nvPr/>
        </p:nvCxnSpPr>
        <p:spPr>
          <a:xfrm>
            <a:off x="7426060" y="1864445"/>
            <a:ext cx="0" cy="704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Brace 34">
            <a:extLst>
              <a:ext uri="{FF2B5EF4-FFF2-40B4-BE49-F238E27FC236}">
                <a16:creationId xmlns:a16="http://schemas.microsoft.com/office/drawing/2014/main" id="{5457E4C5-6EC6-449E-87D4-49ED9A5501FB}"/>
              </a:ext>
            </a:extLst>
          </p:cNvPr>
          <p:cNvSpPr/>
          <p:nvPr/>
        </p:nvSpPr>
        <p:spPr>
          <a:xfrm rot="5400000">
            <a:off x="7103945" y="2457854"/>
            <a:ext cx="268801" cy="375426"/>
          </a:xfrm>
          <a:prstGeom prst="rightBrace">
            <a:avLst>
              <a:gd name="adj1" fmla="val 8333"/>
              <a:gd name="adj2" fmla="val 2572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703904-4D60-4356-A143-14E783ABAE7B}"/>
              </a:ext>
            </a:extLst>
          </p:cNvPr>
          <p:cNvSpPr txBox="1"/>
          <p:nvPr/>
        </p:nvSpPr>
        <p:spPr>
          <a:xfrm>
            <a:off x="7268054" y="269575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</a:t>
            </a:r>
            <a:r>
              <a:rPr lang="en-US" baseline="-25000" dirty="0"/>
              <a:t>99%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CE8825-667F-4ACA-B848-0AD1AFE584FA}"/>
              </a:ext>
            </a:extLst>
          </p:cNvPr>
          <p:cNvCxnSpPr/>
          <p:nvPr/>
        </p:nvCxnSpPr>
        <p:spPr>
          <a:xfrm>
            <a:off x="2812701" y="5719546"/>
            <a:ext cx="15902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65FD5C6-831E-4CBF-AC0B-22CC461A5740}"/>
              </a:ext>
            </a:extLst>
          </p:cNvPr>
          <p:cNvSpPr txBox="1"/>
          <p:nvPr/>
        </p:nvSpPr>
        <p:spPr>
          <a:xfrm>
            <a:off x="4144664" y="542137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F75661-D6D4-433F-9F86-9B2FD9B0F616}"/>
              </a:ext>
            </a:extLst>
          </p:cNvPr>
          <p:cNvCxnSpPr>
            <a:cxnSpLocks/>
          </p:cNvCxnSpPr>
          <p:nvPr/>
        </p:nvCxnSpPr>
        <p:spPr>
          <a:xfrm>
            <a:off x="3807891" y="5082914"/>
            <a:ext cx="0" cy="704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E16E67B-E497-4919-8706-0E747E3678A3}"/>
              </a:ext>
            </a:extLst>
          </p:cNvPr>
          <p:cNvCxnSpPr>
            <a:cxnSpLocks/>
          </p:cNvCxnSpPr>
          <p:nvPr/>
        </p:nvCxnSpPr>
        <p:spPr>
          <a:xfrm>
            <a:off x="3510663" y="5082914"/>
            <a:ext cx="0" cy="70497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B78C85D-2FD7-42BC-A542-AFF2F8EC2BC4}"/>
              </a:ext>
            </a:extLst>
          </p:cNvPr>
          <p:cNvSpPr/>
          <p:nvPr/>
        </p:nvSpPr>
        <p:spPr>
          <a:xfrm>
            <a:off x="3514398" y="5165122"/>
            <a:ext cx="285700" cy="529714"/>
          </a:xfrm>
          <a:custGeom>
            <a:avLst/>
            <a:gdLst>
              <a:gd name="connsiteX0" fmla="*/ 0 w 917359"/>
              <a:gd name="connsiteY0" fmla="*/ 532660 h 532660"/>
              <a:gd name="connsiteX1" fmla="*/ 482353 w 917359"/>
              <a:gd name="connsiteY1" fmla="*/ 0 h 532660"/>
              <a:gd name="connsiteX2" fmla="*/ 917359 w 917359"/>
              <a:gd name="connsiteY2" fmla="*/ 532660 h 532660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359" h="529714">
                <a:moveTo>
                  <a:pt x="0" y="529714"/>
                </a:moveTo>
                <a:cubicBezTo>
                  <a:pt x="5956" y="221955"/>
                  <a:pt x="33964" y="13"/>
                  <a:pt x="186857" y="13"/>
                </a:cubicBezTo>
                <a:cubicBezTo>
                  <a:pt x="322107" y="-2946"/>
                  <a:pt x="458755" y="485326"/>
                  <a:pt x="917359" y="52971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3F89AD0A-AAEE-4719-9637-03524FC5D64D}"/>
              </a:ext>
            </a:extLst>
          </p:cNvPr>
          <p:cNvSpPr/>
          <p:nvPr/>
        </p:nvSpPr>
        <p:spPr>
          <a:xfrm rot="5400000">
            <a:off x="3519934" y="5816679"/>
            <a:ext cx="275268" cy="293812"/>
          </a:xfrm>
          <a:prstGeom prst="rightBrace">
            <a:avLst>
              <a:gd name="adj1" fmla="val 2355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C4B0D7-7CF6-41D9-8A68-5C447938FCED}"/>
              </a:ext>
            </a:extLst>
          </p:cNvPr>
          <p:cNvSpPr txBox="1"/>
          <p:nvPr/>
        </p:nvSpPr>
        <p:spPr>
          <a:xfrm>
            <a:off x="3429066" y="6106796"/>
            <a:ext cx="74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LW</a:t>
            </a:r>
            <a:r>
              <a:rPr lang="en-US" baseline="-25000" dirty="0"/>
              <a:t>99%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4EAE9C3-23A9-4BA1-9EF8-7242BD40D7D3}"/>
              </a:ext>
            </a:extLst>
          </p:cNvPr>
          <p:cNvCxnSpPr>
            <a:cxnSpLocks/>
          </p:cNvCxnSpPr>
          <p:nvPr/>
        </p:nvCxnSpPr>
        <p:spPr>
          <a:xfrm>
            <a:off x="6220301" y="5452308"/>
            <a:ext cx="21466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59B8C55-3330-43FD-B52A-D2349641026C}"/>
              </a:ext>
            </a:extLst>
          </p:cNvPr>
          <p:cNvSpPr txBox="1"/>
          <p:nvPr/>
        </p:nvSpPr>
        <p:spPr>
          <a:xfrm>
            <a:off x="8018955" y="514710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412CB13-4510-49D3-909E-F29B53F3CA3A}"/>
              </a:ext>
            </a:extLst>
          </p:cNvPr>
          <p:cNvCxnSpPr>
            <a:cxnSpLocks/>
          </p:cNvCxnSpPr>
          <p:nvPr/>
        </p:nvCxnSpPr>
        <p:spPr>
          <a:xfrm>
            <a:off x="7102151" y="4808651"/>
            <a:ext cx="0" cy="704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8F5C17C-E3BB-49CF-830B-9AFA89750CA9}"/>
              </a:ext>
            </a:extLst>
          </p:cNvPr>
          <p:cNvSpPr/>
          <p:nvPr/>
        </p:nvSpPr>
        <p:spPr>
          <a:xfrm>
            <a:off x="7102660" y="5026791"/>
            <a:ext cx="825831" cy="430130"/>
          </a:xfrm>
          <a:custGeom>
            <a:avLst/>
            <a:gdLst>
              <a:gd name="connsiteX0" fmla="*/ 0 w 917359"/>
              <a:gd name="connsiteY0" fmla="*/ 532660 h 532660"/>
              <a:gd name="connsiteX1" fmla="*/ 482353 w 917359"/>
              <a:gd name="connsiteY1" fmla="*/ 0 h 532660"/>
              <a:gd name="connsiteX2" fmla="*/ 917359 w 917359"/>
              <a:gd name="connsiteY2" fmla="*/ 532660 h 532660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359" h="529714">
                <a:moveTo>
                  <a:pt x="0" y="529714"/>
                </a:moveTo>
                <a:cubicBezTo>
                  <a:pt x="5956" y="221955"/>
                  <a:pt x="33964" y="13"/>
                  <a:pt x="186857" y="13"/>
                </a:cubicBezTo>
                <a:cubicBezTo>
                  <a:pt x="322107" y="-2946"/>
                  <a:pt x="458755" y="485326"/>
                  <a:pt x="917359" y="529714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494E96-9562-4481-9FED-A6332932A432}"/>
              </a:ext>
            </a:extLst>
          </p:cNvPr>
          <p:cNvCxnSpPr>
            <a:cxnSpLocks/>
          </p:cNvCxnSpPr>
          <p:nvPr/>
        </p:nvCxnSpPr>
        <p:spPr>
          <a:xfrm>
            <a:off x="6338232" y="4815676"/>
            <a:ext cx="0" cy="70497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4125407B-AF06-4FE8-8BC1-07928DDFFA77}"/>
              </a:ext>
            </a:extLst>
          </p:cNvPr>
          <p:cNvSpPr/>
          <p:nvPr/>
        </p:nvSpPr>
        <p:spPr>
          <a:xfrm>
            <a:off x="6326802" y="4913317"/>
            <a:ext cx="241782" cy="529714"/>
          </a:xfrm>
          <a:custGeom>
            <a:avLst/>
            <a:gdLst>
              <a:gd name="connsiteX0" fmla="*/ 0 w 917359"/>
              <a:gd name="connsiteY0" fmla="*/ 532660 h 532660"/>
              <a:gd name="connsiteX1" fmla="*/ 482353 w 917359"/>
              <a:gd name="connsiteY1" fmla="*/ 0 h 532660"/>
              <a:gd name="connsiteX2" fmla="*/ 917359 w 917359"/>
              <a:gd name="connsiteY2" fmla="*/ 532660 h 532660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359" h="529714">
                <a:moveTo>
                  <a:pt x="0" y="529714"/>
                </a:moveTo>
                <a:cubicBezTo>
                  <a:pt x="5956" y="221955"/>
                  <a:pt x="33964" y="13"/>
                  <a:pt x="186857" y="13"/>
                </a:cubicBezTo>
                <a:cubicBezTo>
                  <a:pt x="322107" y="-2946"/>
                  <a:pt x="458755" y="485326"/>
                  <a:pt x="917359" y="52971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2FAC963E-8F39-4EDE-B775-D6FBFD68E09E}"/>
              </a:ext>
            </a:extLst>
          </p:cNvPr>
          <p:cNvSpPr/>
          <p:nvPr/>
        </p:nvSpPr>
        <p:spPr>
          <a:xfrm rot="5400000">
            <a:off x="6582383" y="5327775"/>
            <a:ext cx="275268" cy="763570"/>
          </a:xfrm>
          <a:prstGeom prst="rightBrace">
            <a:avLst>
              <a:gd name="adj1" fmla="val 2355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48467AA-00DC-4016-8191-312CFB76E408}"/>
              </a:ext>
            </a:extLst>
          </p:cNvPr>
          <p:cNvSpPr txBox="1"/>
          <p:nvPr/>
        </p:nvSpPr>
        <p:spPr>
          <a:xfrm>
            <a:off x="6368298" y="572219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LX</a:t>
            </a:r>
            <a:r>
              <a:rPr lang="en-US" baseline="-25000" dirty="0"/>
              <a:t>MIN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CECBCDE-F1B1-4353-8072-2A5090E315DB}"/>
              </a:ext>
            </a:extLst>
          </p:cNvPr>
          <p:cNvCxnSpPr>
            <a:cxnSpLocks/>
          </p:cNvCxnSpPr>
          <p:nvPr/>
        </p:nvCxnSpPr>
        <p:spPr>
          <a:xfrm>
            <a:off x="7650791" y="4818659"/>
            <a:ext cx="0" cy="704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82F3421-6D1B-4921-82FB-7F09C1E31526}"/>
              </a:ext>
            </a:extLst>
          </p:cNvPr>
          <p:cNvSpPr/>
          <p:nvPr/>
        </p:nvSpPr>
        <p:spPr>
          <a:xfrm rot="5400000">
            <a:off x="7233581" y="5428203"/>
            <a:ext cx="568285" cy="837982"/>
          </a:xfrm>
          <a:prstGeom prst="rightBrace">
            <a:avLst>
              <a:gd name="adj1" fmla="val 8333"/>
              <a:gd name="adj2" fmla="val 11105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43C38D8-1356-4604-8293-3F933A3E27AC}"/>
              </a:ext>
            </a:extLst>
          </p:cNvPr>
          <p:cNvSpPr txBox="1"/>
          <p:nvPr/>
        </p:nvSpPr>
        <p:spPr>
          <a:xfrm>
            <a:off x="7627903" y="6160653"/>
            <a:ext cx="139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LX</a:t>
            </a:r>
            <a:r>
              <a:rPr lang="en-US" baseline="-25000" dirty="0"/>
              <a:t>99%</a:t>
            </a:r>
            <a:r>
              <a:rPr lang="en-US" dirty="0"/>
              <a:t>+LW</a:t>
            </a:r>
            <a:r>
              <a:rPr lang="en-US" baseline="-25000" dirty="0"/>
              <a:t>99%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308FDCD-B334-46DC-9A47-E68F47F9EEF5}"/>
              </a:ext>
            </a:extLst>
          </p:cNvPr>
          <p:cNvSpPr/>
          <p:nvPr/>
        </p:nvSpPr>
        <p:spPr>
          <a:xfrm>
            <a:off x="7113592" y="4913317"/>
            <a:ext cx="615517" cy="524126"/>
          </a:xfrm>
          <a:custGeom>
            <a:avLst/>
            <a:gdLst>
              <a:gd name="connsiteX0" fmla="*/ 0 w 917359"/>
              <a:gd name="connsiteY0" fmla="*/ 532660 h 532660"/>
              <a:gd name="connsiteX1" fmla="*/ 482353 w 917359"/>
              <a:gd name="connsiteY1" fmla="*/ 0 h 532660"/>
              <a:gd name="connsiteX2" fmla="*/ 917359 w 917359"/>
              <a:gd name="connsiteY2" fmla="*/ 532660 h 532660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359" h="529714">
                <a:moveTo>
                  <a:pt x="0" y="529714"/>
                </a:moveTo>
                <a:cubicBezTo>
                  <a:pt x="5956" y="221955"/>
                  <a:pt x="33964" y="13"/>
                  <a:pt x="186857" y="13"/>
                </a:cubicBezTo>
                <a:cubicBezTo>
                  <a:pt x="322107" y="-2946"/>
                  <a:pt x="458755" y="485326"/>
                  <a:pt x="917359" y="5297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7728747A-5CDE-4E12-8059-E6F89FEFC871}"/>
              </a:ext>
            </a:extLst>
          </p:cNvPr>
          <p:cNvSpPr/>
          <p:nvPr/>
        </p:nvSpPr>
        <p:spPr>
          <a:xfrm rot="5400000">
            <a:off x="7142022" y="5508391"/>
            <a:ext cx="465418" cy="551997"/>
          </a:xfrm>
          <a:prstGeom prst="rightBrace">
            <a:avLst>
              <a:gd name="adj1" fmla="val 23558"/>
              <a:gd name="adj2" fmla="val 3213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C22DD5-1EC0-4E08-846F-BEC1426DEE0A}"/>
              </a:ext>
            </a:extLst>
          </p:cNvPr>
          <p:cNvSpPr txBox="1"/>
          <p:nvPr/>
        </p:nvSpPr>
        <p:spPr>
          <a:xfrm>
            <a:off x="7158289" y="586770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LX</a:t>
            </a:r>
            <a:r>
              <a:rPr lang="en-US" baseline="-25000" dirty="0"/>
              <a:t>99%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2AD86F3-6B7B-437B-9BF6-30E09BF04FE2}"/>
              </a:ext>
            </a:extLst>
          </p:cNvPr>
          <p:cNvCxnSpPr>
            <a:cxnSpLocks/>
          </p:cNvCxnSpPr>
          <p:nvPr/>
        </p:nvCxnSpPr>
        <p:spPr>
          <a:xfrm>
            <a:off x="7936719" y="4839009"/>
            <a:ext cx="0" cy="9879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503FC613-AE91-4D0C-89C4-34C86672B44B}"/>
              </a:ext>
            </a:extLst>
          </p:cNvPr>
          <p:cNvSpPr/>
          <p:nvPr/>
        </p:nvSpPr>
        <p:spPr>
          <a:xfrm>
            <a:off x="3160559" y="2542477"/>
            <a:ext cx="51841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BAB2317-A1FB-4FFB-8853-60E50214CC2A}"/>
              </a:ext>
            </a:extLst>
          </p:cNvPr>
          <p:cNvSpPr/>
          <p:nvPr/>
        </p:nvSpPr>
        <p:spPr>
          <a:xfrm>
            <a:off x="6526814" y="2503690"/>
            <a:ext cx="51841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1A5C6FB-0704-4A78-9D01-0975F7B80111}"/>
              </a:ext>
            </a:extLst>
          </p:cNvPr>
          <p:cNvSpPr/>
          <p:nvPr/>
        </p:nvSpPr>
        <p:spPr>
          <a:xfrm>
            <a:off x="2987971" y="5738641"/>
            <a:ext cx="51841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3F73764-B8E5-43FF-9FBE-6215F5FAA3B8}"/>
              </a:ext>
            </a:extLst>
          </p:cNvPr>
          <p:cNvSpPr/>
          <p:nvPr/>
        </p:nvSpPr>
        <p:spPr>
          <a:xfrm>
            <a:off x="7098732" y="5472071"/>
            <a:ext cx="973235" cy="48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7FB2560-4B2F-4915-9438-561FDED41673}"/>
              </a:ext>
            </a:extLst>
          </p:cNvPr>
          <p:cNvSpPr/>
          <p:nvPr/>
        </p:nvSpPr>
        <p:spPr>
          <a:xfrm>
            <a:off x="6583385" y="5476059"/>
            <a:ext cx="51841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4B04474-3564-42FA-AB13-CE488C405288}"/>
              </a:ext>
            </a:extLst>
          </p:cNvPr>
          <p:cNvSpPr/>
          <p:nvPr/>
        </p:nvSpPr>
        <p:spPr>
          <a:xfrm>
            <a:off x="7315229" y="4909870"/>
            <a:ext cx="615517" cy="529714"/>
          </a:xfrm>
          <a:custGeom>
            <a:avLst/>
            <a:gdLst>
              <a:gd name="connsiteX0" fmla="*/ 0 w 917359"/>
              <a:gd name="connsiteY0" fmla="*/ 532660 h 532660"/>
              <a:gd name="connsiteX1" fmla="*/ 482353 w 917359"/>
              <a:gd name="connsiteY1" fmla="*/ 0 h 532660"/>
              <a:gd name="connsiteX2" fmla="*/ 917359 w 917359"/>
              <a:gd name="connsiteY2" fmla="*/ 532660 h 532660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01 h 529701"/>
              <a:gd name="connsiteX1" fmla="*/ 186857 w 917359"/>
              <a:gd name="connsiteY1" fmla="*/ 0 h 529701"/>
              <a:gd name="connsiteX2" fmla="*/ 917359 w 917359"/>
              <a:gd name="connsiteY2" fmla="*/ 529701 h 529701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  <a:gd name="connsiteX0" fmla="*/ 0 w 917359"/>
              <a:gd name="connsiteY0" fmla="*/ 529714 h 529714"/>
              <a:gd name="connsiteX1" fmla="*/ 186857 w 917359"/>
              <a:gd name="connsiteY1" fmla="*/ 13 h 529714"/>
              <a:gd name="connsiteX2" fmla="*/ 917359 w 917359"/>
              <a:gd name="connsiteY2" fmla="*/ 529714 h 52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359" h="529714">
                <a:moveTo>
                  <a:pt x="0" y="529714"/>
                </a:moveTo>
                <a:cubicBezTo>
                  <a:pt x="5956" y="221955"/>
                  <a:pt x="33964" y="13"/>
                  <a:pt x="186857" y="13"/>
                </a:cubicBezTo>
                <a:cubicBezTo>
                  <a:pt x="322107" y="-2946"/>
                  <a:pt x="458755" y="485326"/>
                  <a:pt x="917359" y="529714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42A3EE-7E4A-4FFA-9F36-8A82896E3E86}"/>
              </a:ext>
            </a:extLst>
          </p:cNvPr>
          <p:cNvSpPr txBox="1"/>
          <p:nvPr/>
        </p:nvSpPr>
        <p:spPr>
          <a:xfrm>
            <a:off x="174332" y="5883654"/>
            <a:ext cx="20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Diagram courtesy of</a:t>
            </a:r>
            <a:br>
              <a:rPr lang="en-GB" i="1" dirty="0"/>
            </a:br>
            <a:r>
              <a:rPr lang="en-GB" i="1" dirty="0"/>
              <a:t>VSF GCCG AG</a:t>
            </a:r>
          </a:p>
        </p:txBody>
      </p:sp>
    </p:spTree>
    <p:extLst>
      <p:ext uri="{BB962C8B-B14F-4D97-AF65-F5344CB8AC3E}">
        <p14:creationId xmlns:p14="http://schemas.microsoft.com/office/powerpoint/2010/main" val="1930571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B81633-B91A-A44D-918C-B1AA6B6C11D7}"/>
              </a:ext>
            </a:extLst>
          </p:cNvPr>
          <p:cNvSpPr/>
          <p:nvPr/>
        </p:nvSpPr>
        <p:spPr>
          <a:xfrm>
            <a:off x="3023616" y="2089163"/>
            <a:ext cx="5900928" cy="220675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33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5669D-DFCB-2041-AD71-7DBDA187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512" y="6356346"/>
            <a:ext cx="57751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6B1C54-FEBF-4CC1-B344-3951D30ED3C9}" type="slidenum">
              <a:rPr lang="en-US" smtClean="0"/>
              <a:pPr/>
              <a:t>23</a:t>
            </a:fld>
            <a:endParaRPr lang="en-US" noProof="0" dirty="0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5B1CF1CD-B667-3247-A1BB-09DCA785429F}"/>
              </a:ext>
            </a:extLst>
          </p:cNvPr>
          <p:cNvSpPr/>
          <p:nvPr/>
        </p:nvSpPr>
        <p:spPr>
          <a:xfrm>
            <a:off x="3753409" y="2485403"/>
            <a:ext cx="694944" cy="1301496"/>
          </a:xfrm>
          <a:prstGeom prst="ca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dirty="0"/>
              <a:t>VPF</a:t>
            </a:r>
          </a:p>
          <a:p>
            <a:pPr algn="ctr"/>
            <a:r>
              <a:rPr lang="en-GB" sz="2133" dirty="0"/>
              <a:t>1</a:t>
            </a:r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DBC51039-59C9-4841-805E-1108381C1823}"/>
              </a:ext>
            </a:extLst>
          </p:cNvPr>
          <p:cNvSpPr/>
          <p:nvPr/>
        </p:nvSpPr>
        <p:spPr>
          <a:xfrm>
            <a:off x="5605696" y="2485403"/>
            <a:ext cx="694944" cy="1301496"/>
          </a:xfrm>
          <a:prstGeom prst="ca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dirty="0"/>
              <a:t>VPF</a:t>
            </a:r>
          </a:p>
          <a:p>
            <a:pPr algn="ctr"/>
            <a:r>
              <a:rPr lang="en-GB" sz="2133" dirty="0"/>
              <a:t>3</a:t>
            </a: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D7C1D114-AA22-744B-986F-FB6626AB82F9}"/>
              </a:ext>
            </a:extLst>
          </p:cNvPr>
          <p:cNvSpPr/>
          <p:nvPr/>
        </p:nvSpPr>
        <p:spPr>
          <a:xfrm>
            <a:off x="6532288" y="2485403"/>
            <a:ext cx="694944" cy="1301496"/>
          </a:xfrm>
          <a:prstGeom prst="ca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dirty="0"/>
              <a:t>VPF</a:t>
            </a:r>
          </a:p>
          <a:p>
            <a:pPr algn="ctr"/>
            <a:r>
              <a:rPr lang="en-GB" sz="2133" dirty="0"/>
              <a:t>4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302BF739-C422-1843-8FAA-1209AD74F350}"/>
              </a:ext>
            </a:extLst>
          </p:cNvPr>
          <p:cNvSpPr/>
          <p:nvPr/>
        </p:nvSpPr>
        <p:spPr>
          <a:xfrm>
            <a:off x="7458880" y="2485403"/>
            <a:ext cx="694944" cy="1301496"/>
          </a:xfrm>
          <a:prstGeom prst="ca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dirty="0"/>
              <a:t>VPF</a:t>
            </a:r>
          </a:p>
          <a:p>
            <a:pPr algn="ctr"/>
            <a:r>
              <a:rPr lang="en-GB" sz="2133" dirty="0"/>
              <a:t>5</a:t>
            </a:r>
          </a:p>
        </p:txBody>
      </p:sp>
      <p:sp>
        <p:nvSpPr>
          <p:cNvPr id="13" name="Curved Up Arrow 12">
            <a:extLst>
              <a:ext uri="{FF2B5EF4-FFF2-40B4-BE49-F238E27FC236}">
                <a16:creationId xmlns:a16="http://schemas.microsoft.com/office/drawing/2014/main" id="{8F189DF1-BAD2-304C-B941-F2AFC90E0C18}"/>
              </a:ext>
            </a:extLst>
          </p:cNvPr>
          <p:cNvSpPr/>
          <p:nvPr/>
        </p:nvSpPr>
        <p:spPr>
          <a:xfrm>
            <a:off x="4100882" y="3786899"/>
            <a:ext cx="800303" cy="362712"/>
          </a:xfrm>
          <a:prstGeom prst="curved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33">
              <a:solidFill>
                <a:schemeClr val="tx1"/>
              </a:solidFill>
            </a:endParaRPr>
          </a:p>
        </p:txBody>
      </p:sp>
      <p:sp>
        <p:nvSpPr>
          <p:cNvPr id="14" name="Curved Up Arrow 13">
            <a:extLst>
              <a:ext uri="{FF2B5EF4-FFF2-40B4-BE49-F238E27FC236}">
                <a16:creationId xmlns:a16="http://schemas.microsoft.com/office/drawing/2014/main" id="{32B161D2-1412-584F-B9BE-0071687AFE08}"/>
              </a:ext>
            </a:extLst>
          </p:cNvPr>
          <p:cNvSpPr/>
          <p:nvPr/>
        </p:nvSpPr>
        <p:spPr>
          <a:xfrm>
            <a:off x="5089722" y="3774585"/>
            <a:ext cx="800303" cy="362712"/>
          </a:xfrm>
          <a:prstGeom prst="curved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33">
              <a:solidFill>
                <a:schemeClr val="tx1"/>
              </a:solidFill>
            </a:endParaRPr>
          </a:p>
        </p:txBody>
      </p:sp>
      <p:sp>
        <p:nvSpPr>
          <p:cNvPr id="15" name="Curved Up Arrow 14">
            <a:extLst>
              <a:ext uri="{FF2B5EF4-FFF2-40B4-BE49-F238E27FC236}">
                <a16:creationId xmlns:a16="http://schemas.microsoft.com/office/drawing/2014/main" id="{35B9653D-7CA4-144B-AC02-285D6D80D956}"/>
              </a:ext>
            </a:extLst>
          </p:cNvPr>
          <p:cNvSpPr/>
          <p:nvPr/>
        </p:nvSpPr>
        <p:spPr>
          <a:xfrm>
            <a:off x="6030875" y="3774585"/>
            <a:ext cx="800303" cy="362712"/>
          </a:xfrm>
          <a:prstGeom prst="curved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33">
              <a:solidFill>
                <a:schemeClr val="tx1"/>
              </a:solidFill>
            </a:endParaRPr>
          </a:p>
        </p:txBody>
      </p:sp>
      <p:sp>
        <p:nvSpPr>
          <p:cNvPr id="16" name="Curved Up Arrow 15">
            <a:extLst>
              <a:ext uri="{FF2B5EF4-FFF2-40B4-BE49-F238E27FC236}">
                <a16:creationId xmlns:a16="http://schemas.microsoft.com/office/drawing/2014/main" id="{7A770CA9-2D73-AC43-915B-DEFA28D141D0}"/>
              </a:ext>
            </a:extLst>
          </p:cNvPr>
          <p:cNvSpPr/>
          <p:nvPr/>
        </p:nvSpPr>
        <p:spPr>
          <a:xfrm>
            <a:off x="7011478" y="3774585"/>
            <a:ext cx="800303" cy="362712"/>
          </a:xfrm>
          <a:prstGeom prst="curved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33">
              <a:solidFill>
                <a:schemeClr val="tx1"/>
              </a:solidFill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7D641B84-FC3B-854F-9A63-6B309A28B523}"/>
              </a:ext>
            </a:extLst>
          </p:cNvPr>
          <p:cNvSpPr/>
          <p:nvPr/>
        </p:nvSpPr>
        <p:spPr>
          <a:xfrm>
            <a:off x="2180641" y="3073667"/>
            <a:ext cx="1572768" cy="23774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121B332-63EC-744D-8BBD-6D42AE909D74}"/>
              </a:ext>
            </a:extLst>
          </p:cNvPr>
          <p:cNvSpPr/>
          <p:nvPr/>
        </p:nvSpPr>
        <p:spPr>
          <a:xfrm>
            <a:off x="8153824" y="3073667"/>
            <a:ext cx="1572768" cy="23774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4F269D07-3D19-CE4E-B0B4-329342AFF3D3}"/>
              </a:ext>
            </a:extLst>
          </p:cNvPr>
          <p:cNvSpPr/>
          <p:nvPr/>
        </p:nvSpPr>
        <p:spPr>
          <a:xfrm>
            <a:off x="4667809" y="2485403"/>
            <a:ext cx="694944" cy="1301496"/>
          </a:xfrm>
          <a:prstGeom prst="ca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dirty="0"/>
              <a:t>VPF</a:t>
            </a:r>
          </a:p>
          <a:p>
            <a:pPr algn="ctr"/>
            <a:r>
              <a:rPr lang="en-GB" sz="2133" dirty="0"/>
              <a:t>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985DB68-DEA4-CC4A-93D0-42057A37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46" y="162507"/>
            <a:ext cx="11620161" cy="143440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Concatenated virtual processing functions, 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each with defined (max) execution time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0EBCBB-6870-49C3-85CB-76D351CEE86C}"/>
              </a:ext>
            </a:extLst>
          </p:cNvPr>
          <p:cNvCxnSpPr/>
          <p:nvPr/>
        </p:nvCxnSpPr>
        <p:spPr>
          <a:xfrm>
            <a:off x="3657600" y="1905000"/>
            <a:ext cx="0" cy="325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E5C625-424F-4D0B-A5CB-CE62810D3340}"/>
              </a:ext>
            </a:extLst>
          </p:cNvPr>
          <p:cNvCxnSpPr/>
          <p:nvPr/>
        </p:nvCxnSpPr>
        <p:spPr>
          <a:xfrm>
            <a:off x="4572000" y="1905000"/>
            <a:ext cx="0" cy="325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D9E8AF-1968-4AA9-951A-5E17BB16F91E}"/>
              </a:ext>
            </a:extLst>
          </p:cNvPr>
          <p:cNvCxnSpPr/>
          <p:nvPr/>
        </p:nvCxnSpPr>
        <p:spPr>
          <a:xfrm>
            <a:off x="5486400" y="1905000"/>
            <a:ext cx="0" cy="325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670B0D-6421-4FE5-A17A-B605357E634E}"/>
              </a:ext>
            </a:extLst>
          </p:cNvPr>
          <p:cNvCxnSpPr/>
          <p:nvPr/>
        </p:nvCxnSpPr>
        <p:spPr>
          <a:xfrm>
            <a:off x="6400800" y="1905000"/>
            <a:ext cx="0" cy="325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D4DA35-AB97-416F-A53E-0A9B65C951BA}"/>
              </a:ext>
            </a:extLst>
          </p:cNvPr>
          <p:cNvCxnSpPr/>
          <p:nvPr/>
        </p:nvCxnSpPr>
        <p:spPr>
          <a:xfrm>
            <a:off x="7315200" y="1905000"/>
            <a:ext cx="0" cy="325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C13A68-CF20-4B93-A8EB-F643214F6B68}"/>
              </a:ext>
            </a:extLst>
          </p:cNvPr>
          <p:cNvCxnSpPr/>
          <p:nvPr/>
        </p:nvCxnSpPr>
        <p:spPr>
          <a:xfrm>
            <a:off x="8229600" y="1905000"/>
            <a:ext cx="0" cy="325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865F3F-398F-4BE6-9BB6-EF7B9F2567E3}"/>
              </a:ext>
            </a:extLst>
          </p:cNvPr>
          <p:cNvSpPr txBox="1"/>
          <p:nvPr/>
        </p:nvSpPr>
        <p:spPr>
          <a:xfrm>
            <a:off x="3876274" y="4760465"/>
            <a:ext cx="4138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t1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F8134D-E2D8-4A37-8746-94E63A4D9139}"/>
              </a:ext>
            </a:extLst>
          </p:cNvPr>
          <p:cNvCxnSpPr/>
          <p:nvPr/>
        </p:nvCxnSpPr>
        <p:spPr>
          <a:xfrm>
            <a:off x="3727070" y="5156200"/>
            <a:ext cx="7476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3F615D8-2A12-4237-84DB-A3F607DE8E5B}"/>
              </a:ext>
            </a:extLst>
          </p:cNvPr>
          <p:cNvSpPr txBox="1"/>
          <p:nvPr/>
        </p:nvSpPr>
        <p:spPr>
          <a:xfrm>
            <a:off x="4800438" y="4758469"/>
            <a:ext cx="4138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t2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1EEF81-D8F6-4106-895A-21D87957A8B1}"/>
              </a:ext>
            </a:extLst>
          </p:cNvPr>
          <p:cNvCxnSpPr/>
          <p:nvPr/>
        </p:nvCxnSpPr>
        <p:spPr>
          <a:xfrm>
            <a:off x="4651234" y="5154204"/>
            <a:ext cx="7476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EFD8030-BE31-4C92-9A0B-DD9261183E56}"/>
              </a:ext>
            </a:extLst>
          </p:cNvPr>
          <p:cNvSpPr txBox="1"/>
          <p:nvPr/>
        </p:nvSpPr>
        <p:spPr>
          <a:xfrm>
            <a:off x="5699691" y="4758469"/>
            <a:ext cx="4138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t3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2CA9DE6-FB9E-4704-855D-BF6E5950A7A6}"/>
              </a:ext>
            </a:extLst>
          </p:cNvPr>
          <p:cNvCxnSpPr/>
          <p:nvPr/>
        </p:nvCxnSpPr>
        <p:spPr>
          <a:xfrm>
            <a:off x="5550487" y="5154204"/>
            <a:ext cx="7476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90FBCE-51A4-4EFC-8833-560963E9C489}"/>
              </a:ext>
            </a:extLst>
          </p:cNvPr>
          <p:cNvSpPr txBox="1"/>
          <p:nvPr/>
        </p:nvSpPr>
        <p:spPr>
          <a:xfrm>
            <a:off x="6585827" y="4736765"/>
            <a:ext cx="4138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t4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999B181-0DB2-4BDF-BEA1-D72A2FE6754F}"/>
              </a:ext>
            </a:extLst>
          </p:cNvPr>
          <p:cNvCxnSpPr/>
          <p:nvPr/>
        </p:nvCxnSpPr>
        <p:spPr>
          <a:xfrm>
            <a:off x="6480034" y="5162453"/>
            <a:ext cx="7476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635DFB8-2F84-473D-AB03-8B6B5DE3A4DC}"/>
              </a:ext>
            </a:extLst>
          </p:cNvPr>
          <p:cNvSpPr txBox="1"/>
          <p:nvPr/>
        </p:nvSpPr>
        <p:spPr>
          <a:xfrm>
            <a:off x="7530946" y="4771403"/>
            <a:ext cx="4138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t5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65CE756-EB38-48BE-AF6A-D97C923898A3}"/>
              </a:ext>
            </a:extLst>
          </p:cNvPr>
          <p:cNvCxnSpPr/>
          <p:nvPr/>
        </p:nvCxnSpPr>
        <p:spPr>
          <a:xfrm>
            <a:off x="7381742" y="5167137"/>
            <a:ext cx="7476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entagon 19">
            <a:extLst>
              <a:ext uri="{FF2B5EF4-FFF2-40B4-BE49-F238E27FC236}">
                <a16:creationId xmlns:a16="http://schemas.microsoft.com/office/drawing/2014/main" id="{268D2F51-06C9-4819-AF1F-A8080E9B3EC6}"/>
              </a:ext>
            </a:extLst>
          </p:cNvPr>
          <p:cNvSpPr/>
          <p:nvPr/>
        </p:nvSpPr>
        <p:spPr>
          <a:xfrm>
            <a:off x="1702715" y="5329821"/>
            <a:ext cx="8656320" cy="4929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Time orchestration</a:t>
            </a:r>
          </a:p>
        </p:txBody>
      </p:sp>
    </p:spTree>
    <p:extLst>
      <p:ext uri="{BB962C8B-B14F-4D97-AF65-F5344CB8AC3E}">
        <p14:creationId xmlns:p14="http://schemas.microsoft.com/office/powerpoint/2010/main" val="3827117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BE23-E9FF-2545-AF98-8480D360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19" y="301014"/>
            <a:ext cx="11497195" cy="880533"/>
          </a:xfrm>
        </p:spPr>
        <p:txBody>
          <a:bodyPr>
            <a:normAutofit/>
          </a:bodyPr>
          <a:lstStyle/>
          <a:p>
            <a:r>
              <a:rPr lang="en-US" dirty="0"/>
              <a:t>Same principles apply in virtualized world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165731-7CE1-5648-BCF9-E752D34004B5}"/>
              </a:ext>
            </a:extLst>
          </p:cNvPr>
          <p:cNvGrpSpPr/>
          <p:nvPr/>
        </p:nvGrpSpPr>
        <p:grpSpPr>
          <a:xfrm>
            <a:off x="9751259" y="4722296"/>
            <a:ext cx="1557040" cy="1502937"/>
            <a:chOff x="423246" y="2735797"/>
            <a:chExt cx="1107553" cy="110755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53AC7B9-2438-6042-B7C2-F91C016C9935}"/>
                </a:ext>
              </a:extLst>
            </p:cNvPr>
            <p:cNvSpPr/>
            <p:nvPr/>
          </p:nvSpPr>
          <p:spPr>
            <a:xfrm>
              <a:off x="423246" y="2735797"/>
              <a:ext cx="1107553" cy="110755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345E67-0453-0240-BCDB-545FBEA6D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178" y="2975883"/>
              <a:ext cx="805688" cy="62738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6C7171-84D7-6A4D-8CDC-9CCD90C1995A}"/>
              </a:ext>
            </a:extLst>
          </p:cNvPr>
          <p:cNvGrpSpPr/>
          <p:nvPr/>
        </p:nvGrpSpPr>
        <p:grpSpPr>
          <a:xfrm>
            <a:off x="9751262" y="2449935"/>
            <a:ext cx="1609271" cy="1541087"/>
            <a:chOff x="4774567" y="2984587"/>
            <a:chExt cx="1107553" cy="110755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2A6DEC-5249-B04E-8791-E650F472BDD6}"/>
                </a:ext>
              </a:extLst>
            </p:cNvPr>
            <p:cNvSpPr/>
            <p:nvPr/>
          </p:nvSpPr>
          <p:spPr>
            <a:xfrm>
              <a:off x="4774567" y="2984587"/>
              <a:ext cx="1107553" cy="1107553"/>
            </a:xfrm>
            <a:prstGeom prst="ellipse">
              <a:avLst/>
            </a:prstGeom>
            <a:solidFill>
              <a:srgbClr val="74C042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5C6C1B-BF14-3741-8B87-DAD6BEDC3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7432" y="3244409"/>
              <a:ext cx="861822" cy="5879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E1BDCA-459B-EC47-AB49-56E9DA4560E0}"/>
              </a:ext>
            </a:extLst>
          </p:cNvPr>
          <p:cNvGrpSpPr/>
          <p:nvPr/>
        </p:nvGrpSpPr>
        <p:grpSpPr>
          <a:xfrm>
            <a:off x="3882762" y="2464440"/>
            <a:ext cx="1476737" cy="1476737"/>
            <a:chOff x="3318189" y="2928562"/>
            <a:chExt cx="1107553" cy="110755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05227F-A095-5F47-9848-EE92751DEDCF}"/>
                </a:ext>
              </a:extLst>
            </p:cNvPr>
            <p:cNvSpPr/>
            <p:nvPr/>
          </p:nvSpPr>
          <p:spPr>
            <a:xfrm>
              <a:off x="3318189" y="2928562"/>
              <a:ext cx="1107553" cy="1107553"/>
            </a:xfrm>
            <a:prstGeom prst="ellipse">
              <a:avLst/>
            </a:prstGeom>
            <a:solidFill>
              <a:srgbClr val="74C0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FCB6579-877B-DA49-9F5A-286074AE5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7564" y="3114165"/>
              <a:ext cx="828802" cy="73634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6B87F8-DDCC-E244-8C8A-85383B3DA517}"/>
              </a:ext>
            </a:extLst>
          </p:cNvPr>
          <p:cNvGrpSpPr/>
          <p:nvPr/>
        </p:nvGrpSpPr>
        <p:grpSpPr>
          <a:xfrm>
            <a:off x="5342501" y="4722295"/>
            <a:ext cx="1476736" cy="1476736"/>
            <a:chOff x="6230945" y="2984587"/>
            <a:chExt cx="1107552" cy="11075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D36449E-C8BC-F54F-BC5F-014B5ED0196D}"/>
                </a:ext>
              </a:extLst>
            </p:cNvPr>
            <p:cNvSpPr/>
            <p:nvPr/>
          </p:nvSpPr>
          <p:spPr>
            <a:xfrm>
              <a:off x="6230945" y="2984587"/>
              <a:ext cx="1107552" cy="1107552"/>
            </a:xfrm>
            <a:prstGeom prst="ellipse">
              <a:avLst/>
            </a:prstGeom>
            <a:solidFill>
              <a:srgbClr val="74C042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149F92-91A5-7540-9577-601E6B9A3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5179" y="3237881"/>
              <a:ext cx="799084" cy="60096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BC0917-2716-4C4E-91BC-250C2D546485}"/>
              </a:ext>
            </a:extLst>
          </p:cNvPr>
          <p:cNvGrpSpPr/>
          <p:nvPr/>
        </p:nvGrpSpPr>
        <p:grpSpPr>
          <a:xfrm>
            <a:off x="689489" y="2432268"/>
            <a:ext cx="1476737" cy="1476737"/>
            <a:chOff x="397240" y="1349439"/>
            <a:chExt cx="1107553" cy="110755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CF40F0-556C-BC44-B956-AF034D8C75C7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0" name="Picture 29" descr="camera.emf">
              <a:extLst>
                <a:ext uri="{FF2B5EF4-FFF2-40B4-BE49-F238E27FC236}">
                  <a16:creationId xmlns:a16="http://schemas.microsoft.com/office/drawing/2014/main" id="{BB21416E-4A36-CE40-BEFB-BD89569F1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12BCD1-2489-1740-A1FD-AB067E1455E1}"/>
              </a:ext>
            </a:extLst>
          </p:cNvPr>
          <p:cNvGrpSpPr/>
          <p:nvPr/>
        </p:nvGrpSpPr>
        <p:grpSpPr>
          <a:xfrm>
            <a:off x="683918" y="4722296"/>
            <a:ext cx="1476737" cy="1476737"/>
            <a:chOff x="1881214" y="1347383"/>
            <a:chExt cx="1107553" cy="110755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1CFDA5-7D52-104B-AA42-A3E800AE628F}"/>
                </a:ext>
              </a:extLst>
            </p:cNvPr>
            <p:cNvSpPr/>
            <p:nvPr/>
          </p:nvSpPr>
          <p:spPr>
            <a:xfrm>
              <a:off x="1881214" y="1347383"/>
              <a:ext cx="1107553" cy="1107553"/>
            </a:xfrm>
            <a:prstGeom prst="ellipse">
              <a:avLst/>
            </a:prstGeom>
            <a:solidFill>
              <a:srgbClr val="74C0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958E3AD-2DC5-6F4A-89F2-484A19077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206" y="1430624"/>
              <a:ext cx="607568" cy="94107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9D47A0-0C6C-D048-9077-C71A9F2AF4B4}"/>
              </a:ext>
            </a:extLst>
          </p:cNvPr>
          <p:cNvGrpSpPr/>
          <p:nvPr/>
        </p:nvGrpSpPr>
        <p:grpSpPr>
          <a:xfrm>
            <a:off x="6819240" y="2464442"/>
            <a:ext cx="1476737" cy="1476737"/>
            <a:chOff x="4852827" y="2735797"/>
            <a:chExt cx="1107553" cy="1107553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ADDCA0-E212-CA46-A431-A2010FAE7A35}"/>
                </a:ext>
              </a:extLst>
            </p:cNvPr>
            <p:cNvSpPr/>
            <p:nvPr/>
          </p:nvSpPr>
          <p:spPr>
            <a:xfrm>
              <a:off x="4852827" y="2735797"/>
              <a:ext cx="1107553" cy="110755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CA1A889-19F6-1D46-9C7B-4B21EC67B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6089" y="2917136"/>
              <a:ext cx="808990" cy="696722"/>
            </a:xfrm>
            <a:prstGeom prst="rect">
              <a:avLst/>
            </a:prstGeom>
          </p:spPr>
        </p:pic>
      </p:grpSp>
      <p:sp>
        <p:nvSpPr>
          <p:cNvPr id="3" name="Right Arrow 2">
            <a:extLst>
              <a:ext uri="{FF2B5EF4-FFF2-40B4-BE49-F238E27FC236}">
                <a16:creationId xmlns:a16="http://schemas.microsoft.com/office/drawing/2014/main" id="{7B2B40EA-6908-5B41-9872-F420742BDAA3}"/>
              </a:ext>
            </a:extLst>
          </p:cNvPr>
          <p:cNvSpPr/>
          <p:nvPr/>
        </p:nvSpPr>
        <p:spPr>
          <a:xfrm>
            <a:off x="2166224" y="5229650"/>
            <a:ext cx="3193275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1C66B29F-5E11-4441-A71B-105B7C902CF7}"/>
              </a:ext>
            </a:extLst>
          </p:cNvPr>
          <p:cNvSpPr/>
          <p:nvPr/>
        </p:nvSpPr>
        <p:spPr>
          <a:xfrm>
            <a:off x="5363952" y="2950038"/>
            <a:ext cx="1455285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AD518932-8290-FE40-80CE-E1B0978CEE2A}"/>
              </a:ext>
            </a:extLst>
          </p:cNvPr>
          <p:cNvSpPr/>
          <p:nvPr/>
        </p:nvSpPr>
        <p:spPr>
          <a:xfrm>
            <a:off x="8295976" y="2982210"/>
            <a:ext cx="1455285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A1AF80-5437-CB4A-A692-AF47845051C6}"/>
              </a:ext>
            </a:extLst>
          </p:cNvPr>
          <p:cNvCxnSpPr>
            <a:cxnSpLocks/>
          </p:cNvCxnSpPr>
          <p:nvPr/>
        </p:nvCxnSpPr>
        <p:spPr>
          <a:xfrm flipH="1">
            <a:off x="10529781" y="1604346"/>
            <a:ext cx="26115" cy="5025813"/>
          </a:xfrm>
          <a:prstGeom prst="line">
            <a:avLst/>
          </a:prstGeom>
          <a:ln w="1111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>
            <a:extLst>
              <a:ext uri="{FF2B5EF4-FFF2-40B4-BE49-F238E27FC236}">
                <a16:creationId xmlns:a16="http://schemas.microsoft.com/office/drawing/2014/main" id="{DD967693-B6DC-E84B-95EA-72EF10F90335}"/>
              </a:ext>
            </a:extLst>
          </p:cNvPr>
          <p:cNvSpPr/>
          <p:nvPr/>
        </p:nvSpPr>
        <p:spPr>
          <a:xfrm>
            <a:off x="6796289" y="5223210"/>
            <a:ext cx="2981087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4424E8BF-2DE9-2C49-93AF-1AB20FB4161A}"/>
              </a:ext>
            </a:extLst>
          </p:cNvPr>
          <p:cNvSpPr/>
          <p:nvPr/>
        </p:nvSpPr>
        <p:spPr>
          <a:xfrm>
            <a:off x="2160655" y="2999882"/>
            <a:ext cx="1735060" cy="44119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61B562-9B28-8642-B26F-D499E095EAFE}"/>
              </a:ext>
            </a:extLst>
          </p:cNvPr>
          <p:cNvCxnSpPr/>
          <p:nvPr/>
        </p:nvCxnSpPr>
        <p:spPr>
          <a:xfrm>
            <a:off x="3895715" y="2276494"/>
            <a:ext cx="1446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784389A-CE91-0643-BEEB-3C5AD18C2CA7}"/>
              </a:ext>
            </a:extLst>
          </p:cNvPr>
          <p:cNvCxnSpPr>
            <a:cxnSpLocks/>
          </p:cNvCxnSpPr>
          <p:nvPr/>
        </p:nvCxnSpPr>
        <p:spPr>
          <a:xfrm>
            <a:off x="6849187" y="2284855"/>
            <a:ext cx="1446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9A776D-BB9E-FF43-9563-7934F62AA2EB}"/>
              </a:ext>
            </a:extLst>
          </p:cNvPr>
          <p:cNvSpPr txBox="1"/>
          <p:nvPr/>
        </p:nvSpPr>
        <p:spPr>
          <a:xfrm>
            <a:off x="3836561" y="1964336"/>
            <a:ext cx="1334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Processing time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C6D97E-95CA-BA4E-807A-F6356E7C4FD7}"/>
              </a:ext>
            </a:extLst>
          </p:cNvPr>
          <p:cNvCxnSpPr>
            <a:cxnSpLocks/>
          </p:cNvCxnSpPr>
          <p:nvPr/>
        </p:nvCxnSpPr>
        <p:spPr>
          <a:xfrm flipH="1">
            <a:off x="3885901" y="1604346"/>
            <a:ext cx="9815" cy="2682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8CCA347-AF45-3148-B59F-A0DEC75C6E09}"/>
              </a:ext>
            </a:extLst>
          </p:cNvPr>
          <p:cNvCxnSpPr>
            <a:cxnSpLocks/>
          </p:cNvCxnSpPr>
          <p:nvPr/>
        </p:nvCxnSpPr>
        <p:spPr>
          <a:xfrm flipH="1">
            <a:off x="5363113" y="1608915"/>
            <a:ext cx="9815" cy="2682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D962F1-D19F-B147-9CEC-10B7EB3D47F8}"/>
              </a:ext>
            </a:extLst>
          </p:cNvPr>
          <p:cNvCxnSpPr>
            <a:cxnSpLocks/>
          </p:cNvCxnSpPr>
          <p:nvPr/>
        </p:nvCxnSpPr>
        <p:spPr>
          <a:xfrm flipH="1">
            <a:off x="6796289" y="1609487"/>
            <a:ext cx="9815" cy="2682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A80A6D-17E9-7C40-9198-8B0CAF64564F}"/>
              </a:ext>
            </a:extLst>
          </p:cNvPr>
          <p:cNvCxnSpPr>
            <a:cxnSpLocks/>
          </p:cNvCxnSpPr>
          <p:nvPr/>
        </p:nvCxnSpPr>
        <p:spPr>
          <a:xfrm flipH="1">
            <a:off x="8296690" y="1604346"/>
            <a:ext cx="9815" cy="2682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BF376F-CE65-DA4C-B34C-30197018C17D}"/>
              </a:ext>
            </a:extLst>
          </p:cNvPr>
          <p:cNvCxnSpPr>
            <a:cxnSpLocks/>
          </p:cNvCxnSpPr>
          <p:nvPr/>
        </p:nvCxnSpPr>
        <p:spPr>
          <a:xfrm flipH="1">
            <a:off x="5320461" y="4520187"/>
            <a:ext cx="19256" cy="22012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DE1D8E7-3DB7-7646-A845-F95341076C0D}"/>
              </a:ext>
            </a:extLst>
          </p:cNvPr>
          <p:cNvCxnSpPr>
            <a:cxnSpLocks/>
          </p:cNvCxnSpPr>
          <p:nvPr/>
        </p:nvCxnSpPr>
        <p:spPr>
          <a:xfrm flipH="1">
            <a:off x="6796288" y="4520187"/>
            <a:ext cx="4909" cy="22012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EF9A4CC-D349-7944-8CC0-B0580766F896}"/>
              </a:ext>
            </a:extLst>
          </p:cNvPr>
          <p:cNvSpPr txBox="1"/>
          <p:nvPr/>
        </p:nvSpPr>
        <p:spPr>
          <a:xfrm>
            <a:off x="5247216" y="6265912"/>
            <a:ext cx="1334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Processing time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36863A8-B6A7-C442-BAA3-BDEB3D7BCCF7}"/>
              </a:ext>
            </a:extLst>
          </p:cNvPr>
          <p:cNvCxnSpPr>
            <a:cxnSpLocks/>
          </p:cNvCxnSpPr>
          <p:nvPr/>
        </p:nvCxnSpPr>
        <p:spPr>
          <a:xfrm>
            <a:off x="5359499" y="6554127"/>
            <a:ext cx="1446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76553EE-70CD-DE44-A37F-EB5C1DF58A46}"/>
              </a:ext>
            </a:extLst>
          </p:cNvPr>
          <p:cNvSpPr txBox="1"/>
          <p:nvPr/>
        </p:nvSpPr>
        <p:spPr>
          <a:xfrm>
            <a:off x="6751233" y="1981872"/>
            <a:ext cx="1334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Processing time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8978E4B-810B-1042-A607-56C40EA7D25C}"/>
              </a:ext>
            </a:extLst>
          </p:cNvPr>
          <p:cNvCxnSpPr>
            <a:cxnSpLocks/>
          </p:cNvCxnSpPr>
          <p:nvPr/>
        </p:nvCxnSpPr>
        <p:spPr>
          <a:xfrm flipH="1">
            <a:off x="1376190" y="1604347"/>
            <a:ext cx="46969" cy="51170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4C69626-1FAB-DD4B-A977-AE9CC5295DAB}"/>
              </a:ext>
            </a:extLst>
          </p:cNvPr>
          <p:cNvSpPr txBox="1"/>
          <p:nvPr/>
        </p:nvSpPr>
        <p:spPr>
          <a:xfrm>
            <a:off x="1381963" y="1799903"/>
            <a:ext cx="1045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Origination </a:t>
            </a:r>
            <a:br>
              <a:rPr lang="en-US" sz="1400" dirty="0"/>
            </a:br>
            <a:r>
              <a:rPr lang="en-US" sz="1400" dirty="0"/>
              <a:t>time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E0FD278-32DA-074E-B611-CA7F7DB6DFB7}"/>
              </a:ext>
            </a:extLst>
          </p:cNvPr>
          <p:cNvSpPr txBox="1"/>
          <p:nvPr/>
        </p:nvSpPr>
        <p:spPr>
          <a:xfrm>
            <a:off x="10541235" y="1919132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 time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E07923-89A1-6842-8802-1796C936ED3A}"/>
              </a:ext>
            </a:extLst>
          </p:cNvPr>
          <p:cNvSpPr txBox="1"/>
          <p:nvPr/>
        </p:nvSpPr>
        <p:spPr>
          <a:xfrm>
            <a:off x="5530274" y="2449936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5DD4A27-4F94-D248-B9A1-5F4CDF06BDB5}"/>
              </a:ext>
            </a:extLst>
          </p:cNvPr>
          <p:cNvCxnSpPr/>
          <p:nvPr/>
        </p:nvCxnSpPr>
        <p:spPr>
          <a:xfrm>
            <a:off x="5372451" y="2785694"/>
            <a:ext cx="1446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0C8D6D4-8FE1-0C43-B4E4-B6DAF15E0E7C}"/>
              </a:ext>
            </a:extLst>
          </p:cNvPr>
          <p:cNvSpPr txBox="1"/>
          <p:nvPr/>
        </p:nvSpPr>
        <p:spPr>
          <a:xfrm>
            <a:off x="2590263" y="2056466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5D3A2E-7A84-0B4D-A2FE-A5D3A4E4E497}"/>
              </a:ext>
            </a:extLst>
          </p:cNvPr>
          <p:cNvCxnSpPr>
            <a:cxnSpLocks/>
          </p:cNvCxnSpPr>
          <p:nvPr/>
        </p:nvCxnSpPr>
        <p:spPr>
          <a:xfrm flipV="1">
            <a:off x="1423159" y="2392225"/>
            <a:ext cx="2456071" cy="23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67C2F98-89F5-B346-89AB-DC8B6F7BCF7B}"/>
              </a:ext>
            </a:extLst>
          </p:cNvPr>
          <p:cNvSpPr txBox="1"/>
          <p:nvPr/>
        </p:nvSpPr>
        <p:spPr>
          <a:xfrm>
            <a:off x="8470367" y="2079688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C97CDEC-F8AA-F94F-ABDC-A4F014177E15}"/>
              </a:ext>
            </a:extLst>
          </p:cNvPr>
          <p:cNvCxnSpPr>
            <a:cxnSpLocks/>
          </p:cNvCxnSpPr>
          <p:nvPr/>
        </p:nvCxnSpPr>
        <p:spPr>
          <a:xfrm>
            <a:off x="8312546" y="2415447"/>
            <a:ext cx="22172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BF6F2C1-BA2D-0740-82FA-5527820E077C}"/>
              </a:ext>
            </a:extLst>
          </p:cNvPr>
          <p:cNvSpPr txBox="1"/>
          <p:nvPr/>
        </p:nvSpPr>
        <p:spPr>
          <a:xfrm>
            <a:off x="4011718" y="5928754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A42383C-8FF5-064E-BA5E-A23C3F53CE09}"/>
              </a:ext>
            </a:extLst>
          </p:cNvPr>
          <p:cNvCxnSpPr>
            <a:cxnSpLocks/>
          </p:cNvCxnSpPr>
          <p:nvPr/>
        </p:nvCxnSpPr>
        <p:spPr>
          <a:xfrm flipV="1">
            <a:off x="1408949" y="6264513"/>
            <a:ext cx="3891735" cy="2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7751A76-0265-A34C-B5FF-ED09A000A2DC}"/>
              </a:ext>
            </a:extLst>
          </p:cNvPr>
          <p:cNvSpPr txBox="1"/>
          <p:nvPr/>
        </p:nvSpPr>
        <p:spPr>
          <a:xfrm>
            <a:off x="8007078" y="5943340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link time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7582D1A-FF8A-E54A-A526-78B8114A20B1}"/>
              </a:ext>
            </a:extLst>
          </p:cNvPr>
          <p:cNvCxnSpPr>
            <a:cxnSpLocks/>
          </p:cNvCxnSpPr>
          <p:nvPr/>
        </p:nvCxnSpPr>
        <p:spPr>
          <a:xfrm flipV="1">
            <a:off x="6839973" y="6281894"/>
            <a:ext cx="3680363" cy="20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ECA5544-95AE-4F7B-8AF6-BF7155102A87}"/>
              </a:ext>
            </a:extLst>
          </p:cNvPr>
          <p:cNvGrpSpPr/>
          <p:nvPr/>
        </p:nvGrpSpPr>
        <p:grpSpPr>
          <a:xfrm>
            <a:off x="3884388" y="2472635"/>
            <a:ext cx="1465536" cy="1477481"/>
            <a:chOff x="3958455" y="1384563"/>
            <a:chExt cx="1099152" cy="1108111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885C9C2-AC7F-4CAF-A79C-B55493DCB054}"/>
                </a:ext>
              </a:extLst>
            </p:cNvPr>
            <p:cNvSpPr/>
            <p:nvPr/>
          </p:nvSpPr>
          <p:spPr bwMode="auto">
            <a:xfrm>
              <a:off x="3958455" y="1392394"/>
              <a:ext cx="1099152" cy="1100280"/>
            </a:xfrm>
            <a:prstGeom prst="ellipse">
              <a:avLst/>
            </a:prstGeom>
            <a:solidFill>
              <a:srgbClr val="94A1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800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F881F41-4573-45D5-8ED2-909442270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8877" y="1384563"/>
              <a:ext cx="698309" cy="89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DBE12B5-8A25-4752-BAA2-9C67DC050BBB}"/>
              </a:ext>
            </a:extLst>
          </p:cNvPr>
          <p:cNvGrpSpPr/>
          <p:nvPr/>
        </p:nvGrpSpPr>
        <p:grpSpPr>
          <a:xfrm>
            <a:off x="6818461" y="2464064"/>
            <a:ext cx="1465536" cy="1477481"/>
            <a:chOff x="3958455" y="1384563"/>
            <a:chExt cx="1099152" cy="110811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0B4CD99-347D-4FC4-AE60-CE8B8E701F3C}"/>
                </a:ext>
              </a:extLst>
            </p:cNvPr>
            <p:cNvSpPr/>
            <p:nvPr/>
          </p:nvSpPr>
          <p:spPr bwMode="auto">
            <a:xfrm>
              <a:off x="3958455" y="1392394"/>
              <a:ext cx="1099152" cy="1100280"/>
            </a:xfrm>
            <a:prstGeom prst="ellipse">
              <a:avLst/>
            </a:prstGeom>
            <a:solidFill>
              <a:srgbClr val="94A1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80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7A0CA3E-EF2B-4D17-8DB3-D7731DF35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8877" y="1384563"/>
              <a:ext cx="698309" cy="89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F8CCE26-FB29-4B2B-96EB-73147CDCEA25}"/>
              </a:ext>
            </a:extLst>
          </p:cNvPr>
          <p:cNvGrpSpPr/>
          <p:nvPr/>
        </p:nvGrpSpPr>
        <p:grpSpPr>
          <a:xfrm>
            <a:off x="5340567" y="4721928"/>
            <a:ext cx="1465536" cy="1477481"/>
            <a:chOff x="3958455" y="1384563"/>
            <a:chExt cx="1099152" cy="110811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58D226A-0D07-4F65-9973-AB2642227386}"/>
                </a:ext>
              </a:extLst>
            </p:cNvPr>
            <p:cNvSpPr/>
            <p:nvPr/>
          </p:nvSpPr>
          <p:spPr bwMode="auto">
            <a:xfrm>
              <a:off x="3958455" y="1392394"/>
              <a:ext cx="1099152" cy="1100280"/>
            </a:xfrm>
            <a:prstGeom prst="ellipse">
              <a:avLst/>
            </a:prstGeom>
            <a:solidFill>
              <a:srgbClr val="94A1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80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E54483D-04A2-4828-8D8C-85FC569C6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8877" y="1384563"/>
              <a:ext cx="698309" cy="89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B5E3252-582F-48CC-8888-3EDF0C9F9604}"/>
              </a:ext>
            </a:extLst>
          </p:cNvPr>
          <p:cNvSpPr txBox="1"/>
          <p:nvPr/>
        </p:nvSpPr>
        <p:spPr>
          <a:xfrm>
            <a:off x="4166599" y="1679579"/>
            <a:ext cx="56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max</a:t>
            </a:r>
            <a:endParaRPr lang="en-GB" baseline="-25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AA61479-61F8-472F-AAA0-C4199926739D}"/>
              </a:ext>
            </a:extLst>
          </p:cNvPr>
          <p:cNvSpPr txBox="1"/>
          <p:nvPr/>
        </p:nvSpPr>
        <p:spPr>
          <a:xfrm>
            <a:off x="7085690" y="1686676"/>
            <a:ext cx="56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max</a:t>
            </a:r>
            <a:endParaRPr lang="en-GB" baseline="-250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BAA8314-ECF7-4413-829A-C33DB439F3B2}"/>
              </a:ext>
            </a:extLst>
          </p:cNvPr>
          <p:cNvSpPr txBox="1"/>
          <p:nvPr/>
        </p:nvSpPr>
        <p:spPr>
          <a:xfrm>
            <a:off x="5302032" y="5943340"/>
            <a:ext cx="56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max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842608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F1450-96AC-479E-918E-50F5AFEE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7"/>
            <a:ext cx="10515600" cy="72748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Media Source timings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C902C-0820-4FB7-9B7B-013E2E8752FE}"/>
              </a:ext>
            </a:extLst>
          </p:cNvPr>
          <p:cNvGrpSpPr/>
          <p:nvPr/>
        </p:nvGrpSpPr>
        <p:grpSpPr>
          <a:xfrm flipH="1">
            <a:off x="7627550" y="1585477"/>
            <a:ext cx="943135" cy="952291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A70D68E-29C3-4015-91C6-2AA0F5071C90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5" name="Picture 4" descr="camera.emf">
              <a:extLst>
                <a:ext uri="{FF2B5EF4-FFF2-40B4-BE49-F238E27FC236}">
                  <a16:creationId xmlns:a16="http://schemas.microsoft.com/office/drawing/2014/main" id="{905AADD8-3F33-4DB8-BD59-B419B458A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4CD61-DABD-4202-8356-60600170A1DA}"/>
              </a:ext>
            </a:extLst>
          </p:cNvPr>
          <p:cNvGrpSpPr/>
          <p:nvPr/>
        </p:nvGrpSpPr>
        <p:grpSpPr>
          <a:xfrm>
            <a:off x="7637571" y="2607554"/>
            <a:ext cx="943135" cy="953271"/>
            <a:chOff x="1881214" y="1347383"/>
            <a:chExt cx="1107553" cy="1107553"/>
          </a:xfrm>
          <a:solidFill>
            <a:srgbClr val="94A1AC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BFDAB78-F141-43A5-92EB-98A4C07B9E09}"/>
                </a:ext>
              </a:extLst>
            </p:cNvPr>
            <p:cNvSpPr/>
            <p:nvPr/>
          </p:nvSpPr>
          <p:spPr>
            <a:xfrm>
              <a:off x="1881214" y="1347383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21DF99-C8C7-4A6A-8524-8463A5417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206" y="1430624"/>
              <a:ext cx="607568" cy="941070"/>
            </a:xfrm>
            <a:prstGeom prst="rect">
              <a:avLst/>
            </a:prstGeom>
            <a:grp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B4DA6E0-8C7D-4432-BC89-E3E38CA30986}"/>
              </a:ext>
            </a:extLst>
          </p:cNvPr>
          <p:cNvGrpSpPr/>
          <p:nvPr/>
        </p:nvGrpSpPr>
        <p:grpSpPr>
          <a:xfrm>
            <a:off x="7637571" y="3592342"/>
            <a:ext cx="933113" cy="908761"/>
            <a:chOff x="7603622" y="1349439"/>
            <a:chExt cx="1107553" cy="1107553"/>
          </a:xfrm>
          <a:solidFill>
            <a:srgbClr val="94A1AC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FA7650F-8A0B-44E5-A74A-9D9B44C4C34E}"/>
                </a:ext>
              </a:extLst>
            </p:cNvPr>
            <p:cNvSpPr/>
            <p:nvPr/>
          </p:nvSpPr>
          <p:spPr>
            <a:xfrm>
              <a:off x="7603622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FDBE93-E9F7-4427-8363-8CC5028E2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2527" y="1541646"/>
              <a:ext cx="729742" cy="723138"/>
            </a:xfrm>
            <a:prstGeom prst="rect">
              <a:avLst/>
            </a:prstGeom>
            <a:noFill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99CA3-C824-45AB-BC64-9E2FCBF27202}"/>
              </a:ext>
            </a:extLst>
          </p:cNvPr>
          <p:cNvGrpSpPr/>
          <p:nvPr/>
        </p:nvGrpSpPr>
        <p:grpSpPr>
          <a:xfrm flipH="1">
            <a:off x="4803447" y="4290641"/>
            <a:ext cx="943135" cy="952291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F2DA2A-FEDB-48E2-94D7-0F5CE12E654E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4" name="Picture 13" descr="camera.emf">
              <a:extLst>
                <a:ext uri="{FF2B5EF4-FFF2-40B4-BE49-F238E27FC236}">
                  <a16:creationId xmlns:a16="http://schemas.microsoft.com/office/drawing/2014/main" id="{3D5E7EA2-56AF-46E1-99AD-E62B87A74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9FC62E-4456-41B7-87A8-F153CEB0A90A}"/>
              </a:ext>
            </a:extLst>
          </p:cNvPr>
          <p:cNvGrpSpPr/>
          <p:nvPr/>
        </p:nvGrpSpPr>
        <p:grpSpPr>
          <a:xfrm>
            <a:off x="4811154" y="5329176"/>
            <a:ext cx="943135" cy="953271"/>
            <a:chOff x="1881214" y="1347383"/>
            <a:chExt cx="1107553" cy="1107553"/>
          </a:xfrm>
          <a:solidFill>
            <a:srgbClr val="94A1A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D13082-A360-4C2D-973E-F9FC2B301DF9}"/>
                </a:ext>
              </a:extLst>
            </p:cNvPr>
            <p:cNvSpPr/>
            <p:nvPr/>
          </p:nvSpPr>
          <p:spPr>
            <a:xfrm>
              <a:off x="1881214" y="1347383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63B500-D131-4BDE-98EF-934308959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206" y="1430624"/>
              <a:ext cx="607568" cy="941070"/>
            </a:xfrm>
            <a:prstGeom prst="rect">
              <a:avLst/>
            </a:prstGeom>
            <a:grpFill/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D50167-7F41-4AF3-9FD5-C776C728FF1E}"/>
              </a:ext>
            </a:extLst>
          </p:cNvPr>
          <p:cNvCxnSpPr>
            <a:cxnSpLocks/>
          </p:cNvCxnSpPr>
          <p:nvPr/>
        </p:nvCxnSpPr>
        <p:spPr>
          <a:xfrm>
            <a:off x="8588412" y="972035"/>
            <a:ext cx="0" cy="55522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759884F-3E97-4D2D-A2B3-8BBFFDCE87BB}"/>
              </a:ext>
            </a:extLst>
          </p:cNvPr>
          <p:cNvSpPr/>
          <p:nvPr/>
        </p:nvSpPr>
        <p:spPr>
          <a:xfrm>
            <a:off x="8316659" y="6261171"/>
            <a:ext cx="543505" cy="5262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b="1" dirty="0"/>
              <a:t>t0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65BFEF-9434-4D32-835A-7442E29C19B4}"/>
              </a:ext>
            </a:extLst>
          </p:cNvPr>
          <p:cNvCxnSpPr>
            <a:cxnSpLocks/>
          </p:cNvCxnSpPr>
          <p:nvPr/>
        </p:nvCxnSpPr>
        <p:spPr>
          <a:xfrm>
            <a:off x="5746582" y="907327"/>
            <a:ext cx="0" cy="55522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33B6058-F936-4E36-A181-7BC4078F8B36}"/>
              </a:ext>
            </a:extLst>
          </p:cNvPr>
          <p:cNvSpPr txBox="1"/>
          <p:nvPr/>
        </p:nvSpPr>
        <p:spPr>
          <a:xfrm>
            <a:off x="7423670" y="689232"/>
            <a:ext cx="1210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Local</a:t>
            </a:r>
          </a:p>
          <a:p>
            <a:pPr algn="r"/>
            <a:r>
              <a:rPr lang="en-GB" dirty="0"/>
              <a:t>PTP-locked</a:t>
            </a:r>
            <a:br>
              <a:rPr lang="en-GB" dirty="0"/>
            </a:br>
            <a:r>
              <a:rPr lang="en-GB" dirty="0"/>
              <a:t>sources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FEF3CF-F1FB-48D3-9539-5FF63B6F9229}"/>
              </a:ext>
            </a:extLst>
          </p:cNvPr>
          <p:cNvSpPr txBox="1"/>
          <p:nvPr/>
        </p:nvSpPr>
        <p:spPr>
          <a:xfrm>
            <a:off x="4554171" y="3262988"/>
            <a:ext cx="1210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Remote</a:t>
            </a:r>
          </a:p>
          <a:p>
            <a:pPr algn="r"/>
            <a:r>
              <a:rPr lang="en-GB" dirty="0"/>
              <a:t>PTP-locked</a:t>
            </a:r>
            <a:br>
              <a:rPr lang="en-GB" dirty="0"/>
            </a:br>
            <a:r>
              <a:rPr lang="en-GB" dirty="0"/>
              <a:t>sources 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AA6FD26-701C-4FD1-9DDE-E820DF1A0CFB}"/>
              </a:ext>
            </a:extLst>
          </p:cNvPr>
          <p:cNvSpPr/>
          <p:nvPr/>
        </p:nvSpPr>
        <p:spPr>
          <a:xfrm>
            <a:off x="5802567" y="5864615"/>
            <a:ext cx="2740449" cy="477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Transit delay – phase shift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D1C44E-B6D0-4712-B96F-9738E7E7E790}"/>
              </a:ext>
            </a:extLst>
          </p:cNvPr>
          <p:cNvSpPr/>
          <p:nvPr/>
        </p:nvSpPr>
        <p:spPr>
          <a:xfrm>
            <a:off x="5474829" y="6261170"/>
            <a:ext cx="543505" cy="5262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b="1" dirty="0"/>
              <a:t>t0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7734CC-6979-47DF-80B9-B31B6B133B27}"/>
              </a:ext>
            </a:extLst>
          </p:cNvPr>
          <p:cNvGrpSpPr/>
          <p:nvPr/>
        </p:nvGrpSpPr>
        <p:grpSpPr>
          <a:xfrm flipH="1">
            <a:off x="1996788" y="2183141"/>
            <a:ext cx="943135" cy="952291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25EBA03-AD2C-476B-9433-33117EE4A7B6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0" name="Picture 29" descr="camera.emf">
              <a:extLst>
                <a:ext uri="{FF2B5EF4-FFF2-40B4-BE49-F238E27FC236}">
                  <a16:creationId xmlns:a16="http://schemas.microsoft.com/office/drawing/2014/main" id="{F3A9A894-C4DC-4FDB-B466-9027EB658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379DA49-5404-493A-8D2F-2A15FD043486}"/>
              </a:ext>
            </a:extLst>
          </p:cNvPr>
          <p:cNvSpPr txBox="1"/>
          <p:nvPr/>
        </p:nvSpPr>
        <p:spPr>
          <a:xfrm>
            <a:off x="1537532" y="3149913"/>
            <a:ext cx="1638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Asynchronous</a:t>
            </a:r>
            <a:br>
              <a:rPr lang="en-GB" dirty="0"/>
            </a:br>
            <a:r>
              <a:rPr lang="en-GB" dirty="0"/>
              <a:t>‘rogue’ remote </a:t>
            </a:r>
            <a:br>
              <a:rPr lang="en-GB" dirty="0"/>
            </a:br>
            <a:r>
              <a:rPr lang="en-GB" dirty="0"/>
              <a:t>sources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4128E0-4C0B-4824-9FEC-969840EA5736}"/>
              </a:ext>
            </a:extLst>
          </p:cNvPr>
          <p:cNvSpPr/>
          <p:nvPr/>
        </p:nvSpPr>
        <p:spPr>
          <a:xfrm>
            <a:off x="10332817" y="3046559"/>
            <a:ext cx="883084" cy="885240"/>
          </a:xfrm>
          <a:prstGeom prst="ellipse">
            <a:avLst/>
          </a:prstGeom>
          <a:solidFill>
            <a:srgbClr val="94A1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AF9C39B-2709-49E1-9236-C9BE5E6D0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45" y="3194907"/>
            <a:ext cx="660828" cy="588543"/>
          </a:xfrm>
          <a:prstGeom prst="rect">
            <a:avLst/>
          </a:prstGeom>
          <a:solidFill>
            <a:srgbClr val="94A1AC"/>
          </a:solidFill>
        </p:spPr>
      </p:pic>
    </p:spTree>
    <p:extLst>
      <p:ext uri="{BB962C8B-B14F-4D97-AF65-F5344CB8AC3E}">
        <p14:creationId xmlns:p14="http://schemas.microsoft.com/office/powerpoint/2010/main" val="2382390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rapezoid 42">
            <a:extLst>
              <a:ext uri="{FF2B5EF4-FFF2-40B4-BE49-F238E27FC236}">
                <a16:creationId xmlns:a16="http://schemas.microsoft.com/office/drawing/2014/main" id="{7C725056-297C-524A-9E43-3A2589EDE907}"/>
              </a:ext>
            </a:extLst>
          </p:cNvPr>
          <p:cNvSpPr/>
          <p:nvPr/>
        </p:nvSpPr>
        <p:spPr>
          <a:xfrm rot="5400000">
            <a:off x="168360" y="3502420"/>
            <a:ext cx="3928629" cy="1698223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B6EA6-844D-0E45-8B7A-E4BDDAA64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30" y="293427"/>
            <a:ext cx="10830429" cy="7738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Proxy remote production </a:t>
            </a:r>
            <a:br>
              <a:rPr lang="en-US" dirty="0"/>
            </a:br>
            <a:r>
              <a:rPr lang="en-US" dirty="0"/>
              <a:t>timing reconciliation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D34BEF-21D8-DE49-9D52-AE34F37A0170}"/>
              </a:ext>
            </a:extLst>
          </p:cNvPr>
          <p:cNvGrpSpPr/>
          <p:nvPr/>
        </p:nvGrpSpPr>
        <p:grpSpPr>
          <a:xfrm flipH="1">
            <a:off x="695030" y="3298953"/>
            <a:ext cx="943135" cy="952291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F20E801-3934-D840-B10F-EA16B1183EFA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6" name="Picture 5" descr="camera.emf">
              <a:extLst>
                <a:ext uri="{FF2B5EF4-FFF2-40B4-BE49-F238E27FC236}">
                  <a16:creationId xmlns:a16="http://schemas.microsoft.com/office/drawing/2014/main" id="{95978212-5907-6C47-841D-AF7F2A974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BF639E-B1C0-4240-8C92-6030D2B74E67}"/>
              </a:ext>
            </a:extLst>
          </p:cNvPr>
          <p:cNvGrpSpPr/>
          <p:nvPr/>
        </p:nvGrpSpPr>
        <p:grpSpPr>
          <a:xfrm flipH="1">
            <a:off x="697022" y="2156611"/>
            <a:ext cx="943135" cy="952291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5DB9697-479A-124C-84EE-8F2D3A830389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9" name="Picture 8" descr="camera.emf">
              <a:extLst>
                <a:ext uri="{FF2B5EF4-FFF2-40B4-BE49-F238E27FC236}">
                  <a16:creationId xmlns:a16="http://schemas.microsoft.com/office/drawing/2014/main" id="{89196C91-DC1D-D04E-AA88-A4AF844B0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0782E1-D1D7-BF4B-B4F5-50DA15271F8F}"/>
              </a:ext>
            </a:extLst>
          </p:cNvPr>
          <p:cNvGrpSpPr/>
          <p:nvPr/>
        </p:nvGrpSpPr>
        <p:grpSpPr>
          <a:xfrm flipH="1">
            <a:off x="642501" y="4529051"/>
            <a:ext cx="943135" cy="952291"/>
            <a:chOff x="397240" y="1349439"/>
            <a:chExt cx="1107553" cy="1107553"/>
          </a:xfrm>
          <a:solidFill>
            <a:srgbClr val="94A1AC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D317C23-3D3E-9F49-AD51-A236611E8F7A}"/>
                </a:ext>
              </a:extLst>
            </p:cNvPr>
            <p:cNvSpPr/>
            <p:nvPr/>
          </p:nvSpPr>
          <p:spPr>
            <a:xfrm>
              <a:off x="397240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" name="Picture 11" descr="camera.emf">
              <a:extLst>
                <a:ext uri="{FF2B5EF4-FFF2-40B4-BE49-F238E27FC236}">
                  <a16:creationId xmlns:a16="http://schemas.microsoft.com/office/drawing/2014/main" id="{5458A41D-6B24-A44F-8D90-E17D2CFA7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97" y="1626327"/>
              <a:ext cx="724438" cy="553777"/>
            </a:xfrm>
            <a:prstGeom prst="rect">
              <a:avLst/>
            </a:prstGeom>
            <a:grp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B5EC2F-D89F-9B47-959F-C05DACC905B3}"/>
              </a:ext>
            </a:extLst>
          </p:cNvPr>
          <p:cNvGrpSpPr/>
          <p:nvPr/>
        </p:nvGrpSpPr>
        <p:grpSpPr>
          <a:xfrm>
            <a:off x="10049518" y="2241784"/>
            <a:ext cx="1015369" cy="1014239"/>
            <a:chOff x="418749" y="2930618"/>
            <a:chExt cx="1107553" cy="1107553"/>
          </a:xfrm>
          <a:solidFill>
            <a:srgbClr val="94A1AC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2A7E23-F8DD-4146-9C13-25545DFC9F72}"/>
                </a:ext>
              </a:extLst>
            </p:cNvPr>
            <p:cNvSpPr/>
            <p:nvPr/>
          </p:nvSpPr>
          <p:spPr>
            <a:xfrm>
              <a:off x="418749" y="2930618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A8FF55-DB38-2D47-A368-D058D7195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02" y="3207826"/>
              <a:ext cx="862246" cy="590487"/>
            </a:xfrm>
            <a:prstGeom prst="rect">
              <a:avLst/>
            </a:prstGeom>
            <a:grp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2F9174-9325-4449-B5E4-7E86AED6B06B}"/>
              </a:ext>
            </a:extLst>
          </p:cNvPr>
          <p:cNvGrpSpPr/>
          <p:nvPr/>
        </p:nvGrpSpPr>
        <p:grpSpPr>
          <a:xfrm>
            <a:off x="10017590" y="5301605"/>
            <a:ext cx="1015369" cy="1014239"/>
            <a:chOff x="7639132" y="2929042"/>
            <a:chExt cx="1107553" cy="1107553"/>
          </a:xfrm>
          <a:solidFill>
            <a:srgbClr val="94A1AC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320A97-293F-EC43-968D-CE5D918605F9}"/>
                </a:ext>
              </a:extLst>
            </p:cNvPr>
            <p:cNvSpPr/>
            <p:nvPr/>
          </p:nvSpPr>
          <p:spPr>
            <a:xfrm>
              <a:off x="7639132" y="2929042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7F02B70-000F-D14F-84B7-D588096BB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084" y="3108934"/>
              <a:ext cx="739648" cy="772668"/>
            </a:xfrm>
            <a:prstGeom prst="rect">
              <a:avLst/>
            </a:prstGeom>
            <a:grpFill/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822233-28F6-4E47-8E8A-942826DB8BC1}"/>
              </a:ext>
            </a:extLst>
          </p:cNvPr>
          <p:cNvGrpSpPr/>
          <p:nvPr/>
        </p:nvGrpSpPr>
        <p:grpSpPr>
          <a:xfrm>
            <a:off x="5304510" y="3911311"/>
            <a:ext cx="1015369" cy="1014239"/>
            <a:chOff x="6303348" y="1349439"/>
            <a:chExt cx="1107553" cy="110755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2F56FC-E810-E24B-85E7-C8BD155F9F2C}"/>
                </a:ext>
              </a:extLst>
            </p:cNvPr>
            <p:cNvSpPr/>
            <p:nvPr/>
          </p:nvSpPr>
          <p:spPr>
            <a:xfrm>
              <a:off x="6303348" y="1349439"/>
              <a:ext cx="1107553" cy="1107553"/>
            </a:xfrm>
            <a:prstGeom prst="ellipse">
              <a:avLst/>
            </a:prstGeom>
            <a:solidFill>
              <a:srgbClr val="94A1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CDB791-4BC8-754A-9703-C9B5C7E89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394" y="1654399"/>
              <a:ext cx="759460" cy="46151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52991C-E8A9-A44C-812C-1C0DE42B6DDA}"/>
              </a:ext>
            </a:extLst>
          </p:cNvPr>
          <p:cNvGrpSpPr/>
          <p:nvPr/>
        </p:nvGrpSpPr>
        <p:grpSpPr>
          <a:xfrm>
            <a:off x="10017590" y="3771712"/>
            <a:ext cx="1015369" cy="1014239"/>
            <a:chOff x="6303348" y="1349439"/>
            <a:chExt cx="1107553" cy="1107553"/>
          </a:xfrm>
          <a:solidFill>
            <a:srgbClr val="94A1AC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8E67A6A-4FC4-D842-8D5C-BF50769F6F0E}"/>
                </a:ext>
              </a:extLst>
            </p:cNvPr>
            <p:cNvSpPr/>
            <p:nvPr/>
          </p:nvSpPr>
          <p:spPr>
            <a:xfrm>
              <a:off x="6303348" y="1349439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DCED59-7B5F-FB4B-B6CA-C1257F71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93" y="1544948"/>
              <a:ext cx="597662" cy="716534"/>
            </a:xfrm>
            <a:prstGeom prst="rect">
              <a:avLst/>
            </a:prstGeom>
            <a:grpFill/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3AC7D0-62CD-974E-B48C-68705EF0B408}"/>
              </a:ext>
            </a:extLst>
          </p:cNvPr>
          <p:cNvGrpSpPr/>
          <p:nvPr/>
        </p:nvGrpSpPr>
        <p:grpSpPr>
          <a:xfrm>
            <a:off x="2475101" y="4785951"/>
            <a:ext cx="1015369" cy="1014239"/>
            <a:chOff x="4852827" y="2735797"/>
            <a:chExt cx="1107553" cy="1107553"/>
          </a:xfrm>
          <a:solidFill>
            <a:srgbClr val="94A1AC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F50B27C-36B8-0C41-BC98-4CAE7F1C6871}"/>
                </a:ext>
              </a:extLst>
            </p:cNvPr>
            <p:cNvSpPr/>
            <p:nvPr/>
          </p:nvSpPr>
          <p:spPr>
            <a:xfrm>
              <a:off x="4852827" y="2735797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81B791C-15E0-534A-A9F3-0A728D518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089" y="2917136"/>
              <a:ext cx="808990" cy="696722"/>
            </a:xfrm>
            <a:prstGeom prst="rect">
              <a:avLst/>
            </a:prstGeom>
            <a:grpFill/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01ED0A-1E30-4A42-85BB-31E1C0A0C081}"/>
              </a:ext>
            </a:extLst>
          </p:cNvPr>
          <p:cNvGrpSpPr/>
          <p:nvPr/>
        </p:nvGrpSpPr>
        <p:grpSpPr>
          <a:xfrm>
            <a:off x="642501" y="5687424"/>
            <a:ext cx="943135" cy="953271"/>
            <a:chOff x="1881214" y="1347383"/>
            <a:chExt cx="1107553" cy="1107553"/>
          </a:xfrm>
          <a:solidFill>
            <a:srgbClr val="94A1AC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8E8EAA9-4B7B-EC42-9AD7-E9FAECB0D0E8}"/>
                </a:ext>
              </a:extLst>
            </p:cNvPr>
            <p:cNvSpPr/>
            <p:nvPr/>
          </p:nvSpPr>
          <p:spPr>
            <a:xfrm>
              <a:off x="1881214" y="1347383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FBE75B3-6678-4041-87A7-950C9C327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206" y="1430624"/>
              <a:ext cx="607568" cy="941070"/>
            </a:xfrm>
            <a:prstGeom prst="rect">
              <a:avLst/>
            </a:prstGeom>
            <a:grp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7FE3B73-C642-764C-A0E6-9BE1A6E28002}"/>
              </a:ext>
            </a:extLst>
          </p:cNvPr>
          <p:cNvGrpSpPr/>
          <p:nvPr/>
        </p:nvGrpSpPr>
        <p:grpSpPr>
          <a:xfrm>
            <a:off x="7957596" y="4643852"/>
            <a:ext cx="1015369" cy="1014239"/>
            <a:chOff x="4852827" y="2735797"/>
            <a:chExt cx="1107553" cy="1107553"/>
          </a:xfrm>
          <a:solidFill>
            <a:srgbClr val="94A1A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414117E-341F-9E42-B017-D5859C41FCE0}"/>
                </a:ext>
              </a:extLst>
            </p:cNvPr>
            <p:cNvSpPr/>
            <p:nvPr/>
          </p:nvSpPr>
          <p:spPr>
            <a:xfrm>
              <a:off x="4852827" y="2735797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0716530-ACC8-B74C-9790-9D1CA1FD6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089" y="2917136"/>
              <a:ext cx="808990" cy="696722"/>
            </a:xfrm>
            <a:prstGeom prst="rect">
              <a:avLst/>
            </a:prstGeom>
            <a:grpFill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018F5D-5C6D-E64B-AFC4-ECA1A7F8079A}"/>
              </a:ext>
            </a:extLst>
          </p:cNvPr>
          <p:cNvGrpSpPr/>
          <p:nvPr/>
        </p:nvGrpSpPr>
        <p:grpSpPr>
          <a:xfrm>
            <a:off x="2455969" y="2909259"/>
            <a:ext cx="1015369" cy="1014239"/>
            <a:chOff x="3410830" y="2939673"/>
            <a:chExt cx="1107553" cy="1107553"/>
          </a:xfrm>
          <a:solidFill>
            <a:srgbClr val="94A1AC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44309F3-508C-FA43-AA2A-7461DCBD18A2}"/>
                </a:ext>
              </a:extLst>
            </p:cNvPr>
            <p:cNvSpPr/>
            <p:nvPr/>
          </p:nvSpPr>
          <p:spPr>
            <a:xfrm>
              <a:off x="3410830" y="2939673"/>
              <a:ext cx="1107553" cy="11075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BF4D8CA-FAC7-E34F-BAA2-600F87B58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0957" y="3067491"/>
              <a:ext cx="987298" cy="851916"/>
            </a:xfrm>
            <a:prstGeom prst="rect">
              <a:avLst/>
            </a:prstGeom>
            <a:noFill/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BC10737-CCA3-C64B-82D0-14E21DE7F06E}"/>
              </a:ext>
            </a:extLst>
          </p:cNvPr>
          <p:cNvCxnSpPr>
            <a:cxnSpLocks/>
          </p:cNvCxnSpPr>
          <p:nvPr/>
        </p:nvCxnSpPr>
        <p:spPr>
          <a:xfrm flipH="1">
            <a:off x="1121596" y="1992932"/>
            <a:ext cx="30400" cy="45717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C45595-6443-5343-9574-0CDECACF690A}"/>
              </a:ext>
            </a:extLst>
          </p:cNvPr>
          <p:cNvCxnSpPr>
            <a:cxnSpLocks/>
          </p:cNvCxnSpPr>
          <p:nvPr/>
        </p:nvCxnSpPr>
        <p:spPr>
          <a:xfrm flipH="1">
            <a:off x="10530219" y="1778924"/>
            <a:ext cx="30400" cy="45717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469BAA1-8C68-C943-AFC8-5B128B7E81A9}"/>
              </a:ext>
            </a:extLst>
          </p:cNvPr>
          <p:cNvCxnSpPr>
            <a:cxnSpLocks/>
          </p:cNvCxnSpPr>
          <p:nvPr/>
        </p:nvCxnSpPr>
        <p:spPr>
          <a:xfrm>
            <a:off x="3311733" y="2116481"/>
            <a:ext cx="65001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ight Arrow 44">
            <a:extLst>
              <a:ext uri="{FF2B5EF4-FFF2-40B4-BE49-F238E27FC236}">
                <a16:creationId xmlns:a16="http://schemas.microsoft.com/office/drawing/2014/main" id="{E94D133E-F095-0249-B1F5-354E5F5D06C7}"/>
              </a:ext>
            </a:extLst>
          </p:cNvPr>
          <p:cNvSpPr/>
          <p:nvPr/>
        </p:nvSpPr>
        <p:spPr>
          <a:xfrm>
            <a:off x="2615737" y="2207726"/>
            <a:ext cx="7261091" cy="603717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/>
              <a:t>Compressed lower resolution proxy images + audio (t=x)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8E5DCBD5-0172-0142-B420-14BB878724E4}"/>
              </a:ext>
            </a:extLst>
          </p:cNvPr>
          <p:cNvSpPr/>
          <p:nvPr/>
        </p:nvSpPr>
        <p:spPr>
          <a:xfrm flipH="1">
            <a:off x="3909376" y="3162195"/>
            <a:ext cx="4871573" cy="56953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/>
              <a:t>Edit, mix, tally control data (t=y)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D43574-FF89-3D41-8C28-FFD30E56BB52}"/>
              </a:ext>
            </a:extLst>
          </p:cNvPr>
          <p:cNvSpPr txBox="1"/>
          <p:nvPr/>
        </p:nvSpPr>
        <p:spPr>
          <a:xfrm>
            <a:off x="3698967" y="1685695"/>
            <a:ext cx="606129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delay = transit time plus any compression </a:t>
            </a:r>
            <a:r>
              <a:rPr lang="en-US" sz="2133" dirty="0" err="1"/>
              <a:t>etc</a:t>
            </a:r>
            <a:endParaRPr lang="en-US" sz="2133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8100F7-C038-124D-A4E8-76807B66D163}"/>
              </a:ext>
            </a:extLst>
          </p:cNvPr>
          <p:cNvSpPr txBox="1"/>
          <p:nvPr/>
        </p:nvSpPr>
        <p:spPr>
          <a:xfrm>
            <a:off x="1319001" y="1862773"/>
            <a:ext cx="70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t+0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EC9A19-EB9E-8240-A480-D868600F26AF}"/>
              </a:ext>
            </a:extLst>
          </p:cNvPr>
          <p:cNvSpPr txBox="1"/>
          <p:nvPr/>
        </p:nvSpPr>
        <p:spPr>
          <a:xfrm>
            <a:off x="10571902" y="1601081"/>
            <a:ext cx="713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t+x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9455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536882" y="1459447"/>
          <a:ext cx="4885384" cy="2377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CorelPhotoPaint.Image.9" r:id="rId5" imgW="8508960" imgH="4140000" progId="CorelPhotoPaint.Image.9">
                  <p:embed/>
                </p:oleObj>
              </mc:Choice>
              <mc:Fallback>
                <p:oleObj name="CorelPhotoPaint.Image.9" r:id="rId5" imgW="8508960" imgH="4140000" progId="CorelPhotoPaint.Image.9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6882" y="1459447"/>
                        <a:ext cx="4885384" cy="2377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Clock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1545" end="11393.4444"/>
                </p14:media>
              </p:ext>
            </p:extLst>
          </p:nvPr>
        </p:nvPicPr>
        <p:blipFill rotWithShape="1">
          <a:blip r:embed="rId7"/>
          <a:srcRect l="20316" r="18732"/>
          <a:stretch/>
        </p:blipFill>
        <p:spPr>
          <a:xfrm>
            <a:off x="8291966" y="2702969"/>
            <a:ext cx="3440687" cy="3175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EA1CF9-1D47-4B47-B7CB-80D85D899F8B}"/>
              </a:ext>
            </a:extLst>
          </p:cNvPr>
          <p:cNvSpPr/>
          <p:nvPr/>
        </p:nvSpPr>
        <p:spPr>
          <a:xfrm>
            <a:off x="2860310" y="4209452"/>
            <a:ext cx="2070165" cy="621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Audio-video </a:t>
            </a:r>
            <a:r>
              <a:rPr lang="en-GB" dirty="0" err="1"/>
              <a:t>Iip</a:t>
            </a:r>
            <a:r>
              <a:rPr lang="en-GB" dirty="0"/>
              <a:t> sync ~5ms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7B275-B2E5-4B8D-BF94-4C1E4DCE53A0}"/>
              </a:ext>
            </a:extLst>
          </p:cNvPr>
          <p:cNvSpPr/>
          <p:nvPr/>
        </p:nvSpPr>
        <p:spPr>
          <a:xfrm>
            <a:off x="2864952" y="4942055"/>
            <a:ext cx="2070165" cy="621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Coherent audio sync ~20us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2A85F2-743A-4E15-9A69-84482B9D1C8D}"/>
              </a:ext>
            </a:extLst>
          </p:cNvPr>
          <p:cNvSpPr/>
          <p:nvPr/>
        </p:nvSpPr>
        <p:spPr>
          <a:xfrm>
            <a:off x="2864952" y="5674658"/>
            <a:ext cx="2070165" cy="621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Absolute time delivery ~20ms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7D9CCEA-9971-4810-BD3A-C9B136E3F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367"/>
            <a:ext cx="10515600" cy="891416"/>
          </a:xfrm>
        </p:spPr>
        <p:txBody>
          <a:bodyPr/>
          <a:lstStyle/>
          <a:p>
            <a:r>
              <a:rPr lang="en-GB" altLang="en-US" dirty="0"/>
              <a:t>Timing requirement examples</a:t>
            </a: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4070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7FBF-D6E7-47F9-90E2-E0FDA31FE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77" y="97165"/>
            <a:ext cx="7765448" cy="1126792"/>
          </a:xfrm>
        </p:spPr>
        <p:txBody>
          <a:bodyPr/>
          <a:lstStyle/>
          <a:p>
            <a:r>
              <a:rPr lang="en-GB" dirty="0"/>
              <a:t>Hybrid timing reconciliation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A7282A3-A772-4E54-8935-F332E84F2D41}"/>
              </a:ext>
            </a:extLst>
          </p:cNvPr>
          <p:cNvGrpSpPr/>
          <p:nvPr/>
        </p:nvGrpSpPr>
        <p:grpSpPr>
          <a:xfrm>
            <a:off x="1243262" y="2359781"/>
            <a:ext cx="9534747" cy="4545672"/>
            <a:chOff x="499310" y="832684"/>
            <a:chExt cx="8018793" cy="38378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623204-FC45-4D38-9EBA-DD46AADFC8AB}"/>
                </a:ext>
              </a:extLst>
            </p:cNvPr>
            <p:cNvGrpSpPr/>
            <p:nvPr/>
          </p:nvGrpSpPr>
          <p:grpSpPr>
            <a:xfrm>
              <a:off x="7299816" y="3171146"/>
              <a:ext cx="1167780" cy="1127203"/>
              <a:chOff x="423246" y="2735797"/>
              <a:chExt cx="1107553" cy="110755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C0AB0CE-3583-4D47-B3F7-54052C1C2EA2}"/>
                  </a:ext>
                </a:extLst>
              </p:cNvPr>
              <p:cNvSpPr/>
              <p:nvPr/>
            </p:nvSpPr>
            <p:spPr>
              <a:xfrm>
                <a:off x="423246" y="2735797"/>
                <a:ext cx="1107553" cy="11075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7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4B3981D-469B-46FD-9A0D-E123FE6EE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4178" y="2975883"/>
                <a:ext cx="805688" cy="62738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3EF549-E827-4222-AA8E-FDAEDD6494A9}"/>
                </a:ext>
              </a:extLst>
            </p:cNvPr>
            <p:cNvGrpSpPr/>
            <p:nvPr/>
          </p:nvGrpSpPr>
          <p:grpSpPr>
            <a:xfrm>
              <a:off x="7299818" y="1466875"/>
              <a:ext cx="1206953" cy="1155815"/>
              <a:chOff x="4774567" y="2984587"/>
              <a:chExt cx="1107553" cy="1107553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105E33D-DC67-4798-8DBE-ED727B94EFDA}"/>
                  </a:ext>
                </a:extLst>
              </p:cNvPr>
              <p:cNvSpPr/>
              <p:nvPr/>
            </p:nvSpPr>
            <p:spPr>
              <a:xfrm>
                <a:off x="4774567" y="2984587"/>
                <a:ext cx="1107553" cy="1107553"/>
              </a:xfrm>
              <a:prstGeom prst="ellipse">
                <a:avLst/>
              </a:prstGeom>
              <a:solidFill>
                <a:srgbClr val="74C042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7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B6799F-62BB-4CD7-9E26-7CCF72E6A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7432" y="3244409"/>
                <a:ext cx="861822" cy="587909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A33CCE-50FF-425C-B9D3-09A5FC32FC3C}"/>
                </a:ext>
              </a:extLst>
            </p:cNvPr>
            <p:cNvGrpSpPr/>
            <p:nvPr/>
          </p:nvGrpSpPr>
          <p:grpSpPr>
            <a:xfrm>
              <a:off x="2898443" y="1477754"/>
              <a:ext cx="1107553" cy="1107553"/>
              <a:chOff x="3318189" y="2928562"/>
              <a:chExt cx="1107553" cy="110755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FF6BF27-1574-4C1A-98A5-7A485B2BB3D7}"/>
                  </a:ext>
                </a:extLst>
              </p:cNvPr>
              <p:cNvSpPr/>
              <p:nvPr/>
            </p:nvSpPr>
            <p:spPr>
              <a:xfrm>
                <a:off x="3318189" y="2928562"/>
                <a:ext cx="1107553" cy="1107553"/>
              </a:xfrm>
              <a:prstGeom prst="ellipse">
                <a:avLst/>
              </a:prstGeom>
              <a:solidFill>
                <a:srgbClr val="74C04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7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6AE2BAF-6349-4D92-B48C-A89DD8125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57564" y="3114165"/>
                <a:ext cx="828802" cy="736346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972334B-109C-44E1-9F79-A145F177770D}"/>
                </a:ext>
              </a:extLst>
            </p:cNvPr>
            <p:cNvGrpSpPr/>
            <p:nvPr/>
          </p:nvGrpSpPr>
          <p:grpSpPr>
            <a:xfrm>
              <a:off x="3993248" y="3171146"/>
              <a:ext cx="1107552" cy="1107552"/>
              <a:chOff x="6230945" y="2984587"/>
              <a:chExt cx="1107552" cy="110755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F46B95E-B98B-40C2-A2A3-4FC37063ED55}"/>
                  </a:ext>
                </a:extLst>
              </p:cNvPr>
              <p:cNvSpPr/>
              <p:nvPr/>
            </p:nvSpPr>
            <p:spPr>
              <a:xfrm>
                <a:off x="6230945" y="2984587"/>
                <a:ext cx="1107552" cy="1107552"/>
              </a:xfrm>
              <a:prstGeom prst="ellipse">
                <a:avLst/>
              </a:prstGeom>
              <a:solidFill>
                <a:srgbClr val="74C042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333" dirty="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AF909A2-A0E1-4613-A07C-7D26A2E66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85179" y="3237881"/>
                <a:ext cx="799084" cy="600964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D45A2B-BBC9-4B3F-9A6B-86BEB2F5658B}"/>
                </a:ext>
              </a:extLst>
            </p:cNvPr>
            <p:cNvGrpSpPr/>
            <p:nvPr/>
          </p:nvGrpSpPr>
          <p:grpSpPr>
            <a:xfrm>
              <a:off x="503488" y="1453625"/>
              <a:ext cx="1107553" cy="1107553"/>
              <a:chOff x="397240" y="1349439"/>
              <a:chExt cx="1107553" cy="110755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0876638-141A-45C6-93CF-1AD437290155}"/>
                  </a:ext>
                </a:extLst>
              </p:cNvPr>
              <p:cNvSpPr/>
              <p:nvPr/>
            </p:nvSpPr>
            <p:spPr>
              <a:xfrm>
                <a:off x="397240" y="1349439"/>
                <a:ext cx="1107553" cy="11075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7" dirty="0"/>
              </a:p>
            </p:txBody>
          </p:sp>
          <p:pic>
            <p:nvPicPr>
              <p:cNvPr id="26" name="Picture 25" descr="camera.emf">
                <a:extLst>
                  <a:ext uri="{FF2B5EF4-FFF2-40B4-BE49-F238E27FC236}">
                    <a16:creationId xmlns:a16="http://schemas.microsoft.com/office/drawing/2014/main" id="{CBC158DF-44D1-4420-BA00-03276C0A4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797" y="1626327"/>
                <a:ext cx="724438" cy="553777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B4CDC-A919-4EA5-BC87-303B071FD120}"/>
                </a:ext>
              </a:extLst>
            </p:cNvPr>
            <p:cNvGrpSpPr/>
            <p:nvPr/>
          </p:nvGrpSpPr>
          <p:grpSpPr>
            <a:xfrm>
              <a:off x="499310" y="3171146"/>
              <a:ext cx="1107553" cy="1107553"/>
              <a:chOff x="1881214" y="1347383"/>
              <a:chExt cx="1107553" cy="110755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CB9A53B-CEC7-4D5E-84CA-B094C1174956}"/>
                  </a:ext>
                </a:extLst>
              </p:cNvPr>
              <p:cNvSpPr/>
              <p:nvPr/>
            </p:nvSpPr>
            <p:spPr>
              <a:xfrm>
                <a:off x="1881214" y="1347383"/>
                <a:ext cx="1107553" cy="1107553"/>
              </a:xfrm>
              <a:prstGeom prst="ellipse">
                <a:avLst/>
              </a:prstGeom>
              <a:solidFill>
                <a:srgbClr val="74C04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7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BA8C897-4615-42FB-8CC1-28E3F205C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31206" y="1430624"/>
                <a:ext cx="607568" cy="94107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24A71FC-596A-4978-B6A3-41921F93DFA7}"/>
                </a:ext>
              </a:extLst>
            </p:cNvPr>
            <p:cNvGrpSpPr/>
            <p:nvPr/>
          </p:nvGrpSpPr>
          <p:grpSpPr>
            <a:xfrm>
              <a:off x="5100801" y="1477755"/>
              <a:ext cx="1107553" cy="1107553"/>
              <a:chOff x="4852827" y="2735797"/>
              <a:chExt cx="1107553" cy="1107553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0F9445B-F742-47DC-9F6D-A7F178532403}"/>
                  </a:ext>
                </a:extLst>
              </p:cNvPr>
              <p:cNvSpPr/>
              <p:nvPr/>
            </p:nvSpPr>
            <p:spPr>
              <a:xfrm>
                <a:off x="4852827" y="2735797"/>
                <a:ext cx="1107553" cy="11075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7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8ED94DB-4BDE-4C1C-B6BE-545A86AA7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96089" y="2917136"/>
                <a:ext cx="808990" cy="696722"/>
              </a:xfrm>
              <a:prstGeom prst="rect">
                <a:avLst/>
              </a:prstGeom>
            </p:spPr>
          </p:pic>
        </p:grpSp>
        <p:sp>
          <p:nvSpPr>
            <p:cNvPr id="33" name="Right Arrow 2">
              <a:extLst>
                <a:ext uri="{FF2B5EF4-FFF2-40B4-BE49-F238E27FC236}">
                  <a16:creationId xmlns:a16="http://schemas.microsoft.com/office/drawing/2014/main" id="{A9254FC8-BEE4-49C5-9F77-5E7CA677F3E7}"/>
                </a:ext>
              </a:extLst>
            </p:cNvPr>
            <p:cNvSpPr/>
            <p:nvPr/>
          </p:nvSpPr>
          <p:spPr>
            <a:xfrm>
              <a:off x="1611040" y="3551661"/>
              <a:ext cx="2394956" cy="330895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sp>
          <p:nvSpPr>
            <p:cNvPr id="34" name="Right Arrow 36">
              <a:extLst>
                <a:ext uri="{FF2B5EF4-FFF2-40B4-BE49-F238E27FC236}">
                  <a16:creationId xmlns:a16="http://schemas.microsoft.com/office/drawing/2014/main" id="{177DA87D-89E7-4B4D-B9FD-19CE5FB2B326}"/>
                </a:ext>
              </a:extLst>
            </p:cNvPr>
            <p:cNvSpPr/>
            <p:nvPr/>
          </p:nvSpPr>
          <p:spPr>
            <a:xfrm>
              <a:off x="4009336" y="1841952"/>
              <a:ext cx="1091464" cy="330895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sp>
          <p:nvSpPr>
            <p:cNvPr id="35" name="Right Arrow 37">
              <a:extLst>
                <a:ext uri="{FF2B5EF4-FFF2-40B4-BE49-F238E27FC236}">
                  <a16:creationId xmlns:a16="http://schemas.microsoft.com/office/drawing/2014/main" id="{10F4916A-B3DD-473E-8EB4-06E409FFCE2E}"/>
                </a:ext>
              </a:extLst>
            </p:cNvPr>
            <p:cNvSpPr/>
            <p:nvPr/>
          </p:nvSpPr>
          <p:spPr>
            <a:xfrm>
              <a:off x="6208354" y="1866081"/>
              <a:ext cx="1091464" cy="330895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793530F-8803-4ED6-AD84-7E0658237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3708" y="832684"/>
              <a:ext cx="19586" cy="3769360"/>
            </a:xfrm>
            <a:prstGeom prst="line">
              <a:avLst/>
            </a:prstGeom>
            <a:ln w="1111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Arrow 38">
              <a:extLst>
                <a:ext uri="{FF2B5EF4-FFF2-40B4-BE49-F238E27FC236}">
                  <a16:creationId xmlns:a16="http://schemas.microsoft.com/office/drawing/2014/main" id="{928CF415-EB42-456E-83C1-8F0122A24E80}"/>
                </a:ext>
              </a:extLst>
            </p:cNvPr>
            <p:cNvSpPr/>
            <p:nvPr/>
          </p:nvSpPr>
          <p:spPr>
            <a:xfrm>
              <a:off x="5083588" y="3546831"/>
              <a:ext cx="2235815" cy="330895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sp>
          <p:nvSpPr>
            <p:cNvPr id="38" name="Right Arrow 39">
              <a:extLst>
                <a:ext uri="{FF2B5EF4-FFF2-40B4-BE49-F238E27FC236}">
                  <a16:creationId xmlns:a16="http://schemas.microsoft.com/office/drawing/2014/main" id="{35DEA04C-F9E3-437F-B5FF-32BB5FD74E31}"/>
                </a:ext>
              </a:extLst>
            </p:cNvPr>
            <p:cNvSpPr/>
            <p:nvPr/>
          </p:nvSpPr>
          <p:spPr>
            <a:xfrm>
              <a:off x="1606863" y="1879335"/>
              <a:ext cx="1301295" cy="330895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2E88ADC-12E6-48BA-A85D-A4ABEB8DD9AF}"/>
                </a:ext>
              </a:extLst>
            </p:cNvPr>
            <p:cNvCxnSpPr/>
            <p:nvPr/>
          </p:nvCxnSpPr>
          <p:spPr>
            <a:xfrm>
              <a:off x="2908158" y="1336795"/>
              <a:ext cx="10850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CE85C34-C2CE-4E4E-8288-9C03E8E27F2E}"/>
                </a:ext>
              </a:extLst>
            </p:cNvPr>
            <p:cNvCxnSpPr>
              <a:cxnSpLocks/>
            </p:cNvCxnSpPr>
            <p:nvPr/>
          </p:nvCxnSpPr>
          <p:spPr>
            <a:xfrm>
              <a:off x="5123262" y="1343066"/>
              <a:ext cx="10850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779105-E5E7-4B04-BEEB-26C613FE0657}"/>
                </a:ext>
              </a:extLst>
            </p:cNvPr>
            <p:cNvSpPr txBox="1"/>
            <p:nvPr/>
          </p:nvSpPr>
          <p:spPr>
            <a:xfrm>
              <a:off x="2863793" y="1102676"/>
              <a:ext cx="985003" cy="233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Processing time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91587E-9BA3-4FA0-BC90-C7477FD7BF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0797" y="832684"/>
              <a:ext cx="7361" cy="20116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F258D07-A49F-49D1-A303-1968604A4F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8706" y="836111"/>
              <a:ext cx="7361" cy="20116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F05D957-5F6E-4D0B-9337-06268AD967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588" y="836540"/>
              <a:ext cx="7361" cy="20116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71CD1F-919A-45ED-AD3F-599B5CDB14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8889" y="832684"/>
              <a:ext cx="7361" cy="20116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B4CA4C3-0A35-4BC6-941D-C486C5181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6718" y="3019564"/>
              <a:ext cx="14442" cy="16509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DD9841A-5F16-413F-9E52-D8EE10A84B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588" y="3019564"/>
              <a:ext cx="3682" cy="16509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7182743-41B1-4ACD-A812-5519383C5EF1}"/>
                </a:ext>
              </a:extLst>
            </p:cNvPr>
            <p:cNvSpPr txBox="1"/>
            <p:nvPr/>
          </p:nvSpPr>
          <p:spPr>
            <a:xfrm>
              <a:off x="3921784" y="4328858"/>
              <a:ext cx="985003" cy="233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Processing time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F9C06A7-4411-4C3A-AF2F-9E548B118A83}"/>
                </a:ext>
              </a:extLst>
            </p:cNvPr>
            <p:cNvCxnSpPr>
              <a:cxnSpLocks/>
            </p:cNvCxnSpPr>
            <p:nvPr/>
          </p:nvCxnSpPr>
          <p:spPr>
            <a:xfrm>
              <a:off x="4005996" y="4545020"/>
              <a:ext cx="10850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2B6F7C3-3613-4E44-930C-29391F235617}"/>
                </a:ext>
              </a:extLst>
            </p:cNvPr>
            <p:cNvSpPr txBox="1"/>
            <p:nvPr/>
          </p:nvSpPr>
          <p:spPr>
            <a:xfrm>
              <a:off x="5049797" y="1115828"/>
              <a:ext cx="985003" cy="233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Processing time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3BB0F69-6B98-4A1C-866D-50FC81A461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8514" y="832684"/>
              <a:ext cx="35227" cy="38378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084A5AD-13BF-4E8F-8768-D9C5D34335AB}"/>
                </a:ext>
              </a:extLst>
            </p:cNvPr>
            <p:cNvSpPr txBox="1"/>
            <p:nvPr/>
          </p:nvSpPr>
          <p:spPr>
            <a:xfrm>
              <a:off x="1022844" y="979352"/>
              <a:ext cx="772914" cy="389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Origination </a:t>
              </a:r>
              <a:br>
                <a:rPr lang="en-US" sz="1200" dirty="0"/>
              </a:br>
              <a:r>
                <a:rPr lang="en-US" sz="1200" dirty="0"/>
                <a:t>time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FE97CE-6F73-4478-BCBD-A477D9535986}"/>
                </a:ext>
              </a:extLst>
            </p:cNvPr>
            <p:cNvSpPr txBox="1"/>
            <p:nvPr/>
          </p:nvSpPr>
          <p:spPr>
            <a:xfrm>
              <a:off x="7892298" y="1200857"/>
              <a:ext cx="625805" cy="233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Use time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9A7BD6C-570B-4DA2-96F1-75EA3B58D220}"/>
                </a:ext>
              </a:extLst>
            </p:cNvPr>
            <p:cNvSpPr txBox="1"/>
            <p:nvPr/>
          </p:nvSpPr>
          <p:spPr>
            <a:xfrm>
              <a:off x="4134077" y="1466876"/>
              <a:ext cx="612324" cy="233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link time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AF6985D-5280-42A2-B787-93D6AF279057}"/>
                </a:ext>
              </a:extLst>
            </p:cNvPr>
            <p:cNvCxnSpPr/>
            <p:nvPr/>
          </p:nvCxnSpPr>
          <p:spPr>
            <a:xfrm>
              <a:off x="4015710" y="1718695"/>
              <a:ext cx="10850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348B69-EDC2-4EEF-A46C-C3DD11843403}"/>
                </a:ext>
              </a:extLst>
            </p:cNvPr>
            <p:cNvSpPr txBox="1"/>
            <p:nvPr/>
          </p:nvSpPr>
          <p:spPr>
            <a:xfrm>
              <a:off x="1929069" y="1171773"/>
              <a:ext cx="612324" cy="233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link time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FC0F396-CB29-4D55-ACBD-A4A14CB7ED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741" y="1423593"/>
              <a:ext cx="1842053" cy="174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A1D114-CA83-4AE8-BC26-8E22F81C267B}"/>
                </a:ext>
              </a:extLst>
            </p:cNvPr>
            <p:cNvSpPr txBox="1"/>
            <p:nvPr/>
          </p:nvSpPr>
          <p:spPr>
            <a:xfrm>
              <a:off x="6339147" y="1189190"/>
              <a:ext cx="612324" cy="233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link time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C398967-2EFB-4909-A101-A951CDECC7C6}"/>
                </a:ext>
              </a:extLst>
            </p:cNvPr>
            <p:cNvCxnSpPr>
              <a:cxnSpLocks/>
            </p:cNvCxnSpPr>
            <p:nvPr/>
          </p:nvCxnSpPr>
          <p:spPr>
            <a:xfrm>
              <a:off x="6220781" y="1441010"/>
              <a:ext cx="166292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C56710C-91C3-440D-AAEB-8D52116419D5}"/>
                </a:ext>
              </a:extLst>
            </p:cNvPr>
            <p:cNvSpPr txBox="1"/>
            <p:nvPr/>
          </p:nvSpPr>
          <p:spPr>
            <a:xfrm>
              <a:off x="2995160" y="4075989"/>
              <a:ext cx="612324" cy="233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link time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4400CFD-0A80-4223-A2F4-B56FEC1CB2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083" y="4327809"/>
              <a:ext cx="2918801" cy="20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EE62843-D156-4D76-A3F1-90C08E5591A3}"/>
                </a:ext>
              </a:extLst>
            </p:cNvPr>
            <p:cNvSpPr txBox="1"/>
            <p:nvPr/>
          </p:nvSpPr>
          <p:spPr>
            <a:xfrm>
              <a:off x="5991680" y="4086929"/>
              <a:ext cx="612324" cy="233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link time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44C393E-99F4-420D-91B4-3BF53ED04F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6352" y="4340845"/>
              <a:ext cx="2760272" cy="153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B9F905D-8CE3-4445-97D6-357BA1802D38}"/>
                </a:ext>
              </a:extLst>
            </p:cNvPr>
            <p:cNvGrpSpPr/>
            <p:nvPr/>
          </p:nvGrpSpPr>
          <p:grpSpPr>
            <a:xfrm>
              <a:off x="5110194" y="1480770"/>
              <a:ext cx="1099152" cy="1108111"/>
              <a:chOff x="3958455" y="1384563"/>
              <a:chExt cx="1099152" cy="1108111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59D45CC-8B8B-491B-AA77-5CFDBCAAC71C}"/>
                  </a:ext>
                </a:extLst>
              </p:cNvPr>
              <p:cNvSpPr/>
              <p:nvPr/>
            </p:nvSpPr>
            <p:spPr bwMode="auto">
              <a:xfrm>
                <a:off x="3958455" y="1392394"/>
                <a:ext cx="1099152" cy="1100280"/>
              </a:xfrm>
              <a:prstGeom prst="ellipse">
                <a:avLst/>
              </a:prstGeom>
              <a:solidFill>
                <a:srgbClr val="94A1A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67"/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7E3C58B-8800-4981-A576-AE0F07444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158877" y="1384563"/>
                <a:ext cx="698309" cy="890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E0978996-A885-4AF5-BA07-FB4C9334DB37}"/>
              </a:ext>
            </a:extLst>
          </p:cNvPr>
          <p:cNvSpPr/>
          <p:nvPr/>
        </p:nvSpPr>
        <p:spPr>
          <a:xfrm>
            <a:off x="1406833" y="1733561"/>
            <a:ext cx="5881449" cy="57853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Some chain timing preservation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3E93FF13-4324-4E3E-A3E9-ED491DC127E8}"/>
              </a:ext>
            </a:extLst>
          </p:cNvPr>
          <p:cNvSpPr/>
          <p:nvPr/>
        </p:nvSpPr>
        <p:spPr>
          <a:xfrm>
            <a:off x="7846942" y="1222259"/>
            <a:ext cx="2977876" cy="149137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dirty="0"/>
              <a:t>Control</a:t>
            </a:r>
            <a:br>
              <a:rPr lang="en-GB" sz="2400" dirty="0"/>
            </a:br>
            <a:r>
              <a:rPr lang="en-GB" sz="2400" dirty="0"/>
              <a:t>system</a:t>
            </a:r>
          </a:p>
          <a:p>
            <a:pPr algn="r"/>
            <a:r>
              <a:rPr lang="en-GB" sz="2400" dirty="0"/>
              <a:t>Provides</a:t>
            </a:r>
            <a:br>
              <a:rPr lang="en-GB" sz="2400" dirty="0"/>
            </a:br>
            <a:r>
              <a:rPr lang="en-GB" sz="2400" dirty="0"/>
              <a:t>time </a:t>
            </a:r>
            <a:r>
              <a:rPr lang="en-GB" sz="2400" dirty="0" err="1"/>
              <a:t>coord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45B184-0B68-47B9-899B-E79BE1290BEA}"/>
              </a:ext>
            </a:extLst>
          </p:cNvPr>
          <p:cNvGrpSpPr/>
          <p:nvPr/>
        </p:nvGrpSpPr>
        <p:grpSpPr>
          <a:xfrm>
            <a:off x="8049415" y="1395400"/>
            <a:ext cx="1169219" cy="1145093"/>
            <a:chOff x="3774323" y="751585"/>
            <a:chExt cx="1546225" cy="154781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40D6D1-D6FB-463A-B198-16C6DC461A74}"/>
                </a:ext>
              </a:extLst>
            </p:cNvPr>
            <p:cNvSpPr/>
            <p:nvPr/>
          </p:nvSpPr>
          <p:spPr bwMode="auto">
            <a:xfrm>
              <a:off x="3774323" y="751585"/>
              <a:ext cx="1546225" cy="1547812"/>
            </a:xfrm>
            <a:prstGeom prst="ellipse">
              <a:avLst/>
            </a:prstGeom>
            <a:solidFill>
              <a:srgbClr val="94A1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80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0183F7-9D69-44E4-8283-6500C051C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83155" y="1147198"/>
              <a:ext cx="1128561" cy="952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7442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F2B67-081C-489F-B8A6-15B3CD90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needed to make this work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F36914-9C4E-453E-8A06-37B7D7086B5D}"/>
              </a:ext>
            </a:extLst>
          </p:cNvPr>
          <p:cNvSpPr/>
          <p:nvPr/>
        </p:nvSpPr>
        <p:spPr>
          <a:xfrm>
            <a:off x="4393173" y="1682050"/>
            <a:ext cx="3405651" cy="149137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Control system</a:t>
            </a:r>
          </a:p>
          <a:p>
            <a:pPr algn="ctr"/>
            <a:r>
              <a:rPr lang="en-GB" sz="2400" b="1" dirty="0"/>
              <a:t>provides</a:t>
            </a:r>
            <a:br>
              <a:rPr lang="en-GB" sz="2400" dirty="0"/>
            </a:br>
            <a:r>
              <a:rPr lang="en-GB" sz="2400" dirty="0"/>
              <a:t>time coordination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6EFB93-279C-4E2F-9246-FCBD132E0EB5}"/>
              </a:ext>
            </a:extLst>
          </p:cNvPr>
          <p:cNvSpPr/>
          <p:nvPr/>
        </p:nvSpPr>
        <p:spPr>
          <a:xfrm>
            <a:off x="3020499" y="4338223"/>
            <a:ext cx="6105168" cy="19601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All media processing devices  throughout chain </a:t>
            </a:r>
            <a:r>
              <a:rPr lang="en-GB" sz="2400" b="1" dirty="0"/>
              <a:t>provide</a:t>
            </a:r>
            <a:r>
              <a:rPr lang="en-GB" sz="2400" dirty="0"/>
              <a:t> necessary information and </a:t>
            </a:r>
            <a:r>
              <a:rPr lang="en-GB" sz="2400" b="1" dirty="0"/>
              <a:t>accept</a:t>
            </a:r>
            <a:r>
              <a:rPr lang="en-GB" sz="2400" dirty="0"/>
              <a:t> required configurations</a:t>
            </a:r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2B3F4CED-4C13-4B66-819A-0B37527A4FDC}"/>
              </a:ext>
            </a:extLst>
          </p:cNvPr>
          <p:cNvSpPr/>
          <p:nvPr/>
        </p:nvSpPr>
        <p:spPr>
          <a:xfrm>
            <a:off x="5749911" y="3173427"/>
            <a:ext cx="692173" cy="11647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8C293F-25E7-4951-823E-2E7AC98BD2C6}"/>
              </a:ext>
            </a:extLst>
          </p:cNvPr>
          <p:cNvGrpSpPr/>
          <p:nvPr/>
        </p:nvGrpSpPr>
        <p:grpSpPr>
          <a:xfrm>
            <a:off x="10127184" y="1896667"/>
            <a:ext cx="1094142" cy="1095265"/>
            <a:chOff x="3774323" y="751585"/>
            <a:chExt cx="1546225" cy="154781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8B9EF36-D938-4CA4-B839-28A6E88C1F23}"/>
                </a:ext>
              </a:extLst>
            </p:cNvPr>
            <p:cNvSpPr/>
            <p:nvPr/>
          </p:nvSpPr>
          <p:spPr bwMode="auto">
            <a:xfrm>
              <a:off x="3774323" y="751585"/>
              <a:ext cx="1546225" cy="1547812"/>
            </a:xfrm>
            <a:prstGeom prst="ellipse">
              <a:avLst/>
            </a:prstGeom>
            <a:solidFill>
              <a:srgbClr val="94A1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EF1B69-BE06-4883-B10E-D67125B69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83155" y="1147198"/>
              <a:ext cx="1128561" cy="952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C0D164-7120-46B0-8318-61A75AA01635}"/>
              </a:ext>
            </a:extLst>
          </p:cNvPr>
          <p:cNvGrpSpPr/>
          <p:nvPr/>
        </p:nvGrpSpPr>
        <p:grpSpPr>
          <a:xfrm>
            <a:off x="10090200" y="4600214"/>
            <a:ext cx="1102537" cy="1100280"/>
            <a:chOff x="3021013" y="1011238"/>
            <a:chExt cx="1550987" cy="154781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7D2249C-52C9-4610-BFAA-FA068A7545AA}"/>
                </a:ext>
              </a:extLst>
            </p:cNvPr>
            <p:cNvSpPr/>
            <p:nvPr/>
          </p:nvSpPr>
          <p:spPr bwMode="auto">
            <a:xfrm>
              <a:off x="3021013" y="1011238"/>
              <a:ext cx="1546225" cy="1547812"/>
            </a:xfrm>
            <a:prstGeom prst="ellipse">
              <a:avLst/>
            </a:prstGeom>
            <a:solidFill>
              <a:srgbClr val="94A1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B7DE73-73A6-44A0-A08B-1E0FFF7BB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263" y="1222375"/>
              <a:ext cx="1328737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8286E879-7E87-4E45-9679-C73632573902}"/>
              </a:ext>
            </a:extLst>
          </p:cNvPr>
          <p:cNvSpPr/>
          <p:nvPr/>
        </p:nvSpPr>
        <p:spPr>
          <a:xfrm>
            <a:off x="10328168" y="3213675"/>
            <a:ext cx="692173" cy="11647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05957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6B0C-5458-46B1-AB66-E1194711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fundamental challenges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C53B8D-78BF-49E2-85C8-5DED04446B49}"/>
              </a:ext>
            </a:extLst>
          </p:cNvPr>
          <p:cNvSpPr/>
          <p:nvPr/>
        </p:nvSpPr>
        <p:spPr>
          <a:xfrm>
            <a:off x="2372751" y="1662552"/>
            <a:ext cx="75590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Linear connection-based signal flow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016F92-F50C-45E4-9829-5334B06EE571}"/>
              </a:ext>
            </a:extLst>
          </p:cNvPr>
          <p:cNvSpPr/>
          <p:nvPr/>
        </p:nvSpPr>
        <p:spPr>
          <a:xfrm>
            <a:off x="2372751" y="2815662"/>
            <a:ext cx="75590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Non-linear compute-based data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74A9C-6212-4353-A420-99901D7201C9}"/>
              </a:ext>
            </a:extLst>
          </p:cNvPr>
          <p:cNvSpPr txBox="1"/>
          <p:nvPr/>
        </p:nvSpPr>
        <p:spPr>
          <a:xfrm>
            <a:off x="3792068" y="4025043"/>
            <a:ext cx="48675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FF0000"/>
                </a:solidFill>
              </a:rPr>
              <a:t>Capturing time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FF0000"/>
                </a:solidFill>
              </a:rPr>
              <a:t>Tracking time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FF0000"/>
                </a:solidFill>
              </a:rPr>
              <a:t>Optimising time</a:t>
            </a:r>
          </a:p>
        </p:txBody>
      </p:sp>
    </p:spTree>
    <p:extLst>
      <p:ext uri="{BB962C8B-B14F-4D97-AF65-F5344CB8AC3E}">
        <p14:creationId xmlns:p14="http://schemas.microsoft.com/office/powerpoint/2010/main" val="2686995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54155D-6C47-4449-B660-AE8746CFDB0F}"/>
              </a:ext>
            </a:extLst>
          </p:cNvPr>
          <p:cNvSpPr/>
          <p:nvPr/>
        </p:nvSpPr>
        <p:spPr>
          <a:xfrm>
            <a:off x="891204" y="2606351"/>
            <a:ext cx="10307340" cy="279296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EE16B-AFD9-4D23-B431-0010C415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In-flight SMPTE RP/EG: ST2110-11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801E5-89D1-4BEB-8FD1-73C748259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262" y="2891372"/>
            <a:ext cx="9593305" cy="3186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733" i="1" dirty="0"/>
              <a:t>Draft an Recommended Practice document that defines a workable ecosystem to provide ‘automatic’ reconciliation of media essence timing at any point along a production chain.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DDF07-04F3-437E-B01E-4FFA3FDC4057}"/>
              </a:ext>
            </a:extLst>
          </p:cNvPr>
          <p:cNvSpPr txBox="1"/>
          <p:nvPr/>
        </p:nvSpPr>
        <p:spPr>
          <a:xfrm>
            <a:off x="4782733" y="5829831"/>
            <a:ext cx="252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Still time to get involved!</a:t>
            </a:r>
          </a:p>
        </p:txBody>
      </p:sp>
    </p:spTree>
    <p:extLst>
      <p:ext uri="{BB962C8B-B14F-4D97-AF65-F5344CB8AC3E}">
        <p14:creationId xmlns:p14="http://schemas.microsoft.com/office/powerpoint/2010/main" val="788409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258FE9-0EE8-4796-B75E-A1860F75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Optimising latency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70E48-BCCA-4F9B-8146-5D167D388586}"/>
              </a:ext>
            </a:extLst>
          </p:cNvPr>
          <p:cNvSpPr/>
          <p:nvPr/>
        </p:nvSpPr>
        <p:spPr>
          <a:xfrm>
            <a:off x="656492" y="2166424"/>
            <a:ext cx="2719754" cy="5720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Frame 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AC5FD5-B7F6-4817-8FE8-9C031100752B}"/>
              </a:ext>
            </a:extLst>
          </p:cNvPr>
          <p:cNvSpPr/>
          <p:nvPr/>
        </p:nvSpPr>
        <p:spPr>
          <a:xfrm>
            <a:off x="3376246" y="2166424"/>
            <a:ext cx="2719754" cy="5720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Frame n+1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920D1-2383-4363-9749-B3E6DBA3399C}"/>
              </a:ext>
            </a:extLst>
          </p:cNvPr>
          <p:cNvSpPr/>
          <p:nvPr/>
        </p:nvSpPr>
        <p:spPr>
          <a:xfrm>
            <a:off x="6096000" y="2166424"/>
            <a:ext cx="2719754" cy="5720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Frame n+2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CF2969-58D1-4EFC-8CED-5D971162D235}"/>
              </a:ext>
            </a:extLst>
          </p:cNvPr>
          <p:cNvSpPr/>
          <p:nvPr/>
        </p:nvSpPr>
        <p:spPr>
          <a:xfrm>
            <a:off x="8815754" y="2166423"/>
            <a:ext cx="2719754" cy="5720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Frame n+3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501068-4D07-4CF3-A2CA-2204E1059EB7}"/>
              </a:ext>
            </a:extLst>
          </p:cNvPr>
          <p:cNvSpPr/>
          <p:nvPr/>
        </p:nvSpPr>
        <p:spPr>
          <a:xfrm>
            <a:off x="9277826" y="4174485"/>
            <a:ext cx="1435128" cy="1369001"/>
          </a:xfrm>
          <a:prstGeom prst="ellipse">
            <a:avLst/>
          </a:prstGeom>
          <a:solidFill>
            <a:srgbClr val="74C042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6607DE-2A83-42AA-8C7F-81FDF5C50F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030" y="4495640"/>
            <a:ext cx="1116718" cy="72669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0052EF5-F8C4-4DC5-AC93-204C90F94488}"/>
              </a:ext>
            </a:extLst>
          </p:cNvPr>
          <p:cNvSpPr/>
          <p:nvPr/>
        </p:nvSpPr>
        <p:spPr>
          <a:xfrm>
            <a:off x="4044370" y="4187371"/>
            <a:ext cx="1316936" cy="1311837"/>
          </a:xfrm>
          <a:prstGeom prst="ellipse">
            <a:avLst/>
          </a:prstGeom>
          <a:solidFill>
            <a:srgbClr val="74C0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425422-2600-47E6-BA90-6C9BDC0C5A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94" y="4407208"/>
            <a:ext cx="985487" cy="87216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BA99F3E-B9A2-4443-93A7-DB1E54DFD7EF}"/>
              </a:ext>
            </a:extLst>
          </p:cNvPr>
          <p:cNvSpPr/>
          <p:nvPr/>
        </p:nvSpPr>
        <p:spPr>
          <a:xfrm>
            <a:off x="1196649" y="4158791"/>
            <a:ext cx="1316936" cy="131183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dirty="0"/>
          </a:p>
        </p:txBody>
      </p:sp>
      <p:pic>
        <p:nvPicPr>
          <p:cNvPr id="20" name="Picture 19" descr="camera.emf">
            <a:extLst>
              <a:ext uri="{FF2B5EF4-FFF2-40B4-BE49-F238E27FC236}">
                <a16:creationId xmlns:a16="http://schemas.microsoft.com/office/drawing/2014/main" id="{58024106-1AC0-4607-B20B-88B49D4245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420" y="4486750"/>
            <a:ext cx="861393" cy="655919"/>
          </a:xfrm>
          <a:prstGeom prst="rect">
            <a:avLst/>
          </a:prstGeom>
        </p:spPr>
      </p:pic>
      <p:sp>
        <p:nvSpPr>
          <p:cNvPr id="21" name="Right Arrow 36">
            <a:extLst>
              <a:ext uri="{FF2B5EF4-FFF2-40B4-BE49-F238E27FC236}">
                <a16:creationId xmlns:a16="http://schemas.microsoft.com/office/drawing/2014/main" id="{192FCB79-527C-485D-92F5-8A575E51DC4B}"/>
              </a:ext>
            </a:extLst>
          </p:cNvPr>
          <p:cNvSpPr/>
          <p:nvPr/>
        </p:nvSpPr>
        <p:spPr>
          <a:xfrm>
            <a:off x="5365278" y="4618744"/>
            <a:ext cx="1297805" cy="391927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22" name="Right Arrow 37">
            <a:extLst>
              <a:ext uri="{FF2B5EF4-FFF2-40B4-BE49-F238E27FC236}">
                <a16:creationId xmlns:a16="http://schemas.microsoft.com/office/drawing/2014/main" id="{DDF2ADC3-7836-4C4C-A87F-4889A7988CBD}"/>
              </a:ext>
            </a:extLst>
          </p:cNvPr>
          <p:cNvSpPr/>
          <p:nvPr/>
        </p:nvSpPr>
        <p:spPr>
          <a:xfrm>
            <a:off x="7980021" y="4647323"/>
            <a:ext cx="1297805" cy="391927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23" name="Right Arrow 39">
            <a:extLst>
              <a:ext uri="{FF2B5EF4-FFF2-40B4-BE49-F238E27FC236}">
                <a16:creationId xmlns:a16="http://schemas.microsoft.com/office/drawing/2014/main" id="{284CB4AC-F388-4501-A02E-3424CAA8FF9A}"/>
              </a:ext>
            </a:extLst>
          </p:cNvPr>
          <p:cNvSpPr/>
          <p:nvPr/>
        </p:nvSpPr>
        <p:spPr>
          <a:xfrm>
            <a:off x="2508617" y="4663022"/>
            <a:ext cx="1547305" cy="391927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026C3A3-32D2-4D52-ABAD-BEFF62714B45}"/>
              </a:ext>
            </a:extLst>
          </p:cNvPr>
          <p:cNvSpPr/>
          <p:nvPr/>
        </p:nvSpPr>
        <p:spPr bwMode="auto">
          <a:xfrm>
            <a:off x="6674253" y="4200218"/>
            <a:ext cx="1306947" cy="1303223"/>
          </a:xfrm>
          <a:prstGeom prst="ellipse">
            <a:avLst/>
          </a:prstGeom>
          <a:solidFill>
            <a:srgbClr val="94A1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467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E04367-DB64-45DA-8F09-6E6F80501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2565" y="4190943"/>
            <a:ext cx="830325" cy="105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553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6B0C-5458-46B1-AB66-E1194711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fundamental challenges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C53B8D-78BF-49E2-85C8-5DED04446B49}"/>
              </a:ext>
            </a:extLst>
          </p:cNvPr>
          <p:cNvSpPr/>
          <p:nvPr/>
        </p:nvSpPr>
        <p:spPr>
          <a:xfrm>
            <a:off x="2372751" y="1662552"/>
            <a:ext cx="75590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Linear connection-based signal flow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016F92-F50C-45E4-9829-5334B06EE571}"/>
              </a:ext>
            </a:extLst>
          </p:cNvPr>
          <p:cNvSpPr/>
          <p:nvPr/>
        </p:nvSpPr>
        <p:spPr>
          <a:xfrm>
            <a:off x="2372751" y="2815662"/>
            <a:ext cx="75590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Non-linear compute-based data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74A9C-6212-4353-A420-99901D7201C9}"/>
              </a:ext>
            </a:extLst>
          </p:cNvPr>
          <p:cNvSpPr txBox="1"/>
          <p:nvPr/>
        </p:nvSpPr>
        <p:spPr>
          <a:xfrm>
            <a:off x="3792068" y="4025043"/>
            <a:ext cx="48675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FF0000"/>
                </a:solidFill>
              </a:rPr>
              <a:t>Capturing time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FF0000"/>
                </a:solidFill>
              </a:rPr>
              <a:t>Tracking time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FF0000"/>
                </a:solidFill>
              </a:rPr>
              <a:t>Optimising time</a:t>
            </a:r>
          </a:p>
        </p:txBody>
      </p:sp>
    </p:spTree>
    <p:extLst>
      <p:ext uri="{BB962C8B-B14F-4D97-AF65-F5344CB8AC3E}">
        <p14:creationId xmlns:p14="http://schemas.microsoft.com/office/powerpoint/2010/main" val="2911253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293DDDAC-A0C7-4309-9D66-F8A03E732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5491"/>
            <a:ext cx="12192000" cy="815340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DC54A4-CD99-4C42-8441-32C088ED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0436"/>
            <a:ext cx="10515600" cy="9706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b="1" dirty="0">
                <a:solidFill>
                  <a:schemeClr val="bg1"/>
                </a:solidFill>
              </a:rPr>
              <a:t>IP networking tutorial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4C0B2-3A51-9C4C-A2C2-6FB7D0C24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 13:00 Sunday &amp; 10:30 Monday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F9FD0-8DA5-49B7-AB3E-31BAAEDAD4DD}"/>
              </a:ext>
            </a:extLst>
          </p:cNvPr>
          <p:cNvSpPr txBox="1"/>
          <p:nvPr/>
        </p:nvSpPr>
        <p:spPr>
          <a:xfrm>
            <a:off x="4333614" y="2745913"/>
            <a:ext cx="3849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Impact" panose="020B0806030902050204" pitchFamily="34" charset="0"/>
              </a:rPr>
              <a:t>11:00 SUNDAY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82A75775-BD63-417A-AC0B-E922D379604C}"/>
              </a:ext>
            </a:extLst>
          </p:cNvPr>
          <p:cNvSpPr txBox="1">
            <a:spLocks/>
          </p:cNvSpPr>
          <p:nvPr/>
        </p:nvSpPr>
        <p:spPr>
          <a:xfrm>
            <a:off x="920262" y="4337378"/>
            <a:ext cx="10515600" cy="168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C9FA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9FA0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9FA0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9FA0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9FA0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GB" sz="5400" b="1" dirty="0">
                <a:solidFill>
                  <a:schemeClr val="bg1"/>
                </a:solidFill>
              </a:rPr>
              <a:t>Audio in live IP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5AA73-5209-4250-8EED-DAFFC5F32821}"/>
              </a:ext>
            </a:extLst>
          </p:cNvPr>
          <p:cNvSpPr txBox="1"/>
          <p:nvPr/>
        </p:nvSpPr>
        <p:spPr>
          <a:xfrm>
            <a:off x="4235140" y="5009440"/>
            <a:ext cx="4091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Impact" panose="020B0806030902050204" pitchFamily="34" charset="0"/>
              </a:rPr>
              <a:t>10:30 MONDAY</a:t>
            </a:r>
          </a:p>
        </p:txBody>
      </p:sp>
    </p:spTree>
    <p:extLst>
      <p:ext uri="{BB962C8B-B14F-4D97-AF65-F5344CB8AC3E}">
        <p14:creationId xmlns:p14="http://schemas.microsoft.com/office/powerpoint/2010/main" val="2420520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CA6E5-DD49-2447-A2DA-05417EB7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60" y="2453748"/>
            <a:ext cx="4717263" cy="2953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AAB0E-119B-494B-887A-3B5896A3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30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34463-1D57-D545-AD33-E38EF396E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46" y="1403797"/>
            <a:ext cx="10860505" cy="422572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Andy Rayner 	Chief Technologist </a:t>
            </a:r>
          </a:p>
          <a:p>
            <a:pPr marL="0" indent="0" algn="ctr">
              <a:buNone/>
            </a:pPr>
            <a:r>
              <a:rPr lang="en-GB" dirty="0">
                <a:hlinkClick r:id="rId4"/>
              </a:rPr>
              <a:t>arayner@nevion.com</a:t>
            </a:r>
            <a:r>
              <a:rPr lang="en-GB" dirty="0"/>
              <a:t> +44 7711 196609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C3C7D-6A8D-4BB1-9259-5E1A50368CCF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29" y="3516658"/>
            <a:ext cx="4061138" cy="1235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670D8-E490-48D5-9758-F23AF1F1B562}"/>
              </a:ext>
            </a:extLst>
          </p:cNvPr>
          <p:cNvSpPr txBox="1"/>
          <p:nvPr/>
        </p:nvSpPr>
        <p:spPr>
          <a:xfrm>
            <a:off x="1852245" y="5557501"/>
            <a:ext cx="8323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Come and catch up on the Sony stand in Hall 13</a:t>
            </a:r>
          </a:p>
        </p:txBody>
      </p:sp>
    </p:spTree>
    <p:extLst>
      <p:ext uri="{BB962C8B-B14F-4D97-AF65-F5344CB8AC3E}">
        <p14:creationId xmlns:p14="http://schemas.microsoft.com/office/powerpoint/2010/main" val="1569780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B37BA2-AFC0-648B-15E7-64F68CB1427F}"/>
              </a:ext>
            </a:extLst>
          </p:cNvPr>
          <p:cNvSpPr txBox="1"/>
          <p:nvPr/>
        </p:nvSpPr>
        <p:spPr>
          <a:xfrm>
            <a:off x="2056356" y="1089194"/>
            <a:ext cx="807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11297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9F04A-2EBA-4050-8230-E867F813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relevant linear standards journeys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D7E001-D8C8-4A15-9C0A-8A880D6BB6A6}"/>
              </a:ext>
            </a:extLst>
          </p:cNvPr>
          <p:cNvSpPr/>
          <p:nvPr/>
        </p:nvSpPr>
        <p:spPr>
          <a:xfrm>
            <a:off x="2841172" y="2326249"/>
            <a:ext cx="1592663" cy="81893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RFC 3550</a:t>
            </a:r>
          </a:p>
          <a:p>
            <a:pPr algn="ctr"/>
            <a:r>
              <a:rPr lang="en-GB" dirty="0"/>
              <a:t>RTP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0CB337-9B76-4647-B4E6-81626508FE9E}"/>
              </a:ext>
            </a:extLst>
          </p:cNvPr>
          <p:cNvSpPr/>
          <p:nvPr/>
        </p:nvSpPr>
        <p:spPr>
          <a:xfrm>
            <a:off x="4877638" y="1690689"/>
            <a:ext cx="1671375" cy="818939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RFC 4175</a:t>
            </a:r>
          </a:p>
          <a:p>
            <a:pPr algn="ctr"/>
            <a:r>
              <a:rPr lang="en-GB" dirty="0"/>
              <a:t>Uncompressed</a:t>
            </a:r>
          </a:p>
          <a:p>
            <a:pPr algn="ctr"/>
            <a:r>
              <a:rPr lang="en-GB" dirty="0"/>
              <a:t>video mapping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2F10C7-EBB9-4B65-A36A-F1DA7BB9998A}"/>
              </a:ext>
            </a:extLst>
          </p:cNvPr>
          <p:cNvSpPr/>
          <p:nvPr/>
        </p:nvSpPr>
        <p:spPr>
          <a:xfrm>
            <a:off x="6319160" y="2687573"/>
            <a:ext cx="1592663" cy="81893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AES67</a:t>
            </a:r>
          </a:p>
          <a:p>
            <a:pPr algn="ctr"/>
            <a:r>
              <a:rPr lang="en-GB" dirty="0"/>
              <a:t>IP audio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53B22B-093C-4265-8884-3AB2D0309426}"/>
              </a:ext>
            </a:extLst>
          </p:cNvPr>
          <p:cNvSpPr/>
          <p:nvPr/>
        </p:nvSpPr>
        <p:spPr>
          <a:xfrm>
            <a:off x="7069854" y="1690689"/>
            <a:ext cx="1900813" cy="818939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VSF TR-03</a:t>
            </a:r>
          </a:p>
          <a:p>
            <a:pPr algn="ctr"/>
            <a:r>
              <a:rPr lang="en-GB" dirty="0"/>
              <a:t>ES media over IP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8A68CC-7FF9-448A-9E7E-BD86AB06A3F9}"/>
              </a:ext>
            </a:extLst>
          </p:cNvPr>
          <p:cNvSpPr/>
          <p:nvPr/>
        </p:nvSpPr>
        <p:spPr>
          <a:xfrm>
            <a:off x="9486483" y="1690688"/>
            <a:ext cx="1671375" cy="2827773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SMPTE </a:t>
            </a:r>
            <a:br>
              <a:rPr lang="en-GB" dirty="0"/>
            </a:br>
            <a:r>
              <a:rPr lang="en-GB" dirty="0"/>
              <a:t>ST 2210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BA4C7F-A24D-4D08-9F61-18755D639291}"/>
              </a:ext>
            </a:extLst>
          </p:cNvPr>
          <p:cNvSpPr/>
          <p:nvPr/>
        </p:nvSpPr>
        <p:spPr>
          <a:xfrm>
            <a:off x="838200" y="2326249"/>
            <a:ext cx="1592663" cy="81893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RFC 768</a:t>
            </a:r>
          </a:p>
          <a:p>
            <a:pPr algn="ctr"/>
            <a:r>
              <a:rPr lang="en-GB" dirty="0"/>
              <a:t>UDP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3FD547-369B-4D9C-AE93-F7194E7A48F0}"/>
              </a:ext>
            </a:extLst>
          </p:cNvPr>
          <p:cNvSpPr/>
          <p:nvPr/>
        </p:nvSpPr>
        <p:spPr>
          <a:xfrm>
            <a:off x="4956350" y="3699524"/>
            <a:ext cx="1592663" cy="81893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SMPTE</a:t>
            </a:r>
            <a:br>
              <a:rPr lang="en-GB" dirty="0"/>
            </a:br>
            <a:r>
              <a:rPr lang="en-GB" dirty="0"/>
              <a:t>ST 292M</a:t>
            </a:r>
          </a:p>
          <a:p>
            <a:pPr algn="ctr"/>
            <a:r>
              <a:rPr lang="en-GB" dirty="0"/>
              <a:t>HD-SDI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F74372-17E4-4F38-9FF2-7E59186762DC}"/>
              </a:ext>
            </a:extLst>
          </p:cNvPr>
          <p:cNvSpPr/>
          <p:nvPr/>
        </p:nvSpPr>
        <p:spPr>
          <a:xfrm>
            <a:off x="7221416" y="3699523"/>
            <a:ext cx="1592663" cy="81893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SMPTE</a:t>
            </a:r>
            <a:br>
              <a:rPr lang="en-GB" dirty="0"/>
            </a:br>
            <a:r>
              <a:rPr lang="en-GB" dirty="0"/>
              <a:t>ST 424M</a:t>
            </a:r>
          </a:p>
          <a:p>
            <a:pPr algn="ctr"/>
            <a:r>
              <a:rPr lang="en-GB" dirty="0"/>
              <a:t>3G-SDI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B5C7A9-C66E-4CB6-BA96-56378FF4985F}"/>
              </a:ext>
            </a:extLst>
          </p:cNvPr>
          <p:cNvSpPr/>
          <p:nvPr/>
        </p:nvSpPr>
        <p:spPr>
          <a:xfrm>
            <a:off x="4956350" y="4696407"/>
            <a:ext cx="1592663" cy="81893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IEEE 1588</a:t>
            </a:r>
          </a:p>
          <a:p>
            <a:pPr algn="ctr"/>
            <a:r>
              <a:rPr lang="en-GB" dirty="0"/>
              <a:t>PTP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0D4627-627A-4CAF-993E-FA21181BDC95}"/>
              </a:ext>
            </a:extLst>
          </p:cNvPr>
          <p:cNvSpPr/>
          <p:nvPr/>
        </p:nvSpPr>
        <p:spPr>
          <a:xfrm>
            <a:off x="8532726" y="4665057"/>
            <a:ext cx="1592663" cy="81893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SMPTE</a:t>
            </a:r>
            <a:br>
              <a:rPr lang="en-GB" dirty="0"/>
            </a:br>
            <a:r>
              <a:rPr lang="en-GB" dirty="0"/>
              <a:t>ST 2059</a:t>
            </a:r>
            <a:br>
              <a:rPr lang="en-GB" dirty="0"/>
            </a:br>
            <a:r>
              <a:rPr lang="en-GB" dirty="0"/>
              <a:t>use of PTP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EE7DF4E-7570-4E60-B8A8-6BDB1AF966C4}"/>
              </a:ext>
            </a:extLst>
          </p:cNvPr>
          <p:cNvSpPr/>
          <p:nvPr/>
        </p:nvSpPr>
        <p:spPr>
          <a:xfrm>
            <a:off x="1235947" y="5749297"/>
            <a:ext cx="9410282" cy="743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7526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24C9AE-E869-4DC5-BB7B-BE58EA996710}"/>
              </a:ext>
            </a:extLst>
          </p:cNvPr>
          <p:cNvGrpSpPr/>
          <p:nvPr/>
        </p:nvGrpSpPr>
        <p:grpSpPr>
          <a:xfrm>
            <a:off x="224796" y="1648036"/>
            <a:ext cx="9943843" cy="4918817"/>
            <a:chOff x="148866" y="1128398"/>
            <a:chExt cx="10704915" cy="5402919"/>
          </a:xfrm>
        </p:grpSpPr>
        <p:sp>
          <p:nvSpPr>
            <p:cNvPr id="3" name="Oval 2"/>
            <p:cNvSpPr/>
            <p:nvPr/>
          </p:nvSpPr>
          <p:spPr>
            <a:xfrm>
              <a:off x="208983" y="1188190"/>
              <a:ext cx="1693500" cy="1693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SYSTEM -10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753902" y="1188190"/>
              <a:ext cx="1693500" cy="169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AUDIO -30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009084" y="1188190"/>
              <a:ext cx="1646457" cy="1693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VIDEO -20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48866" y="2996453"/>
              <a:ext cx="1693500" cy="16935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COMPRESSED</a:t>
              </a:r>
              <a:br>
                <a:rPr lang="en-GB" sz="1067" dirty="0"/>
              </a:br>
              <a:r>
                <a:rPr lang="en-GB" sz="1067" dirty="0"/>
                <a:t>VIDEO -22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545763" y="1143113"/>
              <a:ext cx="1693500" cy="16935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AES3-32 bit</a:t>
              </a:r>
              <a:br>
                <a:rPr lang="en-GB" sz="1067" dirty="0"/>
              </a:br>
              <a:r>
                <a:rPr lang="en-GB" sz="1067" dirty="0"/>
                <a:t>AUDIO -31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F94387D-9B67-40AF-99CA-22E52435FE14}"/>
                </a:ext>
              </a:extLst>
            </p:cNvPr>
            <p:cNvSpPr/>
            <p:nvPr/>
          </p:nvSpPr>
          <p:spPr>
            <a:xfrm>
              <a:off x="9146043" y="1128398"/>
              <a:ext cx="1693500" cy="1693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TIMING -21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E2CE5DE-3FF4-4ADF-8A8A-0043B4FD8967}"/>
                </a:ext>
              </a:extLst>
            </p:cNvPr>
            <p:cNvSpPr/>
            <p:nvPr/>
          </p:nvSpPr>
          <p:spPr>
            <a:xfrm>
              <a:off x="9160281" y="2946575"/>
              <a:ext cx="1693500" cy="1693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>
                  <a:solidFill>
                    <a:schemeClr val="tx1"/>
                  </a:solidFill>
                </a:rPr>
                <a:t>2022-8</a:t>
              </a:r>
              <a:br>
                <a:rPr lang="en-GB" sz="1067" dirty="0">
                  <a:solidFill>
                    <a:schemeClr val="tx1"/>
                  </a:solidFill>
                </a:rPr>
              </a:br>
              <a:r>
                <a:rPr lang="en-GB" sz="1067" dirty="0">
                  <a:solidFill>
                    <a:schemeClr val="tx1"/>
                  </a:solidFill>
                </a:rPr>
                <a:t>COMPOSITE</a:t>
              </a:r>
            </a:p>
            <a:p>
              <a:pPr algn="ctr"/>
              <a:endParaRPr lang="en-GB" sz="1067" dirty="0">
                <a:solidFill>
                  <a:schemeClr val="tx1"/>
                </a:solidFill>
              </a:endParaRPr>
            </a:p>
            <a:p>
              <a:pPr algn="ctr"/>
              <a:endParaRPr lang="en-GB" sz="1067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4" descr="Image result for video icon">
              <a:extLst>
                <a:ext uri="{FF2B5EF4-FFF2-40B4-BE49-F238E27FC236}">
                  <a16:creationId xmlns:a16="http://schemas.microsoft.com/office/drawing/2014/main" id="{E7AC80B3-597C-45E2-92AB-1E85474CF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201" y="3648930"/>
              <a:ext cx="831660" cy="83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9AF3B5-8CBB-D74D-BE45-C0351DF8ACB1}"/>
                </a:ext>
              </a:extLst>
            </p:cNvPr>
            <p:cNvSpPr/>
            <p:nvPr/>
          </p:nvSpPr>
          <p:spPr>
            <a:xfrm>
              <a:off x="7345903" y="1143113"/>
              <a:ext cx="1693500" cy="1693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ANCILLARY</a:t>
              </a:r>
            </a:p>
            <a:p>
              <a:pPr algn="ctr"/>
              <a:r>
                <a:rPr lang="en-GB" sz="1067" dirty="0"/>
                <a:t>DATA -40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9BC67C-3768-C844-B0F2-F63E225F73EC}"/>
                </a:ext>
              </a:extLst>
            </p:cNvPr>
            <p:cNvSpPr/>
            <p:nvPr/>
          </p:nvSpPr>
          <p:spPr>
            <a:xfrm>
              <a:off x="1962041" y="2996453"/>
              <a:ext cx="1693500" cy="16935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MULTI-PART VIDEO -23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5A49E52-DE83-0A42-A2C2-3AE7B21642D2}"/>
                </a:ext>
              </a:extLst>
            </p:cNvPr>
            <p:cNvSpPr/>
            <p:nvPr/>
          </p:nvSpPr>
          <p:spPr>
            <a:xfrm>
              <a:off x="5545763" y="2975133"/>
              <a:ext cx="1693500" cy="16935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FAST METADATA -41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6E5B25-6323-5842-9889-3DBF88206E68}"/>
                </a:ext>
              </a:extLst>
            </p:cNvPr>
            <p:cNvSpPr/>
            <p:nvPr/>
          </p:nvSpPr>
          <p:spPr>
            <a:xfrm>
              <a:off x="7390685" y="2973763"/>
              <a:ext cx="1693500" cy="16935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FMX -42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E9206D-C628-4C82-B31F-758209A90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450" y="1740359"/>
              <a:ext cx="940301" cy="94030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7F03B4D-80A5-4DF4-818D-E4012775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2362" y="1736826"/>
              <a:ext cx="940301" cy="9403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05E636-A585-4062-AA77-A6FC36BB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205" y="1775502"/>
              <a:ext cx="864212" cy="85582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8A5A08A-B344-42EA-803F-18601EA0C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6683" y="3665912"/>
              <a:ext cx="864212" cy="85582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998A3CB-AF29-4A01-AFB7-34C9549BC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719" y="1817415"/>
              <a:ext cx="932032" cy="93203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1487FD6-7918-410C-8236-E2F17AE63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2500" y="3567012"/>
              <a:ext cx="932032" cy="9320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F8B86D3-D0A5-4D68-A942-B23495255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827" y="3691316"/>
              <a:ext cx="932032" cy="93203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2C8F7C0-1E8C-49F1-9855-8188E73C7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8" y="3633663"/>
              <a:ext cx="932032" cy="93203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D1990B7-5A69-4C1C-B1AB-247CBEE27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257" y="1634556"/>
              <a:ext cx="1019071" cy="102785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EFBBEB4-D942-4EEF-9DEF-5B1FC562E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97" y="1775502"/>
              <a:ext cx="879564" cy="879564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CF48A3E-1FA3-7046-A896-5F2E0A64207E}"/>
                </a:ext>
              </a:extLst>
            </p:cNvPr>
            <p:cNvSpPr/>
            <p:nvPr/>
          </p:nvSpPr>
          <p:spPr>
            <a:xfrm>
              <a:off x="3753902" y="2996453"/>
              <a:ext cx="1693500" cy="16935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8000" rtlCol="0" anchor="t"/>
            <a:lstStyle/>
            <a:p>
              <a:pPr algn="ctr"/>
              <a:r>
                <a:rPr lang="en-GB" sz="1067" dirty="0"/>
                <a:t>SD </a:t>
              </a:r>
            </a:p>
            <a:p>
              <a:pPr algn="ctr"/>
              <a:r>
                <a:rPr lang="en-GB" sz="1067" dirty="0"/>
                <a:t>VIDEO -24</a:t>
              </a:r>
            </a:p>
            <a:p>
              <a:pPr algn="ctr"/>
              <a:endParaRPr lang="en-GB" sz="1067" dirty="0"/>
            </a:p>
            <a:p>
              <a:pPr algn="ctr"/>
              <a:endParaRPr lang="en-GB" sz="1067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ADAC4D1-8ADB-074C-B5F4-015F5871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545" y="3665912"/>
              <a:ext cx="864212" cy="85582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1AFFE3-9CDE-574C-9FC8-8EF8540D29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56991" y="4805127"/>
              <a:ext cx="1693500" cy="169350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333" b="1" dirty="0">
                  <a:solidFill>
                    <a:schemeClr val="bg1"/>
                  </a:solidFill>
                </a:rPr>
                <a:t>IS-04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Discovery and Registration</a:t>
              </a:r>
              <a:endParaRPr lang="en-US" sz="1067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FFBF6B2-8569-FC4F-A919-03BD6F47CC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5114" y="4804715"/>
              <a:ext cx="1693501" cy="169350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IS-05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Connection Management</a:t>
              </a:r>
              <a:endParaRPr lang="en-US" sz="1067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A0BB181-94CD-6343-8A53-1E693C800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4155" y="4804412"/>
              <a:ext cx="1690031" cy="16900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333" b="1" dirty="0">
                  <a:solidFill>
                    <a:schemeClr val="bg1"/>
                  </a:solidFill>
                </a:rPr>
                <a:t>IS-08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Audio Channel Mapping</a:t>
              </a:r>
              <a:endParaRPr lang="en-US" sz="1067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1302F74-5CDB-C24C-806E-22D7F305B4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1370" y="4804412"/>
              <a:ext cx="1690031" cy="1690031"/>
            </a:xfrm>
            <a:prstGeom prst="ellipse">
              <a:avLst/>
            </a:prstGeom>
            <a:solidFill>
              <a:schemeClr val="tx2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333" b="1" dirty="0">
                  <a:solidFill>
                    <a:schemeClr val="bg1"/>
                  </a:solidFill>
                </a:rPr>
                <a:t>IS-07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Event and Tally</a:t>
              </a:r>
              <a:endParaRPr lang="en-US" sz="1067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24AA805-26FD-F443-B194-04E3DB6C15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9600" y="4764752"/>
              <a:ext cx="1694181" cy="16941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333" b="1" dirty="0">
                  <a:solidFill>
                    <a:schemeClr val="bg1"/>
                  </a:solidFill>
                </a:rPr>
                <a:t>IS-09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System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0CE5098-0CB2-C147-930F-B52DB9896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866" y="4837816"/>
              <a:ext cx="1693501" cy="16935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48000" rIns="48000" bIns="48000" rtlCol="0" anchor="ctr"/>
            <a:lstStyle/>
            <a:p>
              <a:pPr algn="ctr"/>
              <a:r>
                <a:rPr lang="en-US" sz="1067" b="1" dirty="0">
                  <a:solidFill>
                    <a:schemeClr val="bg1"/>
                  </a:solidFill>
                </a:rPr>
                <a:t>BCP-003-0x</a:t>
              </a:r>
            </a:p>
            <a:p>
              <a:pPr algn="ctr"/>
              <a:r>
                <a:rPr lang="en-US" sz="1067" dirty="0">
                  <a:solidFill>
                    <a:schemeClr val="bg1"/>
                  </a:solidFill>
                </a:rPr>
                <a:t>Security suite</a:t>
              </a:r>
            </a:p>
            <a:p>
              <a:pPr algn="ctr"/>
              <a:endParaRPr lang="en-US" sz="1067" dirty="0">
                <a:solidFill>
                  <a:schemeClr val="bg1"/>
                </a:solidFill>
              </a:endParaRPr>
            </a:p>
            <a:p>
              <a:pPr algn="ctr"/>
              <a:endParaRPr lang="en-US" sz="10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97A981D-CC33-754F-9A88-649AC6DDFD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3929" y="5390810"/>
            <a:ext cx="1423275" cy="69711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DA97EA5D-5DFF-42D7-AF11-CD09B262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55" y="439223"/>
            <a:ext cx="10515600" cy="7285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linear ST2110 suite (&amp; NMOS </a:t>
            </a:r>
            <a:r>
              <a:rPr lang="en-GB" dirty="0" err="1">
                <a:solidFill>
                  <a:schemeClr val="bg1"/>
                </a:solidFill>
              </a:rPr>
              <a:t>ctl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D190C-01AE-453C-AF26-163FB1BC0E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1" y="5932974"/>
            <a:ext cx="899119" cy="56797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A3FB05-2C5C-48BF-AB4F-6F995B65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657" y="6486371"/>
            <a:ext cx="577515" cy="365125"/>
          </a:xfrm>
        </p:spPr>
        <p:txBody>
          <a:bodyPr/>
          <a:lstStyle/>
          <a:p>
            <a:fld id="{B86B1C54-FEBF-4CC1-B344-3951D30ED3C9}" type="slidenum">
              <a:rPr lang="en-US" noProof="0" smtClean="0"/>
              <a:t>5</a:t>
            </a:fld>
            <a:endParaRPr lang="en-US" noProof="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A3EC138-89C7-446B-870B-02BACA0151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357" y="2933749"/>
            <a:ext cx="1826373" cy="6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14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4">
            <a:extLst>
              <a:ext uri="{FF2B5EF4-FFF2-40B4-BE49-F238E27FC236}">
                <a16:creationId xmlns:a16="http://schemas.microsoft.com/office/drawing/2014/main" id="{12D13112-08F5-AC41-824D-2E6C4F37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broadcast end game</a:t>
            </a:r>
            <a:endParaRPr lang="en-GB" altLang="en-US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7608C-5FDF-4D46-8FFB-0E5ED5DFFB6F}"/>
              </a:ext>
            </a:extLst>
          </p:cNvPr>
          <p:cNvGrpSpPr/>
          <p:nvPr/>
        </p:nvGrpSpPr>
        <p:grpSpPr>
          <a:xfrm>
            <a:off x="1929166" y="2078366"/>
            <a:ext cx="8333671" cy="4076343"/>
            <a:chOff x="1255447" y="1156023"/>
            <a:chExt cx="6633107" cy="3244527"/>
          </a:xfrm>
          <a:effectLst>
            <a:reflection blurRad="6350" stA="50000" endA="275" endPos="40000" dist="101600" dir="5400000" sy="-100000" algn="bl" rotWithShape="0"/>
          </a:effectLst>
        </p:grpSpPr>
        <p:sp>
          <p:nvSpPr>
            <p:cNvPr id="6" name="Can 5">
              <a:extLst>
                <a:ext uri="{FF2B5EF4-FFF2-40B4-BE49-F238E27FC236}">
                  <a16:creationId xmlns:a16="http://schemas.microsoft.com/office/drawing/2014/main" id="{A20E36F7-FA43-1E4F-95D9-651A5178DA5B}"/>
                </a:ext>
              </a:extLst>
            </p:cNvPr>
            <p:cNvSpPr/>
            <p:nvPr/>
          </p:nvSpPr>
          <p:spPr>
            <a:xfrm>
              <a:off x="2869819" y="2734887"/>
              <a:ext cx="3404364" cy="1665663"/>
            </a:xfrm>
            <a:prstGeom prst="can">
              <a:avLst/>
            </a:prstGeom>
            <a:solidFill>
              <a:schemeClr val="tx2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400" dirty="0"/>
                <a:t>Time-aware </a:t>
              </a:r>
              <a:br>
                <a:rPr lang="en-GB" sz="2400" dirty="0"/>
              </a:br>
              <a:r>
                <a:rPr lang="en-GB" sz="2400" dirty="0"/>
                <a:t>media processing chain </a:t>
              </a:r>
            </a:p>
          </p:txBody>
        </p:sp>
        <p:sp>
          <p:nvSpPr>
            <p:cNvPr id="7" name="Up Arrow 6">
              <a:extLst>
                <a:ext uri="{FF2B5EF4-FFF2-40B4-BE49-F238E27FC236}">
                  <a16:creationId xmlns:a16="http://schemas.microsoft.com/office/drawing/2014/main" id="{1236502B-7F85-F04B-837E-028D0FD455F7}"/>
                </a:ext>
              </a:extLst>
            </p:cNvPr>
            <p:cNvSpPr/>
            <p:nvPr/>
          </p:nvSpPr>
          <p:spPr>
            <a:xfrm>
              <a:off x="3538269" y="2392814"/>
              <a:ext cx="289691" cy="21283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13"/>
            </a:p>
          </p:txBody>
        </p:sp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810B0534-3A9E-4041-9D83-0D4C56078EC4}"/>
                </a:ext>
              </a:extLst>
            </p:cNvPr>
            <p:cNvSpPr/>
            <p:nvPr/>
          </p:nvSpPr>
          <p:spPr>
            <a:xfrm>
              <a:off x="5316040" y="2392814"/>
              <a:ext cx="289691" cy="21283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13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ABEF1AB8-C50C-D04D-9B94-E764DBC5CE28}"/>
                </a:ext>
              </a:extLst>
            </p:cNvPr>
            <p:cNvSpPr/>
            <p:nvPr/>
          </p:nvSpPr>
          <p:spPr>
            <a:xfrm>
              <a:off x="2504208" y="3458192"/>
              <a:ext cx="224403" cy="248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13"/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5A274732-05DD-554A-8DF8-514C9D395179}"/>
                </a:ext>
              </a:extLst>
            </p:cNvPr>
            <p:cNvSpPr/>
            <p:nvPr/>
          </p:nvSpPr>
          <p:spPr>
            <a:xfrm>
              <a:off x="6415391" y="3437688"/>
              <a:ext cx="224403" cy="248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13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30EBE0-ABCD-4BD2-B66A-9F6ACE811E75}"/>
                </a:ext>
              </a:extLst>
            </p:cNvPr>
            <p:cNvGrpSpPr/>
            <p:nvPr/>
          </p:nvGrpSpPr>
          <p:grpSpPr>
            <a:xfrm>
              <a:off x="6781001" y="3008065"/>
              <a:ext cx="1107553" cy="1107553"/>
              <a:chOff x="397240" y="1349439"/>
              <a:chExt cx="1107553" cy="1107553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7A0B492-7DE4-4B1F-93A5-3A991F164F8E}"/>
                  </a:ext>
                </a:extLst>
              </p:cNvPr>
              <p:cNvSpPr/>
              <p:nvPr/>
            </p:nvSpPr>
            <p:spPr>
              <a:xfrm>
                <a:off x="397240" y="1349439"/>
                <a:ext cx="1107553" cy="110755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E779D64-9118-4E27-B269-47D2E368F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6709" y="1501888"/>
                <a:ext cx="848614" cy="729742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D3B0684-98C1-4E57-BE83-2A125FDD1381}"/>
                </a:ext>
              </a:extLst>
            </p:cNvPr>
            <p:cNvGrpSpPr/>
            <p:nvPr/>
          </p:nvGrpSpPr>
          <p:grpSpPr>
            <a:xfrm flipH="1">
              <a:off x="1255447" y="3008065"/>
              <a:ext cx="1107553" cy="1107553"/>
              <a:chOff x="397240" y="1349439"/>
              <a:chExt cx="1107553" cy="110755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FF4DE83-63E3-47C9-87D5-8D3BABAA7A3A}"/>
                  </a:ext>
                </a:extLst>
              </p:cNvPr>
              <p:cNvSpPr/>
              <p:nvPr/>
            </p:nvSpPr>
            <p:spPr>
              <a:xfrm>
                <a:off x="397240" y="1349439"/>
                <a:ext cx="1107553" cy="110755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pic>
            <p:nvPicPr>
              <p:cNvPr id="20" name="Picture 19" descr="camera.emf">
                <a:extLst>
                  <a:ext uri="{FF2B5EF4-FFF2-40B4-BE49-F238E27FC236}">
                    <a16:creationId xmlns:a16="http://schemas.microsoft.com/office/drawing/2014/main" id="{9B84631F-B710-4332-B6C1-1E6DA6190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797" y="1626327"/>
                <a:ext cx="724438" cy="553777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0370098-D707-4A33-8135-9D995DF4D753}"/>
                </a:ext>
              </a:extLst>
            </p:cNvPr>
            <p:cNvGrpSpPr/>
            <p:nvPr/>
          </p:nvGrpSpPr>
          <p:grpSpPr>
            <a:xfrm>
              <a:off x="3129339" y="1156023"/>
              <a:ext cx="1107554" cy="1107553"/>
              <a:chOff x="418750" y="2930618"/>
              <a:chExt cx="1107554" cy="1107553"/>
            </a:xfrm>
            <a:solidFill>
              <a:schemeClr val="bg1">
                <a:lumMod val="65000"/>
              </a:scheme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8F03E5D-802B-4F65-A963-F4AC2DCD3571}"/>
                  </a:ext>
                </a:extLst>
              </p:cNvPr>
              <p:cNvSpPr/>
              <p:nvPr/>
            </p:nvSpPr>
            <p:spPr>
              <a:xfrm>
                <a:off x="418750" y="2930618"/>
                <a:ext cx="1107554" cy="1107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DEF636B-42D8-488A-B5F3-56C842B10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1402" y="3207826"/>
                <a:ext cx="862246" cy="590487"/>
              </a:xfrm>
              <a:prstGeom prst="rect">
                <a:avLst/>
              </a:prstGeom>
              <a:grpFill/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662CD25-DE72-4437-BAFC-024E81376A35}"/>
                </a:ext>
              </a:extLst>
            </p:cNvPr>
            <p:cNvGrpSpPr/>
            <p:nvPr/>
          </p:nvGrpSpPr>
          <p:grpSpPr>
            <a:xfrm>
              <a:off x="4907109" y="1156023"/>
              <a:ext cx="1107553" cy="1107553"/>
              <a:chOff x="423246" y="2735797"/>
              <a:chExt cx="1107553" cy="110755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80EF8CC-F5AE-4DDD-A9A5-6BE0B6B06B53}"/>
                  </a:ext>
                </a:extLst>
              </p:cNvPr>
              <p:cNvSpPr/>
              <p:nvPr/>
            </p:nvSpPr>
            <p:spPr>
              <a:xfrm>
                <a:off x="423246" y="2735797"/>
                <a:ext cx="1107553" cy="110755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52D18FC-98B4-47AC-82C1-89DE2FC96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4178" y="2975883"/>
                <a:ext cx="805688" cy="62738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C61A01-4746-1342-8583-906250D7D4E7}"/>
              </a:ext>
            </a:extLst>
          </p:cNvPr>
          <p:cNvSpPr txBox="1"/>
          <p:nvPr/>
        </p:nvSpPr>
        <p:spPr>
          <a:xfrm>
            <a:off x="1693622" y="3896383"/>
            <a:ext cx="186258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/>
              <a:t>Acquisition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05B601-54C1-7443-B9C4-759BC84BD867}"/>
              </a:ext>
            </a:extLst>
          </p:cNvPr>
          <p:cNvSpPr txBox="1"/>
          <p:nvPr/>
        </p:nvSpPr>
        <p:spPr>
          <a:xfrm>
            <a:off x="8459894" y="3896382"/>
            <a:ext cx="276139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/>
              <a:t>Consumption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8DE50-B233-6C4F-9146-4D98657E0A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277" y="2696699"/>
            <a:ext cx="729393" cy="943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D10BDF-2A72-3144-92DC-F384251092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1" y="4629446"/>
            <a:ext cx="729393" cy="9430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9DDA06-0282-F04C-A015-786DAC58C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28" y="4617248"/>
            <a:ext cx="729393" cy="9430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850494D-6987-4396-B362-D649F358C49D}"/>
              </a:ext>
            </a:extLst>
          </p:cNvPr>
          <p:cNvSpPr txBox="1"/>
          <p:nvPr/>
        </p:nvSpPr>
        <p:spPr>
          <a:xfrm>
            <a:off x="5272613" y="1682866"/>
            <a:ext cx="186258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/>
              <a:t>Production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F09AE99C-D87F-4D52-A501-C347C982F5F3}"/>
              </a:ext>
            </a:extLst>
          </p:cNvPr>
          <p:cNvSpPr/>
          <p:nvPr/>
        </p:nvSpPr>
        <p:spPr>
          <a:xfrm>
            <a:off x="9726804" y="1733341"/>
            <a:ext cx="2275952" cy="773723"/>
          </a:xfrm>
          <a:prstGeom prst="wedgeEllipseCallout">
            <a:avLst>
              <a:gd name="adj1" fmla="val -59464"/>
              <a:gd name="adj2" fmla="val 11509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     = real time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&amp; time aligned</a:t>
            </a:r>
          </a:p>
        </p:txBody>
      </p:sp>
      <p:sp>
        <p:nvSpPr>
          <p:cNvPr id="32" name="Right Arrow 13">
            <a:extLst>
              <a:ext uri="{FF2B5EF4-FFF2-40B4-BE49-F238E27FC236}">
                <a16:creationId xmlns:a16="http://schemas.microsoft.com/office/drawing/2014/main" id="{4B494CB9-FA86-4CB8-9DB9-CFA32A1CDF26}"/>
              </a:ext>
            </a:extLst>
          </p:cNvPr>
          <p:cNvSpPr/>
          <p:nvPr/>
        </p:nvSpPr>
        <p:spPr>
          <a:xfrm>
            <a:off x="10034664" y="1833303"/>
            <a:ext cx="281934" cy="311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13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7F518A-F2BE-46E3-81A1-C52FC677ABAB}"/>
              </a:ext>
            </a:extLst>
          </p:cNvPr>
          <p:cNvCxnSpPr/>
          <p:nvPr/>
        </p:nvCxnSpPr>
        <p:spPr>
          <a:xfrm>
            <a:off x="8714022" y="4809341"/>
            <a:ext cx="0" cy="568595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41034B-1A8B-4E88-B048-BDED087C3B87}"/>
              </a:ext>
            </a:extLst>
          </p:cNvPr>
          <p:cNvCxnSpPr/>
          <p:nvPr/>
        </p:nvCxnSpPr>
        <p:spPr>
          <a:xfrm>
            <a:off x="3476733" y="4839485"/>
            <a:ext cx="0" cy="568595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2FC7FC-4727-4EC0-88A5-567355DE2D8B}"/>
              </a:ext>
            </a:extLst>
          </p:cNvPr>
          <p:cNvCxnSpPr>
            <a:cxnSpLocks/>
          </p:cNvCxnSpPr>
          <p:nvPr/>
        </p:nvCxnSpPr>
        <p:spPr>
          <a:xfrm>
            <a:off x="6939260" y="3588139"/>
            <a:ext cx="55840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5B9A971-2147-4E65-9C26-424606F51376}"/>
              </a:ext>
            </a:extLst>
          </p:cNvPr>
          <p:cNvCxnSpPr>
            <a:cxnSpLocks/>
          </p:cNvCxnSpPr>
          <p:nvPr/>
        </p:nvCxnSpPr>
        <p:spPr>
          <a:xfrm>
            <a:off x="4664983" y="3594598"/>
            <a:ext cx="55840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1AE6FA4-A543-4B69-AC29-FEA60A5D9196}"/>
              </a:ext>
            </a:extLst>
          </p:cNvPr>
          <p:cNvCxnSpPr>
            <a:cxnSpLocks/>
          </p:cNvCxnSpPr>
          <p:nvPr/>
        </p:nvCxnSpPr>
        <p:spPr>
          <a:xfrm>
            <a:off x="10345494" y="1840027"/>
            <a:ext cx="0" cy="28355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0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452FB-EF1E-4014-BE75-CCF14B04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Why is ST2110-21 currently so critical?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52B17B-C646-4652-A6AE-A282FF4429B0}"/>
              </a:ext>
            </a:extLst>
          </p:cNvPr>
          <p:cNvSpPr/>
          <p:nvPr/>
        </p:nvSpPr>
        <p:spPr>
          <a:xfrm>
            <a:off x="4267200" y="1838178"/>
            <a:ext cx="3657600" cy="9144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IP Packet integrity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6F8043-3355-45B9-A3FE-6523777792BC}"/>
              </a:ext>
            </a:extLst>
          </p:cNvPr>
          <p:cNvSpPr/>
          <p:nvPr/>
        </p:nvSpPr>
        <p:spPr>
          <a:xfrm>
            <a:off x="1305950" y="3282462"/>
            <a:ext cx="2056228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UDP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DD62C0-52D3-4530-998D-24128F22BF16}"/>
              </a:ext>
            </a:extLst>
          </p:cNvPr>
          <p:cNvSpPr/>
          <p:nvPr/>
        </p:nvSpPr>
        <p:spPr>
          <a:xfrm>
            <a:off x="3784209" y="3282462"/>
            <a:ext cx="20562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TCP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EAB514A-0ADC-477C-837A-7BEF697B4A74}"/>
              </a:ext>
            </a:extLst>
          </p:cNvPr>
          <p:cNvSpPr/>
          <p:nvPr/>
        </p:nvSpPr>
        <p:spPr>
          <a:xfrm>
            <a:off x="6262468" y="3282462"/>
            <a:ext cx="20562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SRD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21882D-98A8-4E64-B69F-003AA44E69A7}"/>
              </a:ext>
            </a:extLst>
          </p:cNvPr>
          <p:cNvSpPr/>
          <p:nvPr/>
        </p:nvSpPr>
        <p:spPr>
          <a:xfrm>
            <a:off x="8740727" y="3293012"/>
            <a:ext cx="20562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/>
              <a:t>RoCE</a:t>
            </a:r>
            <a:endParaRPr lang="en-GB" sz="3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087C01-6786-4D00-81CA-9639B6E2CB5F}"/>
              </a:ext>
            </a:extLst>
          </p:cNvPr>
          <p:cNvGrpSpPr/>
          <p:nvPr/>
        </p:nvGrpSpPr>
        <p:grpSpPr>
          <a:xfrm>
            <a:off x="2342253" y="5006068"/>
            <a:ext cx="7507494" cy="496208"/>
            <a:chOff x="1566077" y="2456271"/>
            <a:chExt cx="6358724" cy="420280"/>
          </a:xfrm>
          <a:effectLst>
            <a:reflection blurRad="6350" stA="50000" endA="275" endPos="40000" dist="101600" dir="5400000" sy="-100000" algn="bl" rotWithShape="0"/>
          </a:effectLst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69BBF0E-EF6C-42FA-BA48-DC5DA6E33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077" y="2456271"/>
              <a:ext cx="2686050" cy="42028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r>
                <a:rPr lang="en-GB" sz="1500" dirty="0">
                  <a:solidFill>
                    <a:schemeClr val="bg1"/>
                  </a:solidFill>
                  <a:latin typeface="Calibri" pitchFamily="34" charset="0"/>
                </a:rPr>
                <a:t>Media payload</a:t>
              </a: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844EB8B1-80FA-478A-BD6E-B4AB15C12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9032" y="2456271"/>
              <a:ext cx="561975" cy="4202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sz="1500">
                  <a:latin typeface="Calibri" pitchFamily="34" charset="0"/>
                </a:rPr>
                <a:t>RTP</a:t>
              </a: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90F1714C-152F-4273-B186-18D01C16B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1561" y="2456271"/>
              <a:ext cx="504825" cy="420280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r>
                <a:rPr lang="en-GB" sz="1500" dirty="0">
                  <a:solidFill>
                    <a:schemeClr val="bg1"/>
                  </a:solidFill>
                  <a:latin typeface="Calibri" pitchFamily="34" charset="0"/>
                </a:rPr>
                <a:t>UDP</a:t>
              </a: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17ED49C6-B45E-4D2F-B696-1DECA16E2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9318" y="2456271"/>
              <a:ext cx="438150" cy="42028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sz="1500" dirty="0">
                  <a:solidFill>
                    <a:schemeClr val="bg1"/>
                  </a:solidFill>
                  <a:latin typeface="Calibri" pitchFamily="34" charset="0"/>
                </a:rPr>
                <a:t>IP</a:t>
              </a: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D80F2D70-0F21-4F58-BA40-0C0181B51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0403" y="2456271"/>
              <a:ext cx="438150" cy="42028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sz="1500" dirty="0">
                  <a:solidFill>
                    <a:schemeClr val="bg1"/>
                  </a:solidFill>
                  <a:latin typeface="Calibri" pitchFamily="34" charset="0"/>
                </a:rPr>
                <a:t>VLAN</a:t>
              </a:r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36AF9BA8-4B35-4555-AEF0-695BA97EC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556" y="2456272"/>
              <a:ext cx="1736245" cy="420278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r>
                <a:rPr lang="en-GB" sz="1500" dirty="0">
                  <a:solidFill>
                    <a:schemeClr val="bg1"/>
                  </a:solidFill>
                  <a:latin typeface="Calibri" pitchFamily="34" charset="0"/>
                </a:rPr>
                <a:t>MAC/</a:t>
              </a:r>
              <a:r>
                <a:rPr lang="en-GB" sz="1500" dirty="0" err="1">
                  <a:solidFill>
                    <a:schemeClr val="bg1"/>
                  </a:solidFill>
                  <a:latin typeface="Calibri" pitchFamily="34" charset="0"/>
                </a:rPr>
                <a:t>PoS</a:t>
              </a:r>
              <a:r>
                <a:rPr lang="en-GB" sz="1500" dirty="0">
                  <a:solidFill>
                    <a:schemeClr val="bg1"/>
                  </a:solidFill>
                  <a:latin typeface="Calibri" pitchFamily="34" charset="0"/>
                </a:rPr>
                <a:t>/GFP/MPLS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1EA1E44-81BE-45B2-BA63-CF65F312DFA2}"/>
              </a:ext>
            </a:extLst>
          </p:cNvPr>
          <p:cNvSpPr/>
          <p:nvPr/>
        </p:nvSpPr>
        <p:spPr>
          <a:xfrm>
            <a:off x="5382199" y="6035899"/>
            <a:ext cx="1882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IETF RFC3550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6473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5A858-BC2B-4E26-8390-E8B1B7F2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43" y="70485"/>
            <a:ext cx="11862619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Data transfer between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Virtual Processing Functions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1EF8E-E219-4DBE-A293-7CCFF7776EC1}"/>
              </a:ext>
            </a:extLst>
          </p:cNvPr>
          <p:cNvSpPr/>
          <p:nvPr/>
        </p:nvSpPr>
        <p:spPr>
          <a:xfrm>
            <a:off x="3119717" y="4592918"/>
            <a:ext cx="5629835" cy="1093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1" dirty="0"/>
              <a:t>Deterministic data transfer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59EC47-BD9A-4C4B-96C8-85ADEC6349EB}"/>
              </a:ext>
            </a:extLst>
          </p:cNvPr>
          <p:cNvSpPr/>
          <p:nvPr/>
        </p:nvSpPr>
        <p:spPr>
          <a:xfrm>
            <a:off x="3119717" y="3499225"/>
            <a:ext cx="1153459" cy="109369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1" dirty="0"/>
              <a:t>Media mapping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F2461C-19F8-4114-A455-94270648727A}"/>
              </a:ext>
            </a:extLst>
          </p:cNvPr>
          <p:cNvSpPr/>
          <p:nvPr/>
        </p:nvSpPr>
        <p:spPr>
          <a:xfrm>
            <a:off x="7596093" y="3499225"/>
            <a:ext cx="1153459" cy="109369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1" dirty="0"/>
              <a:t>Media mapping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3877A64-DDD8-4C40-910D-56ECC4E12D34}"/>
              </a:ext>
            </a:extLst>
          </p:cNvPr>
          <p:cNvSpPr/>
          <p:nvPr/>
        </p:nvSpPr>
        <p:spPr>
          <a:xfrm>
            <a:off x="1458259" y="3738283"/>
            <a:ext cx="1661459" cy="6155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F24ECED-07A6-49BF-B891-6F21A1D3B42E}"/>
              </a:ext>
            </a:extLst>
          </p:cNvPr>
          <p:cNvSpPr/>
          <p:nvPr/>
        </p:nvSpPr>
        <p:spPr>
          <a:xfrm>
            <a:off x="8749553" y="3711391"/>
            <a:ext cx="1661459" cy="6155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0C0DB5-1834-4E57-9EC8-FA87C86D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1C54-FEBF-4CC1-B344-3951D30ED3C9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69CE89-068B-465F-B8E4-087B6B6A108E}"/>
              </a:ext>
            </a:extLst>
          </p:cNvPr>
          <p:cNvSpPr txBox="1"/>
          <p:nvPr/>
        </p:nvSpPr>
        <p:spPr>
          <a:xfrm>
            <a:off x="3052884" y="1707238"/>
            <a:ext cx="6209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Compute does not do linear data transfer easily!</a:t>
            </a:r>
          </a:p>
        </p:txBody>
      </p:sp>
    </p:spTree>
    <p:extLst>
      <p:ext uri="{BB962C8B-B14F-4D97-AF65-F5344CB8AC3E}">
        <p14:creationId xmlns:p14="http://schemas.microsoft.com/office/powerpoint/2010/main" val="95513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A6B0-26F6-4226-8E24-F44B711B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Deterministic data transfer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FFA5B2-6BD7-4BF9-9DC8-6FE164302DDE}"/>
              </a:ext>
            </a:extLst>
          </p:cNvPr>
          <p:cNvSpPr/>
          <p:nvPr/>
        </p:nvSpPr>
        <p:spPr>
          <a:xfrm>
            <a:off x="1982810" y="4582459"/>
            <a:ext cx="2571263" cy="142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7" dirty="0"/>
              <a:t>TCP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9E215B-8CD4-4501-800D-F8452A5AB633}"/>
              </a:ext>
            </a:extLst>
          </p:cNvPr>
          <p:cNvSpPr/>
          <p:nvPr/>
        </p:nvSpPr>
        <p:spPr>
          <a:xfrm>
            <a:off x="4810370" y="4582459"/>
            <a:ext cx="2571263" cy="142194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/>
              <a:t>Infiniband</a:t>
            </a:r>
            <a:endParaRPr lang="en-GB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28673-89C4-4BC3-BF9E-DCEE6D0C79BD}"/>
              </a:ext>
            </a:extLst>
          </p:cNvPr>
          <p:cNvSpPr/>
          <p:nvPr/>
        </p:nvSpPr>
        <p:spPr>
          <a:xfrm>
            <a:off x="7637929" y="4591118"/>
            <a:ext cx="2571263" cy="1421940"/>
          </a:xfrm>
          <a:prstGeom prst="rect">
            <a:avLst/>
          </a:prstGeom>
          <a:solidFill>
            <a:srgbClr val="63C0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7" dirty="0"/>
              <a:t>SRD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E543FB-CADD-4D92-BB81-AAD033691784}"/>
              </a:ext>
            </a:extLst>
          </p:cNvPr>
          <p:cNvSpPr/>
          <p:nvPr/>
        </p:nvSpPr>
        <p:spPr>
          <a:xfrm>
            <a:off x="1982810" y="2007061"/>
            <a:ext cx="2571263" cy="14219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RTP/UDP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5DB8997B-26B6-4525-B077-58AEA62E11AC}"/>
              </a:ext>
            </a:extLst>
          </p:cNvPr>
          <p:cNvSpPr/>
          <p:nvPr/>
        </p:nvSpPr>
        <p:spPr>
          <a:xfrm>
            <a:off x="6892787" y="2014380"/>
            <a:ext cx="1411356" cy="1407301"/>
          </a:xfrm>
          <a:prstGeom prst="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67" dirty="0"/>
              <a:t>FEC</a:t>
            </a: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ADDD6025-362F-460D-9E1A-988FDE0030EF}"/>
              </a:ext>
            </a:extLst>
          </p:cNvPr>
          <p:cNvSpPr/>
          <p:nvPr/>
        </p:nvSpPr>
        <p:spPr>
          <a:xfrm>
            <a:off x="5238510" y="2014379"/>
            <a:ext cx="1411356" cy="1407301"/>
          </a:xfrm>
          <a:prstGeom prst="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dirty="0"/>
              <a:t>2022-7</a:t>
            </a: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78C978E2-1C00-4B92-B47C-B0229B045F55}"/>
              </a:ext>
            </a:extLst>
          </p:cNvPr>
          <p:cNvSpPr/>
          <p:nvPr/>
        </p:nvSpPr>
        <p:spPr>
          <a:xfrm>
            <a:off x="8547066" y="2021700"/>
            <a:ext cx="1411356" cy="1407301"/>
          </a:xfrm>
          <a:prstGeom prst="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67" dirty="0"/>
              <a:t>ARQ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4737929-5904-44B0-9390-EAA1CB4A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1C54-FEBF-4CC1-B344-3951D30ED3C9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4288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1017</Words>
  <Application>Microsoft Office PowerPoint</Application>
  <PresentationFormat>Widescreen</PresentationFormat>
  <Paragraphs>347</Paragraphs>
  <Slides>35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Impact</vt:lpstr>
      <vt:lpstr>Wingdings</vt:lpstr>
      <vt:lpstr>Office Theme</vt:lpstr>
      <vt:lpstr>CorelPhotoPaint.Image.9</vt:lpstr>
      <vt:lpstr>PowerPoint Presentation</vt:lpstr>
      <vt:lpstr>Queen Elizabeth II  1926-2022</vt:lpstr>
      <vt:lpstr>The fundamental challenges</vt:lpstr>
      <vt:lpstr>The relevant linear standards journeys</vt:lpstr>
      <vt:lpstr>The linear ST2110 suite (&amp; NMOS ctl)</vt:lpstr>
      <vt:lpstr>The broadcast end game</vt:lpstr>
      <vt:lpstr>Why is ST2110-21 currently so critical?</vt:lpstr>
      <vt:lpstr>Data transfer between  Virtual Processing Functions</vt:lpstr>
      <vt:lpstr>Deterministic data transfer</vt:lpstr>
      <vt:lpstr>AWS CDI</vt:lpstr>
      <vt:lpstr>Reconciling media essence timings</vt:lpstr>
      <vt:lpstr>The ST2110 suite &amp; NMOS - revisions</vt:lpstr>
      <vt:lpstr>Timing propagation through system  – ST 2110 revisions</vt:lpstr>
      <vt:lpstr>Example of production timing planes</vt:lpstr>
      <vt:lpstr>Sources that cross timing planes</vt:lpstr>
      <vt:lpstr>Multiple production timing planes</vt:lpstr>
      <vt:lpstr>Specific real-world use-case in 2021</vt:lpstr>
      <vt:lpstr>VSF GCCG</vt:lpstr>
      <vt:lpstr>The raster scan</vt:lpstr>
      <vt:lpstr>Linear broadcast technology</vt:lpstr>
      <vt:lpstr>Software procession execution time</vt:lpstr>
      <vt:lpstr>Compute latency and variability</vt:lpstr>
      <vt:lpstr>Concatenated virtual processing functions,  each with defined (max) execution time</vt:lpstr>
      <vt:lpstr>Same principles apply in virtualized world</vt:lpstr>
      <vt:lpstr>Media Source timings </vt:lpstr>
      <vt:lpstr>Proxy remote production  timing reconciliation</vt:lpstr>
      <vt:lpstr>Timing requirement examples</vt:lpstr>
      <vt:lpstr>Hybrid timing reconciliation</vt:lpstr>
      <vt:lpstr>What is needed to make this work</vt:lpstr>
      <vt:lpstr>In-flight SMPTE RP/EG: ST2110-11</vt:lpstr>
      <vt:lpstr>Optimising latency</vt:lpstr>
      <vt:lpstr>The fundamental challenges</vt:lpstr>
      <vt:lpstr>Back 13:00 Sunday &amp; 10:30 Monday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Laila Bishay</dc:creator>
  <cp:lastModifiedBy>Andy Rayner</cp:lastModifiedBy>
  <cp:revision>81</cp:revision>
  <dcterms:created xsi:type="dcterms:W3CDTF">2022-07-25T14:48:25Z</dcterms:created>
  <dcterms:modified xsi:type="dcterms:W3CDTF">2022-09-09T08:22:24Z</dcterms:modified>
</cp:coreProperties>
</file>