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19"/>
  </p:notesMasterIdLst>
  <p:sldIdLst>
    <p:sldId id="257" r:id="rId3"/>
    <p:sldId id="297" r:id="rId4"/>
    <p:sldId id="308" r:id="rId5"/>
    <p:sldId id="625" r:id="rId6"/>
    <p:sldId id="593" r:id="rId7"/>
    <p:sldId id="620" r:id="rId8"/>
    <p:sldId id="526" r:id="rId9"/>
    <p:sldId id="623" r:id="rId10"/>
    <p:sldId id="622" r:id="rId11"/>
    <p:sldId id="598" r:id="rId12"/>
    <p:sldId id="621" r:id="rId13"/>
    <p:sldId id="577" r:id="rId14"/>
    <p:sldId id="614" r:id="rId15"/>
    <p:sldId id="616" r:id="rId16"/>
    <p:sldId id="618" r:id="rId17"/>
    <p:sldId id="624" r:id="rId18"/>
  </p:sldIdLst>
  <p:sldSz cx="9144000" cy="5143500" type="screen16x9"/>
  <p:notesSz cx="6858000" cy="9144000"/>
  <p:defaultTextStyle>
    <a:defPPr>
      <a:defRPr lang="nb-NO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BEFCB1-E6DD-4466-B2AD-3FEDAA95306F}">
          <p14:sldIdLst>
            <p14:sldId id="257"/>
            <p14:sldId id="297"/>
            <p14:sldId id="308"/>
            <p14:sldId id="625"/>
            <p14:sldId id="593"/>
            <p14:sldId id="620"/>
            <p14:sldId id="526"/>
            <p14:sldId id="623"/>
            <p14:sldId id="622"/>
            <p14:sldId id="598"/>
            <p14:sldId id="621"/>
            <p14:sldId id="577"/>
            <p14:sldId id="614"/>
            <p14:sldId id="616"/>
            <p14:sldId id="618"/>
            <p14:sldId id="624"/>
          </p14:sldIdLst>
        </p14:section>
        <p14:section name="Backup / Old Slides" id="{10A03E42-6543-43D1-B33B-57580A73F26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Suard" initials="OS" lastIdx="3" clrIdx="0"/>
  <p:cmAuthor id="2" name="Arnhild Schia" initials="A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C6C"/>
    <a:srgbClr val="0A5CE0"/>
    <a:srgbClr val="028698"/>
    <a:srgbClr val="0404E6"/>
    <a:srgbClr val="767CFE"/>
    <a:srgbClr val="99FF99"/>
    <a:srgbClr val="8FDAFF"/>
    <a:srgbClr val="DDEFF1"/>
    <a:srgbClr val="009999"/>
    <a:srgbClr val="8F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8" autoAdjust="0"/>
    <p:restoredTop sz="90407" autoAdjust="0"/>
  </p:normalViewPr>
  <p:slideViewPr>
    <p:cSldViewPr snapToGrid="0">
      <p:cViewPr>
        <p:scale>
          <a:sx n="78" d="100"/>
          <a:sy n="78" d="100"/>
        </p:scale>
        <p:origin x="259" y="67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B4233-ADCB-43FE-99ED-94B1904C9D7A}" type="datetimeFigureOut">
              <a:rPr lang="nb-NO" smtClean="0"/>
              <a:t>08.09.2022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AE1DB-19C4-44A8-BDB3-638C13AE368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8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99CD1-82C5-46FA-8F13-2E012046C82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2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AE1DB-19C4-44A8-BDB3-638C13AE368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866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AE1DB-19C4-44A8-BDB3-638C13AE368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53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AE1DB-19C4-44A8-BDB3-638C13AE368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639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Press Releases (Plus releases originating from Lumens and Barco)</a:t>
            </a:r>
          </a:p>
          <a:p>
            <a:r>
              <a:rPr lang="en-US" dirty="0"/>
              <a:t>202+ Editorial Mentions in global B2B publications </a:t>
            </a:r>
          </a:p>
          <a:p>
            <a:r>
              <a:rPr lang="en-US" dirty="0"/>
              <a:t>27+ were contributed articles / interviews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34FB-B6CE-0542-BCC5-E5140F4328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1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F34FB-B6CE-0542-BCC5-E5140F4328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AE1DB-19C4-44A8-BDB3-638C13AE368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41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65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179"/>
            <a:ext cx="9144000" cy="857250"/>
          </a:xfrm>
          <a:prstGeom prst="rect">
            <a:avLst/>
          </a:prstGeom>
        </p:spPr>
        <p:txBody>
          <a:bodyPr/>
          <a:lstStyle>
            <a:lvl1pPr algn="ctr">
              <a:defRPr sz="4800" b="1" i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Referenc System Architecture Guide | April 2017</a:t>
            </a:r>
            <a:endParaRPr lang="nb-NO"/>
          </a:p>
        </p:txBody>
      </p:sp>
      <p:sp>
        <p:nvSpPr>
          <p:cNvPr id="9" name="Rectangle 8"/>
          <p:cNvSpPr/>
          <p:nvPr userDrawn="1"/>
        </p:nvSpPr>
        <p:spPr>
          <a:xfrm>
            <a:off x="3893770" y="4529611"/>
            <a:ext cx="1301960" cy="45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7513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9" y="0"/>
            <a:ext cx="9150369" cy="86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5637791" cy="60556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65" y="866512"/>
            <a:ext cx="7886700" cy="34021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1798822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9" y="0"/>
            <a:ext cx="9150369" cy="86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5637791" cy="60556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Referenc</a:t>
            </a:r>
            <a:r>
              <a:rPr lang="en-US" dirty="0"/>
              <a:t> System Architecture Guide | April 2017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8548266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0D7C-F44F-D842-9684-24015BC6A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247DC-14CE-6A4E-819E-264973033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A204F-B087-2E4A-8132-3F3EFEF3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FB2D-FF89-BA42-B1DF-A807BF2C768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D9691-8B05-3343-8E06-519503A7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CF74-E2F5-AC44-8477-A9B1D2DA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D449-2959-F744-8317-09B7A5955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E247D-6DF3-894F-B8F5-BEB008FB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62C6-D10B-304E-B437-865A9A40B15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8CB1E2-E3B0-7D4F-8451-8188145E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49BD2-4CE0-474E-8A36-667CF9EA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8926-766B-F54F-B470-2DDF6DDA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65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179"/>
            <a:ext cx="9144000" cy="857250"/>
          </a:xfrm>
          <a:prstGeom prst="rect">
            <a:avLst/>
          </a:prstGeom>
        </p:spPr>
        <p:txBody>
          <a:bodyPr/>
          <a:lstStyle>
            <a:lvl1pPr algn="ctr">
              <a:defRPr sz="4800" b="1" i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Referenc System Architecture Guide | April 2017</a:t>
            </a:r>
            <a:endParaRPr lang="nb-NO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893770" y="4529611"/>
            <a:ext cx="1301960" cy="45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80736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9" y="0"/>
            <a:ext cx="9150369" cy="86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5637791" cy="60556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65" y="866512"/>
            <a:ext cx="7886700" cy="34021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4544492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9" y="0"/>
            <a:ext cx="9150369" cy="86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5637791" cy="605563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>
                    <a:tint val="75000"/>
                  </a:srgbClr>
                </a:solidFill>
              </a:rPr>
              <a:t>Referenc</a:t>
            </a:r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 System Architecture Guide | April 2017</a:t>
            </a:r>
            <a:endParaRPr lang="nb-NO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26731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0" y="5050401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1185" y="4955741"/>
            <a:ext cx="1701631" cy="17943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/>
          <a:lstStyle>
            <a:lvl1pPr algn="ctr">
              <a:defRPr sz="6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/>
              <a:t>Referenc System Architecture Guide | April 2017</a:t>
            </a:r>
            <a:endParaRPr lang="nb-NO" dirty="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4559690"/>
            <a:ext cx="1143001" cy="39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06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3" r:id="rId3"/>
    <p:sldLayoutId id="2147483692" r:id="rId4"/>
    <p:sldLayoutId id="2147483693" r:id="rId5"/>
  </p:sldLayoutIdLst>
  <p:transition spd="med">
    <p:push dir="u"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0" y="5050401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1185" y="4955741"/>
            <a:ext cx="1701631" cy="17943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/>
          <a:lstStyle>
            <a:lvl1pPr algn="ctr">
              <a:defRPr sz="6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rgbClr val="000000">
                    <a:tint val="75000"/>
                  </a:srgbClr>
                </a:solidFill>
              </a:rPr>
              <a:t>Referenc System Architecture Guide | April 2017</a:t>
            </a:r>
            <a:endParaRPr lang="nb-NO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4559690"/>
            <a:ext cx="1143001" cy="39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0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med">
    <p:push dir="u"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jpe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microsoft.com/office/2007/relationships/hdphoto" Target="../media/hdphoto2.wdp"/><Relationship Id="rId26" Type="http://schemas.microsoft.com/office/2007/relationships/hdphoto" Target="../media/hdphoto5.wdp"/><Relationship Id="rId3" Type="http://schemas.openxmlformats.org/officeDocument/2006/relationships/image" Target="../media/image50.png"/><Relationship Id="rId21" Type="http://schemas.microsoft.com/office/2007/relationships/hdphoto" Target="../media/hdphoto3.wdp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24" Type="http://schemas.microsoft.com/office/2007/relationships/hdphoto" Target="../media/hdphoto4.wdp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28" Type="http://schemas.openxmlformats.org/officeDocument/2006/relationships/image" Target="../media/image70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31" Type="http://schemas.openxmlformats.org/officeDocument/2006/relationships/image" Target="../media/image73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6240"/>
            <a:ext cx="9144000" cy="857250"/>
          </a:xfrm>
        </p:spPr>
        <p:txBody>
          <a:bodyPr/>
          <a:lstStyle/>
          <a:p>
            <a:r>
              <a:rPr lang="en-US" dirty="0"/>
              <a:t>AIMS Update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Referenc System Architecture Guide | April 2017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406482"/>
            <a:ext cx="9144000" cy="54768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2"/>
                </a:solidFill>
              </a:rPr>
              <a:t>Amsterdam NL</a:t>
            </a:r>
            <a:br>
              <a:rPr lang="en-US" i="1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3"/>
                </a:solidFill>
              </a:rPr>
              <a:t>September 2022</a:t>
            </a:r>
          </a:p>
          <a:p>
            <a:pPr marL="0" indent="0" algn="ctr">
              <a:buNone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523" y="4689328"/>
            <a:ext cx="9089292" cy="45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818" y="4639037"/>
            <a:ext cx="9159632" cy="5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B7E8-6E25-4C22-9320-D3D656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FF68-CFC0-4992-8649-57074F925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Launched in early 2022</a:t>
            </a:r>
          </a:p>
          <a:p>
            <a:r>
              <a:rPr lang="en-US" dirty="0"/>
              <a:t>Efforts to date have been to make existing content more accessible</a:t>
            </a:r>
          </a:p>
          <a:p>
            <a:pPr lvl="1"/>
            <a:r>
              <a:rPr lang="en-US" dirty="0"/>
              <a:t>Presentations from past events including IP Showcase, AES Conferences, IP Oktoberfest, Techfest and Summer Sessions</a:t>
            </a:r>
          </a:p>
          <a:p>
            <a:r>
              <a:rPr lang="en-US" dirty="0"/>
              <a:t>Two major efforts ongoing in the group:</a:t>
            </a:r>
          </a:p>
          <a:p>
            <a:pPr lvl="1"/>
            <a:r>
              <a:rPr lang="en-US" dirty="0"/>
              <a:t>Metadata for improved searching and categorization</a:t>
            </a:r>
          </a:p>
          <a:p>
            <a:pPr lvl="2"/>
            <a:r>
              <a:rPr lang="en-US" dirty="0"/>
              <a:t>Key metadata defined</a:t>
            </a:r>
          </a:p>
          <a:p>
            <a:pPr lvl="2"/>
            <a:r>
              <a:rPr lang="en-US" dirty="0"/>
              <a:t>Populating all content has had first pass, but could use enriching over time</a:t>
            </a:r>
          </a:p>
          <a:p>
            <a:pPr lvl="1"/>
            <a:r>
              <a:rPr lang="en-US" dirty="0"/>
              <a:t>Define the presentation and user experience on the AIMS website for users</a:t>
            </a:r>
          </a:p>
          <a:p>
            <a:pPr lvl="2"/>
            <a:r>
              <a:rPr lang="en-US" dirty="0"/>
              <a:t>Definition is coming together</a:t>
            </a:r>
          </a:p>
          <a:p>
            <a:pPr lvl="2"/>
            <a:r>
              <a:rPr lang="en-US" dirty="0"/>
              <a:t>Next steps: Engage with web designers to determine how to realize the vision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9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A6C2-D948-C354-D88A-5BAB76BC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35" y="54500"/>
            <a:ext cx="6849894" cy="605563"/>
          </a:xfrm>
        </p:spPr>
        <p:txBody>
          <a:bodyPr/>
          <a:lstStyle/>
          <a:p>
            <a:r>
              <a:rPr lang="en-US" dirty="0"/>
              <a:t>EWG on the Website (www.aimsalliance.org)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23C917-45E7-E055-635A-629F2A1B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99" y="802428"/>
            <a:ext cx="4166365" cy="42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2CDEEDF-7C0E-1EF2-0758-4A409B03E9B4}"/>
              </a:ext>
            </a:extLst>
          </p:cNvPr>
          <p:cNvGrpSpPr/>
          <p:nvPr/>
        </p:nvGrpSpPr>
        <p:grpSpPr>
          <a:xfrm>
            <a:off x="6373840" y="4141380"/>
            <a:ext cx="1454748" cy="711810"/>
            <a:chOff x="6373840" y="4309625"/>
            <a:chExt cx="1454748" cy="711810"/>
          </a:xfrm>
        </p:grpSpPr>
        <p:pic>
          <p:nvPicPr>
            <p:cNvPr id="1034" name="Picture 10" descr="Barco logo and symbol, meaning, history, PNG">
              <a:extLst>
                <a:ext uri="{FF2B5EF4-FFF2-40B4-BE49-F238E27FC236}">
                  <a16:creationId xmlns:a16="http://schemas.microsoft.com/office/drawing/2014/main" id="{2B13AD02-F4CF-3B66-B2CB-3B31F381A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742" y="4309625"/>
              <a:ext cx="798941" cy="499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C9E22E72-EF65-460C-1D80-960F7399BDB2}"/>
                </a:ext>
              </a:extLst>
            </p:cNvPr>
            <p:cNvSpPr txBox="1"/>
            <p:nvPr/>
          </p:nvSpPr>
          <p:spPr>
            <a:xfrm>
              <a:off x="6373840" y="4621325"/>
              <a:ext cx="14547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joined AIMS</a:t>
              </a:r>
            </a:p>
            <a:p>
              <a:r>
                <a:rPr lang="en-US" sz="1000" dirty="0"/>
                <a:t>(Apr 2022)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3F84E-43F5-5D30-1CF0-57E9E727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for Open Standards AV over IP</a:t>
            </a:r>
          </a:p>
        </p:txBody>
      </p:sp>
      <p:sp>
        <p:nvSpPr>
          <p:cNvPr id="183" name="Arrow: Right 5">
            <a:extLst>
              <a:ext uri="{FF2B5EF4-FFF2-40B4-BE49-F238E27FC236}">
                <a16:creationId xmlns:a16="http://schemas.microsoft.com/office/drawing/2014/main" id="{A8A6A9BA-0F43-5556-AD2C-2ACC86401F89}"/>
              </a:ext>
            </a:extLst>
          </p:cNvPr>
          <p:cNvSpPr/>
          <p:nvPr/>
        </p:nvSpPr>
        <p:spPr>
          <a:xfrm rot="21020636">
            <a:off x="829764" y="2969511"/>
            <a:ext cx="484811" cy="2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0E0C3C5-53D9-3C0B-A431-A490ACE71805}"/>
              </a:ext>
            </a:extLst>
          </p:cNvPr>
          <p:cNvGrpSpPr/>
          <p:nvPr/>
        </p:nvGrpSpPr>
        <p:grpSpPr>
          <a:xfrm>
            <a:off x="1301255" y="2302420"/>
            <a:ext cx="1512980" cy="1412559"/>
            <a:chOff x="1301255" y="2302420"/>
            <a:chExt cx="1512980" cy="1412559"/>
          </a:xfrm>
        </p:grpSpPr>
        <p:pic>
          <p:nvPicPr>
            <p:cNvPr id="180" name="Picture 179" descr="IPMX">
              <a:extLst>
                <a:ext uri="{FF2B5EF4-FFF2-40B4-BE49-F238E27FC236}">
                  <a16:creationId xmlns:a16="http://schemas.microsoft.com/office/drawing/2014/main" id="{42B987B9-6CE9-023F-F06E-C0E1DF926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701" y="2741229"/>
              <a:ext cx="1279577" cy="39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B69AE1F-85EE-F4F9-D480-25F046413DB4}"/>
                </a:ext>
              </a:extLst>
            </p:cNvPr>
            <p:cNvSpPr txBox="1"/>
            <p:nvPr/>
          </p:nvSpPr>
          <p:spPr>
            <a:xfrm>
              <a:off x="1301255" y="3137898"/>
              <a:ext cx="151298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IPMX brand launched at </a:t>
              </a:r>
              <a:br>
                <a:rPr lang="en-US" sz="1050" dirty="0"/>
              </a:br>
              <a:r>
                <a:rPr lang="en-US" sz="1050" dirty="0"/>
                <a:t>ISE 2020 Show</a:t>
              </a:r>
            </a:p>
            <a:p>
              <a:r>
                <a:rPr lang="en-US" sz="1050" dirty="0"/>
                <a:t>(Feb 2020)</a:t>
              </a:r>
            </a:p>
          </p:txBody>
        </p:sp>
        <p:pic>
          <p:nvPicPr>
            <p:cNvPr id="184" name="Picture 2">
              <a:extLst>
                <a:ext uri="{FF2B5EF4-FFF2-40B4-BE49-F238E27FC236}">
                  <a16:creationId xmlns:a16="http://schemas.microsoft.com/office/drawing/2014/main" id="{24396AAC-300F-4086-DD16-F2C793FF9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349" y="2302420"/>
              <a:ext cx="726210" cy="39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5" name="Arrow: Right 7">
            <a:extLst>
              <a:ext uri="{FF2B5EF4-FFF2-40B4-BE49-F238E27FC236}">
                <a16:creationId xmlns:a16="http://schemas.microsoft.com/office/drawing/2014/main" id="{ED772412-EA33-C909-0742-CB80DD81836B}"/>
              </a:ext>
            </a:extLst>
          </p:cNvPr>
          <p:cNvSpPr/>
          <p:nvPr/>
        </p:nvSpPr>
        <p:spPr>
          <a:xfrm rot="20706499">
            <a:off x="2472041" y="3309107"/>
            <a:ext cx="492327" cy="2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7" name="Arrow: Right 11">
            <a:extLst>
              <a:ext uri="{FF2B5EF4-FFF2-40B4-BE49-F238E27FC236}">
                <a16:creationId xmlns:a16="http://schemas.microsoft.com/office/drawing/2014/main" id="{2C1F4963-B5AD-FA7E-287C-E2008618D094}"/>
              </a:ext>
            </a:extLst>
          </p:cNvPr>
          <p:cNvSpPr/>
          <p:nvPr/>
        </p:nvSpPr>
        <p:spPr>
          <a:xfrm rot="20706499">
            <a:off x="4410631" y="2626004"/>
            <a:ext cx="492327" cy="2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ADB07AF2-2B5C-104F-5D43-817B2750D162}"/>
              </a:ext>
            </a:extLst>
          </p:cNvPr>
          <p:cNvGrpSpPr/>
          <p:nvPr/>
        </p:nvGrpSpPr>
        <p:grpSpPr>
          <a:xfrm>
            <a:off x="4869566" y="1698347"/>
            <a:ext cx="1618657" cy="1791419"/>
            <a:chOff x="4869566" y="1698347"/>
            <a:chExt cx="1618657" cy="1791419"/>
          </a:xfrm>
        </p:grpSpPr>
        <p:pic>
          <p:nvPicPr>
            <p:cNvPr id="188" name="Picture 6" descr="Infocomm 2021 Orlando: AV Stumpfl">
              <a:extLst>
                <a:ext uri="{FF2B5EF4-FFF2-40B4-BE49-F238E27FC236}">
                  <a16:creationId xmlns:a16="http://schemas.microsoft.com/office/drawing/2014/main" id="{49E69B58-C3A2-78D6-A6F6-2A403E0EE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750" y="1698347"/>
              <a:ext cx="1117302" cy="62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188" descr="IPMX">
              <a:extLst>
                <a:ext uri="{FF2B5EF4-FFF2-40B4-BE49-F238E27FC236}">
                  <a16:creationId xmlns:a16="http://schemas.microsoft.com/office/drawing/2014/main" id="{18152BC8-B101-9617-16E6-FAA248E0C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613" y="2168959"/>
              <a:ext cx="1279577" cy="39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E059BF92-B0EB-25C7-9EF0-C10629EB5569}"/>
                </a:ext>
              </a:extLst>
            </p:cNvPr>
            <p:cNvSpPr txBox="1"/>
            <p:nvPr/>
          </p:nvSpPr>
          <p:spPr>
            <a:xfrm>
              <a:off x="4869566" y="2589520"/>
              <a:ext cx="1618657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More general acceptance of the need for IPMX by </a:t>
              </a:r>
              <a:r>
                <a:rPr lang="en-US" sz="1050" dirty="0" err="1"/>
                <a:t>InfoComm</a:t>
              </a:r>
              <a:r>
                <a:rPr lang="en-US" sz="1050" dirty="0"/>
                <a:t> 2021 attendees and exhibitors</a:t>
              </a:r>
            </a:p>
            <a:p>
              <a:r>
                <a:rPr lang="en-US" sz="1050" dirty="0"/>
                <a:t>(Oct 2021)</a:t>
              </a:r>
            </a:p>
          </p:txBody>
        </p:sp>
      </p:grpSp>
      <p:sp>
        <p:nvSpPr>
          <p:cNvPr id="191" name="Arrow: Right 16">
            <a:extLst>
              <a:ext uri="{FF2B5EF4-FFF2-40B4-BE49-F238E27FC236}">
                <a16:creationId xmlns:a16="http://schemas.microsoft.com/office/drawing/2014/main" id="{D5C8451B-0D0D-5561-E7DF-88413A3ECCB5}"/>
              </a:ext>
            </a:extLst>
          </p:cNvPr>
          <p:cNvSpPr/>
          <p:nvPr/>
        </p:nvSpPr>
        <p:spPr>
          <a:xfrm rot="20706499">
            <a:off x="6463872" y="2312739"/>
            <a:ext cx="492327" cy="2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95CBDB42-F20A-95C2-5A61-AB10670AE1BA}"/>
              </a:ext>
            </a:extLst>
          </p:cNvPr>
          <p:cNvGrpSpPr/>
          <p:nvPr/>
        </p:nvGrpSpPr>
        <p:grpSpPr>
          <a:xfrm>
            <a:off x="7072883" y="1543573"/>
            <a:ext cx="1723875" cy="1326738"/>
            <a:chOff x="7072883" y="1543573"/>
            <a:chExt cx="1723875" cy="1326738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A4847770-30C7-2F57-DBEA-72487F82120D}"/>
                </a:ext>
              </a:extLst>
            </p:cNvPr>
            <p:cNvSpPr txBox="1"/>
            <p:nvPr/>
          </p:nvSpPr>
          <p:spPr>
            <a:xfrm>
              <a:off x="7072883" y="2223980"/>
              <a:ext cx="1723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Multi-vendor Interop at </a:t>
              </a:r>
              <a:r>
                <a:rPr lang="en-US" sz="1200" dirty="0" err="1"/>
                <a:t>InfoComm</a:t>
              </a:r>
              <a:r>
                <a:rPr lang="en-US" sz="1200" dirty="0"/>
                <a:t> 2022</a:t>
              </a:r>
            </a:p>
            <a:p>
              <a:r>
                <a:rPr lang="en-US" sz="1200" dirty="0"/>
                <a:t>(June 2022)</a:t>
              </a:r>
            </a:p>
          </p:txBody>
        </p:sp>
        <p:pic>
          <p:nvPicPr>
            <p:cNvPr id="193" name="Picture 6" descr="Infocomm 2021 Orlando: AV Stumpfl">
              <a:extLst>
                <a:ext uri="{FF2B5EF4-FFF2-40B4-BE49-F238E27FC236}">
                  <a16:creationId xmlns:a16="http://schemas.microsoft.com/office/drawing/2014/main" id="{ED068705-3EEB-8395-4CA6-47C679181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16" t="28586" r="6007" b="42685"/>
            <a:stretch/>
          </p:blipFill>
          <p:spPr bwMode="auto">
            <a:xfrm>
              <a:off x="7302070" y="1543573"/>
              <a:ext cx="980739" cy="179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193" descr="IPMX">
              <a:extLst>
                <a:ext uri="{FF2B5EF4-FFF2-40B4-BE49-F238E27FC236}">
                  <a16:creationId xmlns:a16="http://schemas.microsoft.com/office/drawing/2014/main" id="{67FEA750-8452-9D85-BD6A-92B124570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503" y="1827050"/>
              <a:ext cx="1279577" cy="39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B75A66C-5B26-E993-64F5-33206C5CB2B8}"/>
              </a:ext>
            </a:extLst>
          </p:cNvPr>
          <p:cNvGrpSpPr/>
          <p:nvPr/>
        </p:nvGrpSpPr>
        <p:grpSpPr>
          <a:xfrm>
            <a:off x="92543" y="2283936"/>
            <a:ext cx="1260291" cy="1777902"/>
            <a:chOff x="92543" y="2283936"/>
            <a:chExt cx="1260291" cy="1777902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0EEC22A-4909-8577-37DA-33AB6D94B240}"/>
                </a:ext>
              </a:extLst>
            </p:cNvPr>
            <p:cNvSpPr txBox="1"/>
            <p:nvPr/>
          </p:nvSpPr>
          <p:spPr>
            <a:xfrm>
              <a:off x="92543" y="3323174"/>
              <a:ext cx="1260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2018</a:t>
              </a:r>
            </a:p>
            <a:p>
              <a:r>
                <a:rPr lang="en-US" sz="1050" dirty="0"/>
                <a:t>Pro AV WG Starts</a:t>
              </a:r>
            </a:p>
            <a:p>
              <a:r>
                <a:rPr lang="en-US" sz="1050" dirty="0"/>
                <a:t>ST2110 + NMOS + additional functions</a:t>
              </a:r>
            </a:p>
          </p:txBody>
        </p:sp>
        <p:pic>
          <p:nvPicPr>
            <p:cNvPr id="196" name="Picture 8" descr="AIMS Alliance for IP Media Solutions | LinkedIn">
              <a:extLst>
                <a:ext uri="{FF2B5EF4-FFF2-40B4-BE49-F238E27FC236}">
                  <a16:creationId xmlns:a16="http://schemas.microsoft.com/office/drawing/2014/main" id="{9D4BF0FC-64E0-0171-5784-DFCACEE1D5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1" t="28902" r="151" b="31564"/>
            <a:stretch/>
          </p:blipFill>
          <p:spPr bwMode="auto">
            <a:xfrm>
              <a:off x="142389" y="3046688"/>
              <a:ext cx="593170" cy="23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8" descr="Blog — RIST Forum">
              <a:extLst>
                <a:ext uri="{FF2B5EF4-FFF2-40B4-BE49-F238E27FC236}">
                  <a16:creationId xmlns:a16="http://schemas.microsoft.com/office/drawing/2014/main" id="{3985971C-1A43-1F18-F8EB-37EF0E4387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2389" y="2536175"/>
              <a:ext cx="517608" cy="28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10" descr="Logos | AMWA">
              <a:extLst>
                <a:ext uri="{FF2B5EF4-FFF2-40B4-BE49-F238E27FC236}">
                  <a16:creationId xmlns:a16="http://schemas.microsoft.com/office/drawing/2014/main" id="{57E8AE19-C271-7B4C-F88D-449FA0702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05" y="2848203"/>
              <a:ext cx="539587" cy="17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12" descr="SMPTE | The home of media professionals, technologists, and engineers">
              <a:extLst>
                <a:ext uri="{FF2B5EF4-FFF2-40B4-BE49-F238E27FC236}">
                  <a16:creationId xmlns:a16="http://schemas.microsoft.com/office/drawing/2014/main" id="{714E32B9-1A7D-7AEE-5F6B-D1AEDC802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05" y="2283936"/>
              <a:ext cx="621742" cy="199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6BFBB001-200A-A283-4687-073D087389CC}"/>
              </a:ext>
            </a:extLst>
          </p:cNvPr>
          <p:cNvGrpSpPr/>
          <p:nvPr/>
        </p:nvGrpSpPr>
        <p:grpSpPr>
          <a:xfrm>
            <a:off x="2906678" y="2119897"/>
            <a:ext cx="1702353" cy="1648656"/>
            <a:chOff x="2906678" y="2119897"/>
            <a:chExt cx="1702353" cy="1648656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5991072-CD98-144D-EF5E-2E1BE62867AE}"/>
                </a:ext>
              </a:extLst>
            </p:cNvPr>
            <p:cNvSpPr txBox="1"/>
            <p:nvPr/>
          </p:nvSpPr>
          <p:spPr>
            <a:xfrm>
              <a:off x="2906678" y="2383558"/>
              <a:ext cx="170235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050" dirty="0"/>
                <a:t>AIMS Pro AV Working Group dramatically increases promotion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endParaRPr lang="en-US" sz="1050" dirty="0"/>
            </a:p>
            <a:p>
              <a:pPr marL="114300" indent="-114300">
                <a:buFont typeface="Arial" panose="020B0604020202020204" pitchFamily="34" charset="0"/>
                <a:buChar char="•"/>
              </a:pPr>
              <a:endParaRPr lang="en-US" sz="1050" dirty="0"/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050" dirty="0"/>
                <a:t>VSF and AMWA become involved in new technical specifications</a:t>
              </a:r>
            </a:p>
          </p:txBody>
        </p:sp>
        <p:pic>
          <p:nvPicPr>
            <p:cNvPr id="195" name="Picture 8" descr="AIMS Alliance for IP Media Solutions | LinkedIn">
              <a:extLst>
                <a:ext uri="{FF2B5EF4-FFF2-40B4-BE49-F238E27FC236}">
                  <a16:creationId xmlns:a16="http://schemas.microsoft.com/office/drawing/2014/main" id="{A7B0BF7F-23A2-BCB0-80EA-5FC19EB269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1" t="28902" r="151" b="31564"/>
            <a:stretch/>
          </p:blipFill>
          <p:spPr bwMode="auto">
            <a:xfrm>
              <a:off x="3026559" y="2119897"/>
              <a:ext cx="593170" cy="23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8" descr="Blog — RIST Forum">
              <a:extLst>
                <a:ext uri="{FF2B5EF4-FFF2-40B4-BE49-F238E27FC236}">
                  <a16:creationId xmlns:a16="http://schemas.microsoft.com/office/drawing/2014/main" id="{C0ED5D27-286B-6ABC-1621-7BFE2A3CE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92661" y="2917130"/>
              <a:ext cx="517608" cy="28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0" descr="Logos | AMWA">
              <a:extLst>
                <a:ext uri="{FF2B5EF4-FFF2-40B4-BE49-F238E27FC236}">
                  <a16:creationId xmlns:a16="http://schemas.microsoft.com/office/drawing/2014/main" id="{333D00CC-14C4-5AA0-625C-84219198B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401" y="2975014"/>
              <a:ext cx="539587" cy="17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DB67A1DD-FE39-261C-9A3C-E94CFAD72A45}"/>
              </a:ext>
            </a:extLst>
          </p:cNvPr>
          <p:cNvGrpSpPr/>
          <p:nvPr/>
        </p:nvGrpSpPr>
        <p:grpSpPr>
          <a:xfrm>
            <a:off x="3287390" y="838807"/>
            <a:ext cx="1561168" cy="1186848"/>
            <a:chOff x="3287390" y="838807"/>
            <a:chExt cx="1561168" cy="1186848"/>
          </a:xfrm>
        </p:grpSpPr>
        <p:pic>
          <p:nvPicPr>
            <p:cNvPr id="208" name="Picture 2" descr="Systems Contractor News - Infocomm 2022 - The Audiovisual and Integrated  Experience Event">
              <a:extLst>
                <a:ext uri="{FF2B5EF4-FFF2-40B4-BE49-F238E27FC236}">
                  <a16:creationId xmlns:a16="http://schemas.microsoft.com/office/drawing/2014/main" id="{F01F85FB-CA0D-E38F-6B1A-ABE1A519D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450" y="1556241"/>
              <a:ext cx="1177752" cy="469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" name="Rounded Rectangular Callout 208">
              <a:extLst>
                <a:ext uri="{FF2B5EF4-FFF2-40B4-BE49-F238E27FC236}">
                  <a16:creationId xmlns:a16="http://schemas.microsoft.com/office/drawing/2014/main" id="{AF005A1A-9FE6-A5B9-27EC-C66F6E9AC687}"/>
                </a:ext>
              </a:extLst>
            </p:cNvPr>
            <p:cNvSpPr/>
            <p:nvPr/>
          </p:nvSpPr>
          <p:spPr bwMode="auto">
            <a:xfrm>
              <a:off x="3287390" y="838807"/>
              <a:ext cx="1561168" cy="601974"/>
            </a:xfrm>
            <a:prstGeom prst="wedgeRoundRectCallou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/>
                <a:t>If you’re in AV, </a:t>
              </a:r>
              <a:r>
                <a:rPr lang="en-US" sz="1100" b="1" dirty="0"/>
                <a:t>IPMX</a:t>
              </a:r>
              <a:r>
                <a:rPr lang="en-US" sz="1100" dirty="0"/>
                <a:t> is an acronym you </a:t>
              </a:r>
              <a:r>
                <a:rPr lang="en-US" sz="1100" b="1" dirty="0"/>
                <a:t>need to know</a:t>
              </a:r>
              <a:r>
                <a:rPr lang="en-US" sz="1100" dirty="0"/>
                <a:t>.</a:t>
              </a:r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4F1D161A-A090-C01D-AF45-FDEC205FF805}"/>
              </a:ext>
            </a:extLst>
          </p:cNvPr>
          <p:cNvGrpSpPr/>
          <p:nvPr/>
        </p:nvGrpSpPr>
        <p:grpSpPr>
          <a:xfrm>
            <a:off x="5274217" y="801628"/>
            <a:ext cx="2368143" cy="959826"/>
            <a:chOff x="5274217" y="801628"/>
            <a:chExt cx="2368143" cy="959826"/>
          </a:xfrm>
        </p:grpSpPr>
        <p:pic>
          <p:nvPicPr>
            <p:cNvPr id="212" name="Picture 6" descr="AV Signal">
              <a:extLst>
                <a:ext uri="{FF2B5EF4-FFF2-40B4-BE49-F238E27FC236}">
                  <a16:creationId xmlns:a16="http://schemas.microsoft.com/office/drawing/2014/main" id="{28CC2D93-7E1B-EC13-2D4A-FFCA45B44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362" y="1507800"/>
              <a:ext cx="1559226" cy="25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3" name="Rounded Rectangular Callout 212">
              <a:extLst>
                <a:ext uri="{FF2B5EF4-FFF2-40B4-BE49-F238E27FC236}">
                  <a16:creationId xmlns:a16="http://schemas.microsoft.com/office/drawing/2014/main" id="{FE7A8589-7F65-D1D4-7FC3-73199083237B}"/>
                </a:ext>
              </a:extLst>
            </p:cNvPr>
            <p:cNvSpPr/>
            <p:nvPr/>
          </p:nvSpPr>
          <p:spPr bwMode="auto">
            <a:xfrm>
              <a:off x="5274217" y="801628"/>
              <a:ext cx="2368143" cy="601974"/>
            </a:xfrm>
            <a:prstGeom prst="wedgeRoundRectCallou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/>
                <a:t>IPMX</a:t>
              </a:r>
              <a:r>
                <a:rPr lang="en-US" sz="1100" dirty="0"/>
                <a:t> offers a range of </a:t>
              </a:r>
              <a:r>
                <a:rPr lang="en-US" sz="1100" b="1" dirty="0"/>
                <a:t>advantages to professional A/V</a:t>
              </a:r>
              <a:r>
                <a:rPr lang="en-US" sz="1100" dirty="0"/>
                <a:t>…</a:t>
              </a:r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7EC32F32-EDFD-9F62-2DAB-5B7EBE0BBE67}"/>
              </a:ext>
            </a:extLst>
          </p:cNvPr>
          <p:cNvGrpSpPr/>
          <p:nvPr/>
        </p:nvGrpSpPr>
        <p:grpSpPr>
          <a:xfrm>
            <a:off x="588856" y="902437"/>
            <a:ext cx="2144043" cy="1087634"/>
            <a:chOff x="588856" y="902437"/>
            <a:chExt cx="2144043" cy="1087634"/>
          </a:xfrm>
        </p:grpSpPr>
        <p:pic>
          <p:nvPicPr>
            <p:cNvPr id="214" name="Picture 8" descr="AVNation TV">
              <a:extLst>
                <a:ext uri="{FF2B5EF4-FFF2-40B4-BE49-F238E27FC236}">
                  <a16:creationId xmlns:a16="http://schemas.microsoft.com/office/drawing/2014/main" id="{9769E849-4B49-7FFE-09E7-8C3540628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" y="902437"/>
              <a:ext cx="1750985" cy="341442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215" name="Rounded Rectangular Callout 214">
              <a:extLst>
                <a:ext uri="{FF2B5EF4-FFF2-40B4-BE49-F238E27FC236}">
                  <a16:creationId xmlns:a16="http://schemas.microsoft.com/office/drawing/2014/main" id="{282D4E59-DE91-9E1D-854B-D64845B5FEF0}"/>
                </a:ext>
              </a:extLst>
            </p:cNvPr>
            <p:cNvSpPr/>
            <p:nvPr/>
          </p:nvSpPr>
          <p:spPr bwMode="auto">
            <a:xfrm>
              <a:off x="981914" y="1388097"/>
              <a:ext cx="1750985" cy="601974"/>
            </a:xfrm>
            <a:prstGeom prst="wedgeRoundRectCallout">
              <a:avLst>
                <a:gd name="adj1" fmla="val -22664"/>
                <a:gd name="adj2" fmla="val -60056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/>
                <a:t>The </a:t>
              </a:r>
              <a:r>
                <a:rPr lang="en-US" sz="1100" b="1" dirty="0"/>
                <a:t>excitement</a:t>
              </a:r>
              <a:r>
                <a:rPr lang="en-US" sz="1100" dirty="0"/>
                <a:t> around IPMX</a:t>
              </a:r>
              <a:r>
                <a:rPr lang="en-US" sz="1100" b="1" dirty="0"/>
                <a:t> </a:t>
              </a:r>
              <a:r>
                <a:rPr lang="en-US" sz="1100" dirty="0"/>
                <a:t>is</a:t>
              </a:r>
              <a:r>
                <a:rPr lang="en-US" sz="1100" b="1" dirty="0"/>
                <a:t> everywhere</a:t>
              </a:r>
              <a:r>
                <a:rPr lang="en-US" sz="1100" dirty="0"/>
                <a:t>…</a:t>
              </a: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C16CE07E-79D7-0519-BA08-7FFD2FB721C5}"/>
              </a:ext>
            </a:extLst>
          </p:cNvPr>
          <p:cNvGrpSpPr/>
          <p:nvPr/>
        </p:nvGrpSpPr>
        <p:grpSpPr>
          <a:xfrm>
            <a:off x="7192503" y="2976582"/>
            <a:ext cx="1655822" cy="1009110"/>
            <a:chOff x="7192503" y="2976582"/>
            <a:chExt cx="1655822" cy="1009110"/>
          </a:xfrm>
        </p:grpSpPr>
        <p:pic>
          <p:nvPicPr>
            <p:cNvPr id="216" name="Picture 2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0E3FFCA-288C-BE33-6DE6-ED3164C9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503" y="2976582"/>
              <a:ext cx="1635948" cy="414440"/>
            </a:xfrm>
            <a:prstGeom prst="rect">
              <a:avLst/>
            </a:prstGeom>
          </p:spPr>
        </p:pic>
        <p:sp>
          <p:nvSpPr>
            <p:cNvPr id="217" name="Rounded Rectangular Callout 216">
              <a:extLst>
                <a:ext uri="{FF2B5EF4-FFF2-40B4-BE49-F238E27FC236}">
                  <a16:creationId xmlns:a16="http://schemas.microsoft.com/office/drawing/2014/main" id="{E37E3533-0721-6059-4440-63B7187F8640}"/>
                </a:ext>
              </a:extLst>
            </p:cNvPr>
            <p:cNvSpPr/>
            <p:nvPr/>
          </p:nvSpPr>
          <p:spPr bwMode="auto">
            <a:xfrm>
              <a:off x="7711108" y="3539845"/>
              <a:ext cx="1137217" cy="445847"/>
            </a:xfrm>
            <a:prstGeom prst="wedgeRoundRectCallout">
              <a:avLst>
                <a:gd name="adj1" fmla="val -22899"/>
                <a:gd name="adj2" fmla="val -64083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/>
                <a:t>[IPMX]</a:t>
              </a:r>
              <a:r>
                <a:rPr lang="en-US" sz="1100" dirty="0"/>
                <a:t> will be transformative.</a:t>
              </a: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0A56677A-AACE-4799-F74F-274584258C1D}"/>
              </a:ext>
            </a:extLst>
          </p:cNvPr>
          <p:cNvGrpSpPr/>
          <p:nvPr/>
        </p:nvGrpSpPr>
        <p:grpSpPr>
          <a:xfrm>
            <a:off x="6372564" y="3156940"/>
            <a:ext cx="1316570" cy="1092899"/>
            <a:chOff x="6372564" y="3156940"/>
            <a:chExt cx="1316570" cy="1092899"/>
          </a:xfrm>
        </p:grpSpPr>
        <p:pic>
          <p:nvPicPr>
            <p:cNvPr id="199" name="Picture 4" descr="Intel | Data Center Solutions, IoT, and PC Innovation">
              <a:extLst>
                <a:ext uri="{FF2B5EF4-FFF2-40B4-BE49-F238E27FC236}">
                  <a16:creationId xmlns:a16="http://schemas.microsoft.com/office/drawing/2014/main" id="{00403178-5A11-7D2F-C39A-F19D6A00B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902" y="3156940"/>
              <a:ext cx="443950" cy="29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10" descr="Netgear logo">
              <a:extLst>
                <a:ext uri="{FF2B5EF4-FFF2-40B4-BE49-F238E27FC236}">
                  <a16:creationId xmlns:a16="http://schemas.microsoft.com/office/drawing/2014/main" id="{40B991BE-836E-2FB5-E8DF-B924732A9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902" y="3395244"/>
              <a:ext cx="675958" cy="32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4049C145-FA9E-0D94-2B9F-74DEB45C296C}"/>
                </a:ext>
              </a:extLst>
            </p:cNvPr>
            <p:cNvSpPr txBox="1"/>
            <p:nvPr/>
          </p:nvSpPr>
          <p:spPr>
            <a:xfrm>
              <a:off x="6372564" y="3849729"/>
              <a:ext cx="131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joined VSF</a:t>
              </a:r>
            </a:p>
            <a:p>
              <a:r>
                <a:rPr lang="en-US" sz="1000" dirty="0"/>
                <a:t>(Feb 2022)</a:t>
              </a:r>
            </a:p>
          </p:txBody>
        </p:sp>
        <p:pic>
          <p:nvPicPr>
            <p:cNvPr id="222" name="Picture 14">
              <a:extLst>
                <a:ext uri="{FF2B5EF4-FFF2-40B4-BE49-F238E27FC236}">
                  <a16:creationId xmlns:a16="http://schemas.microsoft.com/office/drawing/2014/main" id="{C7E06E3B-C69C-DE8B-0E35-12B61584E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5256" y="3676036"/>
              <a:ext cx="675958" cy="17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22FF4A8-CEC7-1943-92DC-EED4A182C6EF}"/>
              </a:ext>
            </a:extLst>
          </p:cNvPr>
          <p:cNvGrpSpPr/>
          <p:nvPr/>
        </p:nvGrpSpPr>
        <p:grpSpPr>
          <a:xfrm>
            <a:off x="5033475" y="3489766"/>
            <a:ext cx="1454748" cy="1177690"/>
            <a:chOff x="5033475" y="3489766"/>
            <a:chExt cx="1454748" cy="1177690"/>
          </a:xfrm>
        </p:grpSpPr>
        <p:pic>
          <p:nvPicPr>
            <p:cNvPr id="1032" name="Picture 8" descr="Panduit Vector Logo">
              <a:extLst>
                <a:ext uri="{FF2B5EF4-FFF2-40B4-BE49-F238E27FC236}">
                  <a16:creationId xmlns:a16="http://schemas.microsoft.com/office/drawing/2014/main" id="{880696A1-8D79-EFE4-CF7A-E5B22C066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298" y="3953433"/>
              <a:ext cx="768644" cy="427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12" descr="Press Room | Analog Way">
              <a:extLst>
                <a:ext uri="{FF2B5EF4-FFF2-40B4-BE49-F238E27FC236}">
                  <a16:creationId xmlns:a16="http://schemas.microsoft.com/office/drawing/2014/main" id="{6835E32D-4154-2DC2-DA0A-F24E8D82B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766" y="3489766"/>
              <a:ext cx="768644" cy="499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8B9D363-0E39-9DA6-9841-AC7F950782B1}"/>
                </a:ext>
              </a:extLst>
            </p:cNvPr>
            <p:cNvSpPr txBox="1"/>
            <p:nvPr/>
          </p:nvSpPr>
          <p:spPr>
            <a:xfrm>
              <a:off x="5033475" y="4267346"/>
              <a:ext cx="14547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joined AIMS</a:t>
              </a:r>
            </a:p>
            <a:p>
              <a:r>
                <a:rPr lang="en-US" sz="1000" dirty="0"/>
                <a:t>(Mar, Aug 2021)</a:t>
              </a: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7E0452E2-F492-8A9F-851B-2D20636FD441}"/>
              </a:ext>
            </a:extLst>
          </p:cNvPr>
          <p:cNvGrpSpPr/>
          <p:nvPr/>
        </p:nvGrpSpPr>
        <p:grpSpPr>
          <a:xfrm>
            <a:off x="92543" y="4105535"/>
            <a:ext cx="2954053" cy="792533"/>
            <a:chOff x="92543" y="4105535"/>
            <a:chExt cx="2954053" cy="792533"/>
          </a:xfrm>
        </p:grpSpPr>
        <p:pic>
          <p:nvPicPr>
            <p:cNvPr id="210" name="Picture 4" descr="Sound &amp; Communications">
              <a:extLst>
                <a:ext uri="{FF2B5EF4-FFF2-40B4-BE49-F238E27FC236}">
                  <a16:creationId xmlns:a16="http://schemas.microsoft.com/office/drawing/2014/main" id="{1A206AB0-A3F6-A7A3-AB28-C6906B7AE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75" y="4105535"/>
              <a:ext cx="2493303" cy="236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" name="Rounded Rectangular Callout 223">
              <a:extLst>
                <a:ext uri="{FF2B5EF4-FFF2-40B4-BE49-F238E27FC236}">
                  <a16:creationId xmlns:a16="http://schemas.microsoft.com/office/drawing/2014/main" id="{A34D4917-1EC3-AF41-CFD7-EAF21C4719F4}"/>
                </a:ext>
              </a:extLst>
            </p:cNvPr>
            <p:cNvSpPr/>
            <p:nvPr/>
          </p:nvSpPr>
          <p:spPr bwMode="auto">
            <a:xfrm>
              <a:off x="92543" y="4483275"/>
              <a:ext cx="2954053" cy="414793"/>
            </a:xfrm>
            <a:prstGeom prst="wedgeRoundRectCallout">
              <a:avLst>
                <a:gd name="adj1" fmla="val -22899"/>
                <a:gd name="adj2" fmla="val -64083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/>
                <a:t>[IPMX] will give AV integrators virtually </a:t>
              </a:r>
              <a:r>
                <a:rPr lang="en-US" sz="1100" b="1" dirty="0"/>
                <a:t>limitless freedom</a:t>
              </a:r>
              <a:r>
                <a:rPr lang="en-US" sz="1100" dirty="0"/>
                <a:t> to customize AV-over-IP systems…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0C89417-F7A1-FFD1-4F28-5A3C6F0BD684}"/>
              </a:ext>
            </a:extLst>
          </p:cNvPr>
          <p:cNvGrpSpPr/>
          <p:nvPr/>
        </p:nvGrpSpPr>
        <p:grpSpPr>
          <a:xfrm>
            <a:off x="2993775" y="3827399"/>
            <a:ext cx="1350783" cy="570590"/>
            <a:chOff x="2993775" y="3827399"/>
            <a:chExt cx="1350783" cy="570590"/>
          </a:xfrm>
        </p:grpSpPr>
        <p:pic>
          <p:nvPicPr>
            <p:cNvPr id="1030" name="Picture 6" descr="Magewell Becomes the Newest AIMS Member - Sound &amp; Video Contractor">
              <a:extLst>
                <a:ext uri="{FF2B5EF4-FFF2-40B4-BE49-F238E27FC236}">
                  <a16:creationId xmlns:a16="http://schemas.microsoft.com/office/drawing/2014/main" id="{CC0C4D2A-3751-07BA-E481-3C760EFEE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96" y="3827399"/>
              <a:ext cx="807483" cy="23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02FE6F15-0102-5B06-7CF3-5A2981ECF5E9}"/>
                </a:ext>
              </a:extLst>
            </p:cNvPr>
            <p:cNvSpPr txBox="1"/>
            <p:nvPr/>
          </p:nvSpPr>
          <p:spPr>
            <a:xfrm>
              <a:off x="2993775" y="3997879"/>
              <a:ext cx="13507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joined AIMS</a:t>
              </a:r>
            </a:p>
            <a:p>
              <a:r>
                <a:rPr lang="en-US" sz="1000" dirty="0"/>
                <a:t>(June 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2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6239"/>
            <a:ext cx="9144000" cy="1100053"/>
          </a:xfrm>
        </p:spPr>
        <p:txBody>
          <a:bodyPr/>
          <a:lstStyle/>
          <a:p>
            <a:r>
              <a:rPr lang="en-US" sz="4000" dirty="0" err="1"/>
              <a:t>InfoComm</a:t>
            </a:r>
            <a:r>
              <a:rPr lang="en-US" sz="4000" dirty="0"/>
              <a:t> 2022</a:t>
            </a:r>
            <a:br>
              <a:rPr lang="en-US" sz="4000" dirty="0"/>
            </a:br>
            <a:r>
              <a:rPr lang="en-US" sz="2400" dirty="0"/>
              <a:t>12 company interop of ST 2110 and IPMX standards-based equipment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Referenc System Architecture Guide | April 2017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62523" y="4689328"/>
            <a:ext cx="9089292" cy="45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818" y="4639037"/>
            <a:ext cx="9159632" cy="5044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3962" y="3105419"/>
            <a:ext cx="8896077" cy="1474632"/>
            <a:chOff x="0" y="4140558"/>
            <a:chExt cx="11861436" cy="19661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40558"/>
              <a:ext cx="2946042" cy="19640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8" y="4140558"/>
              <a:ext cx="2946042" cy="1964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96" y="4140558"/>
              <a:ext cx="2949264" cy="19661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94" y="4140558"/>
              <a:ext cx="2946042" cy="1964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3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38223" cy="5143500"/>
            <a:chOff x="0" y="0"/>
            <a:chExt cx="9138223" cy="5143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38223" cy="51435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444258" y="2932976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❶</a:t>
              </a:r>
              <a:endParaRPr lang="en-US" sz="105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65394" y="2776001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❷</a:t>
              </a:r>
              <a:endParaRPr lang="en-US" sz="105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40529" y="2654774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❸</a:t>
              </a:r>
              <a:endParaRPr lang="en-US" sz="105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162082" y="3986817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Live transcoding of </a:t>
              </a:r>
            </a:p>
            <a:p>
              <a:pPr marL="640556"/>
              <a:r>
                <a:rPr lang="en-US" sz="788" dirty="0"/>
                <a:t>ST 2110 uncompressed to ST 2110 JPEG-XS</a:t>
              </a:r>
            </a:p>
          </p:txBody>
        </p:sp>
        <p:pic>
          <p:nvPicPr>
            <p:cNvPr id="1032" name="Picture 8" descr="Intel | Data Center Solutions, IoT, and PC Innova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130" y="3986817"/>
              <a:ext cx="543613" cy="35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7162082" y="3010347"/>
              <a:ext cx="1908594" cy="925183"/>
              <a:chOff x="9549443" y="3571965"/>
              <a:chExt cx="2544792" cy="1233577"/>
            </a:xfrm>
            <a:solidFill>
              <a:schemeClr val="bg1">
                <a:lumMod val="5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9549443" y="3571965"/>
                <a:ext cx="2544792" cy="1233577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40556"/>
                <a:endParaRPr lang="en-US" sz="788" dirty="0"/>
              </a:p>
              <a:p>
                <a:pPr marL="640556"/>
                <a:endParaRPr lang="en-US" sz="788" dirty="0"/>
              </a:p>
              <a:p>
                <a:pPr marL="640556"/>
                <a:r>
                  <a:rPr lang="en-US" sz="788" dirty="0"/>
                  <a:t>Transmitting and receiving content being used in both ST 2110 and IPMX networks</a:t>
                </a:r>
              </a:p>
            </p:txBody>
          </p:sp>
          <p:pic>
            <p:nvPicPr>
              <p:cNvPr id="1034" name="Picture 10" descr="Media Kit - Media - Ross Vide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0001" y="3708247"/>
                <a:ext cx="769026" cy="249333"/>
              </a:xfrm>
              <a:prstGeom prst="rect">
                <a:avLst/>
              </a:prstGeom>
              <a:grpFill/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704" b="62020" l="34848" r="6481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11" t="3809" r="35194" b="37631"/>
              <a:stretch/>
            </p:blipFill>
            <p:spPr>
              <a:xfrm>
                <a:off x="9696173" y="3965405"/>
                <a:ext cx="752854" cy="832311"/>
              </a:xfrm>
              <a:prstGeom prst="rect">
                <a:avLst/>
              </a:prstGeom>
              <a:grpFill/>
            </p:spPr>
          </p:pic>
        </p:grpSp>
        <p:sp>
          <p:nvSpPr>
            <p:cNvPr id="38" name="Rounded Rectangle 37"/>
            <p:cNvSpPr/>
            <p:nvPr/>
          </p:nvSpPr>
          <p:spPr>
            <a:xfrm>
              <a:off x="7164992" y="2031414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r>
                <a:rPr lang="en-US" sz="788" dirty="0"/>
                <a:t>Management System and UX leveraging NMOS and SMPTE standards</a:t>
              </a:r>
            </a:p>
          </p:txBody>
        </p:sp>
        <p:pic>
          <p:nvPicPr>
            <p:cNvPr id="1036" name="Picture 12" descr="Stagenet_Logo_RGB-blau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0001" y="2101651"/>
              <a:ext cx="394817" cy="394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242" y="2525924"/>
              <a:ext cx="578453" cy="40404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886790" y="4027220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❶</a:t>
              </a:r>
              <a:endParaRPr lang="en-US" sz="105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83880" y="3066957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❷</a:t>
              </a:r>
              <a:endParaRPr lang="en-US" sz="105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83911" y="2106695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❸</a:t>
              </a:r>
              <a:endParaRPr lang="en-US" sz="1050" dirty="0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164992" y="1057406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Equipment for converting between different protocols to/from IPMX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83880" y="1095254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❹</a:t>
              </a:r>
              <a:endParaRPr lang="en-US" sz="105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880970" y="134992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❺</a:t>
              </a:r>
              <a:endParaRPr lang="en-US" sz="1050" dirty="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7164992" y="83824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Uncompressed and compressed IPMX encoding and decoding equipment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186" y="209633"/>
              <a:ext cx="558652" cy="123251"/>
            </a:xfrm>
            <a:prstGeom prst="rect">
              <a:avLst/>
            </a:prstGeom>
          </p:spPr>
        </p:pic>
        <p:pic>
          <p:nvPicPr>
            <p:cNvPr id="1040" name="Picture 16" descr="ConvertIP DRS | IP Transmitters/Receivers| Matrox Video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9" t="22038" r="9778" b="21811"/>
            <a:stretch/>
          </p:blipFill>
          <p:spPr bwMode="auto">
            <a:xfrm>
              <a:off x="7258318" y="536758"/>
              <a:ext cx="581519" cy="2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7258318" y="1121524"/>
              <a:ext cx="671909" cy="2282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25" b="1" dirty="0"/>
                <a:t>Gateways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042496" y="3345159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❹</a:t>
              </a:r>
              <a:endParaRPr lang="en-US" sz="105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29" y="3166326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❺</a:t>
              </a:r>
              <a:endParaRPr lang="en-US" sz="1050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689142" y="1653318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❻</a:t>
              </a:r>
              <a:endParaRPr lang="en-US" sz="1050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362327" y="3056642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❻</a:t>
              </a:r>
              <a:endParaRPr lang="en-US" sz="1050" dirty="0"/>
            </a:p>
          </p:txBody>
        </p:sp>
        <p:pic>
          <p:nvPicPr>
            <p:cNvPr id="1044" name="Picture 20" descr="CIP-SRST | ConvertIP Single-channel RJ45/SFP HDBaseT-to-IP converter |  Matrox Graphics Inc. | Avidex Industries, LLC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" t="21031" r="6834" b="21007"/>
            <a:stretch/>
          </p:blipFill>
          <p:spPr bwMode="auto">
            <a:xfrm>
              <a:off x="7281185" y="1507433"/>
              <a:ext cx="559643" cy="210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ounded Rectangle 91"/>
            <p:cNvSpPr/>
            <p:nvPr/>
          </p:nvSpPr>
          <p:spPr>
            <a:xfrm>
              <a:off x="301942" y="3984663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Managed switches running all the uncompressed IPMX media in this demonstration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01942" y="3008193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Software and hardware platforms encoding and decoding IPMX in demo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304852" y="2031723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JPEG-XS IP provider decoding streams from this demonstration in software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6650" y="4025066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❼</a:t>
              </a:r>
              <a:endParaRPr lang="en-US" sz="1050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3739" y="3064803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❽</a:t>
              </a:r>
              <a:endParaRPr lang="en-US" sz="105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3771" y="2104541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❾</a:t>
              </a:r>
              <a:endParaRPr lang="en-US" sz="1050" dirty="0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299032" y="1052698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Managed switches running all the ST 2110 media in this demonstration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3740" y="1093100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❿</a:t>
              </a:r>
              <a:endParaRPr lang="en-US" sz="105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6650" y="129637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⓫</a:t>
              </a:r>
              <a:endParaRPr lang="en-US" sz="1050" dirty="0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304852" y="80956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/>
                <a:t>Developer platforms receiving and displaying content from other nodes in demo</a:t>
              </a:r>
            </a:p>
          </p:txBody>
        </p:sp>
        <p:pic>
          <p:nvPicPr>
            <p:cNvPr id="1046" name="Picture 22" descr="File:Cisco logo blue 2016.svg - Wikimedia Common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87" y="3997164"/>
              <a:ext cx="575843" cy="303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Cisco Catalyst 9500 Series Switches Data Sheet - Cisco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38" b="33051"/>
            <a:stretch/>
          </p:blipFill>
          <p:spPr bwMode="auto">
            <a:xfrm>
              <a:off x="416718" y="4464170"/>
              <a:ext cx="559912" cy="9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Rectangle 112"/>
            <p:cNvSpPr/>
            <p:nvPr/>
          </p:nvSpPr>
          <p:spPr>
            <a:xfrm>
              <a:off x="2594303" y="2930926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❼</a:t>
              </a:r>
              <a:endParaRPr lang="en-US" sz="1050" dirty="0"/>
            </a:p>
          </p:txBody>
        </p:sp>
        <p:pic>
          <p:nvPicPr>
            <p:cNvPr id="1050" name="Picture 26" descr="Cepton | Macnica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73" y="3146474"/>
              <a:ext cx="578452" cy="11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PA1000 Development Kit">
              <a:extLst>
                <a:ext uri="{FF2B5EF4-FFF2-40B4-BE49-F238E27FC236}">
                  <a16:creationId xmlns:a16="http://schemas.microsoft.com/office/drawing/2014/main" id="{CB2F04FA-CF2D-4669-BCF3-B65DC0AD3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6" y="3415109"/>
              <a:ext cx="570379" cy="38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Rectangle 115"/>
            <p:cNvSpPr/>
            <p:nvPr/>
          </p:nvSpPr>
          <p:spPr>
            <a:xfrm>
              <a:off x="2959685" y="2773847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❽</a:t>
              </a:r>
              <a:endParaRPr lang="en-US" sz="1050" dirty="0"/>
            </a:p>
          </p:txBody>
        </p:sp>
        <p:pic>
          <p:nvPicPr>
            <p:cNvPr id="1052" name="Picture 28" descr="intoPIX - take imaging to the next level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99" y="2048659"/>
              <a:ext cx="565298" cy="395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Rectangle 117"/>
            <p:cNvSpPr/>
            <p:nvPr/>
          </p:nvSpPr>
          <p:spPr>
            <a:xfrm>
              <a:off x="3217434" y="2652724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❾</a:t>
              </a:r>
              <a:endParaRPr lang="en-US" sz="1050" dirty="0"/>
            </a:p>
          </p:txBody>
        </p:sp>
        <p:pic>
          <p:nvPicPr>
            <p:cNvPr id="119" name="Picture 20" descr="Intel NUC 9 Pro / Quartz Canyon Review - StorageReview.com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31" b="98565" l="21667" r="741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6" t="1395" r="25684" b="1215"/>
            <a:stretch/>
          </p:blipFill>
          <p:spPr bwMode="auto">
            <a:xfrm>
              <a:off x="605362" y="2494005"/>
              <a:ext cx="190016" cy="358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Data-Driven Cloud Networking - Arista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71" y="1185806"/>
              <a:ext cx="590726" cy="92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Arista 7050X3 Series 10/25/40/50/100G Data Center Switches data sheet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16486" y1="95588" x2="16486" y2="95588"/>
                          <a14:foregroundMark x1="27838" y1="94853" x2="27838" y2="94853"/>
                          <a14:foregroundMark x1="37027" y1="90441" x2="37027" y2="90441"/>
                          <a14:foregroundMark x1="31892" y1="89706" x2="31892" y2="89706"/>
                          <a14:foregroundMark x1="75135" y1="80147" x2="75135" y2="80147"/>
                          <a14:foregroundMark x1="83784" y1="77206" x2="83784" y2="77206"/>
                          <a14:foregroundMark x1="87838" y1="75000" x2="87838" y2="75000"/>
                          <a14:foregroundMark x1="94324" y1="74265" x2="94324" y2="74265"/>
                          <a14:foregroundMark x1="97568" y1="72794" x2="97568" y2="72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78" y="1504650"/>
              <a:ext cx="581519" cy="213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2998759" y="3347600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❿</a:t>
              </a:r>
              <a:endParaRPr lang="en-US" sz="1050" dirty="0"/>
            </a:p>
          </p:txBody>
        </p:sp>
        <p:pic>
          <p:nvPicPr>
            <p:cNvPr id="1058" name="Picture 34" descr="Nextera Video | ST 2110, ST 2059, and NMOS FPGA IP Cores"/>
            <p:cNvPicPr>
              <a:picLocks noChangeAspect="1" noChangeArrowheads="1"/>
            </p:cNvPicPr>
            <p:nvPr/>
          </p:nvPicPr>
          <p:blipFill>
            <a:blip r:embed="rId2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99" y="151690"/>
              <a:ext cx="557626" cy="23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7868" b="94064" l="19355" r="91186">
                          <a14:foregroundMark x1="20900" y1="91823" x2="20900" y2="91823"/>
                          <a14:foregroundMark x1="21127" y1="89824" x2="21127" y2="89824"/>
                          <a14:foregroundMark x1="21672" y1="88855" x2="21672" y2="88855"/>
                          <a14:foregroundMark x1="21263" y1="89582" x2="21263" y2="89582"/>
                          <a14:foregroundMark x1="21263" y1="91096" x2="21263" y2="91096"/>
                          <a14:foregroundMark x1="20900" y1="92792" x2="20900" y2="92792"/>
                          <a14:foregroundMark x1="21445" y1="47971" x2="21445" y2="47971"/>
                          <a14:foregroundMark x1="22581" y1="48819" x2="22581" y2="48819"/>
                          <a14:foregroundMark x1="39073" y1="25136" x2="39073" y2="25136"/>
                          <a14:foregroundMark x1="36892" y1="23380" x2="36892" y2="23380"/>
                          <a14:foregroundMark x1="41845" y1="23319" x2="41845" y2="23319"/>
                          <a14:foregroundMark x1="33939" y1="23380" x2="33939" y2="23380"/>
                          <a14:foregroundMark x1="32803" y1="23380" x2="32803" y2="23380"/>
                          <a14:foregroundMark x1="49387" y1="23319" x2="49387" y2="23319"/>
                          <a14:foregroundMark x1="55157" y1="23198" x2="55157" y2="23198"/>
                          <a14:foregroundMark x1="65788" y1="18898" x2="65788" y2="18898"/>
                          <a14:foregroundMark x1="65652" y1="20533" x2="65652" y2="20533"/>
                          <a14:foregroundMark x1="66424" y1="18898" x2="66424" y2="18898"/>
                          <a14:foregroundMark x1="69696" y1="19019" x2="69696" y2="19019"/>
                          <a14:foregroundMark x1="48751" y1="23380" x2="48751" y2="23380"/>
                          <a14:foregroundMark x1="45207" y1="23380" x2="45207" y2="23380"/>
                          <a14:foregroundMark x1="85007" y1="39612" x2="85007" y2="39612"/>
                          <a14:foregroundMark x1="86052" y1="43125" x2="86052" y2="43125"/>
                          <a14:foregroundMark x1="86279" y1="46336" x2="86279" y2="46336"/>
                          <a14:foregroundMark x1="87324" y1="49667" x2="87324" y2="49667"/>
                          <a14:backgroundMark x1="86506" y1="48577" x2="86506" y2="485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5" t="17987" r="8742" b="6038"/>
            <a:stretch/>
          </p:blipFill>
          <p:spPr>
            <a:xfrm>
              <a:off x="414399" y="426824"/>
              <a:ext cx="557626" cy="442583"/>
            </a:xfrm>
            <a:prstGeom prst="rect">
              <a:avLst/>
            </a:prstGeom>
          </p:spPr>
        </p:pic>
        <p:sp>
          <p:nvSpPr>
            <p:cNvPr id="125" name="Rectangle 124"/>
            <p:cNvSpPr/>
            <p:nvPr/>
          </p:nvSpPr>
          <p:spPr>
            <a:xfrm>
              <a:off x="3246700" y="3166326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⓫</a:t>
              </a:r>
              <a:endParaRPr lang="en-US" sz="1050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198895" y="1656152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⓬</a:t>
              </a:r>
              <a:endParaRPr lang="en-US" sz="1050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447126" y="3056642"/>
              <a:ext cx="278202" cy="2782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⓬</a:t>
              </a:r>
              <a:endParaRPr lang="en-US" sz="105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47700" y1="57037" x2="47700" y2="57037"/>
                          <a14:foregroundMark x1="25100" y1="56574" x2="25100" y2="56574"/>
                          <a14:foregroundMark x1="36800" y1="55741" x2="36800" y2="55741"/>
                          <a14:foregroundMark x1="38100" y1="37407" x2="38100" y2="37407"/>
                          <a14:foregroundMark x1="27100" y1="37593" x2="27100" y2="37593"/>
                          <a14:foregroundMark x1="27200" y1="19815" x2="27200" y2="19815"/>
                          <a14:foregroundMark x1="37900" y1="19907" x2="37900" y2="19907"/>
                          <a14:foregroundMark x1="49100" y1="22407" x2="49100" y2="22407"/>
                          <a14:foregroundMark x1="64500" y1="32222" x2="64500" y2="32222"/>
                          <a14:foregroundMark x1="44400" y1="30556" x2="44400" y2="30556"/>
                          <a14:foregroundMark x1="50000" y1="40185" x2="50000" y2="40185"/>
                          <a14:backgroundMark x1="20500" y1="17593" x2="20500" y2="17593"/>
                          <a14:backgroundMark x1="26800" y1="22870" x2="26800" y2="22870"/>
                          <a14:backgroundMark x1="32800" y1="21204" x2="32800" y2="21204"/>
                          <a14:backgroundMark x1="37900" y1="22407" x2="37900" y2="22407"/>
                          <a14:backgroundMark x1="27000" y1="40185" x2="27000" y2="40185"/>
                          <a14:backgroundMark x1="37800" y1="39630" x2="37800" y2="39630"/>
                          <a14:backgroundMark x1="27400" y1="57685" x2="27400" y2="57685"/>
                          <a14:backgroundMark x1="37600" y1="57778" x2="37600" y2="57778"/>
                          <a14:backgroundMark x1="28400" y1="57037" x2="28400" y2="57037"/>
                          <a14:backgroundMark x1="50000" y1="74537" x2="50000" y2="74537"/>
                          <a14:backgroundMark x1="50800" y1="75370" x2="50800" y2="75370"/>
                          <a14:backgroundMark x1="46000" y1="55185" x2="46000" y2="55185"/>
                          <a14:backgroundMark x1="43400" y1="53519" x2="43400" y2="53519"/>
                          <a14:backgroundMark x1="46700" y1="52778" x2="46700" y2="52778"/>
                          <a14:backgroundMark x1="53700" y1="53519" x2="53700" y2="53519"/>
                          <a14:backgroundMark x1="58800" y1="53889" x2="58800" y2="53889"/>
                          <a14:backgroundMark x1="62800" y1="53889" x2="63500" y2="53889"/>
                          <a14:backgroundMark x1="67900" y1="53981" x2="67900" y2="53981"/>
                          <a14:backgroundMark x1="71900" y1="54074" x2="71900" y2="54074"/>
                          <a14:backgroundMark x1="73300" y1="54074" x2="73300" y2="54074"/>
                          <a14:backgroundMark x1="34000" y1="52870" x2="34000" y2="52870"/>
                          <a14:backgroundMark x1="24800" y1="53611" x2="24800" y2="53611"/>
                          <a14:backgroundMark x1="33700" y1="37037" x2="33700" y2="37037"/>
                          <a14:backgroundMark x1="33100" y1="31574" x2="33100" y2="31574"/>
                          <a14:backgroundMark x1="40500" y1="49074" x2="40500" y2="49074"/>
                          <a14:backgroundMark x1="49700" y1="31389" x2="49700" y2="31389"/>
                          <a14:backgroundMark x1="51000" y1="49259" x2="51000" y2="49259"/>
                          <a14:backgroundMark x1="57700" y1="48889" x2="57700" y2="48889"/>
                          <a14:backgroundMark x1="63200" y1="31667" x2="63200" y2="31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2081" y="4235523"/>
              <a:ext cx="768146" cy="82959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71206" y="2277142"/>
              <a:ext cx="1571058" cy="915353"/>
            </a:xfrm>
            <a:custGeom>
              <a:avLst/>
              <a:gdLst>
                <a:gd name="connsiteX0" fmla="*/ 0 w 8032105"/>
                <a:gd name="connsiteY0" fmla="*/ 0 h 4519961"/>
                <a:gd name="connsiteX1" fmla="*/ 8032105 w 8032105"/>
                <a:gd name="connsiteY1" fmla="*/ 0 h 4519961"/>
                <a:gd name="connsiteX2" fmla="*/ 8032105 w 8032105"/>
                <a:gd name="connsiteY2" fmla="*/ 4519961 h 4519961"/>
                <a:gd name="connsiteX3" fmla="*/ 0 w 8032105"/>
                <a:gd name="connsiteY3" fmla="*/ 4519961 h 4519961"/>
                <a:gd name="connsiteX4" fmla="*/ 0 w 8032105"/>
                <a:gd name="connsiteY4" fmla="*/ 0 h 4519961"/>
                <a:gd name="connsiteX0" fmla="*/ 199623 w 8032105"/>
                <a:gd name="connsiteY0" fmla="*/ 0 h 4526401"/>
                <a:gd name="connsiteX1" fmla="*/ 8032105 w 8032105"/>
                <a:gd name="connsiteY1" fmla="*/ 6440 h 4526401"/>
                <a:gd name="connsiteX2" fmla="*/ 8032105 w 8032105"/>
                <a:gd name="connsiteY2" fmla="*/ 4526401 h 4526401"/>
                <a:gd name="connsiteX3" fmla="*/ 0 w 8032105"/>
                <a:gd name="connsiteY3" fmla="*/ 4526401 h 4526401"/>
                <a:gd name="connsiteX4" fmla="*/ 199623 w 8032105"/>
                <a:gd name="connsiteY4" fmla="*/ 0 h 4526401"/>
                <a:gd name="connsiteX0" fmla="*/ 199623 w 8032105"/>
                <a:gd name="connsiteY0" fmla="*/ 0 h 4526401"/>
                <a:gd name="connsiteX1" fmla="*/ 7858240 w 8032105"/>
                <a:gd name="connsiteY1" fmla="*/ 12879 h 4526401"/>
                <a:gd name="connsiteX2" fmla="*/ 8032105 w 8032105"/>
                <a:gd name="connsiteY2" fmla="*/ 4526401 h 4526401"/>
                <a:gd name="connsiteX3" fmla="*/ 0 w 8032105"/>
                <a:gd name="connsiteY3" fmla="*/ 4526401 h 4526401"/>
                <a:gd name="connsiteX4" fmla="*/ 199623 w 8032105"/>
                <a:gd name="connsiteY4" fmla="*/ 0 h 452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2105" h="4526401">
                  <a:moveTo>
                    <a:pt x="199623" y="0"/>
                  </a:moveTo>
                  <a:lnTo>
                    <a:pt x="7858240" y="12879"/>
                  </a:lnTo>
                  <a:lnTo>
                    <a:pt x="8032105" y="4526401"/>
                  </a:lnTo>
                  <a:lnTo>
                    <a:pt x="0" y="4526401"/>
                  </a:lnTo>
                  <a:lnTo>
                    <a:pt x="199623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4964434" y="1612916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/>
              <a:r>
                <a:rPr lang="en-US" sz="788" dirty="0" err="1"/>
                <a:t>Directview</a:t>
              </a:r>
              <a:r>
                <a:rPr lang="en-US" sz="788" dirty="0"/>
                <a:t> LED wall processors receiving native IP content from the other partners in the booth</a:t>
              </a:r>
            </a:p>
          </p:txBody>
        </p:sp>
        <p:pic>
          <p:nvPicPr>
            <p:cNvPr id="1042" name="Picture 18" descr="Home - Megapixel VR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450" y="1745786"/>
              <a:ext cx="608557" cy="93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2" t="14896" r="8062" b="29834"/>
            <a:stretch/>
          </p:blipFill>
          <p:spPr>
            <a:xfrm>
              <a:off x="5081450" y="1971923"/>
              <a:ext cx="608557" cy="222445"/>
            </a:xfrm>
            <a:prstGeom prst="rect">
              <a:avLst/>
            </a:prstGeom>
          </p:spPr>
        </p:pic>
        <p:sp>
          <p:nvSpPr>
            <p:cNvPr id="127" name="Rounded Rectangle 126"/>
            <p:cNvSpPr/>
            <p:nvPr/>
          </p:nvSpPr>
          <p:spPr>
            <a:xfrm>
              <a:off x="2482918" y="1612916"/>
              <a:ext cx="1908594" cy="92518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40556"/>
              <a:endParaRPr lang="en-US" sz="788" dirty="0"/>
            </a:p>
            <a:p>
              <a:pPr marL="640556" defTabSz="579835">
                <a:tabLst>
                  <a:tab pos="1073944" algn="l"/>
                  <a:tab pos="1113235" algn="l"/>
                  <a:tab pos="1203722" algn="l"/>
                  <a:tab pos="1241822" algn="l"/>
                </a:tabLst>
              </a:pPr>
              <a:r>
                <a:rPr lang="en-US" sz="788" dirty="0"/>
                <a:t>Managed switches running all the compressed </a:t>
              </a:r>
            </a:p>
            <a:p>
              <a:pPr marL="640556" defTabSz="579835">
                <a:tabLst>
                  <a:tab pos="1073944" algn="l"/>
                  <a:tab pos="1113235" algn="l"/>
                  <a:tab pos="1203722" algn="l"/>
                  <a:tab pos="1241822" algn="l"/>
                </a:tabLst>
              </a:pPr>
              <a:r>
                <a:rPr lang="en-US" sz="788" dirty="0"/>
                <a:t>media in this demonstration</a:t>
              </a:r>
            </a:p>
          </p:txBody>
        </p:sp>
        <p:pic>
          <p:nvPicPr>
            <p:cNvPr id="1060" name="Picture 36" descr="Download Netgear Logo in SVG Vector or PNG File Format - Logo.wine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1" t="41240" r="11331" b="41124"/>
            <a:stretch/>
          </p:blipFill>
          <p:spPr bwMode="auto">
            <a:xfrm>
              <a:off x="2591203" y="1750006"/>
              <a:ext cx="586179" cy="8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203" y="2029359"/>
              <a:ext cx="582499" cy="24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61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8805372" cy="605563"/>
          </a:xfrm>
        </p:spPr>
        <p:txBody>
          <a:bodyPr/>
          <a:lstStyle/>
          <a:p>
            <a:r>
              <a:rPr lang="en-US" dirty="0"/>
              <a:t>AIMS </a:t>
            </a:r>
            <a:r>
              <a:rPr lang="en-US" dirty="0" err="1"/>
              <a:t>InfoComm</a:t>
            </a:r>
            <a:r>
              <a:rPr lang="en-US" dirty="0"/>
              <a:t> 2022 IPMX Demo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0271" y="864855"/>
            <a:ext cx="7914967" cy="3950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en-US" sz="1800" b="1" dirty="0">
                <a:solidFill>
                  <a:schemeClr val="tx1"/>
                </a:solidFill>
              </a:rPr>
              <a:t>New (first public showing) IPMX progress items:</a:t>
            </a:r>
            <a:endParaRPr lang="en-US" sz="1800" dirty="0">
              <a:solidFill>
                <a:schemeClr val="tx1"/>
              </a:solidFill>
            </a:endParaRPr>
          </a:p>
          <a:p>
            <a:pPr marL="214313" indent="-214313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Transferring ST 2110 (on PTP network) content to IPMX nodes (network with or without PTP)</a:t>
            </a:r>
          </a:p>
          <a:p>
            <a:pPr marL="214313">
              <a:spcAft>
                <a:spcPts val="300"/>
              </a:spcAft>
              <a:buClr>
                <a:schemeClr val="tx1"/>
              </a:buClr>
            </a:pPr>
            <a:r>
              <a:rPr lang="en-US" sz="1300" dirty="0">
                <a:solidFill>
                  <a:schemeClr val="tx1"/>
                </a:solidFill>
              </a:rPr>
              <a:t>(Example: Stadium/arena content from broadcast room feeding network television + jumbotron, also shared “natively” (no conversion to baseband) with all IPMX stations throughout the stadium/arena (digital signage, private booths, etc.)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Opposite: IPMX network content </a:t>
            </a: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 ST 2110 network nodes</a:t>
            </a:r>
          </a:p>
          <a:p>
            <a:pPr marL="214313">
              <a:spcAft>
                <a:spcPts val="300"/>
              </a:spcAft>
              <a:tabLst>
                <a:tab pos="214313" algn="l"/>
              </a:tabLst>
            </a:pPr>
            <a:r>
              <a:rPr lang="en-US" sz="1300" dirty="0">
                <a:solidFill>
                  <a:schemeClr val="tx1"/>
                </a:solidFill>
              </a:rPr>
              <a:t>(Example: Increasing new experiences in broadcast by bringing “AV” nodes into the broadcast room. For example: cameras in stadium/arena celebrity private lounges available with nearly no latency using native AV to broadcast network compatibility)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IPMX hardware and software senders and receivers all sharing content “at performance”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More emerging IPMX Pro AV gateways; will be showing IPMX  </a:t>
            </a:r>
            <a:r>
              <a:rPr lang="en-US" sz="1300" dirty="0" err="1">
                <a:solidFill>
                  <a:schemeClr val="tx1"/>
                </a:solidFill>
                <a:sym typeface="Wingdings" panose="05000000000000000000" pitchFamily="2" charset="2"/>
              </a:rPr>
              <a:t>HDBaseT</a:t>
            </a: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 gateways at </a:t>
            </a:r>
            <a:r>
              <a:rPr lang="en-US" sz="1300" dirty="0" err="1">
                <a:solidFill>
                  <a:schemeClr val="tx1"/>
                </a:solidFill>
                <a:sym typeface="Wingdings" panose="05000000000000000000" pitchFamily="2" charset="2"/>
              </a:rPr>
              <a:t>InfoComm</a:t>
            </a:r>
            <a:endParaRPr lang="en-US" sz="13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&lt;1 millisecond glass-to-glass latency live media over IP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First real suite of standards and technical recommendations across “multiple” video workflows</a:t>
            </a:r>
          </a:p>
          <a:p>
            <a:pPr marL="214313" lvl="1">
              <a:spcAft>
                <a:spcPts val="300"/>
              </a:spcAft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(Uncompressed and Compressed)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Developer platforms (Macnica, </a:t>
            </a:r>
            <a:r>
              <a:rPr lang="en-US" sz="1300" dirty="0" err="1">
                <a:solidFill>
                  <a:schemeClr val="tx1"/>
                </a:solidFill>
                <a:sym typeface="Wingdings" panose="05000000000000000000" pitchFamily="2" charset="2"/>
              </a:rPr>
              <a:t>Nextera</a:t>
            </a: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, more …)</a:t>
            </a:r>
          </a:p>
          <a:p>
            <a:pPr marL="214313" indent="-214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sym typeface="Wingdings" panose="05000000000000000000" pitchFamily="2" charset="2"/>
              </a:rPr>
              <a:t>Processor support (AMD, Intel, etc.)</a:t>
            </a:r>
          </a:p>
        </p:txBody>
      </p:sp>
    </p:spTree>
    <p:extLst>
      <p:ext uri="{BB962C8B-B14F-4D97-AF65-F5344CB8AC3E}">
        <p14:creationId xmlns:p14="http://schemas.microsoft.com/office/powerpoint/2010/main" val="328422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65326" y="0"/>
            <a:ext cx="6213348" cy="51435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770" y="0"/>
            <a:ext cx="5966460" cy="51435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1EEAEC-FA03-3AE4-E4FC-BF52E188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723" y="1081453"/>
            <a:ext cx="5310553" cy="11406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1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What’s Next?</a:t>
            </a:r>
            <a:endParaRPr lang="en-US" sz="41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8F31FB6-8DE7-DDA4-EF0D-E90C7236F455}"/>
              </a:ext>
            </a:extLst>
          </p:cNvPr>
          <p:cNvSpPr txBox="1">
            <a:spLocks/>
          </p:cNvSpPr>
          <p:nvPr/>
        </p:nvSpPr>
        <p:spPr>
          <a:xfrm>
            <a:off x="2625213" y="1966451"/>
            <a:ext cx="4754463" cy="2802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IPMX (VSF TR-10)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NAB NY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New EWG content and UI at aimsalliance.org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4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64" y="1540468"/>
            <a:ext cx="8933936" cy="1798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i="1" dirty="0">
                <a:solidFill>
                  <a:srgbClr val="009999"/>
                </a:solidFill>
              </a:rPr>
              <a:t>To foster the </a:t>
            </a:r>
            <a:r>
              <a:rPr lang="en-US" altLang="en-US" sz="2800" b="1" i="1" dirty="0">
                <a:solidFill>
                  <a:srgbClr val="009999"/>
                </a:solidFill>
              </a:rPr>
              <a:t>adoption</a:t>
            </a:r>
            <a:r>
              <a:rPr lang="en-US" altLang="en-US" sz="2800" i="1" dirty="0">
                <a:solidFill>
                  <a:srgbClr val="009999"/>
                </a:solidFill>
              </a:rPr>
              <a:t> </a:t>
            </a:r>
            <a:r>
              <a:rPr lang="en-US" altLang="en-US" sz="2000" i="1" dirty="0">
                <a:solidFill>
                  <a:srgbClr val="009999"/>
                </a:solidFill>
              </a:rPr>
              <a:t>of one set of common, ubiquitous, </a:t>
            </a:r>
            <a:br>
              <a:rPr lang="en-US" altLang="en-US" sz="2000" i="1" dirty="0">
                <a:solidFill>
                  <a:srgbClr val="009999"/>
                </a:solidFill>
              </a:rPr>
            </a:br>
            <a:r>
              <a:rPr lang="en-US" altLang="en-US" sz="2800" b="1" i="1" dirty="0">
                <a:solidFill>
                  <a:srgbClr val="009999"/>
                </a:solidFill>
              </a:rPr>
              <a:t>standards-based</a:t>
            </a:r>
            <a:r>
              <a:rPr lang="en-US" altLang="en-US" sz="2000" i="1" dirty="0">
                <a:solidFill>
                  <a:srgbClr val="009999"/>
                </a:solidFill>
              </a:rPr>
              <a:t> protocols for </a:t>
            </a:r>
            <a:r>
              <a:rPr lang="en-US" altLang="en-US" sz="2800" b="1" i="1" dirty="0">
                <a:solidFill>
                  <a:srgbClr val="009999"/>
                </a:solidFill>
              </a:rPr>
              <a:t>interoperability over IP </a:t>
            </a:r>
            <a:br>
              <a:rPr lang="en-US" altLang="en-US" sz="2000" i="1" dirty="0">
                <a:solidFill>
                  <a:srgbClr val="009999"/>
                </a:solidFill>
              </a:rPr>
            </a:br>
            <a:r>
              <a:rPr lang="en-US" altLang="en-US" sz="2000" i="1" dirty="0">
                <a:solidFill>
                  <a:srgbClr val="009999"/>
                </a:solidFill>
              </a:rPr>
              <a:t>in the media and entertainment industry</a:t>
            </a:r>
          </a:p>
        </p:txBody>
      </p:sp>
    </p:spTree>
    <p:extLst>
      <p:ext uri="{BB962C8B-B14F-4D97-AF65-F5344CB8AC3E}">
        <p14:creationId xmlns:p14="http://schemas.microsoft.com/office/powerpoint/2010/main" val="32342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671C92C-369A-4C49-D2D4-8878D061820C}"/>
              </a:ext>
            </a:extLst>
          </p:cNvPr>
          <p:cNvSpPr/>
          <p:nvPr/>
        </p:nvSpPr>
        <p:spPr>
          <a:xfrm>
            <a:off x="3903406" y="4537938"/>
            <a:ext cx="1533833" cy="456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1A646BC-44C5-4DBE-9BA3-B36DF2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Members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325CBA-C922-23B8-7DE8-73265FC05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" y="808107"/>
            <a:ext cx="9026013" cy="4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745DA-0A02-FA6F-F4E2-07EA220D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Organization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D63FA-EB54-668C-D4B9-3FB9BBEC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Referenc System Architecture Guide | April 2017</a:t>
            </a:r>
            <a:endParaRPr lang="nb-NO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7A1A15-7BC9-D49D-9186-1B74B1E24A5E}"/>
              </a:ext>
            </a:extLst>
          </p:cNvPr>
          <p:cNvSpPr/>
          <p:nvPr/>
        </p:nvSpPr>
        <p:spPr>
          <a:xfrm>
            <a:off x="835742" y="1209368"/>
            <a:ext cx="1966452" cy="1146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Full Members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A53C2E-5EBF-1C95-DE83-E4A766DCD66B}"/>
              </a:ext>
            </a:extLst>
          </p:cNvPr>
          <p:cNvSpPr/>
          <p:nvPr/>
        </p:nvSpPr>
        <p:spPr>
          <a:xfrm>
            <a:off x="3136491" y="1209368"/>
            <a:ext cx="1966452" cy="1146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Associate Members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22F0D8-2DD7-520F-58D9-CE7F3C56712D}"/>
              </a:ext>
            </a:extLst>
          </p:cNvPr>
          <p:cNvSpPr/>
          <p:nvPr/>
        </p:nvSpPr>
        <p:spPr>
          <a:xfrm>
            <a:off x="1130710" y="2787445"/>
            <a:ext cx="1966452" cy="136238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Technical Working Group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EA02F8-CBE2-D2F1-5A87-363422B8A3C8}"/>
              </a:ext>
            </a:extLst>
          </p:cNvPr>
          <p:cNvSpPr/>
          <p:nvPr/>
        </p:nvSpPr>
        <p:spPr>
          <a:xfrm>
            <a:off x="5422816" y="1209368"/>
            <a:ext cx="2834640" cy="1146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600" b="1" dirty="0"/>
              <a:t>Partners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2E01AB-6A3E-463A-06C0-80355C4E0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430" y="1542100"/>
            <a:ext cx="2651760" cy="71734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A52F6D-3059-8C4C-3F83-87FDBD9DAC8B}"/>
              </a:ext>
            </a:extLst>
          </p:cNvPr>
          <p:cNvSpPr/>
          <p:nvPr/>
        </p:nvSpPr>
        <p:spPr>
          <a:xfrm>
            <a:off x="3431459" y="2762792"/>
            <a:ext cx="1966452" cy="136238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Education Working Group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D56F86-3623-ACFB-FBE2-EDFA445A61C8}"/>
              </a:ext>
            </a:extLst>
          </p:cNvPr>
          <p:cNvSpPr/>
          <p:nvPr/>
        </p:nvSpPr>
        <p:spPr>
          <a:xfrm>
            <a:off x="5717784" y="2757804"/>
            <a:ext cx="2286000" cy="6400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Marketing Working Group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465A3F-726D-33C0-1F82-3BDF275A386D}"/>
              </a:ext>
            </a:extLst>
          </p:cNvPr>
          <p:cNvSpPr/>
          <p:nvPr/>
        </p:nvSpPr>
        <p:spPr>
          <a:xfrm>
            <a:off x="5713194" y="3509747"/>
            <a:ext cx="1041568" cy="6400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Audio Subgroup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0AF7CA-3BF9-0EB4-740D-D7E3CEB79FF3}"/>
              </a:ext>
            </a:extLst>
          </p:cNvPr>
          <p:cNvSpPr/>
          <p:nvPr/>
        </p:nvSpPr>
        <p:spPr>
          <a:xfrm>
            <a:off x="6962216" y="3509747"/>
            <a:ext cx="1041568" cy="6400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ProAV</a:t>
            </a:r>
            <a:r>
              <a:rPr lang="en-US" dirty="0">
                <a:solidFill>
                  <a:schemeClr val="tx1"/>
                </a:solidFill>
              </a:rPr>
              <a:t> Subgroup</a:t>
            </a:r>
          </a:p>
        </p:txBody>
      </p:sp>
    </p:spTree>
    <p:extLst>
      <p:ext uri="{BB962C8B-B14F-4D97-AF65-F5344CB8AC3E}">
        <p14:creationId xmlns:p14="http://schemas.microsoft.com/office/powerpoint/2010/main" val="172095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4E24-8579-4EB9-A942-BD8D7174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35" y="54500"/>
            <a:ext cx="8367044" cy="605563"/>
          </a:xfrm>
        </p:spPr>
        <p:txBody>
          <a:bodyPr/>
          <a:lstStyle/>
          <a:p>
            <a:r>
              <a:rPr lang="en-US" dirty="0"/>
              <a:t>The AIMS Broadcast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39E8-DAD4-4F39-9E03-8164E589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65" y="829036"/>
            <a:ext cx="8367044" cy="2326393"/>
          </a:xfrm>
        </p:spPr>
        <p:txBody>
          <a:bodyPr/>
          <a:lstStyle/>
          <a:p>
            <a:r>
              <a:rPr lang="en-US" dirty="0"/>
              <a:t>SMPTE ST 2110-x		Stable		minor updates coming soon</a:t>
            </a:r>
          </a:p>
          <a:p>
            <a:r>
              <a:rPr lang="en-US" dirty="0"/>
              <a:t>AMWA IS-04/05		Stable		minor updates </a:t>
            </a:r>
          </a:p>
          <a:p>
            <a:r>
              <a:rPr lang="en-US" dirty="0"/>
              <a:t>JT-NM TR-1001-1		Stable		minor update in 2020</a:t>
            </a:r>
          </a:p>
          <a:p>
            <a:r>
              <a:rPr lang="en-US" dirty="0"/>
              <a:t>System Resource		Stable		published as AMWA IS-09</a:t>
            </a:r>
          </a:p>
          <a:p>
            <a:r>
              <a:rPr lang="en-US" dirty="0"/>
              <a:t>AES67			Stable		revised (non-breaking) 2018</a:t>
            </a:r>
          </a:p>
          <a:p>
            <a:r>
              <a:rPr lang="en-US" dirty="0"/>
              <a:t>PTP (IEEE 1588v2)	Stable		IEEE 1588:2022 (non-breaking)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5E246-006B-4AB7-AA62-7CC70DB56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3" y="663711"/>
            <a:ext cx="9020461" cy="38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D9AEB4-ACF6-75B1-D05D-2A6036BE30AB}"/>
              </a:ext>
            </a:extLst>
          </p:cNvPr>
          <p:cNvSpPr/>
          <p:nvPr/>
        </p:nvSpPr>
        <p:spPr>
          <a:xfrm>
            <a:off x="3540868" y="4455268"/>
            <a:ext cx="2013626" cy="496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E4E24-8579-4EB9-A942-BD8D7174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35" y="54500"/>
            <a:ext cx="8367044" cy="605563"/>
          </a:xfrm>
        </p:spPr>
        <p:txBody>
          <a:bodyPr/>
          <a:lstStyle/>
          <a:p>
            <a:r>
              <a:rPr lang="en-US" dirty="0"/>
              <a:t>State of the Standards on the AIMS Broadcast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39E8-DAD4-4F39-9E03-8164E589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65" y="829036"/>
            <a:ext cx="8367044" cy="2326393"/>
          </a:xfrm>
        </p:spPr>
        <p:txBody>
          <a:bodyPr/>
          <a:lstStyle/>
          <a:p>
            <a:r>
              <a:rPr lang="en-US" dirty="0"/>
              <a:t>SMPTE ST 2110-x		Stable		minor updates coming soon</a:t>
            </a:r>
          </a:p>
          <a:p>
            <a:r>
              <a:rPr lang="en-US" dirty="0"/>
              <a:t>AMWA IS-04/05		Stable		minor updates </a:t>
            </a:r>
          </a:p>
          <a:p>
            <a:r>
              <a:rPr lang="en-US" dirty="0"/>
              <a:t>JT-NM TR-1001-1		Stable		minor update in 2020</a:t>
            </a:r>
          </a:p>
          <a:p>
            <a:r>
              <a:rPr lang="en-US" dirty="0"/>
              <a:t>System Resource		Stable		published as AMWA IS-09</a:t>
            </a:r>
          </a:p>
          <a:p>
            <a:r>
              <a:rPr lang="en-US" dirty="0"/>
              <a:t>AES67			Stable		revised (non-breaking) 2018</a:t>
            </a:r>
          </a:p>
          <a:p>
            <a:r>
              <a:rPr lang="en-US" dirty="0"/>
              <a:t>PTP (IEEE 1588v2)	Stable		IEEE 1588:2022 (non-breaking)</a:t>
            </a:r>
          </a:p>
          <a:p>
            <a:r>
              <a:rPr lang="en-US" dirty="0"/>
              <a:t>AMWA IS-08		Stable</a:t>
            </a:r>
          </a:p>
          <a:p>
            <a:r>
              <a:rPr lang="en-US" dirty="0"/>
              <a:t>VSF TR-07			new</a:t>
            </a:r>
          </a:p>
          <a:p>
            <a:r>
              <a:rPr lang="en-US" dirty="0"/>
              <a:t>VSF TR-08			new</a:t>
            </a:r>
          </a:p>
          <a:p>
            <a:r>
              <a:rPr lang="en-US" dirty="0"/>
              <a:t>VSF TR-10-x (IPMX)	new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5E246-006B-4AB7-AA62-7CC70DB56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083" y="3317426"/>
            <a:ext cx="4336917" cy="18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3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35" y="54500"/>
            <a:ext cx="8914512" cy="605563"/>
          </a:xfrm>
        </p:spPr>
        <p:txBody>
          <a:bodyPr/>
          <a:lstStyle/>
          <a:p>
            <a:r>
              <a:rPr lang="en-US" dirty="0"/>
              <a:t>Audio Subgroup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080" y="815956"/>
            <a:ext cx="8744349" cy="412201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9999"/>
                </a:solidFill>
              </a:rPr>
              <a:t>Purpose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Provide a forum within AIMS to focus on issues and activities that are specifically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related to audio</a:t>
            </a:r>
          </a:p>
          <a:p>
            <a:pPr lvl="1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AES67 Revision</a:t>
            </a:r>
          </a:p>
          <a:p>
            <a:pPr lvl="1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Audio devices in IPMX</a:t>
            </a:r>
          </a:p>
          <a:p>
            <a:pPr lvl="1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Audio content in Education Library</a:t>
            </a:r>
            <a:endParaRPr lang="en-US" sz="1200" b="1" dirty="0">
              <a:solidFill>
                <a:srgbClr val="009999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9999"/>
                </a:solidFill>
              </a:rPr>
              <a:t>Upcoming Activity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Partnering with the AES on a “Media over IP” Pavilion at the AES NY Convention in October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This convention will run in parallel with NAB NY (sharing the same exhibition show floor)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Presentation Theater will be the focus of the pavilion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Exhibit Stations will be available, allowing companies to have a presence at the convention for a very reasonable cost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</a:rPr>
              <a:t>Exhibit Station exhibitors will be allocated presentation slots in the theater</a:t>
            </a:r>
          </a:p>
          <a:p>
            <a:endParaRPr lang="en-US" sz="2000" dirty="0">
              <a:solidFill>
                <a:srgbClr val="028698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171450" lvl="1">
              <a:spcBef>
                <a:spcPts val="75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0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Systems Integration Asia | Sonic Foundry">
            <a:extLst>
              <a:ext uri="{FF2B5EF4-FFF2-40B4-BE49-F238E27FC236}">
                <a16:creationId xmlns:a16="http://schemas.microsoft.com/office/drawing/2014/main" id="{5D1EC55E-0040-154F-8FE0-42FA9EBC0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3960" y="2433864"/>
            <a:ext cx="2491677" cy="5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84146-F483-644D-A9D7-43520405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AIMS Initiatives – Fostering Adoption</a:t>
            </a:r>
            <a:endParaRPr lang="en-US" dirty="0"/>
          </a:p>
        </p:txBody>
      </p:sp>
      <p:pic>
        <p:nvPicPr>
          <p:cNvPr id="5122" name="Picture 2" descr="Systems Contractor News - Free magazine subscription">
            <a:extLst>
              <a:ext uri="{FF2B5EF4-FFF2-40B4-BE49-F238E27FC236}">
                <a16:creationId xmlns:a16="http://schemas.microsoft.com/office/drawing/2014/main" id="{0AE5CF7A-3ACB-2B4C-8559-8518F4F9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703" y="1636095"/>
            <a:ext cx="1475472" cy="5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rts Video Group">
            <a:extLst>
              <a:ext uri="{FF2B5EF4-FFF2-40B4-BE49-F238E27FC236}">
                <a16:creationId xmlns:a16="http://schemas.microsoft.com/office/drawing/2014/main" id="{721E2D13-9D54-9246-AFB0-BAF3BDC23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00" t="31111" r="13433" b="31111"/>
          <a:stretch/>
        </p:blipFill>
        <p:spPr bwMode="auto">
          <a:xfrm>
            <a:off x="3279073" y="1057826"/>
            <a:ext cx="1529851" cy="5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elcome to The Broadcast Bridge - Connecting IT to Broadcast - The Broadcast  Bridge - Connecting IT to Broadcast">
            <a:extLst>
              <a:ext uri="{FF2B5EF4-FFF2-40B4-BE49-F238E27FC236}">
                <a16:creationId xmlns:a16="http://schemas.microsoft.com/office/drawing/2014/main" id="{5EB41EA6-162C-9445-8081-9C081B5F3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35" y="1520076"/>
            <a:ext cx="2475755" cy="8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ECEDF03-5B49-324D-BD49-E5F3C6EC9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81" b="27629"/>
          <a:stretch/>
        </p:blipFill>
        <p:spPr bwMode="auto">
          <a:xfrm>
            <a:off x="6222949" y="3801108"/>
            <a:ext cx="2146340" cy="5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nstallation announces ISE Daily 2017 writing team">
            <a:extLst>
              <a:ext uri="{FF2B5EF4-FFF2-40B4-BE49-F238E27FC236}">
                <a16:creationId xmlns:a16="http://schemas.microsoft.com/office/drawing/2014/main" id="{E6147EFD-2BCA-994D-932C-C3B391CE9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774" y="2601184"/>
            <a:ext cx="1445642" cy="3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VB Europe logo - Conviva">
            <a:extLst>
              <a:ext uri="{FF2B5EF4-FFF2-40B4-BE49-F238E27FC236}">
                <a16:creationId xmlns:a16="http://schemas.microsoft.com/office/drawing/2014/main" id="{088AD644-6559-3F45-96B1-F4B58C3F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394" y="3063582"/>
            <a:ext cx="2235015" cy="44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569825-DD8A-F046-9039-B72BE2C49C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657" y="999752"/>
            <a:ext cx="2235015" cy="374906"/>
          </a:xfrm>
          <a:prstGeom prst="rect">
            <a:avLst/>
          </a:prstGeom>
        </p:spPr>
      </p:pic>
      <p:pic>
        <p:nvPicPr>
          <p:cNvPr id="5136" name="Picture 16" descr="Sound &amp;amp; Communications | AV Technology And Application">
            <a:extLst>
              <a:ext uri="{FF2B5EF4-FFF2-40B4-BE49-F238E27FC236}">
                <a16:creationId xmlns:a16="http://schemas.microsoft.com/office/drawing/2014/main" id="{4394C38C-8ECB-2547-8E97-0BD1D4D8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12" y="4049570"/>
            <a:ext cx="3399182" cy="3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BroadcastPro ME (@BroadcastProME) / Twitter">
            <a:extLst>
              <a:ext uri="{FF2B5EF4-FFF2-40B4-BE49-F238E27FC236}">
                <a16:creationId xmlns:a16="http://schemas.microsoft.com/office/drawing/2014/main" id="{09BE0C53-E91D-8340-BCD8-B332C6F67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1481" y="3387799"/>
            <a:ext cx="2286862" cy="4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AV Magazine">
            <a:extLst>
              <a:ext uri="{FF2B5EF4-FFF2-40B4-BE49-F238E27FC236}">
                <a16:creationId xmlns:a16="http://schemas.microsoft.com/office/drawing/2014/main" id="{40124482-D6B9-A54E-92BA-6AFB6ACEC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318" y="3406943"/>
            <a:ext cx="1082319" cy="8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IBC365 | Global Media, Entertainment &amp;amp; Technology Community | IBC">
            <a:extLst>
              <a:ext uri="{FF2B5EF4-FFF2-40B4-BE49-F238E27FC236}">
                <a16:creationId xmlns:a16="http://schemas.microsoft.com/office/drawing/2014/main" id="{15A50750-4BEA-094C-A042-98964F7E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103" y="2131216"/>
            <a:ext cx="1435574" cy="75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CD83D9-9B6E-3C45-35A0-8D15C0107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595" y="877140"/>
            <a:ext cx="449713" cy="4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3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F01E-02FD-7F48-9AE1-B628B1A6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AIMS Initiatives – Fostering Adoption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0097-9E46-2744-B36C-62939CB1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Video Production in the Cloud</a:t>
            </a:r>
          </a:p>
          <a:p>
            <a:r>
              <a:rPr lang="en-US" dirty="0"/>
              <a:t>Real-Live Behavior of Switches</a:t>
            </a:r>
          </a:p>
          <a:p>
            <a:r>
              <a:rPr lang="en-US" dirty="0"/>
              <a:t>IP Systems – The Big Picture</a:t>
            </a:r>
          </a:p>
          <a:p>
            <a:r>
              <a:rPr lang="en-US" dirty="0"/>
              <a:t>IPMX: The Emerging AV over IP Open Standard</a:t>
            </a:r>
          </a:p>
        </p:txBody>
      </p:sp>
      <p:pic>
        <p:nvPicPr>
          <p:cNvPr id="5" name="Picture 2" descr="page7image4166725920">
            <a:extLst>
              <a:ext uri="{FF2B5EF4-FFF2-40B4-BE49-F238E27FC236}">
                <a16:creationId xmlns:a16="http://schemas.microsoft.com/office/drawing/2014/main" id="{5BE875F7-6A13-BF4E-9E9F-49A11C83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906" y="1088547"/>
            <a:ext cx="2555926" cy="16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8image4152303472">
            <a:extLst>
              <a:ext uri="{FF2B5EF4-FFF2-40B4-BE49-F238E27FC236}">
                <a16:creationId xmlns:a16="http://schemas.microsoft.com/office/drawing/2014/main" id="{AE399916-A5F2-1B4F-A377-F1A5C526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35" y="2757671"/>
            <a:ext cx="2003210" cy="13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PMX">
            <a:extLst>
              <a:ext uri="{FF2B5EF4-FFF2-40B4-BE49-F238E27FC236}">
                <a16:creationId xmlns:a16="http://schemas.microsoft.com/office/drawing/2014/main" id="{C44F502E-B1AC-C1A0-A63C-96772DC2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399" y="3291215"/>
            <a:ext cx="2491840" cy="7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age9image4257126608">
            <a:extLst>
              <a:ext uri="{FF2B5EF4-FFF2-40B4-BE49-F238E27FC236}">
                <a16:creationId xmlns:a16="http://schemas.microsoft.com/office/drawing/2014/main" id="{D07E81E1-B2F1-7647-A07F-2DB0E221B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0384" y="3076704"/>
            <a:ext cx="262815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4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AIMS">
      <a:dk1>
        <a:srgbClr val="000000"/>
      </a:dk1>
      <a:lt1>
        <a:srgbClr val="FFFFFF"/>
      </a:lt1>
      <a:dk2>
        <a:srgbClr val="A8A8A8"/>
      </a:dk2>
      <a:lt2>
        <a:srgbClr val="FFFFFF"/>
      </a:lt2>
      <a:accent1>
        <a:srgbClr val="008799"/>
      </a:accent1>
      <a:accent2>
        <a:srgbClr val="54AEBA"/>
      </a:accent2>
      <a:accent3>
        <a:srgbClr val="035C6C"/>
      </a:accent3>
      <a:accent4>
        <a:srgbClr val="F7941E"/>
      </a:accent4>
      <a:accent5>
        <a:srgbClr val="662D91"/>
      </a:accent5>
      <a:accent6>
        <a:srgbClr val="C82256"/>
      </a:accent6>
      <a:hlink>
        <a:srgbClr val="27AAE1"/>
      </a:hlink>
      <a:folHlink>
        <a:srgbClr val="27AAE1"/>
      </a:folHlink>
    </a:clrScheme>
    <a:fontScheme name="AIM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AIMS">
      <a:dk1>
        <a:srgbClr val="000000"/>
      </a:dk1>
      <a:lt1>
        <a:srgbClr val="FFFFFF"/>
      </a:lt1>
      <a:dk2>
        <a:srgbClr val="A8A8A8"/>
      </a:dk2>
      <a:lt2>
        <a:srgbClr val="FFFFFF"/>
      </a:lt2>
      <a:accent1>
        <a:srgbClr val="008799"/>
      </a:accent1>
      <a:accent2>
        <a:srgbClr val="54AEBA"/>
      </a:accent2>
      <a:accent3>
        <a:srgbClr val="035C6C"/>
      </a:accent3>
      <a:accent4>
        <a:srgbClr val="F7941E"/>
      </a:accent4>
      <a:accent5>
        <a:srgbClr val="662D91"/>
      </a:accent5>
      <a:accent6>
        <a:srgbClr val="C82256"/>
      </a:accent6>
      <a:hlink>
        <a:srgbClr val="27AAE1"/>
      </a:hlink>
      <a:folHlink>
        <a:srgbClr val="27AAE1"/>
      </a:folHlink>
    </a:clrScheme>
    <a:fontScheme name="AIM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14026</TotalTime>
  <Words>1091</Words>
  <Application>Microsoft Office PowerPoint</Application>
  <PresentationFormat>On-screen Show (16:9)</PresentationFormat>
  <Paragraphs>174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5_Office Theme</vt:lpstr>
      <vt:lpstr>AIMS Update </vt:lpstr>
      <vt:lpstr>Our Mission</vt:lpstr>
      <vt:lpstr>AIMS Members</vt:lpstr>
      <vt:lpstr>AIMS Organization</vt:lpstr>
      <vt:lpstr>The AIMS Broadcast Roadmap</vt:lpstr>
      <vt:lpstr>State of the Standards on the AIMS Broadcast Roadmap</vt:lpstr>
      <vt:lpstr>Audio Subgroup</vt:lpstr>
      <vt:lpstr>AIMS Initiatives – Fostering Adoption</vt:lpstr>
      <vt:lpstr>AIMS Initiatives – Fostering Adoption</vt:lpstr>
      <vt:lpstr>Education Working Group</vt:lpstr>
      <vt:lpstr>EWG on the Website (www.aimsalliance.org)</vt:lpstr>
      <vt:lpstr>Momentum for Open Standards AV over IP</vt:lpstr>
      <vt:lpstr>InfoComm 2022 12 company interop of ST 2110 and IPMX standards-based equipment</vt:lpstr>
      <vt:lpstr>PowerPoint Presentation</vt:lpstr>
      <vt:lpstr>AIMS InfoComm 2022 IPMX Demo</vt:lpstr>
      <vt:lpstr>What’s Next?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Cronk Michael</dc:creator>
  <cp:lastModifiedBy>Reynolds, Steven</cp:lastModifiedBy>
  <cp:revision>311</cp:revision>
  <dcterms:created xsi:type="dcterms:W3CDTF">2016-03-30T09:43:31Z</dcterms:created>
  <dcterms:modified xsi:type="dcterms:W3CDTF">2022-09-09T08:09:33Z</dcterms:modified>
</cp:coreProperties>
</file>