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360" r:id="rId3"/>
    <p:sldId id="270" r:id="rId4"/>
    <p:sldId id="433" r:id="rId5"/>
    <p:sldId id="427" r:id="rId6"/>
    <p:sldId id="411" r:id="rId7"/>
    <p:sldId id="434" r:id="rId8"/>
    <p:sldId id="401" r:id="rId9"/>
    <p:sldId id="408" r:id="rId10"/>
    <p:sldId id="409" r:id="rId11"/>
    <p:sldId id="414" r:id="rId12"/>
    <p:sldId id="415" r:id="rId13"/>
    <p:sldId id="416" r:id="rId14"/>
    <p:sldId id="417" r:id="rId15"/>
    <p:sldId id="400" r:id="rId16"/>
    <p:sldId id="398" r:id="rId17"/>
    <p:sldId id="266" r:id="rId18"/>
    <p:sldId id="396" r:id="rId19"/>
    <p:sldId id="268" r:id="rId20"/>
    <p:sldId id="394" r:id="rId21"/>
    <p:sldId id="424" r:id="rId22"/>
    <p:sldId id="428" r:id="rId23"/>
    <p:sldId id="429" r:id="rId24"/>
    <p:sldId id="435" r:id="rId25"/>
    <p:sldId id="262" r:id="rId26"/>
    <p:sldId id="430" r:id="rId27"/>
    <p:sldId id="431" r:id="rId28"/>
    <p:sldId id="436" r:id="rId29"/>
    <p:sldId id="269" r:id="rId30"/>
    <p:sldId id="26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F8F"/>
    <a:srgbClr val="1B3975"/>
    <a:srgbClr val="00D8D1"/>
    <a:srgbClr val="0C8F89"/>
    <a:srgbClr val="2C9FA0"/>
    <a:srgbClr val="076B0B"/>
    <a:srgbClr val="0B3B09"/>
    <a:srgbClr val="000000"/>
    <a:srgbClr val="00C2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27"/>
    <p:restoredTop sz="96327"/>
  </p:normalViewPr>
  <p:slideViewPr>
    <p:cSldViewPr snapToGrid="0" snapToObjects="1" showGuides="1">
      <p:cViewPr varScale="1">
        <p:scale>
          <a:sx n="124" d="100"/>
          <a:sy n="124" d="100"/>
        </p:scale>
        <p:origin x="648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3F3404-E492-41A2-B693-C1B0A05EA259}" type="doc">
      <dgm:prSet loTypeId="urn:microsoft.com/office/officeart/2005/8/layout/process4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0AD28B8-096C-48B2-B123-1D28858D467F}">
      <dgm:prSet/>
      <dgm:spPr/>
      <dgm:t>
        <a:bodyPr/>
        <a:lstStyle/>
        <a:p>
          <a:r>
            <a:rPr lang="en-US" dirty="0"/>
            <a:t>Consists of 3 API’s</a:t>
          </a:r>
        </a:p>
        <a:p>
          <a:r>
            <a:rPr lang="en-US" dirty="0"/>
            <a:t>(Application Programming Interfaces)</a:t>
          </a:r>
        </a:p>
      </dgm:t>
    </dgm:pt>
    <dgm:pt modelId="{889B1836-A0AD-4B80-B92D-26467D7307B0}" type="parTrans" cxnId="{1C79BFA3-B0BB-427E-BA21-C38D7B7E58C4}">
      <dgm:prSet/>
      <dgm:spPr/>
      <dgm:t>
        <a:bodyPr/>
        <a:lstStyle/>
        <a:p>
          <a:endParaRPr lang="en-US"/>
        </a:p>
      </dgm:t>
    </dgm:pt>
    <dgm:pt modelId="{6F969E4F-2CAA-4C7E-9917-15E397D318DB}" type="sibTrans" cxnId="{1C79BFA3-B0BB-427E-BA21-C38D7B7E58C4}">
      <dgm:prSet/>
      <dgm:spPr/>
      <dgm:t>
        <a:bodyPr/>
        <a:lstStyle/>
        <a:p>
          <a:endParaRPr lang="en-US"/>
        </a:p>
      </dgm:t>
    </dgm:pt>
    <dgm:pt modelId="{08B765EC-769D-4DF1-8F16-81957F8F7249}">
      <dgm:prSet/>
      <dgm:spPr/>
      <dgm:t>
        <a:bodyPr/>
        <a:lstStyle/>
        <a:p>
          <a:r>
            <a:rPr lang="en-US" dirty="0"/>
            <a:t>Node API</a:t>
          </a:r>
        </a:p>
      </dgm:t>
    </dgm:pt>
    <dgm:pt modelId="{6BE22310-BD0F-4795-997F-780D8F4BD99A}" type="parTrans" cxnId="{7DD5F634-A135-4F24-AC34-EBC44509E52B}">
      <dgm:prSet/>
      <dgm:spPr/>
      <dgm:t>
        <a:bodyPr/>
        <a:lstStyle/>
        <a:p>
          <a:endParaRPr lang="en-US"/>
        </a:p>
      </dgm:t>
    </dgm:pt>
    <dgm:pt modelId="{5DEFED46-C095-48D0-9A96-8089B31DB387}" type="sibTrans" cxnId="{7DD5F634-A135-4F24-AC34-EBC44509E52B}">
      <dgm:prSet/>
      <dgm:spPr/>
      <dgm:t>
        <a:bodyPr/>
        <a:lstStyle/>
        <a:p>
          <a:endParaRPr lang="en-US"/>
        </a:p>
      </dgm:t>
    </dgm:pt>
    <dgm:pt modelId="{322770E4-E8C5-4C58-AAFD-8682CF59ADB4}">
      <dgm:prSet/>
      <dgm:spPr/>
      <dgm:t>
        <a:bodyPr/>
        <a:lstStyle/>
        <a:p>
          <a:r>
            <a:rPr lang="en-US" dirty="0"/>
            <a:t>Registration API</a:t>
          </a:r>
        </a:p>
      </dgm:t>
    </dgm:pt>
    <dgm:pt modelId="{DB665F8D-2F26-47D6-8219-C886C08D876A}" type="parTrans" cxnId="{D83891FA-7FD2-4BE2-ADBB-D5B2D77283B8}">
      <dgm:prSet/>
      <dgm:spPr/>
      <dgm:t>
        <a:bodyPr/>
        <a:lstStyle/>
        <a:p>
          <a:endParaRPr lang="en-US"/>
        </a:p>
      </dgm:t>
    </dgm:pt>
    <dgm:pt modelId="{88552C49-74B0-4761-AD4B-F7DE8080C8B1}" type="sibTrans" cxnId="{D83891FA-7FD2-4BE2-ADBB-D5B2D77283B8}">
      <dgm:prSet/>
      <dgm:spPr/>
      <dgm:t>
        <a:bodyPr/>
        <a:lstStyle/>
        <a:p>
          <a:endParaRPr lang="en-US"/>
        </a:p>
      </dgm:t>
    </dgm:pt>
    <dgm:pt modelId="{428D42A3-1F4D-4D6D-B519-070BA9E805C7}">
      <dgm:prSet/>
      <dgm:spPr/>
      <dgm:t>
        <a:bodyPr/>
        <a:lstStyle/>
        <a:p>
          <a:r>
            <a:rPr lang="en-US"/>
            <a:t>Query API</a:t>
          </a:r>
        </a:p>
      </dgm:t>
    </dgm:pt>
    <dgm:pt modelId="{5122E53C-B356-441A-BA04-E9D6A3B0C4C6}" type="parTrans" cxnId="{DFFF1BE3-5281-4EB2-BBF2-B7EDE6558570}">
      <dgm:prSet/>
      <dgm:spPr/>
      <dgm:t>
        <a:bodyPr/>
        <a:lstStyle/>
        <a:p>
          <a:endParaRPr lang="en-US"/>
        </a:p>
      </dgm:t>
    </dgm:pt>
    <dgm:pt modelId="{5E777121-18C8-49CA-A50C-1EC5AD937C8B}" type="sibTrans" cxnId="{DFFF1BE3-5281-4EB2-BBF2-B7EDE6558570}">
      <dgm:prSet/>
      <dgm:spPr/>
      <dgm:t>
        <a:bodyPr/>
        <a:lstStyle/>
        <a:p>
          <a:endParaRPr lang="en-US"/>
        </a:p>
      </dgm:t>
    </dgm:pt>
    <dgm:pt modelId="{848F8CE7-9C2A-0449-AA51-E724E5B0D10B}" type="pres">
      <dgm:prSet presAssocID="{783F3404-E492-41A2-B693-C1B0A05EA259}" presName="Name0" presStyleCnt="0">
        <dgm:presLayoutVars>
          <dgm:dir/>
          <dgm:animLvl val="lvl"/>
          <dgm:resizeHandles val="exact"/>
        </dgm:presLayoutVars>
      </dgm:prSet>
      <dgm:spPr/>
    </dgm:pt>
    <dgm:pt modelId="{194F4F04-A66C-9F4E-87BF-DA39ACC3A982}" type="pres">
      <dgm:prSet presAssocID="{B0AD28B8-096C-48B2-B123-1D28858D467F}" presName="boxAndChildren" presStyleCnt="0"/>
      <dgm:spPr/>
    </dgm:pt>
    <dgm:pt modelId="{60CB91D2-6B75-0940-AF25-012EBB87932B}" type="pres">
      <dgm:prSet presAssocID="{B0AD28B8-096C-48B2-B123-1D28858D467F}" presName="parentTextBox" presStyleLbl="node1" presStyleIdx="0" presStyleCnt="1"/>
      <dgm:spPr/>
    </dgm:pt>
    <dgm:pt modelId="{0FC4FCDB-2D62-F540-ACBC-B1246E9907D9}" type="pres">
      <dgm:prSet presAssocID="{B0AD28B8-096C-48B2-B123-1D28858D467F}" presName="entireBox" presStyleLbl="node1" presStyleIdx="0" presStyleCnt="1" custLinFactNeighborY="-518"/>
      <dgm:spPr/>
    </dgm:pt>
    <dgm:pt modelId="{DAB3F708-163C-0644-82DA-E994CFB9B8A7}" type="pres">
      <dgm:prSet presAssocID="{B0AD28B8-096C-48B2-B123-1D28858D467F}" presName="descendantBox" presStyleCnt="0"/>
      <dgm:spPr/>
    </dgm:pt>
    <dgm:pt modelId="{ED09B21E-6D74-4441-982B-1B085F23626A}" type="pres">
      <dgm:prSet presAssocID="{08B765EC-769D-4DF1-8F16-81957F8F7249}" presName="childTextBox" presStyleLbl="fgAccFollowNode1" presStyleIdx="0" presStyleCnt="3">
        <dgm:presLayoutVars>
          <dgm:bulletEnabled val="1"/>
        </dgm:presLayoutVars>
      </dgm:prSet>
      <dgm:spPr/>
    </dgm:pt>
    <dgm:pt modelId="{0C6F3634-79FA-CC46-AE2D-972442B10171}" type="pres">
      <dgm:prSet presAssocID="{322770E4-E8C5-4C58-AAFD-8682CF59ADB4}" presName="childTextBox" presStyleLbl="fgAccFollowNode1" presStyleIdx="1" presStyleCnt="3">
        <dgm:presLayoutVars>
          <dgm:bulletEnabled val="1"/>
        </dgm:presLayoutVars>
      </dgm:prSet>
      <dgm:spPr/>
    </dgm:pt>
    <dgm:pt modelId="{D3F498BD-0447-1A4E-A5FD-576BD7A99E9B}" type="pres">
      <dgm:prSet presAssocID="{428D42A3-1F4D-4D6D-B519-070BA9E805C7}" presName="childTextBox" presStyleLbl="fgAccFollowNode1" presStyleIdx="2" presStyleCnt="3">
        <dgm:presLayoutVars>
          <dgm:bulletEnabled val="1"/>
        </dgm:presLayoutVars>
      </dgm:prSet>
      <dgm:spPr/>
    </dgm:pt>
  </dgm:ptLst>
  <dgm:cxnLst>
    <dgm:cxn modelId="{7DD5F634-A135-4F24-AC34-EBC44509E52B}" srcId="{B0AD28B8-096C-48B2-B123-1D28858D467F}" destId="{08B765EC-769D-4DF1-8F16-81957F8F7249}" srcOrd="0" destOrd="0" parTransId="{6BE22310-BD0F-4795-997F-780D8F4BD99A}" sibTransId="{5DEFED46-C095-48D0-9A96-8089B31DB387}"/>
    <dgm:cxn modelId="{CB82C337-F5EC-AA40-8338-1D67E0876727}" type="presOf" srcId="{322770E4-E8C5-4C58-AAFD-8682CF59ADB4}" destId="{0C6F3634-79FA-CC46-AE2D-972442B10171}" srcOrd="0" destOrd="0" presId="urn:microsoft.com/office/officeart/2005/8/layout/process4"/>
    <dgm:cxn modelId="{FF24CE51-5166-BE49-A147-F0BBB89B9F68}" type="presOf" srcId="{428D42A3-1F4D-4D6D-B519-070BA9E805C7}" destId="{D3F498BD-0447-1A4E-A5FD-576BD7A99E9B}" srcOrd="0" destOrd="0" presId="urn:microsoft.com/office/officeart/2005/8/layout/process4"/>
    <dgm:cxn modelId="{1C79BFA3-B0BB-427E-BA21-C38D7B7E58C4}" srcId="{783F3404-E492-41A2-B693-C1B0A05EA259}" destId="{B0AD28B8-096C-48B2-B123-1D28858D467F}" srcOrd="0" destOrd="0" parTransId="{889B1836-A0AD-4B80-B92D-26467D7307B0}" sibTransId="{6F969E4F-2CAA-4C7E-9917-15E397D318DB}"/>
    <dgm:cxn modelId="{133E37A4-726A-1541-93DB-BE095A794322}" type="presOf" srcId="{08B765EC-769D-4DF1-8F16-81957F8F7249}" destId="{ED09B21E-6D74-4441-982B-1B085F23626A}" srcOrd="0" destOrd="0" presId="urn:microsoft.com/office/officeart/2005/8/layout/process4"/>
    <dgm:cxn modelId="{B7273BBA-CA72-8A41-AD89-25AC6FCFD697}" type="presOf" srcId="{B0AD28B8-096C-48B2-B123-1D28858D467F}" destId="{60CB91D2-6B75-0940-AF25-012EBB87932B}" srcOrd="0" destOrd="0" presId="urn:microsoft.com/office/officeart/2005/8/layout/process4"/>
    <dgm:cxn modelId="{DFFF1BE3-5281-4EB2-BBF2-B7EDE6558570}" srcId="{B0AD28B8-096C-48B2-B123-1D28858D467F}" destId="{428D42A3-1F4D-4D6D-B519-070BA9E805C7}" srcOrd="2" destOrd="0" parTransId="{5122E53C-B356-441A-BA04-E9D6A3B0C4C6}" sibTransId="{5E777121-18C8-49CA-A50C-1EC5AD937C8B}"/>
    <dgm:cxn modelId="{A6B5AAF4-EE12-7C4E-8FEB-EB65FD88D467}" type="presOf" srcId="{B0AD28B8-096C-48B2-B123-1D28858D467F}" destId="{0FC4FCDB-2D62-F540-ACBC-B1246E9907D9}" srcOrd="1" destOrd="0" presId="urn:microsoft.com/office/officeart/2005/8/layout/process4"/>
    <dgm:cxn modelId="{87F7CAF9-B40C-1748-9A8A-EA13338BA7B8}" type="presOf" srcId="{783F3404-E492-41A2-B693-C1B0A05EA259}" destId="{848F8CE7-9C2A-0449-AA51-E724E5B0D10B}" srcOrd="0" destOrd="0" presId="urn:microsoft.com/office/officeart/2005/8/layout/process4"/>
    <dgm:cxn modelId="{D83891FA-7FD2-4BE2-ADBB-D5B2D77283B8}" srcId="{B0AD28B8-096C-48B2-B123-1D28858D467F}" destId="{322770E4-E8C5-4C58-AAFD-8682CF59ADB4}" srcOrd="1" destOrd="0" parTransId="{DB665F8D-2F26-47D6-8219-C886C08D876A}" sibTransId="{88552C49-74B0-4761-AD4B-F7DE8080C8B1}"/>
    <dgm:cxn modelId="{1B1CF5A8-CF0F-EB48-9D1F-B0A23A263494}" type="presParOf" srcId="{848F8CE7-9C2A-0449-AA51-E724E5B0D10B}" destId="{194F4F04-A66C-9F4E-87BF-DA39ACC3A982}" srcOrd="0" destOrd="0" presId="urn:microsoft.com/office/officeart/2005/8/layout/process4"/>
    <dgm:cxn modelId="{7A522D74-0367-4447-9D2B-9D03D1152B04}" type="presParOf" srcId="{194F4F04-A66C-9F4E-87BF-DA39ACC3A982}" destId="{60CB91D2-6B75-0940-AF25-012EBB87932B}" srcOrd="0" destOrd="0" presId="urn:microsoft.com/office/officeart/2005/8/layout/process4"/>
    <dgm:cxn modelId="{F66E8053-C1EC-5443-911A-576CE056212A}" type="presParOf" srcId="{194F4F04-A66C-9F4E-87BF-DA39ACC3A982}" destId="{0FC4FCDB-2D62-F540-ACBC-B1246E9907D9}" srcOrd="1" destOrd="0" presId="urn:microsoft.com/office/officeart/2005/8/layout/process4"/>
    <dgm:cxn modelId="{65CA7898-B5E5-2B4F-BFC6-ED99EF0BB4EC}" type="presParOf" srcId="{194F4F04-A66C-9F4E-87BF-DA39ACC3A982}" destId="{DAB3F708-163C-0644-82DA-E994CFB9B8A7}" srcOrd="2" destOrd="0" presId="urn:microsoft.com/office/officeart/2005/8/layout/process4"/>
    <dgm:cxn modelId="{092999FA-38CD-1F4B-ABCE-B0A34F91DDED}" type="presParOf" srcId="{DAB3F708-163C-0644-82DA-E994CFB9B8A7}" destId="{ED09B21E-6D74-4441-982B-1B085F23626A}" srcOrd="0" destOrd="0" presId="urn:microsoft.com/office/officeart/2005/8/layout/process4"/>
    <dgm:cxn modelId="{868F8865-4B6F-2E45-B961-300AB2157D88}" type="presParOf" srcId="{DAB3F708-163C-0644-82DA-E994CFB9B8A7}" destId="{0C6F3634-79FA-CC46-AE2D-972442B10171}" srcOrd="1" destOrd="0" presId="urn:microsoft.com/office/officeart/2005/8/layout/process4"/>
    <dgm:cxn modelId="{18B4E56C-4C8A-B840-BA0C-1654FB6FEA16}" type="presParOf" srcId="{DAB3F708-163C-0644-82DA-E994CFB9B8A7}" destId="{D3F498BD-0447-1A4E-A5FD-576BD7A99E9B}" srcOrd="2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D6B82C5-BF57-4B64-BE29-705CBC7BC7F2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914C4888-6CC5-4389-B17C-23DCFA4A6561}">
      <dgm:prSet/>
      <dgm:spPr/>
      <dgm:t>
        <a:bodyPr/>
        <a:lstStyle/>
        <a:p>
          <a:pPr marL="2181225" indent="-2181225">
            <a:tabLst/>
          </a:pPr>
          <a:r>
            <a:rPr lang="en-US" b="1" dirty="0"/>
            <a:t>Confidentiality - </a:t>
          </a:r>
          <a:r>
            <a:rPr lang="en-US" dirty="0"/>
            <a:t>Data passing between client and the APIs is unreadable to third parties. </a:t>
          </a:r>
        </a:p>
      </dgm:t>
    </dgm:pt>
    <dgm:pt modelId="{D139C44D-7671-40B8-AEBE-53B49F75CCD0}" type="parTrans" cxnId="{F648BA47-C35A-4EA0-9B84-293F3E3AD535}">
      <dgm:prSet/>
      <dgm:spPr/>
      <dgm:t>
        <a:bodyPr/>
        <a:lstStyle/>
        <a:p>
          <a:endParaRPr lang="en-US"/>
        </a:p>
      </dgm:t>
    </dgm:pt>
    <dgm:pt modelId="{3A1BC6F5-7AF0-4A66-AE19-055A13DDEEF4}" type="sibTrans" cxnId="{F648BA47-C35A-4EA0-9B84-293F3E3AD535}">
      <dgm:prSet/>
      <dgm:spPr/>
      <dgm:t>
        <a:bodyPr/>
        <a:lstStyle/>
        <a:p>
          <a:endParaRPr lang="en-US"/>
        </a:p>
      </dgm:t>
    </dgm:pt>
    <dgm:pt modelId="{0E37B314-2168-486B-9EA4-ED1D1615ED1A}">
      <dgm:prSet/>
      <dgm:spPr/>
      <dgm:t>
        <a:bodyPr/>
        <a:lstStyle/>
        <a:p>
          <a:pPr marL="2006600" indent="-2006600">
            <a:tabLst/>
          </a:pPr>
          <a:r>
            <a:rPr lang="en-US" b="1" dirty="0"/>
            <a:t>Identification - </a:t>
          </a:r>
          <a:r>
            <a:rPr lang="en-US" dirty="0"/>
            <a:t>The client can check whether the API it is interacting with is owned by a trusted party. </a:t>
          </a:r>
        </a:p>
      </dgm:t>
    </dgm:pt>
    <dgm:pt modelId="{F7619C78-74FB-467F-A9C1-C8FDCAFF8539}" type="parTrans" cxnId="{E7D925B4-2DB5-457F-8A50-DDEC3EE3DEFB}">
      <dgm:prSet/>
      <dgm:spPr/>
      <dgm:t>
        <a:bodyPr/>
        <a:lstStyle/>
        <a:p>
          <a:endParaRPr lang="en-US"/>
        </a:p>
      </dgm:t>
    </dgm:pt>
    <dgm:pt modelId="{5B1EEDE1-C4A4-4AF2-A4F4-E4B9B9DECFC8}" type="sibTrans" cxnId="{E7D925B4-2DB5-457F-8A50-DDEC3EE3DEFB}">
      <dgm:prSet/>
      <dgm:spPr/>
      <dgm:t>
        <a:bodyPr/>
        <a:lstStyle/>
        <a:p>
          <a:endParaRPr lang="en-US"/>
        </a:p>
      </dgm:t>
    </dgm:pt>
    <dgm:pt modelId="{37A4EFAB-15A7-4A4A-9201-0768663D3E2F}">
      <dgm:prSet/>
      <dgm:spPr/>
      <dgm:t>
        <a:bodyPr/>
        <a:lstStyle/>
        <a:p>
          <a:pPr marL="1377950" indent="-1377950">
            <a:tabLst/>
          </a:pPr>
          <a:r>
            <a:rPr lang="en-US" b="1" dirty="0"/>
            <a:t>Integrity - </a:t>
          </a:r>
          <a:r>
            <a:rPr lang="en-US" dirty="0"/>
            <a:t>It must be clear if data travelling to or from the API been tampered with. </a:t>
          </a:r>
        </a:p>
      </dgm:t>
    </dgm:pt>
    <dgm:pt modelId="{07CF8676-B745-4095-93BB-C19AA9AB6696}" type="parTrans" cxnId="{B5C71407-CD6C-41DB-8DE6-F12B402542D6}">
      <dgm:prSet/>
      <dgm:spPr/>
      <dgm:t>
        <a:bodyPr/>
        <a:lstStyle/>
        <a:p>
          <a:endParaRPr lang="en-US"/>
        </a:p>
      </dgm:t>
    </dgm:pt>
    <dgm:pt modelId="{400F9D9B-761B-4448-BD44-8510B01F1812}" type="sibTrans" cxnId="{B5C71407-CD6C-41DB-8DE6-F12B402542D6}">
      <dgm:prSet/>
      <dgm:spPr/>
      <dgm:t>
        <a:bodyPr/>
        <a:lstStyle/>
        <a:p>
          <a:endParaRPr lang="en-US"/>
        </a:p>
      </dgm:t>
    </dgm:pt>
    <dgm:pt modelId="{69CA1E5D-6782-4763-981D-AA92D4B45835}">
      <dgm:prSet/>
      <dgm:spPr/>
      <dgm:t>
        <a:bodyPr/>
        <a:lstStyle/>
        <a:p>
          <a:pPr marL="2235200" indent="-2235200">
            <a:tabLst/>
          </a:pPr>
          <a:r>
            <a:rPr lang="en-US" b="1" dirty="0"/>
            <a:t>Authentication - </a:t>
          </a:r>
          <a:r>
            <a:rPr lang="en-US" dirty="0"/>
            <a:t>The client can check if packets actually came from the API it is interacting with, and vice versa. </a:t>
          </a:r>
        </a:p>
      </dgm:t>
    </dgm:pt>
    <dgm:pt modelId="{9DE8B083-B226-44A7-BC78-CDFFABC6A5F6}" type="parTrans" cxnId="{2222B68D-B5E3-4BF7-AB67-387426451AD1}">
      <dgm:prSet/>
      <dgm:spPr/>
      <dgm:t>
        <a:bodyPr/>
        <a:lstStyle/>
        <a:p>
          <a:endParaRPr lang="en-US"/>
        </a:p>
      </dgm:t>
    </dgm:pt>
    <dgm:pt modelId="{88F6B350-1297-4AC5-BE76-D178CEA19C32}" type="sibTrans" cxnId="{2222B68D-B5E3-4BF7-AB67-387426451AD1}">
      <dgm:prSet/>
      <dgm:spPr/>
      <dgm:t>
        <a:bodyPr/>
        <a:lstStyle/>
        <a:p>
          <a:endParaRPr lang="en-US"/>
        </a:p>
      </dgm:t>
    </dgm:pt>
    <dgm:pt modelId="{3E5A6307-1671-C644-BBDB-646E4F15FF1B}" type="pres">
      <dgm:prSet presAssocID="{5D6B82C5-BF57-4B64-BE29-705CBC7BC7F2}" presName="vert0" presStyleCnt="0">
        <dgm:presLayoutVars>
          <dgm:dir/>
          <dgm:animOne val="branch"/>
          <dgm:animLvl val="lvl"/>
        </dgm:presLayoutVars>
      </dgm:prSet>
      <dgm:spPr/>
    </dgm:pt>
    <dgm:pt modelId="{628C4A3B-9457-0D48-BC80-A83BE29BD0BF}" type="pres">
      <dgm:prSet presAssocID="{914C4888-6CC5-4389-B17C-23DCFA4A6561}" presName="thickLine" presStyleLbl="alignNode1" presStyleIdx="0" presStyleCnt="4"/>
      <dgm:spPr/>
    </dgm:pt>
    <dgm:pt modelId="{0043F291-5F3E-204D-8884-B2BD0AE82720}" type="pres">
      <dgm:prSet presAssocID="{914C4888-6CC5-4389-B17C-23DCFA4A6561}" presName="horz1" presStyleCnt="0"/>
      <dgm:spPr/>
    </dgm:pt>
    <dgm:pt modelId="{EC0FFE94-7D19-D34E-BB5A-1E39C1B0E8AC}" type="pres">
      <dgm:prSet presAssocID="{914C4888-6CC5-4389-B17C-23DCFA4A6561}" presName="tx1" presStyleLbl="revTx" presStyleIdx="0" presStyleCnt="4"/>
      <dgm:spPr/>
    </dgm:pt>
    <dgm:pt modelId="{EF57BF59-DBC7-824C-9E00-44FA197A1694}" type="pres">
      <dgm:prSet presAssocID="{914C4888-6CC5-4389-B17C-23DCFA4A6561}" presName="vert1" presStyleCnt="0"/>
      <dgm:spPr/>
    </dgm:pt>
    <dgm:pt modelId="{2491902A-2625-D449-9325-2B772C6B9AA8}" type="pres">
      <dgm:prSet presAssocID="{0E37B314-2168-486B-9EA4-ED1D1615ED1A}" presName="thickLine" presStyleLbl="alignNode1" presStyleIdx="1" presStyleCnt="4"/>
      <dgm:spPr/>
    </dgm:pt>
    <dgm:pt modelId="{B93C2A85-A3EC-7146-B4A2-A682E21E55BF}" type="pres">
      <dgm:prSet presAssocID="{0E37B314-2168-486B-9EA4-ED1D1615ED1A}" presName="horz1" presStyleCnt="0"/>
      <dgm:spPr/>
    </dgm:pt>
    <dgm:pt modelId="{87208159-5A32-2840-A480-1F6C88A115CF}" type="pres">
      <dgm:prSet presAssocID="{0E37B314-2168-486B-9EA4-ED1D1615ED1A}" presName="tx1" presStyleLbl="revTx" presStyleIdx="1" presStyleCnt="4"/>
      <dgm:spPr/>
    </dgm:pt>
    <dgm:pt modelId="{2ED55FC8-D100-9641-AFE5-BC4D57185C93}" type="pres">
      <dgm:prSet presAssocID="{0E37B314-2168-486B-9EA4-ED1D1615ED1A}" presName="vert1" presStyleCnt="0"/>
      <dgm:spPr/>
    </dgm:pt>
    <dgm:pt modelId="{F5B1C17C-8143-014C-B743-E77800DC5ADC}" type="pres">
      <dgm:prSet presAssocID="{37A4EFAB-15A7-4A4A-9201-0768663D3E2F}" presName="thickLine" presStyleLbl="alignNode1" presStyleIdx="2" presStyleCnt="4"/>
      <dgm:spPr/>
    </dgm:pt>
    <dgm:pt modelId="{8C3B82E8-0F3E-874E-BF50-B2E697734375}" type="pres">
      <dgm:prSet presAssocID="{37A4EFAB-15A7-4A4A-9201-0768663D3E2F}" presName="horz1" presStyleCnt="0"/>
      <dgm:spPr/>
    </dgm:pt>
    <dgm:pt modelId="{661C08A3-7362-9D43-AF63-A4D819C17617}" type="pres">
      <dgm:prSet presAssocID="{37A4EFAB-15A7-4A4A-9201-0768663D3E2F}" presName="tx1" presStyleLbl="revTx" presStyleIdx="2" presStyleCnt="4"/>
      <dgm:spPr/>
    </dgm:pt>
    <dgm:pt modelId="{D87491FD-1E13-9341-8C39-8C762C89CC81}" type="pres">
      <dgm:prSet presAssocID="{37A4EFAB-15A7-4A4A-9201-0768663D3E2F}" presName="vert1" presStyleCnt="0"/>
      <dgm:spPr/>
    </dgm:pt>
    <dgm:pt modelId="{D81DFF51-622F-7343-8280-ACD1CC29B7BC}" type="pres">
      <dgm:prSet presAssocID="{69CA1E5D-6782-4763-981D-AA92D4B45835}" presName="thickLine" presStyleLbl="alignNode1" presStyleIdx="3" presStyleCnt="4"/>
      <dgm:spPr/>
    </dgm:pt>
    <dgm:pt modelId="{217DD209-FFDD-DE42-B0DE-C44E9A707CE6}" type="pres">
      <dgm:prSet presAssocID="{69CA1E5D-6782-4763-981D-AA92D4B45835}" presName="horz1" presStyleCnt="0"/>
      <dgm:spPr/>
    </dgm:pt>
    <dgm:pt modelId="{DE082B8C-6498-3B48-BF30-5D0F7FFA25A6}" type="pres">
      <dgm:prSet presAssocID="{69CA1E5D-6782-4763-981D-AA92D4B45835}" presName="tx1" presStyleLbl="revTx" presStyleIdx="3" presStyleCnt="4"/>
      <dgm:spPr/>
    </dgm:pt>
    <dgm:pt modelId="{B62E8A32-D81B-C14C-BDC0-FFB305605D9B}" type="pres">
      <dgm:prSet presAssocID="{69CA1E5D-6782-4763-981D-AA92D4B45835}" presName="vert1" presStyleCnt="0"/>
      <dgm:spPr/>
    </dgm:pt>
  </dgm:ptLst>
  <dgm:cxnLst>
    <dgm:cxn modelId="{2DA39904-8FF8-4846-BCF8-9687BED1D5D8}" type="presOf" srcId="{0E37B314-2168-486B-9EA4-ED1D1615ED1A}" destId="{87208159-5A32-2840-A480-1F6C88A115CF}" srcOrd="0" destOrd="0" presId="urn:microsoft.com/office/officeart/2008/layout/LinedList"/>
    <dgm:cxn modelId="{B5C71407-CD6C-41DB-8DE6-F12B402542D6}" srcId="{5D6B82C5-BF57-4B64-BE29-705CBC7BC7F2}" destId="{37A4EFAB-15A7-4A4A-9201-0768663D3E2F}" srcOrd="2" destOrd="0" parTransId="{07CF8676-B745-4095-93BB-C19AA9AB6696}" sibTransId="{400F9D9B-761B-4448-BD44-8510B01F1812}"/>
    <dgm:cxn modelId="{11237A16-0BE3-DE44-B83C-7D291D6ABEB8}" type="presOf" srcId="{69CA1E5D-6782-4763-981D-AA92D4B45835}" destId="{DE082B8C-6498-3B48-BF30-5D0F7FFA25A6}" srcOrd="0" destOrd="0" presId="urn:microsoft.com/office/officeart/2008/layout/LinedList"/>
    <dgm:cxn modelId="{DC877747-71EA-1943-AD31-473EA7E48373}" type="presOf" srcId="{914C4888-6CC5-4389-B17C-23DCFA4A6561}" destId="{EC0FFE94-7D19-D34E-BB5A-1E39C1B0E8AC}" srcOrd="0" destOrd="0" presId="urn:microsoft.com/office/officeart/2008/layout/LinedList"/>
    <dgm:cxn modelId="{F648BA47-C35A-4EA0-9B84-293F3E3AD535}" srcId="{5D6B82C5-BF57-4B64-BE29-705CBC7BC7F2}" destId="{914C4888-6CC5-4389-B17C-23DCFA4A6561}" srcOrd="0" destOrd="0" parTransId="{D139C44D-7671-40B8-AEBE-53B49F75CCD0}" sibTransId="{3A1BC6F5-7AF0-4A66-AE19-055A13DDEEF4}"/>
    <dgm:cxn modelId="{2222B68D-B5E3-4BF7-AB67-387426451AD1}" srcId="{5D6B82C5-BF57-4B64-BE29-705CBC7BC7F2}" destId="{69CA1E5D-6782-4763-981D-AA92D4B45835}" srcOrd="3" destOrd="0" parTransId="{9DE8B083-B226-44A7-BC78-CDFFABC6A5F6}" sibTransId="{88F6B350-1297-4AC5-BE76-D178CEA19C32}"/>
    <dgm:cxn modelId="{74836993-E35D-CF4A-8EF7-71A9FD0F2085}" type="presOf" srcId="{37A4EFAB-15A7-4A4A-9201-0768663D3E2F}" destId="{661C08A3-7362-9D43-AF63-A4D819C17617}" srcOrd="0" destOrd="0" presId="urn:microsoft.com/office/officeart/2008/layout/LinedList"/>
    <dgm:cxn modelId="{E7D925B4-2DB5-457F-8A50-DDEC3EE3DEFB}" srcId="{5D6B82C5-BF57-4B64-BE29-705CBC7BC7F2}" destId="{0E37B314-2168-486B-9EA4-ED1D1615ED1A}" srcOrd="1" destOrd="0" parTransId="{F7619C78-74FB-467F-A9C1-C8FDCAFF8539}" sibTransId="{5B1EEDE1-C4A4-4AF2-A4F4-E4B9B9DECFC8}"/>
    <dgm:cxn modelId="{A6B076DF-DC2E-C74A-A76B-8C029C5ADA40}" type="presOf" srcId="{5D6B82C5-BF57-4B64-BE29-705CBC7BC7F2}" destId="{3E5A6307-1671-C644-BBDB-646E4F15FF1B}" srcOrd="0" destOrd="0" presId="urn:microsoft.com/office/officeart/2008/layout/LinedList"/>
    <dgm:cxn modelId="{76169C56-C40B-AE4C-992B-446470A3B561}" type="presParOf" srcId="{3E5A6307-1671-C644-BBDB-646E4F15FF1B}" destId="{628C4A3B-9457-0D48-BC80-A83BE29BD0BF}" srcOrd="0" destOrd="0" presId="urn:microsoft.com/office/officeart/2008/layout/LinedList"/>
    <dgm:cxn modelId="{595C9B91-2313-5F4A-B416-46D7E09A2440}" type="presParOf" srcId="{3E5A6307-1671-C644-BBDB-646E4F15FF1B}" destId="{0043F291-5F3E-204D-8884-B2BD0AE82720}" srcOrd="1" destOrd="0" presId="urn:microsoft.com/office/officeart/2008/layout/LinedList"/>
    <dgm:cxn modelId="{CDD425AB-C971-504F-A04E-CDE0B2479988}" type="presParOf" srcId="{0043F291-5F3E-204D-8884-B2BD0AE82720}" destId="{EC0FFE94-7D19-D34E-BB5A-1E39C1B0E8AC}" srcOrd="0" destOrd="0" presId="urn:microsoft.com/office/officeart/2008/layout/LinedList"/>
    <dgm:cxn modelId="{45AFEFB6-5772-724D-AD5C-B4EF9CC81105}" type="presParOf" srcId="{0043F291-5F3E-204D-8884-B2BD0AE82720}" destId="{EF57BF59-DBC7-824C-9E00-44FA197A1694}" srcOrd="1" destOrd="0" presId="urn:microsoft.com/office/officeart/2008/layout/LinedList"/>
    <dgm:cxn modelId="{4F08AADB-C3C9-FF4D-AE99-BEA825345398}" type="presParOf" srcId="{3E5A6307-1671-C644-BBDB-646E4F15FF1B}" destId="{2491902A-2625-D449-9325-2B772C6B9AA8}" srcOrd="2" destOrd="0" presId="urn:microsoft.com/office/officeart/2008/layout/LinedList"/>
    <dgm:cxn modelId="{B6A63A0A-1ACF-5049-B677-DEB1CDCEB32A}" type="presParOf" srcId="{3E5A6307-1671-C644-BBDB-646E4F15FF1B}" destId="{B93C2A85-A3EC-7146-B4A2-A682E21E55BF}" srcOrd="3" destOrd="0" presId="urn:microsoft.com/office/officeart/2008/layout/LinedList"/>
    <dgm:cxn modelId="{6EC51441-46D8-AE4A-B581-89F0B03C9A2B}" type="presParOf" srcId="{B93C2A85-A3EC-7146-B4A2-A682E21E55BF}" destId="{87208159-5A32-2840-A480-1F6C88A115CF}" srcOrd="0" destOrd="0" presId="urn:microsoft.com/office/officeart/2008/layout/LinedList"/>
    <dgm:cxn modelId="{A068F78F-03E4-124F-AB52-D30922B257C4}" type="presParOf" srcId="{B93C2A85-A3EC-7146-B4A2-A682E21E55BF}" destId="{2ED55FC8-D100-9641-AFE5-BC4D57185C93}" srcOrd="1" destOrd="0" presId="urn:microsoft.com/office/officeart/2008/layout/LinedList"/>
    <dgm:cxn modelId="{2D2A0CFA-44DF-1346-9B7B-35D6BA36857E}" type="presParOf" srcId="{3E5A6307-1671-C644-BBDB-646E4F15FF1B}" destId="{F5B1C17C-8143-014C-B743-E77800DC5ADC}" srcOrd="4" destOrd="0" presId="urn:microsoft.com/office/officeart/2008/layout/LinedList"/>
    <dgm:cxn modelId="{41951B44-4B6E-4347-869A-E8EAF39118DD}" type="presParOf" srcId="{3E5A6307-1671-C644-BBDB-646E4F15FF1B}" destId="{8C3B82E8-0F3E-874E-BF50-B2E697734375}" srcOrd="5" destOrd="0" presId="urn:microsoft.com/office/officeart/2008/layout/LinedList"/>
    <dgm:cxn modelId="{C30E916D-FB6B-EF4D-9289-3A9067E019DE}" type="presParOf" srcId="{8C3B82E8-0F3E-874E-BF50-B2E697734375}" destId="{661C08A3-7362-9D43-AF63-A4D819C17617}" srcOrd="0" destOrd="0" presId="urn:microsoft.com/office/officeart/2008/layout/LinedList"/>
    <dgm:cxn modelId="{BB738936-2E83-7043-A0B7-9A7B72D3ED53}" type="presParOf" srcId="{8C3B82E8-0F3E-874E-BF50-B2E697734375}" destId="{D87491FD-1E13-9341-8C39-8C762C89CC81}" srcOrd="1" destOrd="0" presId="urn:microsoft.com/office/officeart/2008/layout/LinedList"/>
    <dgm:cxn modelId="{74C2333A-087A-AC43-AEF6-C3CBBEE9F2CC}" type="presParOf" srcId="{3E5A6307-1671-C644-BBDB-646E4F15FF1B}" destId="{D81DFF51-622F-7343-8280-ACD1CC29B7BC}" srcOrd="6" destOrd="0" presId="urn:microsoft.com/office/officeart/2008/layout/LinedList"/>
    <dgm:cxn modelId="{507B25B7-FAA3-B345-8CC2-4965966E0C78}" type="presParOf" srcId="{3E5A6307-1671-C644-BBDB-646E4F15FF1B}" destId="{217DD209-FFDD-DE42-B0DE-C44E9A707CE6}" srcOrd="7" destOrd="0" presId="urn:microsoft.com/office/officeart/2008/layout/LinedList"/>
    <dgm:cxn modelId="{FBFACBBE-F152-0C48-A988-96ED8FCDE3C0}" type="presParOf" srcId="{217DD209-FFDD-DE42-B0DE-C44E9A707CE6}" destId="{DE082B8C-6498-3B48-BF30-5D0F7FFA25A6}" srcOrd="0" destOrd="0" presId="urn:microsoft.com/office/officeart/2008/layout/LinedList"/>
    <dgm:cxn modelId="{FB0BA216-8807-0C43-9E6A-972C59C1F48E}" type="presParOf" srcId="{217DD209-FFDD-DE42-B0DE-C44E9A707CE6}" destId="{B62E8A32-D81B-C14C-BDC0-FFB305605D9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09F1DF1-4A02-4D8D-8D31-10540BA23ACF}" type="doc">
      <dgm:prSet loTypeId="urn:microsoft.com/office/officeart/2018/2/layout/IconVerticalSolidList#3" loCatId="icon" qsTypeId="urn:microsoft.com/office/officeart/2005/8/quickstyle/simple1" qsCatId="simple" csTypeId="urn:microsoft.com/office/officeart/2018/5/colors/Iconchunking_neutralicontext_colorful2" csCatId="colorful" phldr="1"/>
      <dgm:spPr/>
      <dgm:t>
        <a:bodyPr/>
        <a:lstStyle/>
        <a:p>
          <a:endParaRPr lang="en-US"/>
        </a:p>
      </dgm:t>
    </dgm:pt>
    <dgm:pt modelId="{5F7F3798-047F-44E8-A080-0E65C83E46E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BCP-003-01</a:t>
          </a:r>
        </a:p>
      </dgm:t>
    </dgm:pt>
    <dgm:pt modelId="{1025CC50-7E81-42D0-8D0E-B8DD9E30258A}" type="parTrans" cxnId="{E5A70969-5538-4F8E-9766-668FAAF752F0}">
      <dgm:prSet/>
      <dgm:spPr/>
      <dgm:t>
        <a:bodyPr/>
        <a:lstStyle/>
        <a:p>
          <a:endParaRPr lang="en-US"/>
        </a:p>
      </dgm:t>
    </dgm:pt>
    <dgm:pt modelId="{58B37B25-7D1E-4D52-872B-B76768559E54}" type="sibTrans" cxnId="{E5A70969-5538-4F8E-9766-668FAAF752F0}">
      <dgm:prSet/>
      <dgm:spPr/>
      <dgm:t>
        <a:bodyPr/>
        <a:lstStyle/>
        <a:p>
          <a:endParaRPr lang="en-US"/>
        </a:p>
      </dgm:t>
    </dgm:pt>
    <dgm:pt modelId="{62F267D7-1614-42C9-A2B3-5BF452294BB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Encrypting communications between NMOS controllers &amp; devices (https)</a:t>
          </a:r>
        </a:p>
      </dgm:t>
    </dgm:pt>
    <dgm:pt modelId="{8A60BCD4-D867-4BC6-ACA3-1FC3379911AD}" type="parTrans" cxnId="{682C59F5-DCF1-4DA5-A5B6-F688B9DB80DA}">
      <dgm:prSet/>
      <dgm:spPr/>
      <dgm:t>
        <a:bodyPr/>
        <a:lstStyle/>
        <a:p>
          <a:endParaRPr lang="en-US"/>
        </a:p>
      </dgm:t>
    </dgm:pt>
    <dgm:pt modelId="{62350420-21AF-4B57-B601-33D89BE69850}" type="sibTrans" cxnId="{682C59F5-DCF1-4DA5-A5B6-F688B9DB80DA}">
      <dgm:prSet/>
      <dgm:spPr/>
      <dgm:t>
        <a:bodyPr/>
        <a:lstStyle/>
        <a:p>
          <a:endParaRPr lang="en-US"/>
        </a:p>
      </dgm:t>
    </dgm:pt>
    <dgm:pt modelId="{1DD646A3-92D3-4A7F-8288-EF95C0849AE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BCP-003-02</a:t>
          </a:r>
        </a:p>
      </dgm:t>
    </dgm:pt>
    <dgm:pt modelId="{49D66862-DDFF-44B1-8B10-650B2CBA6B1E}" type="parTrans" cxnId="{BFF4776E-3133-43BB-B3E8-823BCA829D9D}">
      <dgm:prSet/>
      <dgm:spPr/>
      <dgm:t>
        <a:bodyPr/>
        <a:lstStyle/>
        <a:p>
          <a:endParaRPr lang="en-US"/>
        </a:p>
      </dgm:t>
    </dgm:pt>
    <dgm:pt modelId="{CAE59A6D-390C-46B7-BDBA-A9729C6A7DE7}" type="sibTrans" cxnId="{BFF4776E-3133-43BB-B3E8-823BCA829D9D}">
      <dgm:prSet/>
      <dgm:spPr/>
      <dgm:t>
        <a:bodyPr/>
        <a:lstStyle/>
        <a:p>
          <a:endParaRPr lang="en-US"/>
        </a:p>
      </dgm:t>
    </dgm:pt>
    <dgm:pt modelId="{4CD5E310-7059-42D6-89C4-294B68826BF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Client authorization and user management in NMOS systems</a:t>
          </a:r>
        </a:p>
      </dgm:t>
    </dgm:pt>
    <dgm:pt modelId="{C134C921-7E22-42E2-ADAA-208F7D9CF197}" type="parTrans" cxnId="{7535C249-BDF0-435D-BA90-E9F098E91A12}">
      <dgm:prSet/>
      <dgm:spPr/>
      <dgm:t>
        <a:bodyPr/>
        <a:lstStyle/>
        <a:p>
          <a:endParaRPr lang="en-US"/>
        </a:p>
      </dgm:t>
    </dgm:pt>
    <dgm:pt modelId="{AF615F99-B4E2-40D5-B9E6-1880C3C23CAE}" type="sibTrans" cxnId="{7535C249-BDF0-435D-BA90-E9F098E91A12}">
      <dgm:prSet/>
      <dgm:spPr/>
      <dgm:t>
        <a:bodyPr/>
        <a:lstStyle/>
        <a:p>
          <a:endParaRPr lang="en-US"/>
        </a:p>
      </dgm:t>
    </dgm:pt>
    <dgm:pt modelId="{BA1D9FC6-51F8-E846-936F-7BA3ECCE3C5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BCP-003-03</a:t>
          </a:r>
        </a:p>
      </dgm:t>
    </dgm:pt>
    <dgm:pt modelId="{6F0CCBD5-BE56-174A-8685-F61C9A8BC15F}" type="parTrans" cxnId="{7EF8FDCB-932B-6542-A8BA-5FEFA68AEB23}">
      <dgm:prSet/>
      <dgm:spPr/>
      <dgm:t>
        <a:bodyPr/>
        <a:lstStyle/>
        <a:p>
          <a:endParaRPr lang="en-US"/>
        </a:p>
      </dgm:t>
    </dgm:pt>
    <dgm:pt modelId="{6E856E32-53EE-3C44-A2C9-DB61E8C4CA95}" type="sibTrans" cxnId="{7EF8FDCB-932B-6542-A8BA-5FEFA68AEB23}">
      <dgm:prSet/>
      <dgm:spPr/>
      <dgm:t>
        <a:bodyPr/>
        <a:lstStyle/>
        <a:p>
          <a:endParaRPr lang="en-US"/>
        </a:p>
      </dgm:t>
    </dgm:pt>
    <dgm:pt modelId="{3A3B09B7-10A5-114B-B99A-8CC3B9335FA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Certificate Provisioning using Enrollment over Secure Transport (EST)</a:t>
          </a:r>
        </a:p>
      </dgm:t>
    </dgm:pt>
    <dgm:pt modelId="{669A652B-CA19-9B4F-B604-9DF63D01901D}" type="parTrans" cxnId="{435B7B61-DC84-E644-9F18-4B7E93CF948D}">
      <dgm:prSet/>
      <dgm:spPr/>
      <dgm:t>
        <a:bodyPr/>
        <a:lstStyle/>
        <a:p>
          <a:endParaRPr lang="en-US"/>
        </a:p>
      </dgm:t>
    </dgm:pt>
    <dgm:pt modelId="{4D4028EB-1687-AF49-8EB2-40925A26AD10}" type="sibTrans" cxnId="{435B7B61-DC84-E644-9F18-4B7E93CF948D}">
      <dgm:prSet/>
      <dgm:spPr/>
      <dgm:t>
        <a:bodyPr/>
        <a:lstStyle/>
        <a:p>
          <a:endParaRPr lang="en-US"/>
        </a:p>
      </dgm:t>
    </dgm:pt>
    <dgm:pt modelId="{DF55526F-8159-4B8C-809E-CA466EC2B449}" type="pres">
      <dgm:prSet presAssocID="{909F1DF1-4A02-4D8D-8D31-10540BA23ACF}" presName="root" presStyleCnt="0">
        <dgm:presLayoutVars>
          <dgm:dir/>
          <dgm:resizeHandles val="exact"/>
        </dgm:presLayoutVars>
      </dgm:prSet>
      <dgm:spPr/>
    </dgm:pt>
    <dgm:pt modelId="{10F44733-E360-4B98-BFAE-7B813F7A0811}" type="pres">
      <dgm:prSet presAssocID="{5F7F3798-047F-44E8-A080-0E65C83E46EA}" presName="compNode" presStyleCnt="0"/>
      <dgm:spPr/>
    </dgm:pt>
    <dgm:pt modelId="{3984D9C6-D947-4861-AA04-4E028A088374}" type="pres">
      <dgm:prSet presAssocID="{5F7F3798-047F-44E8-A080-0E65C83E46EA}" presName="bgRect" presStyleLbl="bgShp" presStyleIdx="0" presStyleCnt="3"/>
      <dgm:spPr/>
    </dgm:pt>
    <dgm:pt modelId="{46B32F4B-64FF-47C2-8455-B9B53E5A1AA1}" type="pres">
      <dgm:prSet presAssocID="{5F7F3798-047F-44E8-A080-0E65C83E46EA}" presName="iconRect" presStyleLbl="node1" presStyleIdx="0" presStyleCnt="3"/>
      <dgm:spPr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07372231-311E-44E2-A797-4EBA43F70C0E}" type="pres">
      <dgm:prSet presAssocID="{5F7F3798-047F-44E8-A080-0E65C83E46EA}" presName="spaceRect" presStyleCnt="0"/>
      <dgm:spPr/>
    </dgm:pt>
    <dgm:pt modelId="{4B872D48-0F1A-4E45-880F-510BB3D7EA15}" type="pres">
      <dgm:prSet presAssocID="{5F7F3798-047F-44E8-A080-0E65C83E46EA}" presName="parTx" presStyleLbl="revTx" presStyleIdx="0" presStyleCnt="6">
        <dgm:presLayoutVars>
          <dgm:chMax val="0"/>
          <dgm:chPref val="0"/>
        </dgm:presLayoutVars>
      </dgm:prSet>
      <dgm:spPr/>
    </dgm:pt>
    <dgm:pt modelId="{F50F60D5-F2D6-4020-9BEB-09F5B09FC30D}" type="pres">
      <dgm:prSet presAssocID="{5F7F3798-047F-44E8-A080-0E65C83E46EA}" presName="desTx" presStyleLbl="revTx" presStyleIdx="1" presStyleCnt="6" custScaleX="136642" custLinFactNeighborX="-20012" custLinFactNeighborY="-5161">
        <dgm:presLayoutVars/>
      </dgm:prSet>
      <dgm:spPr/>
    </dgm:pt>
    <dgm:pt modelId="{0886582C-044A-4EB8-96B0-90D5C3FDD9EB}" type="pres">
      <dgm:prSet presAssocID="{58B37B25-7D1E-4D52-872B-B76768559E54}" presName="sibTrans" presStyleCnt="0"/>
      <dgm:spPr/>
    </dgm:pt>
    <dgm:pt modelId="{EA1D81ED-5FA2-4FE8-8BCB-173ECB2798DD}" type="pres">
      <dgm:prSet presAssocID="{1DD646A3-92D3-4A7F-8288-EF95C0849AE0}" presName="compNode" presStyleCnt="0"/>
      <dgm:spPr/>
    </dgm:pt>
    <dgm:pt modelId="{C27AD55A-8E0D-4A52-98D8-1B2D42578199}" type="pres">
      <dgm:prSet presAssocID="{1DD646A3-92D3-4A7F-8288-EF95C0849AE0}" presName="bgRect" presStyleLbl="bgShp" presStyleIdx="1" presStyleCnt="3"/>
      <dgm:spPr/>
    </dgm:pt>
    <dgm:pt modelId="{5BCAD123-0548-432A-9921-539F0ED0ED1A}" type="pres">
      <dgm:prSet presAssocID="{1DD646A3-92D3-4A7F-8288-EF95C0849AE0}" presName="iconRect" presStyleLbl="node1" presStyleIdx="1" presStyleCnt="3"/>
      <dgm:spPr>
        <a:blipFill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291655CB-3928-4940-9BE6-CC72FDA359D7}" type="pres">
      <dgm:prSet presAssocID="{1DD646A3-92D3-4A7F-8288-EF95C0849AE0}" presName="spaceRect" presStyleCnt="0"/>
      <dgm:spPr/>
    </dgm:pt>
    <dgm:pt modelId="{F0A08091-2558-411D-B40C-0D1A6EE3E491}" type="pres">
      <dgm:prSet presAssocID="{1DD646A3-92D3-4A7F-8288-EF95C0849AE0}" presName="parTx" presStyleLbl="revTx" presStyleIdx="2" presStyleCnt="6">
        <dgm:presLayoutVars>
          <dgm:chMax val="0"/>
          <dgm:chPref val="0"/>
        </dgm:presLayoutVars>
      </dgm:prSet>
      <dgm:spPr/>
    </dgm:pt>
    <dgm:pt modelId="{D55B970B-39B1-4EF9-A7B0-9F78B1958F46}" type="pres">
      <dgm:prSet presAssocID="{1DD646A3-92D3-4A7F-8288-EF95C0849AE0}" presName="desTx" presStyleLbl="revTx" presStyleIdx="3" presStyleCnt="6" custScaleX="138403" custLinFactNeighborX="-18699">
        <dgm:presLayoutVars/>
      </dgm:prSet>
      <dgm:spPr/>
    </dgm:pt>
    <dgm:pt modelId="{249B36D7-A474-0E4E-B745-CFE4CB49A608}" type="pres">
      <dgm:prSet presAssocID="{CAE59A6D-390C-46B7-BDBA-A9729C6A7DE7}" presName="sibTrans" presStyleCnt="0"/>
      <dgm:spPr/>
    </dgm:pt>
    <dgm:pt modelId="{859D1F14-128B-E349-93B1-515A5FDED46D}" type="pres">
      <dgm:prSet presAssocID="{BA1D9FC6-51F8-E846-936F-7BA3ECCE3C57}" presName="compNode" presStyleCnt="0"/>
      <dgm:spPr/>
    </dgm:pt>
    <dgm:pt modelId="{4C0F5C12-A9E8-0149-A6D9-F767462E5BAA}" type="pres">
      <dgm:prSet presAssocID="{BA1D9FC6-51F8-E846-936F-7BA3ECCE3C57}" presName="bgRect" presStyleLbl="bgShp" presStyleIdx="2" presStyleCnt="3"/>
      <dgm:spPr/>
    </dgm:pt>
    <dgm:pt modelId="{F0B1FAF0-C42C-E048-963C-63AAD0815071}" type="pres">
      <dgm:prSet presAssocID="{BA1D9FC6-51F8-E846-936F-7BA3ECCE3C57}" presName="iconRect" presStyleLbl="node1" presStyleIdx="2" presStyleCnt="3"/>
      <dgm:spPr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7000" r="-17000"/>
          </a:stretch>
        </a:blipFill>
      </dgm:spPr>
    </dgm:pt>
    <dgm:pt modelId="{FE36566F-8990-A44A-BD7F-AB233FB9FA82}" type="pres">
      <dgm:prSet presAssocID="{BA1D9FC6-51F8-E846-936F-7BA3ECCE3C57}" presName="spaceRect" presStyleCnt="0"/>
      <dgm:spPr/>
    </dgm:pt>
    <dgm:pt modelId="{2C058B99-B505-264E-8E01-ED04F46B83A2}" type="pres">
      <dgm:prSet presAssocID="{BA1D9FC6-51F8-E846-936F-7BA3ECCE3C57}" presName="parTx" presStyleLbl="revTx" presStyleIdx="4" presStyleCnt="6">
        <dgm:presLayoutVars>
          <dgm:chMax val="0"/>
          <dgm:chPref val="0"/>
        </dgm:presLayoutVars>
      </dgm:prSet>
      <dgm:spPr/>
    </dgm:pt>
    <dgm:pt modelId="{253271EF-A1AC-4A4E-89C0-80E6CB0785FF}" type="pres">
      <dgm:prSet presAssocID="{BA1D9FC6-51F8-E846-936F-7BA3ECCE3C57}" presName="desTx" presStyleLbl="revTx" presStyleIdx="5" presStyleCnt="6" custScaleX="137851" custLinFactNeighborX="-18734">
        <dgm:presLayoutVars/>
      </dgm:prSet>
      <dgm:spPr/>
    </dgm:pt>
  </dgm:ptLst>
  <dgm:cxnLst>
    <dgm:cxn modelId="{7535C249-BDF0-435D-BA90-E9F098E91A12}" srcId="{1DD646A3-92D3-4A7F-8288-EF95C0849AE0}" destId="{4CD5E310-7059-42D6-89C4-294B68826BF6}" srcOrd="0" destOrd="0" parTransId="{C134C921-7E22-42E2-ADAA-208F7D9CF197}" sibTransId="{AF615F99-B4E2-40D5-B9E6-1880C3C23CAE}"/>
    <dgm:cxn modelId="{435B7B61-DC84-E644-9F18-4B7E93CF948D}" srcId="{BA1D9FC6-51F8-E846-936F-7BA3ECCE3C57}" destId="{3A3B09B7-10A5-114B-B99A-8CC3B9335FAC}" srcOrd="0" destOrd="0" parTransId="{669A652B-CA19-9B4F-B604-9DF63D01901D}" sibTransId="{4D4028EB-1687-AF49-8EB2-40925A26AD10}"/>
    <dgm:cxn modelId="{E5A70969-5538-4F8E-9766-668FAAF752F0}" srcId="{909F1DF1-4A02-4D8D-8D31-10540BA23ACF}" destId="{5F7F3798-047F-44E8-A080-0E65C83E46EA}" srcOrd="0" destOrd="0" parTransId="{1025CC50-7E81-42D0-8D0E-B8DD9E30258A}" sibTransId="{58B37B25-7D1E-4D52-872B-B76768559E54}"/>
    <dgm:cxn modelId="{BFF4776E-3133-43BB-B3E8-823BCA829D9D}" srcId="{909F1DF1-4A02-4D8D-8D31-10540BA23ACF}" destId="{1DD646A3-92D3-4A7F-8288-EF95C0849AE0}" srcOrd="1" destOrd="0" parTransId="{49D66862-DDFF-44B1-8B10-650B2CBA6B1E}" sibTransId="{CAE59A6D-390C-46B7-BDBA-A9729C6A7DE7}"/>
    <dgm:cxn modelId="{5DD9D791-B0A9-BD4A-BBB9-8363FDA40E8C}" type="presOf" srcId="{BA1D9FC6-51F8-E846-936F-7BA3ECCE3C57}" destId="{2C058B99-B505-264E-8E01-ED04F46B83A2}" srcOrd="0" destOrd="0" presId="urn:microsoft.com/office/officeart/2018/2/layout/IconVerticalSolidList#3"/>
    <dgm:cxn modelId="{124B0DB5-6B27-48CD-878B-C81D36F657D5}" type="presOf" srcId="{62F267D7-1614-42C9-A2B3-5BF452294BB8}" destId="{F50F60D5-F2D6-4020-9BEB-09F5B09FC30D}" srcOrd="0" destOrd="0" presId="urn:microsoft.com/office/officeart/2018/2/layout/IconVerticalSolidList#3"/>
    <dgm:cxn modelId="{2FE740B9-135B-604A-AB59-03A165E70544}" type="presOf" srcId="{3A3B09B7-10A5-114B-B99A-8CC3B9335FAC}" destId="{253271EF-A1AC-4A4E-89C0-80E6CB0785FF}" srcOrd="0" destOrd="0" presId="urn:microsoft.com/office/officeart/2018/2/layout/IconVerticalSolidList#3"/>
    <dgm:cxn modelId="{7EF8FDCB-932B-6542-A8BA-5FEFA68AEB23}" srcId="{909F1DF1-4A02-4D8D-8D31-10540BA23ACF}" destId="{BA1D9FC6-51F8-E846-936F-7BA3ECCE3C57}" srcOrd="2" destOrd="0" parTransId="{6F0CCBD5-BE56-174A-8685-F61C9A8BC15F}" sibTransId="{6E856E32-53EE-3C44-A2C9-DB61E8C4CA95}"/>
    <dgm:cxn modelId="{2CB087CF-FB74-4A65-931A-D2DF57CA853C}" type="presOf" srcId="{909F1DF1-4A02-4D8D-8D31-10540BA23ACF}" destId="{DF55526F-8159-4B8C-809E-CA466EC2B449}" srcOrd="0" destOrd="0" presId="urn:microsoft.com/office/officeart/2018/2/layout/IconVerticalSolidList#3"/>
    <dgm:cxn modelId="{682C59F5-DCF1-4DA5-A5B6-F688B9DB80DA}" srcId="{5F7F3798-047F-44E8-A080-0E65C83E46EA}" destId="{62F267D7-1614-42C9-A2B3-5BF452294BB8}" srcOrd="0" destOrd="0" parTransId="{8A60BCD4-D867-4BC6-ACA3-1FC3379911AD}" sibTransId="{62350420-21AF-4B57-B601-33D89BE69850}"/>
    <dgm:cxn modelId="{27477BF6-1287-4570-ADE6-DF226606A3A5}" type="presOf" srcId="{1DD646A3-92D3-4A7F-8288-EF95C0849AE0}" destId="{F0A08091-2558-411D-B40C-0D1A6EE3E491}" srcOrd="0" destOrd="0" presId="urn:microsoft.com/office/officeart/2018/2/layout/IconVerticalSolidList#3"/>
    <dgm:cxn modelId="{2C5203F8-18EB-4941-B4E7-690D4C6037B5}" type="presOf" srcId="{4CD5E310-7059-42D6-89C4-294B68826BF6}" destId="{D55B970B-39B1-4EF9-A7B0-9F78B1958F46}" srcOrd="0" destOrd="0" presId="urn:microsoft.com/office/officeart/2018/2/layout/IconVerticalSolidList#3"/>
    <dgm:cxn modelId="{10C7B8FF-840E-4146-B619-12E647844520}" type="presOf" srcId="{5F7F3798-047F-44E8-A080-0E65C83E46EA}" destId="{4B872D48-0F1A-4E45-880F-510BB3D7EA15}" srcOrd="0" destOrd="0" presId="urn:microsoft.com/office/officeart/2018/2/layout/IconVerticalSolidList#3"/>
    <dgm:cxn modelId="{FA6A2FFA-AF0F-45C2-BDA8-8E7F51B1C6E3}" type="presParOf" srcId="{DF55526F-8159-4B8C-809E-CA466EC2B449}" destId="{10F44733-E360-4B98-BFAE-7B813F7A0811}" srcOrd="0" destOrd="0" presId="urn:microsoft.com/office/officeart/2018/2/layout/IconVerticalSolidList#3"/>
    <dgm:cxn modelId="{B5ADD0A8-0CF7-4CDD-A4FA-082756C426FD}" type="presParOf" srcId="{10F44733-E360-4B98-BFAE-7B813F7A0811}" destId="{3984D9C6-D947-4861-AA04-4E028A088374}" srcOrd="0" destOrd="0" presId="urn:microsoft.com/office/officeart/2018/2/layout/IconVerticalSolidList#3"/>
    <dgm:cxn modelId="{77904A2A-40E7-4B90-A2C1-1E863E5B7A5D}" type="presParOf" srcId="{10F44733-E360-4B98-BFAE-7B813F7A0811}" destId="{46B32F4B-64FF-47C2-8455-B9B53E5A1AA1}" srcOrd="1" destOrd="0" presId="urn:microsoft.com/office/officeart/2018/2/layout/IconVerticalSolidList#3"/>
    <dgm:cxn modelId="{54C63E6D-7E1F-49B7-83FD-685C0DBBD5A0}" type="presParOf" srcId="{10F44733-E360-4B98-BFAE-7B813F7A0811}" destId="{07372231-311E-44E2-A797-4EBA43F70C0E}" srcOrd="2" destOrd="0" presId="urn:microsoft.com/office/officeart/2018/2/layout/IconVerticalSolidList#3"/>
    <dgm:cxn modelId="{9E1BD6BB-127C-4272-89D0-CF7CB7DC06DA}" type="presParOf" srcId="{10F44733-E360-4B98-BFAE-7B813F7A0811}" destId="{4B872D48-0F1A-4E45-880F-510BB3D7EA15}" srcOrd="3" destOrd="0" presId="urn:microsoft.com/office/officeart/2018/2/layout/IconVerticalSolidList#3"/>
    <dgm:cxn modelId="{42BC64BF-436A-42B2-9211-46AC759AA75C}" type="presParOf" srcId="{10F44733-E360-4B98-BFAE-7B813F7A0811}" destId="{F50F60D5-F2D6-4020-9BEB-09F5B09FC30D}" srcOrd="4" destOrd="0" presId="urn:microsoft.com/office/officeart/2018/2/layout/IconVerticalSolidList#3"/>
    <dgm:cxn modelId="{2F84D967-5105-40CC-9856-F07383FCB157}" type="presParOf" srcId="{DF55526F-8159-4B8C-809E-CA466EC2B449}" destId="{0886582C-044A-4EB8-96B0-90D5C3FDD9EB}" srcOrd="1" destOrd="0" presId="urn:microsoft.com/office/officeart/2018/2/layout/IconVerticalSolidList#3"/>
    <dgm:cxn modelId="{A5DBD713-6261-4A84-AE8C-22388DEF07F5}" type="presParOf" srcId="{DF55526F-8159-4B8C-809E-CA466EC2B449}" destId="{EA1D81ED-5FA2-4FE8-8BCB-173ECB2798DD}" srcOrd="2" destOrd="0" presId="urn:microsoft.com/office/officeart/2018/2/layout/IconVerticalSolidList#3"/>
    <dgm:cxn modelId="{62EEBC1C-F9A6-43A7-A8AF-D22E6716982C}" type="presParOf" srcId="{EA1D81ED-5FA2-4FE8-8BCB-173ECB2798DD}" destId="{C27AD55A-8E0D-4A52-98D8-1B2D42578199}" srcOrd="0" destOrd="0" presId="urn:microsoft.com/office/officeart/2018/2/layout/IconVerticalSolidList#3"/>
    <dgm:cxn modelId="{25984CF1-0292-4FDB-9120-C59621F016EF}" type="presParOf" srcId="{EA1D81ED-5FA2-4FE8-8BCB-173ECB2798DD}" destId="{5BCAD123-0548-432A-9921-539F0ED0ED1A}" srcOrd="1" destOrd="0" presId="urn:microsoft.com/office/officeart/2018/2/layout/IconVerticalSolidList#3"/>
    <dgm:cxn modelId="{BA923331-3394-418B-9D5F-D4C40E334EE6}" type="presParOf" srcId="{EA1D81ED-5FA2-4FE8-8BCB-173ECB2798DD}" destId="{291655CB-3928-4940-9BE6-CC72FDA359D7}" srcOrd="2" destOrd="0" presId="urn:microsoft.com/office/officeart/2018/2/layout/IconVerticalSolidList#3"/>
    <dgm:cxn modelId="{22B03347-C4CB-473F-8E47-9491339C5F2D}" type="presParOf" srcId="{EA1D81ED-5FA2-4FE8-8BCB-173ECB2798DD}" destId="{F0A08091-2558-411D-B40C-0D1A6EE3E491}" srcOrd="3" destOrd="0" presId="urn:microsoft.com/office/officeart/2018/2/layout/IconVerticalSolidList#3"/>
    <dgm:cxn modelId="{F8292524-D3DF-425D-88BB-F1029369D9CE}" type="presParOf" srcId="{EA1D81ED-5FA2-4FE8-8BCB-173ECB2798DD}" destId="{D55B970B-39B1-4EF9-A7B0-9F78B1958F46}" srcOrd="4" destOrd="0" presId="urn:microsoft.com/office/officeart/2018/2/layout/IconVerticalSolidList#3"/>
    <dgm:cxn modelId="{870A57E8-934E-0D40-BA79-F3EAA7653C9D}" type="presParOf" srcId="{DF55526F-8159-4B8C-809E-CA466EC2B449}" destId="{249B36D7-A474-0E4E-B745-CFE4CB49A608}" srcOrd="3" destOrd="0" presId="urn:microsoft.com/office/officeart/2018/2/layout/IconVerticalSolidList#3"/>
    <dgm:cxn modelId="{1A0D70B5-CE7A-5843-ADBE-D70F3FDEBFAC}" type="presParOf" srcId="{DF55526F-8159-4B8C-809E-CA466EC2B449}" destId="{859D1F14-128B-E349-93B1-515A5FDED46D}" srcOrd="4" destOrd="0" presId="urn:microsoft.com/office/officeart/2018/2/layout/IconVerticalSolidList#3"/>
    <dgm:cxn modelId="{F59D76C5-29F5-7C41-9FC7-C40FFCFEE36E}" type="presParOf" srcId="{859D1F14-128B-E349-93B1-515A5FDED46D}" destId="{4C0F5C12-A9E8-0149-A6D9-F767462E5BAA}" srcOrd="0" destOrd="0" presId="urn:microsoft.com/office/officeart/2018/2/layout/IconVerticalSolidList#3"/>
    <dgm:cxn modelId="{A76A938C-4112-CB4B-A435-37D51822B5E2}" type="presParOf" srcId="{859D1F14-128B-E349-93B1-515A5FDED46D}" destId="{F0B1FAF0-C42C-E048-963C-63AAD0815071}" srcOrd="1" destOrd="0" presId="urn:microsoft.com/office/officeart/2018/2/layout/IconVerticalSolidList#3"/>
    <dgm:cxn modelId="{B61D3575-A7BA-2E4B-B553-179FAC58086C}" type="presParOf" srcId="{859D1F14-128B-E349-93B1-515A5FDED46D}" destId="{FE36566F-8990-A44A-BD7F-AB233FB9FA82}" srcOrd="2" destOrd="0" presId="urn:microsoft.com/office/officeart/2018/2/layout/IconVerticalSolidList#3"/>
    <dgm:cxn modelId="{15EF9BCA-C092-8947-9701-181748FC9292}" type="presParOf" srcId="{859D1F14-128B-E349-93B1-515A5FDED46D}" destId="{2C058B99-B505-264E-8E01-ED04F46B83A2}" srcOrd="3" destOrd="0" presId="urn:microsoft.com/office/officeart/2018/2/layout/IconVerticalSolidList#3"/>
    <dgm:cxn modelId="{470AA17F-D817-514A-81E9-50988C45D3D8}" type="presParOf" srcId="{859D1F14-128B-E349-93B1-515A5FDED46D}" destId="{253271EF-A1AC-4A4E-89C0-80E6CB0785FF}" srcOrd="4" destOrd="0" presId="urn:microsoft.com/office/officeart/2018/2/layout/IconVerticalSolidList#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8D4AE9F-6DE6-484F-84B3-EC0887D7C818}" type="doc">
      <dgm:prSet loTypeId="urn:microsoft.com/office/officeart/2018/2/layout/IconVerticalSolidList#4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7D9F6C4F-28A7-4BB1-9B3E-8E52F701BBC0}">
      <dgm:prSet custT="1"/>
      <dgm:spPr/>
      <dgm:t>
        <a:bodyPr/>
        <a:lstStyle/>
        <a:p>
          <a:r>
            <a:rPr lang="en-US" sz="1800" dirty="0"/>
            <a:t>NMOS IS-04 and 05 are solid, stable, and mature &amp; offered in most all new ST 2110 products</a:t>
          </a:r>
        </a:p>
      </dgm:t>
    </dgm:pt>
    <dgm:pt modelId="{8D3F6C41-E909-451B-8700-8A9BB587C595}" type="parTrans" cxnId="{ED135F8C-9C2F-4F53-A43D-8F1B6925DEB1}">
      <dgm:prSet/>
      <dgm:spPr/>
      <dgm:t>
        <a:bodyPr/>
        <a:lstStyle/>
        <a:p>
          <a:endParaRPr lang="en-US" sz="1800"/>
        </a:p>
      </dgm:t>
    </dgm:pt>
    <dgm:pt modelId="{126C0986-4D33-40DC-9C50-E827669B8A85}" type="sibTrans" cxnId="{ED135F8C-9C2F-4F53-A43D-8F1B6925DEB1}">
      <dgm:prSet/>
      <dgm:spPr/>
      <dgm:t>
        <a:bodyPr/>
        <a:lstStyle/>
        <a:p>
          <a:endParaRPr lang="en-US" sz="1800"/>
        </a:p>
      </dgm:t>
    </dgm:pt>
    <dgm:pt modelId="{6D2A344E-B87B-408B-874B-EFE91795BCFC}">
      <dgm:prSet custT="1"/>
      <dgm:spPr/>
      <dgm:t>
        <a:bodyPr/>
        <a:lstStyle/>
        <a:p>
          <a:r>
            <a:rPr lang="en-US" sz="1800" dirty="0"/>
            <a:t>NMOS Control Systems are greatly improved thanks to spec clarifications and interop testing</a:t>
          </a:r>
        </a:p>
      </dgm:t>
    </dgm:pt>
    <dgm:pt modelId="{CE1AF3B0-ADCB-45BD-BF98-D01C460E9E9B}" type="parTrans" cxnId="{63A2CEFE-D24A-4D50-9933-3A47950A6D29}">
      <dgm:prSet/>
      <dgm:spPr/>
      <dgm:t>
        <a:bodyPr/>
        <a:lstStyle/>
        <a:p>
          <a:endParaRPr lang="en-US" sz="1800"/>
        </a:p>
      </dgm:t>
    </dgm:pt>
    <dgm:pt modelId="{A7F7BA7A-8D74-4057-B596-B1FD5612DA8E}" type="sibTrans" cxnId="{63A2CEFE-D24A-4D50-9933-3A47950A6D29}">
      <dgm:prSet/>
      <dgm:spPr/>
      <dgm:t>
        <a:bodyPr/>
        <a:lstStyle/>
        <a:p>
          <a:endParaRPr lang="en-US" sz="1800"/>
        </a:p>
      </dgm:t>
    </dgm:pt>
    <dgm:pt modelId="{65EA1C13-1105-420D-A5F7-4305BAB1A5A3}">
      <dgm:prSet custT="1"/>
      <dgm:spPr/>
      <dgm:t>
        <a:bodyPr/>
        <a:lstStyle/>
        <a:p>
          <a:r>
            <a:rPr lang="en-US" sz="1800" dirty="0"/>
            <a:t>Features like IS-08 (Audio Mapping), IS-09 (System Discovery), and BCP-002 (Grouping) take NMOS to a new level, surpassing the level of control provided in SDI</a:t>
          </a:r>
        </a:p>
      </dgm:t>
    </dgm:pt>
    <dgm:pt modelId="{43CC3F58-B91A-4043-BDC7-F709FF3777BE}" type="parTrans" cxnId="{2588FC56-0675-45C4-88D7-CF77B68C1AAC}">
      <dgm:prSet/>
      <dgm:spPr/>
      <dgm:t>
        <a:bodyPr/>
        <a:lstStyle/>
        <a:p>
          <a:endParaRPr lang="en-US" sz="1800"/>
        </a:p>
      </dgm:t>
    </dgm:pt>
    <dgm:pt modelId="{EA9F02D2-7889-4141-9B91-441C29CD3722}" type="sibTrans" cxnId="{2588FC56-0675-45C4-88D7-CF77B68C1AAC}">
      <dgm:prSet/>
      <dgm:spPr/>
      <dgm:t>
        <a:bodyPr/>
        <a:lstStyle/>
        <a:p>
          <a:endParaRPr lang="en-US" sz="1800"/>
        </a:p>
      </dgm:t>
    </dgm:pt>
    <dgm:pt modelId="{A07D823C-49E2-41E9-99C5-EEF5F2167190}">
      <dgm:prSet custT="1"/>
      <dgm:spPr/>
      <dgm:t>
        <a:bodyPr/>
        <a:lstStyle/>
        <a:p>
          <a:r>
            <a:rPr lang="en-US" sz="1800"/>
            <a:t>BCP-003 (Security) adds a layer of security that has been sorely needed in control systems for quite some time</a:t>
          </a:r>
        </a:p>
      </dgm:t>
    </dgm:pt>
    <dgm:pt modelId="{BAA36371-ECAB-4ACB-9DB5-1BB9BD33ABE5}" type="parTrans" cxnId="{4108CDB0-FDEF-40C4-ACE6-9DBFCF9FF516}">
      <dgm:prSet/>
      <dgm:spPr/>
      <dgm:t>
        <a:bodyPr/>
        <a:lstStyle/>
        <a:p>
          <a:endParaRPr lang="en-US" sz="1800"/>
        </a:p>
      </dgm:t>
    </dgm:pt>
    <dgm:pt modelId="{6A290BE2-49BA-4773-9107-89C5B39CC0D9}" type="sibTrans" cxnId="{4108CDB0-FDEF-40C4-ACE6-9DBFCF9FF516}">
      <dgm:prSet/>
      <dgm:spPr/>
      <dgm:t>
        <a:bodyPr/>
        <a:lstStyle/>
        <a:p>
          <a:endParaRPr lang="en-US" sz="1800"/>
        </a:p>
      </dgm:t>
    </dgm:pt>
    <dgm:pt modelId="{0AE8FE45-0B41-46B9-993F-245C5C3F3823}">
      <dgm:prSet custT="1"/>
      <dgm:spPr/>
      <dgm:t>
        <a:bodyPr/>
        <a:lstStyle/>
        <a:p>
          <a:r>
            <a:rPr lang="en-US" sz="1800" dirty="0"/>
            <a:t>NMOS makes IP control easy, try it yourself!</a:t>
          </a:r>
        </a:p>
      </dgm:t>
    </dgm:pt>
    <dgm:pt modelId="{7741F7FA-77E1-4A77-9B44-02CF5FE9721D}" type="parTrans" cxnId="{FA519DA5-FD8B-4E07-98E3-B4911714E386}">
      <dgm:prSet/>
      <dgm:spPr/>
      <dgm:t>
        <a:bodyPr/>
        <a:lstStyle/>
        <a:p>
          <a:endParaRPr lang="en-US" sz="1800"/>
        </a:p>
      </dgm:t>
    </dgm:pt>
    <dgm:pt modelId="{A4C92574-06B4-4EA2-919F-C470049869F4}" type="sibTrans" cxnId="{FA519DA5-FD8B-4E07-98E3-B4911714E386}">
      <dgm:prSet/>
      <dgm:spPr/>
      <dgm:t>
        <a:bodyPr/>
        <a:lstStyle/>
        <a:p>
          <a:endParaRPr lang="en-US" sz="1800"/>
        </a:p>
      </dgm:t>
    </dgm:pt>
    <dgm:pt modelId="{9B164776-B772-45D3-8522-5374D5FB31E3}" type="pres">
      <dgm:prSet presAssocID="{28D4AE9F-6DE6-484F-84B3-EC0887D7C818}" presName="root" presStyleCnt="0">
        <dgm:presLayoutVars>
          <dgm:dir/>
          <dgm:resizeHandles val="exact"/>
        </dgm:presLayoutVars>
      </dgm:prSet>
      <dgm:spPr/>
    </dgm:pt>
    <dgm:pt modelId="{21651E64-260D-467A-83E5-B5A45D7AF912}" type="pres">
      <dgm:prSet presAssocID="{7D9F6C4F-28A7-4BB1-9B3E-8E52F701BBC0}" presName="compNode" presStyleCnt="0"/>
      <dgm:spPr/>
    </dgm:pt>
    <dgm:pt modelId="{4E6E81AB-4A8E-485D-94AD-779D029D94A7}" type="pres">
      <dgm:prSet presAssocID="{7D9F6C4F-28A7-4BB1-9B3E-8E52F701BBC0}" presName="bgRect" presStyleLbl="bgShp" presStyleIdx="0" presStyleCnt="5"/>
      <dgm:spPr/>
    </dgm:pt>
    <dgm:pt modelId="{A2E1902B-9F20-4687-B6BF-EC73FB4C0C90}" type="pres">
      <dgm:prSet presAssocID="{7D9F6C4F-28A7-4BB1-9B3E-8E52F701BBC0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eleton"/>
        </a:ext>
      </dgm:extLst>
    </dgm:pt>
    <dgm:pt modelId="{0ED9EB5B-8600-4E8D-984C-01939C2384A2}" type="pres">
      <dgm:prSet presAssocID="{7D9F6C4F-28A7-4BB1-9B3E-8E52F701BBC0}" presName="spaceRect" presStyleCnt="0"/>
      <dgm:spPr/>
    </dgm:pt>
    <dgm:pt modelId="{2BF64C20-A369-47A4-ADDF-D3A11EAB01E5}" type="pres">
      <dgm:prSet presAssocID="{7D9F6C4F-28A7-4BB1-9B3E-8E52F701BBC0}" presName="parTx" presStyleLbl="revTx" presStyleIdx="0" presStyleCnt="5">
        <dgm:presLayoutVars>
          <dgm:chMax val="0"/>
          <dgm:chPref val="0"/>
        </dgm:presLayoutVars>
      </dgm:prSet>
      <dgm:spPr/>
    </dgm:pt>
    <dgm:pt modelId="{41E976DB-F5AB-4F18-B97C-D093EA1FA353}" type="pres">
      <dgm:prSet presAssocID="{126C0986-4D33-40DC-9C50-E827669B8A85}" presName="sibTrans" presStyleCnt="0"/>
      <dgm:spPr/>
    </dgm:pt>
    <dgm:pt modelId="{D265B22C-885C-4D28-873C-60FBC9B253B0}" type="pres">
      <dgm:prSet presAssocID="{6D2A344E-B87B-408B-874B-EFE91795BCFC}" presName="compNode" presStyleCnt="0"/>
      <dgm:spPr/>
    </dgm:pt>
    <dgm:pt modelId="{7A378E9A-D90B-44C4-BB4C-56493D0D0D1F}" type="pres">
      <dgm:prSet presAssocID="{6D2A344E-B87B-408B-874B-EFE91795BCFC}" presName="bgRect" presStyleLbl="bgShp" presStyleIdx="1" presStyleCnt="5"/>
      <dgm:spPr/>
    </dgm:pt>
    <dgm:pt modelId="{AAEF5280-5D31-4DE0-9082-9A1860BE5C16}" type="pres">
      <dgm:prSet presAssocID="{6D2A344E-B87B-408B-874B-EFE91795BCFC}" presName="iconRect" presStyleLbl="node1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ffice Worker"/>
        </a:ext>
      </dgm:extLst>
    </dgm:pt>
    <dgm:pt modelId="{28B1D691-7585-4C71-BCAF-C31583B03D1D}" type="pres">
      <dgm:prSet presAssocID="{6D2A344E-B87B-408B-874B-EFE91795BCFC}" presName="spaceRect" presStyleCnt="0"/>
      <dgm:spPr/>
    </dgm:pt>
    <dgm:pt modelId="{E5E13F6C-AFB0-4E80-8FB5-1024F56EE6BC}" type="pres">
      <dgm:prSet presAssocID="{6D2A344E-B87B-408B-874B-EFE91795BCFC}" presName="parTx" presStyleLbl="revTx" presStyleIdx="1" presStyleCnt="5">
        <dgm:presLayoutVars>
          <dgm:chMax val="0"/>
          <dgm:chPref val="0"/>
        </dgm:presLayoutVars>
      </dgm:prSet>
      <dgm:spPr/>
    </dgm:pt>
    <dgm:pt modelId="{D1B77CE3-4F5F-4BA2-89BD-10405B34EE8A}" type="pres">
      <dgm:prSet presAssocID="{A7F7BA7A-8D74-4057-B596-B1FD5612DA8E}" presName="sibTrans" presStyleCnt="0"/>
      <dgm:spPr/>
    </dgm:pt>
    <dgm:pt modelId="{D32258B3-94B6-4516-AA03-55C01064935E}" type="pres">
      <dgm:prSet presAssocID="{65EA1C13-1105-420D-A5F7-4305BAB1A5A3}" presName="compNode" presStyleCnt="0"/>
      <dgm:spPr/>
    </dgm:pt>
    <dgm:pt modelId="{FF440A50-23EB-4FC5-A4C9-F18EFFF47429}" type="pres">
      <dgm:prSet presAssocID="{65EA1C13-1105-420D-A5F7-4305BAB1A5A3}" presName="bgRect" presStyleLbl="bgShp" presStyleIdx="2" presStyleCnt="5"/>
      <dgm:spPr/>
    </dgm:pt>
    <dgm:pt modelId="{3BB364AA-8DE8-4B15-BE44-CB777B1B50C8}" type="pres">
      <dgm:prSet presAssocID="{65EA1C13-1105-420D-A5F7-4305BAB1A5A3}" presName="iconRect" presStyleLbl="nod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esentation with Checklist"/>
        </a:ext>
      </dgm:extLst>
    </dgm:pt>
    <dgm:pt modelId="{115BBCCB-8DDB-47FE-B280-6FC617A8BC33}" type="pres">
      <dgm:prSet presAssocID="{65EA1C13-1105-420D-A5F7-4305BAB1A5A3}" presName="spaceRect" presStyleCnt="0"/>
      <dgm:spPr/>
    </dgm:pt>
    <dgm:pt modelId="{A8FA11E4-877B-413D-870B-BF1D5AC98FEC}" type="pres">
      <dgm:prSet presAssocID="{65EA1C13-1105-420D-A5F7-4305BAB1A5A3}" presName="parTx" presStyleLbl="revTx" presStyleIdx="2" presStyleCnt="5">
        <dgm:presLayoutVars>
          <dgm:chMax val="0"/>
          <dgm:chPref val="0"/>
        </dgm:presLayoutVars>
      </dgm:prSet>
      <dgm:spPr/>
    </dgm:pt>
    <dgm:pt modelId="{92024DEE-D034-4C5D-88AD-4173BD87EE51}" type="pres">
      <dgm:prSet presAssocID="{EA9F02D2-7889-4141-9B91-441C29CD3722}" presName="sibTrans" presStyleCnt="0"/>
      <dgm:spPr/>
    </dgm:pt>
    <dgm:pt modelId="{21558B65-627F-4F0D-9412-9E6ED3CE07F9}" type="pres">
      <dgm:prSet presAssocID="{A07D823C-49E2-41E9-99C5-EEF5F2167190}" presName="compNode" presStyleCnt="0"/>
      <dgm:spPr/>
    </dgm:pt>
    <dgm:pt modelId="{4EF30885-F795-4253-A646-9409862E8DFB}" type="pres">
      <dgm:prSet presAssocID="{A07D823C-49E2-41E9-99C5-EEF5F2167190}" presName="bgRect" presStyleLbl="bgShp" presStyleIdx="3" presStyleCnt="5"/>
      <dgm:spPr/>
    </dgm:pt>
    <dgm:pt modelId="{6149B0A1-7BFC-44B6-A29D-30F844D312AE}" type="pres">
      <dgm:prSet presAssocID="{A07D823C-49E2-41E9-99C5-EEF5F2167190}" presName="iconRect" presStyleLbl="node1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ock"/>
        </a:ext>
      </dgm:extLst>
    </dgm:pt>
    <dgm:pt modelId="{BF9D97F0-5214-4D61-BEE9-B300DAE4B3C4}" type="pres">
      <dgm:prSet presAssocID="{A07D823C-49E2-41E9-99C5-EEF5F2167190}" presName="spaceRect" presStyleCnt="0"/>
      <dgm:spPr/>
    </dgm:pt>
    <dgm:pt modelId="{03F222F7-A18B-461A-954D-4E1A30B3FC0A}" type="pres">
      <dgm:prSet presAssocID="{A07D823C-49E2-41E9-99C5-EEF5F2167190}" presName="parTx" presStyleLbl="revTx" presStyleIdx="3" presStyleCnt="5">
        <dgm:presLayoutVars>
          <dgm:chMax val="0"/>
          <dgm:chPref val="0"/>
        </dgm:presLayoutVars>
      </dgm:prSet>
      <dgm:spPr/>
    </dgm:pt>
    <dgm:pt modelId="{5117812B-554C-4179-938B-2E2CEB91D5C8}" type="pres">
      <dgm:prSet presAssocID="{6A290BE2-49BA-4773-9107-89C5B39CC0D9}" presName="sibTrans" presStyleCnt="0"/>
      <dgm:spPr/>
    </dgm:pt>
    <dgm:pt modelId="{79CE606C-9055-49FC-8054-1DE71A54A72E}" type="pres">
      <dgm:prSet presAssocID="{0AE8FE45-0B41-46B9-993F-245C5C3F3823}" presName="compNode" presStyleCnt="0"/>
      <dgm:spPr/>
    </dgm:pt>
    <dgm:pt modelId="{61F91865-5C05-41F6-8570-A27B7E0785CF}" type="pres">
      <dgm:prSet presAssocID="{0AE8FE45-0B41-46B9-993F-245C5C3F3823}" presName="bgRect" presStyleLbl="bgShp" presStyleIdx="4" presStyleCnt="5"/>
      <dgm:spPr/>
    </dgm:pt>
    <dgm:pt modelId="{8B2D3186-AC43-4B93-ADAC-D0339AB45C54}" type="pres">
      <dgm:prSet presAssocID="{0AE8FE45-0B41-46B9-993F-245C5C3F3823}" presName="iconRect" presStyleLbl="node1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itcoin"/>
        </a:ext>
      </dgm:extLst>
    </dgm:pt>
    <dgm:pt modelId="{DD6AD959-EC13-47F8-9D16-52D07F8F22AE}" type="pres">
      <dgm:prSet presAssocID="{0AE8FE45-0B41-46B9-993F-245C5C3F3823}" presName="spaceRect" presStyleCnt="0"/>
      <dgm:spPr/>
    </dgm:pt>
    <dgm:pt modelId="{E34E86AB-A267-4EF1-8EBA-39EF5465FD0B}" type="pres">
      <dgm:prSet presAssocID="{0AE8FE45-0B41-46B9-993F-245C5C3F3823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A0B1CF09-AB55-4D32-A3E9-8BEF28137F8E}" type="presOf" srcId="{6D2A344E-B87B-408B-874B-EFE91795BCFC}" destId="{E5E13F6C-AFB0-4E80-8FB5-1024F56EE6BC}" srcOrd="0" destOrd="0" presId="urn:microsoft.com/office/officeart/2018/2/layout/IconVerticalSolidList#4"/>
    <dgm:cxn modelId="{4A1ECD0F-966E-4397-A3AA-59CD17A2B912}" type="presOf" srcId="{0AE8FE45-0B41-46B9-993F-245C5C3F3823}" destId="{E34E86AB-A267-4EF1-8EBA-39EF5465FD0B}" srcOrd="0" destOrd="0" presId="urn:microsoft.com/office/officeart/2018/2/layout/IconVerticalSolidList#4"/>
    <dgm:cxn modelId="{E8E8C432-77AB-436C-AD30-928C5721203C}" type="presOf" srcId="{7D9F6C4F-28A7-4BB1-9B3E-8E52F701BBC0}" destId="{2BF64C20-A369-47A4-ADDF-D3A11EAB01E5}" srcOrd="0" destOrd="0" presId="urn:microsoft.com/office/officeart/2018/2/layout/IconVerticalSolidList#4"/>
    <dgm:cxn modelId="{2588FC56-0675-45C4-88D7-CF77B68C1AAC}" srcId="{28D4AE9F-6DE6-484F-84B3-EC0887D7C818}" destId="{65EA1C13-1105-420D-A5F7-4305BAB1A5A3}" srcOrd="2" destOrd="0" parTransId="{43CC3F58-B91A-4043-BDC7-F709FF3777BE}" sibTransId="{EA9F02D2-7889-4141-9B91-441C29CD3722}"/>
    <dgm:cxn modelId="{B9AC6561-BCDE-462A-B8B2-62F018D107F4}" type="presOf" srcId="{65EA1C13-1105-420D-A5F7-4305BAB1A5A3}" destId="{A8FA11E4-877B-413D-870B-BF1D5AC98FEC}" srcOrd="0" destOrd="0" presId="urn:microsoft.com/office/officeart/2018/2/layout/IconVerticalSolidList#4"/>
    <dgm:cxn modelId="{ED135F8C-9C2F-4F53-A43D-8F1B6925DEB1}" srcId="{28D4AE9F-6DE6-484F-84B3-EC0887D7C818}" destId="{7D9F6C4F-28A7-4BB1-9B3E-8E52F701BBC0}" srcOrd="0" destOrd="0" parTransId="{8D3F6C41-E909-451B-8700-8A9BB587C595}" sibTransId="{126C0986-4D33-40DC-9C50-E827669B8A85}"/>
    <dgm:cxn modelId="{FA519DA5-FD8B-4E07-98E3-B4911714E386}" srcId="{28D4AE9F-6DE6-484F-84B3-EC0887D7C818}" destId="{0AE8FE45-0B41-46B9-993F-245C5C3F3823}" srcOrd="4" destOrd="0" parTransId="{7741F7FA-77E1-4A77-9B44-02CF5FE9721D}" sibTransId="{A4C92574-06B4-4EA2-919F-C470049869F4}"/>
    <dgm:cxn modelId="{4108CDB0-FDEF-40C4-ACE6-9DBFCF9FF516}" srcId="{28D4AE9F-6DE6-484F-84B3-EC0887D7C818}" destId="{A07D823C-49E2-41E9-99C5-EEF5F2167190}" srcOrd="3" destOrd="0" parTransId="{BAA36371-ECAB-4ACB-9DB5-1BB9BD33ABE5}" sibTransId="{6A290BE2-49BA-4773-9107-89C5B39CC0D9}"/>
    <dgm:cxn modelId="{74F42DCC-51C8-4085-8394-0FBDDA0C1999}" type="presOf" srcId="{A07D823C-49E2-41E9-99C5-EEF5F2167190}" destId="{03F222F7-A18B-461A-954D-4E1A30B3FC0A}" srcOrd="0" destOrd="0" presId="urn:microsoft.com/office/officeart/2018/2/layout/IconVerticalSolidList#4"/>
    <dgm:cxn modelId="{FD0DCBE1-0303-4E6C-AEFF-A208AED08C23}" type="presOf" srcId="{28D4AE9F-6DE6-484F-84B3-EC0887D7C818}" destId="{9B164776-B772-45D3-8522-5374D5FB31E3}" srcOrd="0" destOrd="0" presId="urn:microsoft.com/office/officeart/2018/2/layout/IconVerticalSolidList#4"/>
    <dgm:cxn modelId="{63A2CEFE-D24A-4D50-9933-3A47950A6D29}" srcId="{28D4AE9F-6DE6-484F-84B3-EC0887D7C818}" destId="{6D2A344E-B87B-408B-874B-EFE91795BCFC}" srcOrd="1" destOrd="0" parTransId="{CE1AF3B0-ADCB-45BD-BF98-D01C460E9E9B}" sibTransId="{A7F7BA7A-8D74-4057-B596-B1FD5612DA8E}"/>
    <dgm:cxn modelId="{4004158F-FE1B-43EE-9185-9186CFD2942E}" type="presParOf" srcId="{9B164776-B772-45D3-8522-5374D5FB31E3}" destId="{21651E64-260D-467A-83E5-B5A45D7AF912}" srcOrd="0" destOrd="0" presId="urn:microsoft.com/office/officeart/2018/2/layout/IconVerticalSolidList#4"/>
    <dgm:cxn modelId="{40C90522-7A31-4CB0-BDB3-4AD26E1C6F54}" type="presParOf" srcId="{21651E64-260D-467A-83E5-B5A45D7AF912}" destId="{4E6E81AB-4A8E-485D-94AD-779D029D94A7}" srcOrd="0" destOrd="0" presId="urn:microsoft.com/office/officeart/2018/2/layout/IconVerticalSolidList#4"/>
    <dgm:cxn modelId="{9A60DB3B-0309-4D1D-88FA-C613C04EDD70}" type="presParOf" srcId="{21651E64-260D-467A-83E5-B5A45D7AF912}" destId="{A2E1902B-9F20-4687-B6BF-EC73FB4C0C90}" srcOrd="1" destOrd="0" presId="urn:microsoft.com/office/officeart/2018/2/layout/IconVerticalSolidList#4"/>
    <dgm:cxn modelId="{A77A5146-12C9-4C11-9618-FFE91F0D146B}" type="presParOf" srcId="{21651E64-260D-467A-83E5-B5A45D7AF912}" destId="{0ED9EB5B-8600-4E8D-984C-01939C2384A2}" srcOrd="2" destOrd="0" presId="urn:microsoft.com/office/officeart/2018/2/layout/IconVerticalSolidList#4"/>
    <dgm:cxn modelId="{3EB6C2E8-80D9-478E-87E7-90D9557ABD92}" type="presParOf" srcId="{21651E64-260D-467A-83E5-B5A45D7AF912}" destId="{2BF64C20-A369-47A4-ADDF-D3A11EAB01E5}" srcOrd="3" destOrd="0" presId="urn:microsoft.com/office/officeart/2018/2/layout/IconVerticalSolidList#4"/>
    <dgm:cxn modelId="{E2E9B586-2885-4FB4-9D85-5A72B5DB4633}" type="presParOf" srcId="{9B164776-B772-45D3-8522-5374D5FB31E3}" destId="{41E976DB-F5AB-4F18-B97C-D093EA1FA353}" srcOrd="1" destOrd="0" presId="urn:microsoft.com/office/officeart/2018/2/layout/IconVerticalSolidList#4"/>
    <dgm:cxn modelId="{9BA2AE69-923A-4D37-917D-E2D2A4E86AC4}" type="presParOf" srcId="{9B164776-B772-45D3-8522-5374D5FB31E3}" destId="{D265B22C-885C-4D28-873C-60FBC9B253B0}" srcOrd="2" destOrd="0" presId="urn:microsoft.com/office/officeart/2018/2/layout/IconVerticalSolidList#4"/>
    <dgm:cxn modelId="{2B19E387-5429-4F74-A031-04371274D19C}" type="presParOf" srcId="{D265B22C-885C-4D28-873C-60FBC9B253B0}" destId="{7A378E9A-D90B-44C4-BB4C-56493D0D0D1F}" srcOrd="0" destOrd="0" presId="urn:microsoft.com/office/officeart/2018/2/layout/IconVerticalSolidList#4"/>
    <dgm:cxn modelId="{D68916D4-DEAB-45F6-BBDA-0C63E73EF81C}" type="presParOf" srcId="{D265B22C-885C-4D28-873C-60FBC9B253B0}" destId="{AAEF5280-5D31-4DE0-9082-9A1860BE5C16}" srcOrd="1" destOrd="0" presId="urn:microsoft.com/office/officeart/2018/2/layout/IconVerticalSolidList#4"/>
    <dgm:cxn modelId="{8C4FDCAE-F8EE-4FCB-A7A6-4A5DB7F756B8}" type="presParOf" srcId="{D265B22C-885C-4D28-873C-60FBC9B253B0}" destId="{28B1D691-7585-4C71-BCAF-C31583B03D1D}" srcOrd="2" destOrd="0" presId="urn:microsoft.com/office/officeart/2018/2/layout/IconVerticalSolidList#4"/>
    <dgm:cxn modelId="{743808A2-A3C6-4CAC-962B-11E5717CF599}" type="presParOf" srcId="{D265B22C-885C-4D28-873C-60FBC9B253B0}" destId="{E5E13F6C-AFB0-4E80-8FB5-1024F56EE6BC}" srcOrd="3" destOrd="0" presId="urn:microsoft.com/office/officeart/2018/2/layout/IconVerticalSolidList#4"/>
    <dgm:cxn modelId="{23102B25-0AD5-47B5-A47C-A924E3A00643}" type="presParOf" srcId="{9B164776-B772-45D3-8522-5374D5FB31E3}" destId="{D1B77CE3-4F5F-4BA2-89BD-10405B34EE8A}" srcOrd="3" destOrd="0" presId="urn:microsoft.com/office/officeart/2018/2/layout/IconVerticalSolidList#4"/>
    <dgm:cxn modelId="{565E6480-C39D-4D4D-B47B-AC4D9F757DDF}" type="presParOf" srcId="{9B164776-B772-45D3-8522-5374D5FB31E3}" destId="{D32258B3-94B6-4516-AA03-55C01064935E}" srcOrd="4" destOrd="0" presId="urn:microsoft.com/office/officeart/2018/2/layout/IconVerticalSolidList#4"/>
    <dgm:cxn modelId="{CEBE536C-5DCE-45AA-B940-42D5D818FAE8}" type="presParOf" srcId="{D32258B3-94B6-4516-AA03-55C01064935E}" destId="{FF440A50-23EB-4FC5-A4C9-F18EFFF47429}" srcOrd="0" destOrd="0" presId="urn:microsoft.com/office/officeart/2018/2/layout/IconVerticalSolidList#4"/>
    <dgm:cxn modelId="{CD07EEAA-8832-48D1-9FB8-100D84F84D17}" type="presParOf" srcId="{D32258B3-94B6-4516-AA03-55C01064935E}" destId="{3BB364AA-8DE8-4B15-BE44-CB777B1B50C8}" srcOrd="1" destOrd="0" presId="urn:microsoft.com/office/officeart/2018/2/layout/IconVerticalSolidList#4"/>
    <dgm:cxn modelId="{26F0C18E-E1EF-400B-9A42-C0EEAB6A94B9}" type="presParOf" srcId="{D32258B3-94B6-4516-AA03-55C01064935E}" destId="{115BBCCB-8DDB-47FE-B280-6FC617A8BC33}" srcOrd="2" destOrd="0" presId="urn:microsoft.com/office/officeart/2018/2/layout/IconVerticalSolidList#4"/>
    <dgm:cxn modelId="{56C2D7C3-08D6-4AC8-93F7-A81A163B8930}" type="presParOf" srcId="{D32258B3-94B6-4516-AA03-55C01064935E}" destId="{A8FA11E4-877B-413D-870B-BF1D5AC98FEC}" srcOrd="3" destOrd="0" presId="urn:microsoft.com/office/officeart/2018/2/layout/IconVerticalSolidList#4"/>
    <dgm:cxn modelId="{ABA40D9B-AAE5-4138-8C7C-A862300F2FC0}" type="presParOf" srcId="{9B164776-B772-45D3-8522-5374D5FB31E3}" destId="{92024DEE-D034-4C5D-88AD-4173BD87EE51}" srcOrd="5" destOrd="0" presId="urn:microsoft.com/office/officeart/2018/2/layout/IconVerticalSolidList#4"/>
    <dgm:cxn modelId="{EE58293A-93E8-4C31-B21A-B4CA0D503F0B}" type="presParOf" srcId="{9B164776-B772-45D3-8522-5374D5FB31E3}" destId="{21558B65-627F-4F0D-9412-9E6ED3CE07F9}" srcOrd="6" destOrd="0" presId="urn:microsoft.com/office/officeart/2018/2/layout/IconVerticalSolidList#4"/>
    <dgm:cxn modelId="{5856D1F3-82F8-4423-A00B-E29BC92FF3AC}" type="presParOf" srcId="{21558B65-627F-4F0D-9412-9E6ED3CE07F9}" destId="{4EF30885-F795-4253-A646-9409862E8DFB}" srcOrd="0" destOrd="0" presId="urn:microsoft.com/office/officeart/2018/2/layout/IconVerticalSolidList#4"/>
    <dgm:cxn modelId="{B98A1F1D-3E33-453C-AC98-42DF82EE75B4}" type="presParOf" srcId="{21558B65-627F-4F0D-9412-9E6ED3CE07F9}" destId="{6149B0A1-7BFC-44B6-A29D-30F844D312AE}" srcOrd="1" destOrd="0" presId="urn:microsoft.com/office/officeart/2018/2/layout/IconVerticalSolidList#4"/>
    <dgm:cxn modelId="{4D1B8B65-0C9E-4CAD-AF48-B80DC382C235}" type="presParOf" srcId="{21558B65-627F-4F0D-9412-9E6ED3CE07F9}" destId="{BF9D97F0-5214-4D61-BEE9-B300DAE4B3C4}" srcOrd="2" destOrd="0" presId="urn:microsoft.com/office/officeart/2018/2/layout/IconVerticalSolidList#4"/>
    <dgm:cxn modelId="{0AA9D7B7-6C21-44F2-AB84-49DA19EE8F9A}" type="presParOf" srcId="{21558B65-627F-4F0D-9412-9E6ED3CE07F9}" destId="{03F222F7-A18B-461A-954D-4E1A30B3FC0A}" srcOrd="3" destOrd="0" presId="urn:microsoft.com/office/officeart/2018/2/layout/IconVerticalSolidList#4"/>
    <dgm:cxn modelId="{5E986217-B52F-42E0-B2A2-7FCCDF7D1835}" type="presParOf" srcId="{9B164776-B772-45D3-8522-5374D5FB31E3}" destId="{5117812B-554C-4179-938B-2E2CEB91D5C8}" srcOrd="7" destOrd="0" presId="urn:microsoft.com/office/officeart/2018/2/layout/IconVerticalSolidList#4"/>
    <dgm:cxn modelId="{77A62985-18C7-4B9D-B3AE-3798B6B13EFD}" type="presParOf" srcId="{9B164776-B772-45D3-8522-5374D5FB31E3}" destId="{79CE606C-9055-49FC-8054-1DE71A54A72E}" srcOrd="8" destOrd="0" presId="urn:microsoft.com/office/officeart/2018/2/layout/IconVerticalSolidList#4"/>
    <dgm:cxn modelId="{1498E5AF-E2E6-4281-9032-A88BE4F0487D}" type="presParOf" srcId="{79CE606C-9055-49FC-8054-1DE71A54A72E}" destId="{61F91865-5C05-41F6-8570-A27B7E0785CF}" srcOrd="0" destOrd="0" presId="urn:microsoft.com/office/officeart/2018/2/layout/IconVerticalSolidList#4"/>
    <dgm:cxn modelId="{A8F2F48D-26F9-45B1-86AD-C6A09ED9F8CB}" type="presParOf" srcId="{79CE606C-9055-49FC-8054-1DE71A54A72E}" destId="{8B2D3186-AC43-4B93-ADAC-D0339AB45C54}" srcOrd="1" destOrd="0" presId="urn:microsoft.com/office/officeart/2018/2/layout/IconVerticalSolidList#4"/>
    <dgm:cxn modelId="{98FCB970-1A34-4F40-AC2A-0CC5C4C7776E}" type="presParOf" srcId="{79CE606C-9055-49FC-8054-1DE71A54A72E}" destId="{DD6AD959-EC13-47F8-9D16-52D07F8F22AE}" srcOrd="2" destOrd="0" presId="urn:microsoft.com/office/officeart/2018/2/layout/IconVerticalSolidList#4"/>
    <dgm:cxn modelId="{DF3B99B3-C5D4-4805-B727-57EDF63CADDF}" type="presParOf" srcId="{79CE606C-9055-49FC-8054-1DE71A54A72E}" destId="{E34E86AB-A267-4EF1-8EBA-39EF5465FD0B}" srcOrd="3" destOrd="0" presId="urn:microsoft.com/office/officeart/2018/2/layout/IconVerticalSolidList#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C4FCDB-2D62-F540-ACBC-B1246E9907D9}">
      <dsp:nvSpPr>
        <dsp:cNvPr id="0" name=""/>
        <dsp:cNvSpPr/>
      </dsp:nvSpPr>
      <dsp:spPr>
        <a:xfrm>
          <a:off x="0" y="0"/>
          <a:ext cx="7772400" cy="245299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Consists of 3 API’s</a:t>
          </a:r>
        </a:p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(Application Programming Interfaces)</a:t>
          </a:r>
        </a:p>
      </dsp:txBody>
      <dsp:txXfrm>
        <a:off x="0" y="0"/>
        <a:ext cx="7772400" cy="1324617"/>
      </dsp:txXfrm>
    </dsp:sp>
    <dsp:sp modelId="{ED09B21E-6D74-4441-982B-1B085F23626A}">
      <dsp:nvSpPr>
        <dsp:cNvPr id="0" name=""/>
        <dsp:cNvSpPr/>
      </dsp:nvSpPr>
      <dsp:spPr>
        <a:xfrm>
          <a:off x="3795" y="1275557"/>
          <a:ext cx="2588269" cy="1128377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43180" rIns="241808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Node API</a:t>
          </a:r>
        </a:p>
      </dsp:txBody>
      <dsp:txXfrm>
        <a:off x="3795" y="1275557"/>
        <a:ext cx="2588269" cy="1128377"/>
      </dsp:txXfrm>
    </dsp:sp>
    <dsp:sp modelId="{0C6F3634-79FA-CC46-AE2D-972442B10171}">
      <dsp:nvSpPr>
        <dsp:cNvPr id="0" name=""/>
        <dsp:cNvSpPr/>
      </dsp:nvSpPr>
      <dsp:spPr>
        <a:xfrm>
          <a:off x="2592065" y="1275557"/>
          <a:ext cx="2588269" cy="1128377"/>
        </a:xfrm>
        <a:prstGeom prst="rect">
          <a:avLst/>
        </a:prstGeom>
        <a:solidFill>
          <a:schemeClr val="accent5">
            <a:tint val="40000"/>
            <a:alpha val="90000"/>
            <a:hueOff val="-3369881"/>
            <a:satOff val="-11416"/>
            <a:lumOff val="-146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43180" rIns="241808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Registration API</a:t>
          </a:r>
        </a:p>
      </dsp:txBody>
      <dsp:txXfrm>
        <a:off x="2592065" y="1275557"/>
        <a:ext cx="2588269" cy="1128377"/>
      </dsp:txXfrm>
    </dsp:sp>
    <dsp:sp modelId="{D3F498BD-0447-1A4E-A5FD-576BD7A99E9B}">
      <dsp:nvSpPr>
        <dsp:cNvPr id="0" name=""/>
        <dsp:cNvSpPr/>
      </dsp:nvSpPr>
      <dsp:spPr>
        <a:xfrm>
          <a:off x="5180334" y="1275557"/>
          <a:ext cx="2588269" cy="1128377"/>
        </a:xfrm>
        <a:prstGeom prst="rect">
          <a:avLst/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43180" rIns="241808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Query API</a:t>
          </a:r>
        </a:p>
      </dsp:txBody>
      <dsp:txXfrm>
        <a:off x="5180334" y="1275557"/>
        <a:ext cx="2588269" cy="11283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8C4A3B-9457-0D48-BC80-A83BE29BD0BF}">
      <dsp:nvSpPr>
        <dsp:cNvPr id="0" name=""/>
        <dsp:cNvSpPr/>
      </dsp:nvSpPr>
      <dsp:spPr>
        <a:xfrm>
          <a:off x="0" y="0"/>
          <a:ext cx="1019025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0FFE94-7D19-D34E-BB5A-1E39C1B0E8AC}">
      <dsp:nvSpPr>
        <dsp:cNvPr id="0" name=""/>
        <dsp:cNvSpPr/>
      </dsp:nvSpPr>
      <dsp:spPr>
        <a:xfrm>
          <a:off x="0" y="0"/>
          <a:ext cx="10190252" cy="9044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2181225" lvl="0" indent="-2181225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tabLst/>
          </a:pPr>
          <a:r>
            <a:rPr lang="en-US" sz="2500" b="1" kern="1200" dirty="0"/>
            <a:t>Confidentiality - </a:t>
          </a:r>
          <a:r>
            <a:rPr lang="en-US" sz="2500" kern="1200" dirty="0"/>
            <a:t>Data passing between client and the APIs is unreadable to third parties. </a:t>
          </a:r>
        </a:p>
      </dsp:txBody>
      <dsp:txXfrm>
        <a:off x="0" y="0"/>
        <a:ext cx="10190252" cy="904461"/>
      </dsp:txXfrm>
    </dsp:sp>
    <dsp:sp modelId="{2491902A-2625-D449-9325-2B772C6B9AA8}">
      <dsp:nvSpPr>
        <dsp:cNvPr id="0" name=""/>
        <dsp:cNvSpPr/>
      </dsp:nvSpPr>
      <dsp:spPr>
        <a:xfrm>
          <a:off x="0" y="904461"/>
          <a:ext cx="10190252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208159-5A32-2840-A480-1F6C88A115CF}">
      <dsp:nvSpPr>
        <dsp:cNvPr id="0" name=""/>
        <dsp:cNvSpPr/>
      </dsp:nvSpPr>
      <dsp:spPr>
        <a:xfrm>
          <a:off x="0" y="904461"/>
          <a:ext cx="10190252" cy="9044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2006600" lvl="0" indent="-200660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tabLst/>
          </a:pPr>
          <a:r>
            <a:rPr lang="en-US" sz="2500" b="1" kern="1200" dirty="0"/>
            <a:t>Identification - </a:t>
          </a:r>
          <a:r>
            <a:rPr lang="en-US" sz="2500" kern="1200" dirty="0"/>
            <a:t>The client can check whether the API it is interacting with is owned by a trusted party. </a:t>
          </a:r>
        </a:p>
      </dsp:txBody>
      <dsp:txXfrm>
        <a:off x="0" y="904461"/>
        <a:ext cx="10190252" cy="904461"/>
      </dsp:txXfrm>
    </dsp:sp>
    <dsp:sp modelId="{F5B1C17C-8143-014C-B743-E77800DC5ADC}">
      <dsp:nvSpPr>
        <dsp:cNvPr id="0" name=""/>
        <dsp:cNvSpPr/>
      </dsp:nvSpPr>
      <dsp:spPr>
        <a:xfrm>
          <a:off x="0" y="1808922"/>
          <a:ext cx="1019025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1C08A3-7362-9D43-AF63-A4D819C17617}">
      <dsp:nvSpPr>
        <dsp:cNvPr id="0" name=""/>
        <dsp:cNvSpPr/>
      </dsp:nvSpPr>
      <dsp:spPr>
        <a:xfrm>
          <a:off x="0" y="1808922"/>
          <a:ext cx="10190252" cy="9044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1377950" lvl="0" indent="-137795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tabLst/>
          </a:pPr>
          <a:r>
            <a:rPr lang="en-US" sz="2500" b="1" kern="1200" dirty="0"/>
            <a:t>Integrity - </a:t>
          </a:r>
          <a:r>
            <a:rPr lang="en-US" sz="2500" kern="1200" dirty="0"/>
            <a:t>It must be clear if data travelling to or from the API been tampered with. </a:t>
          </a:r>
        </a:p>
      </dsp:txBody>
      <dsp:txXfrm>
        <a:off x="0" y="1808922"/>
        <a:ext cx="10190252" cy="904461"/>
      </dsp:txXfrm>
    </dsp:sp>
    <dsp:sp modelId="{D81DFF51-622F-7343-8280-ACD1CC29B7BC}">
      <dsp:nvSpPr>
        <dsp:cNvPr id="0" name=""/>
        <dsp:cNvSpPr/>
      </dsp:nvSpPr>
      <dsp:spPr>
        <a:xfrm>
          <a:off x="0" y="2713383"/>
          <a:ext cx="1019025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082B8C-6498-3B48-BF30-5D0F7FFA25A6}">
      <dsp:nvSpPr>
        <dsp:cNvPr id="0" name=""/>
        <dsp:cNvSpPr/>
      </dsp:nvSpPr>
      <dsp:spPr>
        <a:xfrm>
          <a:off x="0" y="2713383"/>
          <a:ext cx="10190252" cy="9044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2235200" lvl="0" indent="-223520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tabLst/>
          </a:pPr>
          <a:r>
            <a:rPr lang="en-US" sz="2500" b="1" kern="1200" dirty="0"/>
            <a:t>Authentication - </a:t>
          </a:r>
          <a:r>
            <a:rPr lang="en-US" sz="2500" kern="1200" dirty="0"/>
            <a:t>The client can check if packets actually came from the API it is interacting with, and vice versa. </a:t>
          </a:r>
        </a:p>
      </dsp:txBody>
      <dsp:txXfrm>
        <a:off x="0" y="2713383"/>
        <a:ext cx="10190252" cy="90446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84D9C6-D947-4861-AA04-4E028A088374}">
      <dsp:nvSpPr>
        <dsp:cNvPr id="0" name=""/>
        <dsp:cNvSpPr/>
      </dsp:nvSpPr>
      <dsp:spPr>
        <a:xfrm>
          <a:off x="-422441" y="5734"/>
          <a:ext cx="10190252" cy="103039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B32F4B-64FF-47C2-8455-B9B53E5A1AA1}">
      <dsp:nvSpPr>
        <dsp:cNvPr id="0" name=""/>
        <dsp:cNvSpPr/>
      </dsp:nvSpPr>
      <dsp:spPr>
        <a:xfrm>
          <a:off x="-110747" y="237573"/>
          <a:ext cx="566716" cy="566716"/>
        </a:xfrm>
        <a:prstGeom prst="rect">
          <a:avLst/>
        </a:prstGeom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872D48-0F1A-4E45-880F-510BB3D7EA15}">
      <dsp:nvSpPr>
        <dsp:cNvPr id="0" name=""/>
        <dsp:cNvSpPr/>
      </dsp:nvSpPr>
      <dsp:spPr>
        <a:xfrm>
          <a:off x="767662" y="5734"/>
          <a:ext cx="4585613" cy="10303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050" tIns="109050" rIns="109050" bIns="109050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BCP-003-01</a:t>
          </a:r>
        </a:p>
      </dsp:txBody>
      <dsp:txXfrm>
        <a:off x="767662" y="5734"/>
        <a:ext cx="4585613" cy="1030393"/>
      </dsp:txXfrm>
    </dsp:sp>
    <dsp:sp modelId="{F50F60D5-F2D6-4020-9BEB-09F5B09FC30D}">
      <dsp:nvSpPr>
        <dsp:cNvPr id="0" name=""/>
        <dsp:cNvSpPr/>
      </dsp:nvSpPr>
      <dsp:spPr>
        <a:xfrm>
          <a:off x="3661945" y="0"/>
          <a:ext cx="6028927" cy="10303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050" tIns="109050" rIns="109050" bIns="10905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Encrypting communications between NMOS controllers &amp; devices (https)</a:t>
          </a:r>
        </a:p>
      </dsp:txBody>
      <dsp:txXfrm>
        <a:off x="3661945" y="0"/>
        <a:ext cx="6028927" cy="1030393"/>
      </dsp:txXfrm>
    </dsp:sp>
    <dsp:sp modelId="{C27AD55A-8E0D-4A52-98D8-1B2D42578199}">
      <dsp:nvSpPr>
        <dsp:cNvPr id="0" name=""/>
        <dsp:cNvSpPr/>
      </dsp:nvSpPr>
      <dsp:spPr>
        <a:xfrm>
          <a:off x="-422441" y="1293725"/>
          <a:ext cx="10190252" cy="1030393"/>
        </a:xfrm>
        <a:prstGeom prst="roundRect">
          <a:avLst>
            <a:gd name="adj" fmla="val 10000"/>
          </a:avLst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CAD123-0548-432A-9921-539F0ED0ED1A}">
      <dsp:nvSpPr>
        <dsp:cNvPr id="0" name=""/>
        <dsp:cNvSpPr/>
      </dsp:nvSpPr>
      <dsp:spPr>
        <a:xfrm>
          <a:off x="-110747" y="1525564"/>
          <a:ext cx="566716" cy="566716"/>
        </a:xfrm>
        <a:prstGeom prst="rect">
          <a:avLst/>
        </a:prstGeom>
        <a:blipFill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A08091-2558-411D-B40C-0D1A6EE3E491}">
      <dsp:nvSpPr>
        <dsp:cNvPr id="0" name=""/>
        <dsp:cNvSpPr/>
      </dsp:nvSpPr>
      <dsp:spPr>
        <a:xfrm>
          <a:off x="767662" y="1293725"/>
          <a:ext cx="4585613" cy="10303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050" tIns="109050" rIns="109050" bIns="109050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BCP-003-02</a:t>
          </a:r>
        </a:p>
      </dsp:txBody>
      <dsp:txXfrm>
        <a:off x="767662" y="1293725"/>
        <a:ext cx="4585613" cy="1030393"/>
      </dsp:txXfrm>
    </dsp:sp>
    <dsp:sp modelId="{D55B970B-39B1-4EF9-A7B0-9F78B1958F46}">
      <dsp:nvSpPr>
        <dsp:cNvPr id="0" name=""/>
        <dsp:cNvSpPr/>
      </dsp:nvSpPr>
      <dsp:spPr>
        <a:xfrm>
          <a:off x="3681027" y="1293725"/>
          <a:ext cx="6106626" cy="10303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050" tIns="109050" rIns="109050" bIns="10905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Client authorization and user management in NMOS systems</a:t>
          </a:r>
        </a:p>
      </dsp:txBody>
      <dsp:txXfrm>
        <a:off x="3681027" y="1293725"/>
        <a:ext cx="6106626" cy="1030393"/>
      </dsp:txXfrm>
    </dsp:sp>
    <dsp:sp modelId="{4C0F5C12-A9E8-0149-A6D9-F767462E5BAA}">
      <dsp:nvSpPr>
        <dsp:cNvPr id="0" name=""/>
        <dsp:cNvSpPr/>
      </dsp:nvSpPr>
      <dsp:spPr>
        <a:xfrm>
          <a:off x="-422441" y="2581717"/>
          <a:ext cx="10190252" cy="1030393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B1FAF0-C42C-E048-963C-63AAD0815071}">
      <dsp:nvSpPr>
        <dsp:cNvPr id="0" name=""/>
        <dsp:cNvSpPr/>
      </dsp:nvSpPr>
      <dsp:spPr>
        <a:xfrm>
          <a:off x="-110747" y="2813555"/>
          <a:ext cx="566716" cy="566716"/>
        </a:xfrm>
        <a:prstGeom prst="rect">
          <a:avLst/>
        </a:prstGeom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058B99-B505-264E-8E01-ED04F46B83A2}">
      <dsp:nvSpPr>
        <dsp:cNvPr id="0" name=""/>
        <dsp:cNvSpPr/>
      </dsp:nvSpPr>
      <dsp:spPr>
        <a:xfrm>
          <a:off x="767662" y="2581717"/>
          <a:ext cx="4585613" cy="10303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050" tIns="109050" rIns="109050" bIns="109050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BCP-003-03</a:t>
          </a:r>
        </a:p>
      </dsp:txBody>
      <dsp:txXfrm>
        <a:off x="767662" y="2581717"/>
        <a:ext cx="4585613" cy="1030393"/>
      </dsp:txXfrm>
    </dsp:sp>
    <dsp:sp modelId="{253271EF-A1AC-4A4E-89C0-80E6CB0785FF}">
      <dsp:nvSpPr>
        <dsp:cNvPr id="0" name=""/>
        <dsp:cNvSpPr/>
      </dsp:nvSpPr>
      <dsp:spPr>
        <a:xfrm>
          <a:off x="3691661" y="2581717"/>
          <a:ext cx="6082271" cy="10303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050" tIns="109050" rIns="109050" bIns="10905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Certificate Provisioning using Enrollment over Secure Transport (EST)</a:t>
          </a:r>
        </a:p>
      </dsp:txBody>
      <dsp:txXfrm>
        <a:off x="3691661" y="2581717"/>
        <a:ext cx="6082271" cy="103039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6E81AB-4A8E-485D-94AD-779D029D94A7}">
      <dsp:nvSpPr>
        <dsp:cNvPr id="0" name=""/>
        <dsp:cNvSpPr/>
      </dsp:nvSpPr>
      <dsp:spPr>
        <a:xfrm>
          <a:off x="0" y="4590"/>
          <a:ext cx="10190252" cy="56606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E1902B-9F20-4687-B6BF-EC73FB4C0C90}">
      <dsp:nvSpPr>
        <dsp:cNvPr id="0" name=""/>
        <dsp:cNvSpPr/>
      </dsp:nvSpPr>
      <dsp:spPr>
        <a:xfrm>
          <a:off x="171234" y="131954"/>
          <a:ext cx="311640" cy="3113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F64C20-A369-47A4-ADDF-D3A11EAB01E5}">
      <dsp:nvSpPr>
        <dsp:cNvPr id="0" name=""/>
        <dsp:cNvSpPr/>
      </dsp:nvSpPr>
      <dsp:spPr>
        <a:xfrm>
          <a:off x="654109" y="4590"/>
          <a:ext cx="9516330" cy="601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653" tIns="63653" rIns="63653" bIns="63653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NMOS IS-04 and 05 are solid, stable, and mature &amp; offered in most all new ST 2110 products</a:t>
          </a:r>
        </a:p>
      </dsp:txBody>
      <dsp:txXfrm>
        <a:off x="654109" y="4590"/>
        <a:ext cx="9516330" cy="601444"/>
      </dsp:txXfrm>
    </dsp:sp>
    <dsp:sp modelId="{7A378E9A-D90B-44C4-BB4C-56493D0D0D1F}">
      <dsp:nvSpPr>
        <dsp:cNvPr id="0" name=""/>
        <dsp:cNvSpPr/>
      </dsp:nvSpPr>
      <dsp:spPr>
        <a:xfrm>
          <a:off x="0" y="756395"/>
          <a:ext cx="10190252" cy="56606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EF5280-5D31-4DE0-9082-9A1860BE5C16}">
      <dsp:nvSpPr>
        <dsp:cNvPr id="0" name=""/>
        <dsp:cNvSpPr/>
      </dsp:nvSpPr>
      <dsp:spPr>
        <a:xfrm>
          <a:off x="171234" y="883759"/>
          <a:ext cx="311640" cy="3113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E13F6C-AFB0-4E80-8FB5-1024F56EE6BC}">
      <dsp:nvSpPr>
        <dsp:cNvPr id="0" name=""/>
        <dsp:cNvSpPr/>
      </dsp:nvSpPr>
      <dsp:spPr>
        <a:xfrm>
          <a:off x="654109" y="756395"/>
          <a:ext cx="9516330" cy="601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653" tIns="63653" rIns="63653" bIns="63653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NMOS Control Systems are greatly improved thanks to spec clarifications and interop testing</a:t>
          </a:r>
        </a:p>
      </dsp:txBody>
      <dsp:txXfrm>
        <a:off x="654109" y="756395"/>
        <a:ext cx="9516330" cy="601444"/>
      </dsp:txXfrm>
    </dsp:sp>
    <dsp:sp modelId="{FF440A50-23EB-4FC5-A4C9-F18EFFF47429}">
      <dsp:nvSpPr>
        <dsp:cNvPr id="0" name=""/>
        <dsp:cNvSpPr/>
      </dsp:nvSpPr>
      <dsp:spPr>
        <a:xfrm>
          <a:off x="0" y="1508200"/>
          <a:ext cx="10190252" cy="56606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B364AA-8DE8-4B15-BE44-CB777B1B50C8}">
      <dsp:nvSpPr>
        <dsp:cNvPr id="0" name=""/>
        <dsp:cNvSpPr/>
      </dsp:nvSpPr>
      <dsp:spPr>
        <a:xfrm>
          <a:off x="171234" y="1635565"/>
          <a:ext cx="311640" cy="3113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FA11E4-877B-413D-870B-BF1D5AC98FEC}">
      <dsp:nvSpPr>
        <dsp:cNvPr id="0" name=""/>
        <dsp:cNvSpPr/>
      </dsp:nvSpPr>
      <dsp:spPr>
        <a:xfrm>
          <a:off x="654109" y="1508200"/>
          <a:ext cx="9516330" cy="601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653" tIns="63653" rIns="63653" bIns="63653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Features like IS-08 (Audio Mapping), IS-09 (System Discovery), and BCP-002 (Grouping) take NMOS to a new level, surpassing the level of control provided in SDI</a:t>
          </a:r>
        </a:p>
      </dsp:txBody>
      <dsp:txXfrm>
        <a:off x="654109" y="1508200"/>
        <a:ext cx="9516330" cy="601444"/>
      </dsp:txXfrm>
    </dsp:sp>
    <dsp:sp modelId="{4EF30885-F795-4253-A646-9409862E8DFB}">
      <dsp:nvSpPr>
        <dsp:cNvPr id="0" name=""/>
        <dsp:cNvSpPr/>
      </dsp:nvSpPr>
      <dsp:spPr>
        <a:xfrm>
          <a:off x="0" y="2260005"/>
          <a:ext cx="10190252" cy="56606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49B0A1-7BFC-44B6-A29D-30F844D312AE}">
      <dsp:nvSpPr>
        <dsp:cNvPr id="0" name=""/>
        <dsp:cNvSpPr/>
      </dsp:nvSpPr>
      <dsp:spPr>
        <a:xfrm>
          <a:off x="171234" y="2387370"/>
          <a:ext cx="311640" cy="3113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F222F7-A18B-461A-954D-4E1A30B3FC0A}">
      <dsp:nvSpPr>
        <dsp:cNvPr id="0" name=""/>
        <dsp:cNvSpPr/>
      </dsp:nvSpPr>
      <dsp:spPr>
        <a:xfrm>
          <a:off x="654109" y="2260005"/>
          <a:ext cx="9516330" cy="601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653" tIns="63653" rIns="63653" bIns="63653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BCP-003 (Security) adds a layer of security that has been sorely needed in control systems for quite some time</a:t>
          </a:r>
        </a:p>
      </dsp:txBody>
      <dsp:txXfrm>
        <a:off x="654109" y="2260005"/>
        <a:ext cx="9516330" cy="601444"/>
      </dsp:txXfrm>
    </dsp:sp>
    <dsp:sp modelId="{61F91865-5C05-41F6-8570-A27B7E0785CF}">
      <dsp:nvSpPr>
        <dsp:cNvPr id="0" name=""/>
        <dsp:cNvSpPr/>
      </dsp:nvSpPr>
      <dsp:spPr>
        <a:xfrm>
          <a:off x="0" y="3011810"/>
          <a:ext cx="10190252" cy="566065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2D3186-AC43-4B93-ADAC-D0339AB45C54}">
      <dsp:nvSpPr>
        <dsp:cNvPr id="0" name=""/>
        <dsp:cNvSpPr/>
      </dsp:nvSpPr>
      <dsp:spPr>
        <a:xfrm>
          <a:off x="171234" y="3139175"/>
          <a:ext cx="311640" cy="3113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4E86AB-A267-4EF1-8EBA-39EF5465FD0B}">
      <dsp:nvSpPr>
        <dsp:cNvPr id="0" name=""/>
        <dsp:cNvSpPr/>
      </dsp:nvSpPr>
      <dsp:spPr>
        <a:xfrm>
          <a:off x="654109" y="3011810"/>
          <a:ext cx="9516330" cy="601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653" tIns="63653" rIns="63653" bIns="63653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NMOS makes IP control easy, try it yourself!</a:t>
          </a:r>
        </a:p>
      </dsp:txBody>
      <dsp:txXfrm>
        <a:off x="654109" y="3011810"/>
        <a:ext cx="9516330" cy="6014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#3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#4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2CBFB8-B127-4146-A253-718670574BB2}" type="datetimeFigureOut">
              <a:rPr lang="en-US" smtClean="0"/>
              <a:t>9/6/22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E18247-FDDF-584F-A089-FD47238B99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144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>
            <a:extLst>
              <a:ext uri="{FF2B5EF4-FFF2-40B4-BE49-F238E27FC236}">
                <a16:creationId xmlns:a16="http://schemas.microsoft.com/office/drawing/2014/main" id="{8830F778-423A-8945-BFCB-A7031CF2FB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4" name="Notes Placeholder 2">
            <a:extLst>
              <a:ext uri="{FF2B5EF4-FFF2-40B4-BE49-F238E27FC236}">
                <a16:creationId xmlns:a16="http://schemas.microsoft.com/office/drawing/2014/main" id="{A0A24A28-C2EB-C846-9FF5-3DB28E646A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8675" name="Slide Number Placeholder 3">
            <a:extLst>
              <a:ext uri="{FF2B5EF4-FFF2-40B4-BE49-F238E27FC236}">
                <a16:creationId xmlns:a16="http://schemas.microsoft.com/office/drawing/2014/main" id="{8E2594A4-0BE2-C242-8FC9-1C2071623D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749701F-1FF2-AB40-B3EE-14C435D3FCFE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>
            <a:extLst>
              <a:ext uri="{FF2B5EF4-FFF2-40B4-BE49-F238E27FC236}">
                <a16:creationId xmlns:a16="http://schemas.microsoft.com/office/drawing/2014/main" id="{D88FA0D0-A457-9146-9D39-47608D42B0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4" name="Notes Placeholder 2">
            <a:extLst>
              <a:ext uri="{FF2B5EF4-FFF2-40B4-BE49-F238E27FC236}">
                <a16:creationId xmlns:a16="http://schemas.microsoft.com/office/drawing/2014/main" id="{5B106CA1-D512-944D-ADBA-E2DC82735E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3795" name="Slide Number Placeholder 3">
            <a:extLst>
              <a:ext uri="{FF2B5EF4-FFF2-40B4-BE49-F238E27FC236}">
                <a16:creationId xmlns:a16="http://schemas.microsoft.com/office/drawing/2014/main" id="{A911015B-EBA1-834D-92D0-F07C361B3C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86BCAFC-4D0E-2B43-A10D-56AC97FDF395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44950F-38B9-F444-84D3-0D02E796CFF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465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79562DEB-B81F-B32A-849A-CC7F12388C57}"/>
              </a:ext>
            </a:extLst>
          </p:cNvPr>
          <p:cNvSpPr/>
          <p:nvPr userDrawn="1"/>
        </p:nvSpPr>
        <p:spPr>
          <a:xfrm>
            <a:off x="-2" y="1"/>
            <a:ext cx="12193200" cy="6119231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2C9FA0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6C5F0E5-C64A-3666-C8D7-DC9415AD790D}"/>
              </a:ext>
            </a:extLst>
          </p:cNvPr>
          <p:cNvSpPr/>
          <p:nvPr userDrawn="1"/>
        </p:nvSpPr>
        <p:spPr>
          <a:xfrm>
            <a:off x="441983" y="0"/>
            <a:ext cx="11713464" cy="6102354"/>
          </a:xfrm>
          <a:prstGeom prst="rect">
            <a:avLst/>
          </a:prstGeom>
          <a:gradFill flip="none" rotWithShape="1">
            <a:gsLst>
              <a:gs pos="0">
                <a:srgbClr val="00C2B9">
                  <a:shade val="30000"/>
                  <a:satMod val="115000"/>
                  <a:alpha val="82672"/>
                </a:srgbClr>
              </a:gs>
              <a:gs pos="50000">
                <a:srgbClr val="00C2B9">
                  <a:shade val="67500"/>
                  <a:satMod val="115000"/>
                  <a:alpha val="30000"/>
                </a:srgbClr>
              </a:gs>
              <a:gs pos="100000">
                <a:srgbClr val="00C2B9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Bottom Rectangle">
            <a:extLst>
              <a:ext uri="{FF2B5EF4-FFF2-40B4-BE49-F238E27FC236}">
                <a16:creationId xmlns:a16="http://schemas.microsoft.com/office/drawing/2014/main" id="{A9C2C117-1A92-12A4-9312-1322CFA579DB}"/>
              </a:ext>
            </a:extLst>
          </p:cNvPr>
          <p:cNvSpPr/>
          <p:nvPr userDrawn="1"/>
        </p:nvSpPr>
        <p:spPr>
          <a:xfrm>
            <a:off x="-9279" y="6122427"/>
            <a:ext cx="12201272" cy="761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D7B76E8-B9DF-09D0-2F44-B54CE8457B42}"/>
              </a:ext>
            </a:extLst>
          </p:cNvPr>
          <p:cNvGrpSpPr/>
          <p:nvPr userDrawn="1"/>
        </p:nvGrpSpPr>
        <p:grpSpPr>
          <a:xfrm>
            <a:off x="2620237" y="6222429"/>
            <a:ext cx="6888692" cy="529316"/>
            <a:chOff x="2538957" y="6205171"/>
            <a:chExt cx="6888692" cy="529316"/>
          </a:xfrm>
        </p:grpSpPr>
        <p:pic>
          <p:nvPicPr>
            <p:cNvPr id="8" name="Picture 7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5AEF10D1-6D77-0F24-8203-9350848B2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38957" y="6334463"/>
              <a:ext cx="763035" cy="337602"/>
            </a:xfrm>
            <a:prstGeom prst="rect">
              <a:avLst/>
            </a:prstGeom>
          </p:spPr>
        </p:pic>
        <p:pic>
          <p:nvPicPr>
            <p:cNvPr id="9" name="Picture 8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563C5B4D-D984-BF36-C51B-00DEFDADB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73436" y="6362391"/>
              <a:ext cx="926473" cy="260959"/>
            </a:xfrm>
            <a:prstGeom prst="rect">
              <a:avLst/>
            </a:prstGeom>
          </p:spPr>
        </p:pic>
        <p:pic>
          <p:nvPicPr>
            <p:cNvPr id="10" name="Picture 9" descr="A picture containing text, sign, outdoor&#10;&#10;Description automatically generated">
              <a:extLst>
                <a:ext uri="{FF2B5EF4-FFF2-40B4-BE49-F238E27FC236}">
                  <a16:creationId xmlns:a16="http://schemas.microsoft.com/office/drawing/2014/main" id="{B3F23480-37DE-E43B-244F-A085AE5D9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65536" y="6373633"/>
              <a:ext cx="916363" cy="259263"/>
            </a:xfrm>
            <a:prstGeom prst="rect">
              <a:avLst/>
            </a:prstGeom>
          </p:spPr>
        </p:pic>
        <p:pic>
          <p:nvPicPr>
            <p:cNvPr id="11" name="Picture 10" descr="Logo&#10;&#10;Description automatically generated">
              <a:extLst>
                <a:ext uri="{FF2B5EF4-FFF2-40B4-BE49-F238E27FC236}">
                  <a16:creationId xmlns:a16="http://schemas.microsoft.com/office/drawing/2014/main" id="{1DEDB58F-3BDE-87CC-AC31-3024CDC96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98715" y="6227652"/>
              <a:ext cx="724050" cy="506835"/>
            </a:xfrm>
            <a:prstGeom prst="rect">
              <a:avLst/>
            </a:prstGeom>
          </p:spPr>
        </p:pic>
        <p:pic>
          <p:nvPicPr>
            <p:cNvPr id="12" name="Picture 11" descr="Logo, company name&#10;&#10;Description automatically generated">
              <a:extLst>
                <a:ext uri="{FF2B5EF4-FFF2-40B4-BE49-F238E27FC236}">
                  <a16:creationId xmlns:a16="http://schemas.microsoft.com/office/drawing/2014/main" id="{685ABA7E-3CC5-1473-A498-1CD0B2E6E2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8124" b="33161"/>
            <a:stretch/>
          </p:blipFill>
          <p:spPr>
            <a:xfrm>
              <a:off x="6995398" y="6205171"/>
              <a:ext cx="1595024" cy="493321"/>
            </a:xfrm>
            <a:prstGeom prst="rect">
              <a:avLst/>
            </a:prstGeom>
          </p:spPr>
        </p:pic>
        <p:pic>
          <p:nvPicPr>
            <p:cNvPr id="13" name="Picture 12" descr="Logo, company name&#10;&#10;Description automatically generated">
              <a:extLst>
                <a:ext uri="{FF2B5EF4-FFF2-40B4-BE49-F238E27FC236}">
                  <a16:creationId xmlns:a16="http://schemas.microsoft.com/office/drawing/2014/main" id="{9B1968E8-917F-92DC-6F77-5A4EF847C6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59011" y="6296797"/>
              <a:ext cx="668638" cy="358390"/>
            </a:xfrm>
            <a:prstGeom prst="rect">
              <a:avLst/>
            </a:prstGeom>
          </p:spPr>
        </p:pic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8CA84E68-953C-A442-BCEB-CA375A374C0F}"/>
              </a:ext>
            </a:extLst>
          </p:cNvPr>
          <p:cNvSpPr/>
          <p:nvPr userDrawn="1"/>
        </p:nvSpPr>
        <p:spPr>
          <a:xfrm>
            <a:off x="9281786" y="0"/>
            <a:ext cx="2919484" cy="610235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2C9FA0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 hidden="1">
            <a:extLst>
              <a:ext uri="{FF2B5EF4-FFF2-40B4-BE49-F238E27FC236}">
                <a16:creationId xmlns:a16="http://schemas.microsoft.com/office/drawing/2014/main" id="{D0FA16CB-13DE-79D8-9634-AB09EC8BF8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78536" y="0"/>
            <a:ext cx="11718098" cy="6858000"/>
          </a:xfrm>
          <a:prstGeom prst="rect">
            <a:avLst/>
          </a:prstGeom>
          <a:gradFill>
            <a:gsLst>
              <a:gs pos="19000">
                <a:srgbClr val="000000">
                  <a:alpha val="62000"/>
                </a:srgbClr>
              </a:gs>
              <a:gs pos="100000">
                <a:schemeClr val="accent1">
                  <a:lumMod val="75000"/>
                  <a:alpha val="44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93466FC-D789-6175-567B-4FB250469CB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428294" y="3047421"/>
            <a:ext cx="3747396" cy="1186958"/>
          </a:xfrm>
          <a:prstGeom prst="rect">
            <a:avLst/>
          </a:prstGeom>
        </p:spPr>
      </p:pic>
      <p:cxnSp>
        <p:nvCxnSpPr>
          <p:cNvPr id="14" name="Line">
            <a:extLst>
              <a:ext uri="{FF2B5EF4-FFF2-40B4-BE49-F238E27FC236}">
                <a16:creationId xmlns:a16="http://schemas.microsoft.com/office/drawing/2014/main" id="{2F9C37D9-BBE4-EF1C-6879-84D4706762DB}"/>
              </a:ext>
            </a:extLst>
          </p:cNvPr>
          <p:cNvCxnSpPr/>
          <p:nvPr userDrawn="1"/>
        </p:nvCxnSpPr>
        <p:spPr>
          <a:xfrm>
            <a:off x="6076797" y="2536280"/>
            <a:ext cx="0" cy="2789961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F0A69FCE-86E1-E7F8-8526-B5D173D2143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093051" y="2661790"/>
            <a:ext cx="4000558" cy="2538939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0B6B7C5-B9C1-1A0E-9E6E-6D9A277FEC93}"/>
              </a:ext>
            </a:extLst>
          </p:cNvPr>
          <p:cNvCxnSpPr/>
          <p:nvPr userDrawn="1"/>
        </p:nvCxnSpPr>
        <p:spPr>
          <a:xfrm>
            <a:off x="-9279" y="6102354"/>
            <a:ext cx="1221054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947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ECC15-9F07-0375-FC78-A460C9B93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CDB283-31B9-A03A-F776-C8F7065398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818FAD-E904-CD06-E91E-380017F27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86490-DB3D-9340-B04F-1F2289A7EF84}" type="datetimeFigureOut">
              <a:rPr lang="en-US" smtClean="0"/>
              <a:t>9/6/22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FA82D-A3DD-A02D-2EC0-FB60D2D04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E1A883-3C2B-56FD-786B-14EA834D9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F13E-67E0-DB4B-9644-A98F2C7D8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586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462DD7-3F2F-A8F5-8280-48FC554EF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54E6B8-2007-F588-2D49-4D096F0206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1BA1F1-3C5B-F5C8-8568-782A6E175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86490-DB3D-9340-B04F-1F2289A7EF84}" type="datetimeFigureOut">
              <a:rPr lang="en-US" smtClean="0"/>
              <a:t>9/6/22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3ED891-9297-B947-E069-2D3583679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E39025-5FD0-53C8-6CF1-AD4B90EE4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F13E-67E0-DB4B-9644-A98F2C7D8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407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498601"/>
            <a:ext cx="10363200" cy="1470025"/>
          </a:xfrm>
        </p:spPr>
        <p:txBody>
          <a:bodyPr/>
          <a:lstStyle>
            <a:lvl1pPr>
              <a:defRPr sz="5333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225800"/>
            <a:ext cx="8534400" cy="1752600"/>
          </a:xfrm>
        </p:spPr>
        <p:txBody>
          <a:bodyPr/>
          <a:lstStyle>
            <a:lvl1pPr marL="0" indent="0" algn="ctr">
              <a:buNone/>
              <a:defRPr sz="3733" i="1"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27065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582196-8188-0705-99D5-A535CDE5C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2DEFE-9D35-1429-5C16-926F96413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86490-DB3D-9340-B04F-1F2289A7EF84}" type="datetimeFigureOut">
              <a:rPr lang="en-US" smtClean="0"/>
              <a:t>9/6/22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D1A7B4-0406-6703-B209-7C0950691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4E285-998C-BFCF-014B-6A2B890B3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F13E-67E0-DB4B-9644-A98F2C7D8D3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A243563-B626-B90A-7CC8-A11E420E0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2367"/>
            <a:ext cx="10515600" cy="891416"/>
          </a:xfrm>
          <a:prstGeom prst="rect">
            <a:avLst/>
          </a:prstGeo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7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29DD2-636C-4898-0D87-C1D6B0BB8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10D901-D0EE-2362-46A0-BF56FC268A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31718A-3DCA-B23B-D622-5FE239A05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86490-DB3D-9340-B04F-1F2289A7EF84}" type="datetimeFigureOut">
              <a:rPr lang="en-US" smtClean="0"/>
              <a:t>9/6/22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A0515-547E-076A-ECCF-15E08F69B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F8775-B685-089C-CC78-6FB79ED3D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F13E-67E0-DB4B-9644-A98F2C7D8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897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DD2EF9-3FCA-F71D-E4DE-D83835E744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1B1B62-00DA-D29D-404D-C861E927C6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C3C8B1-7ED1-FE23-558A-5C97B5BD7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86490-DB3D-9340-B04F-1F2289A7EF84}" type="datetimeFigureOut">
              <a:rPr lang="en-US" smtClean="0"/>
              <a:t>9/6/22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3CB99C-1FAB-13BC-3836-C937934DB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55CF4B-4E1A-59C9-9A98-146717516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F13E-67E0-DB4B-9644-A98F2C7D8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043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65AF25-6F4E-0D05-F313-BB80EF9B8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BF3624-2917-89F3-3220-BD1A51660F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D9F8FC-4343-5C66-B9E1-3AB4659B92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C0AB30-5325-B253-70DB-5C79D7B9F6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1372EC-9787-1386-7C16-04636D772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86490-DB3D-9340-B04F-1F2289A7EF84}" type="datetimeFigureOut">
              <a:rPr lang="en-US" smtClean="0"/>
              <a:t>9/6/22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C756E1-56D6-B255-D540-650BB9025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61ED8A-EE56-76CC-F410-EF329A6A2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F13E-67E0-DB4B-9644-A98F2C7D8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271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DF8E0-882C-85AC-DB74-6EA5FBFD2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A42884-EC6C-78AB-37D6-F29E96B4F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86490-DB3D-9340-B04F-1F2289A7EF84}" type="datetimeFigureOut">
              <a:rPr lang="en-US" smtClean="0"/>
              <a:t>9/6/22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AEDCF7-3CE8-5B18-BB9D-D446CBAA8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4B3E4C-4AAB-2044-DC59-2EF610E99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F13E-67E0-DB4B-9644-A98F2C7D8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374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C18307-A042-151C-4E24-FE3335FF3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86490-DB3D-9340-B04F-1F2289A7EF84}" type="datetimeFigureOut">
              <a:rPr lang="en-US" smtClean="0"/>
              <a:t>9/6/22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215A43-E95D-519A-0B2F-0F6EDF487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7438F8-477F-1AD2-2840-7ACDC6359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F13E-67E0-DB4B-9644-A98F2C7D8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871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71EF7-291B-DF19-426F-85E329618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90564-35BD-B629-CBD4-CAA72FC458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6AF1E0-FB1C-3AAE-CC29-734375D364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38C43C-366C-F788-B65F-D2A712475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86490-DB3D-9340-B04F-1F2289A7EF84}" type="datetimeFigureOut">
              <a:rPr lang="en-US" smtClean="0"/>
              <a:t>9/6/22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A0F5A1-D390-6B58-F0C6-830149682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F367A7-4A04-B77A-64AA-C2B423997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F13E-67E0-DB4B-9644-A98F2C7D8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844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F061A-B4BE-4C3D-46A0-2E8E28D5A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6C90CC-CE2A-BB5F-AEF5-1162881D66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836976-42C6-E0E8-60D5-C185881109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FA97EA-2AF0-227D-37FC-10E1F366C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86490-DB3D-9340-B04F-1F2289A7EF84}" type="datetimeFigureOut">
              <a:rPr lang="en-US" smtClean="0"/>
              <a:t>9/6/22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4AE31D-D610-6421-A22F-D60F7B97E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CB5BD3-1E96-BB27-59EE-41990B878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F13E-67E0-DB4B-9644-A98F2C7D8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311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76E8BA4-C263-DD8F-2075-E58B2DE26A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t="41540" b="38803"/>
          <a:stretch/>
        </p:blipFill>
        <p:spPr>
          <a:xfrm>
            <a:off x="1" y="0"/>
            <a:ext cx="12191999" cy="134815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84B369-DAC4-2108-E86E-24B484AAAD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EBAC18-7798-A02A-6561-CE7810AD4D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D86490-DB3D-9340-B04F-1F2289A7EF84}" type="datetimeFigureOut">
              <a:rPr lang="en-US" smtClean="0"/>
              <a:t>9/6/22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5E13B5-7FE1-4E5E-2145-DDBA1D918F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94D2FF-DC11-7A4B-D738-06B585F0A6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FCF13E-67E0-DB4B-9644-A98F2C7D8D3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ADCBF2-5CE3-1E76-C4D3-70D6610F20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t="41540" b="38803"/>
          <a:stretch/>
        </p:blipFill>
        <p:spPr>
          <a:xfrm>
            <a:off x="0" y="0"/>
            <a:ext cx="12192000" cy="1348154"/>
          </a:xfrm>
          <a:prstGeom prst="rect">
            <a:avLst/>
          </a:prstGeom>
        </p:spPr>
      </p:pic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06B2E87-1D0C-F4BD-7459-862641E1028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975272" y="412699"/>
            <a:ext cx="2069275" cy="65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287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2C9FA0"/>
        </a:buClr>
        <a:buFont typeface="Wingdings" pitchFamily="2" charset="2"/>
        <a:buChar char="§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C9FA0"/>
        </a:buClr>
        <a:buFont typeface="Wingdings" pitchFamily="2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C9FA0"/>
        </a:buClr>
        <a:buFont typeface="Wingdings" pitchFamily="2" charset="2"/>
        <a:buChar char="§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C9FA0"/>
        </a:buClr>
        <a:buFont typeface="Wingdings" pitchFamily="2" charset="2"/>
        <a:buChar char="§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C9FA0"/>
        </a:buClr>
        <a:buFont typeface="Wingdings" pitchFamily="2" charset="2"/>
        <a:buChar char="§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specs.amwa.tv/info-004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MWA-TV/nmos-testing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ithub.com/rhastie/easy-nmos" TargetMode="Externa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png"/><Relationship Id="rId3" Type="http://schemas.openxmlformats.org/officeDocument/2006/relationships/image" Target="../media/image34.jpg"/><Relationship Id="rId7" Type="http://schemas.openxmlformats.org/officeDocument/2006/relationships/image" Target="../media/image37.png"/><Relationship Id="rId12" Type="http://schemas.openxmlformats.org/officeDocument/2006/relationships/image" Target="../media/image42.jpeg"/><Relationship Id="rId17" Type="http://schemas.openxmlformats.org/officeDocument/2006/relationships/image" Target="../media/image47.jp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11" Type="http://schemas.openxmlformats.org/officeDocument/2006/relationships/image" Target="../media/image41.jpg"/><Relationship Id="rId5" Type="http://schemas.openxmlformats.org/officeDocument/2006/relationships/image" Target="../media/image35.jpeg"/><Relationship Id="rId15" Type="http://schemas.openxmlformats.org/officeDocument/2006/relationships/image" Target="../media/image45.jpeg"/><Relationship Id="rId10" Type="http://schemas.openxmlformats.org/officeDocument/2006/relationships/image" Target="../media/image40.png"/><Relationship Id="rId4" Type="http://schemas.openxmlformats.org/officeDocument/2006/relationships/image" Target="../media/image28.png"/><Relationship Id="rId9" Type="http://schemas.openxmlformats.org/officeDocument/2006/relationships/image" Target="../media/image39.jpeg"/><Relationship Id="rId1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iedel.net/downloads/firmware-software/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7B37BA2-AFC0-648B-15E7-64F68CB1427F}"/>
              </a:ext>
            </a:extLst>
          </p:cNvPr>
          <p:cNvSpPr txBox="1"/>
          <p:nvPr/>
        </p:nvSpPr>
        <p:spPr>
          <a:xfrm>
            <a:off x="1791671" y="469653"/>
            <a:ext cx="51125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+mj-lt"/>
              </a:rPr>
              <a:t>ST 2110 Launch Pad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953437-BC45-7CA9-5FC7-42D3135DDEC3}"/>
              </a:ext>
            </a:extLst>
          </p:cNvPr>
          <p:cNvSpPr txBox="1"/>
          <p:nvPr/>
        </p:nvSpPr>
        <p:spPr>
          <a:xfrm>
            <a:off x="2059967" y="1757402"/>
            <a:ext cx="8079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+mj-lt"/>
              </a:rPr>
              <a:t>Jed </a:t>
            </a:r>
            <a:r>
              <a:rPr lang="en-US" sz="2800" dirty="0" err="1">
                <a:solidFill>
                  <a:schemeClr val="bg1"/>
                </a:solidFill>
                <a:latin typeface="+mj-lt"/>
              </a:rPr>
              <a:t>Deame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, CEO, </a:t>
            </a:r>
            <a:r>
              <a:rPr lang="en-US" sz="2800" dirty="0" err="1">
                <a:solidFill>
                  <a:schemeClr val="bg1"/>
                </a:solidFill>
                <a:latin typeface="+mj-lt"/>
              </a:rPr>
              <a:t>Nextera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Video</a:t>
            </a:r>
          </a:p>
        </p:txBody>
      </p:sp>
      <p:pic>
        <p:nvPicPr>
          <p:cNvPr id="7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71016096-C6F4-3246-8AE4-BDB180554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427" y="314242"/>
            <a:ext cx="3771103" cy="1080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0BA71EC6-346A-874F-BFB2-C9AACE23B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576" y="6296330"/>
            <a:ext cx="106680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34796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1">
            <a:extLst>
              <a:ext uri="{FF2B5EF4-FFF2-40B4-BE49-F238E27FC236}">
                <a16:creationId xmlns:a16="http://schemas.microsoft.com/office/drawing/2014/main" id="{1F1D0249-227C-E249-8927-2174495E2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61919"/>
          </a:xfrm>
        </p:spPr>
        <p:txBody>
          <a:bodyPr/>
          <a:lstStyle/>
          <a:p>
            <a:r>
              <a:rPr lang="en-US" altLang="en-US" dirty="0"/>
              <a:t>What is a Typical Implementation?</a:t>
            </a:r>
          </a:p>
        </p:txBody>
      </p:sp>
      <p:pic>
        <p:nvPicPr>
          <p:cNvPr id="9218" name="Content Placeholder 4">
            <a:extLst>
              <a:ext uri="{FF2B5EF4-FFF2-40B4-BE49-F238E27FC236}">
                <a16:creationId xmlns:a16="http://schemas.microsoft.com/office/drawing/2014/main" id="{1867605C-A6E1-654A-8848-E2B2C57AEA2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7"/>
          <a:stretch>
            <a:fillRect/>
          </a:stretch>
        </p:blipFill>
        <p:spPr>
          <a:xfrm>
            <a:off x="1494367" y="1844519"/>
            <a:ext cx="9582151" cy="4790016"/>
          </a:xfrm>
        </p:spPr>
      </p:pic>
      <p:sp>
        <p:nvSpPr>
          <p:cNvPr id="9219" name="TextBox 5">
            <a:extLst>
              <a:ext uri="{FF2B5EF4-FFF2-40B4-BE49-F238E27FC236}">
                <a16:creationId xmlns:a16="http://schemas.microsoft.com/office/drawing/2014/main" id="{4CBA531B-37F8-0E4B-9CFD-12AC335887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2700" y="5629120"/>
            <a:ext cx="3997184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00B050"/>
                </a:solidFill>
                <a:latin typeface="Arial" panose="020B0604020202020204" pitchFamily="34" charset="0"/>
              </a:rPr>
              <a:t>ST 2110 FPGA Core</a:t>
            </a:r>
          </a:p>
        </p:txBody>
      </p:sp>
      <p:sp>
        <p:nvSpPr>
          <p:cNvPr id="9220" name="TextBox 6">
            <a:extLst>
              <a:ext uri="{FF2B5EF4-FFF2-40B4-BE49-F238E27FC236}">
                <a16:creationId xmlns:a16="http://schemas.microsoft.com/office/drawing/2014/main" id="{B3106C07-67B4-474A-A4AC-D238622606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1" y="1859335"/>
            <a:ext cx="2454903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33">
                <a:latin typeface="Arial" panose="020B0604020202020204" pitchFamily="34" charset="0"/>
              </a:rPr>
              <a:t>ST 2110 Controller</a:t>
            </a:r>
          </a:p>
        </p:txBody>
      </p:sp>
      <p:pic>
        <p:nvPicPr>
          <p:cNvPr id="9221" name="Picture 9">
            <a:extLst>
              <a:ext uri="{FF2B5EF4-FFF2-40B4-BE49-F238E27FC236}">
                <a16:creationId xmlns:a16="http://schemas.microsoft.com/office/drawing/2014/main" id="{FD3BD186-70BB-B141-8F79-606143A3B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534" y="1664602"/>
            <a:ext cx="3532717" cy="296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22" name="Group 13">
            <a:extLst>
              <a:ext uri="{FF2B5EF4-FFF2-40B4-BE49-F238E27FC236}">
                <a16:creationId xmlns:a16="http://schemas.microsoft.com/office/drawing/2014/main" id="{2FAB9CBB-9A6B-5042-9DFD-FAC54365B2F9}"/>
              </a:ext>
            </a:extLst>
          </p:cNvPr>
          <p:cNvGrpSpPr>
            <a:grpSpLocks/>
          </p:cNvGrpSpPr>
          <p:nvPr/>
        </p:nvGrpSpPr>
        <p:grpSpPr bwMode="auto">
          <a:xfrm>
            <a:off x="1223433" y="2572652"/>
            <a:ext cx="414867" cy="3962400"/>
            <a:chOff x="1676400" y="1981200"/>
            <a:chExt cx="413657" cy="39624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1F26CF0-BC95-304D-BF1F-F63376DEECEF}"/>
                </a:ext>
              </a:extLst>
            </p:cNvPr>
            <p:cNvSpPr/>
            <p:nvPr/>
          </p:nvSpPr>
          <p:spPr>
            <a:xfrm>
              <a:off x="1676400" y="1981200"/>
              <a:ext cx="413657" cy="3962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40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77C477A-9199-914B-9397-D3FFB829856A}"/>
                </a:ext>
              </a:extLst>
            </p:cNvPr>
            <p:cNvSpPr/>
            <p:nvPr/>
          </p:nvSpPr>
          <p:spPr>
            <a:xfrm>
              <a:off x="1752378" y="2357967"/>
              <a:ext cx="261701" cy="262467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40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90DC5F2-1A1D-4B40-83CE-1253642DDDBA}"/>
                </a:ext>
              </a:extLst>
            </p:cNvPr>
            <p:cNvSpPr/>
            <p:nvPr/>
          </p:nvSpPr>
          <p:spPr>
            <a:xfrm>
              <a:off x="1752378" y="5355167"/>
              <a:ext cx="261701" cy="262467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400"/>
            </a:p>
          </p:txBody>
        </p:sp>
      </p:grpSp>
      <p:grpSp>
        <p:nvGrpSpPr>
          <p:cNvPr id="9223" name="Group 14">
            <a:extLst>
              <a:ext uri="{FF2B5EF4-FFF2-40B4-BE49-F238E27FC236}">
                <a16:creationId xmlns:a16="http://schemas.microsoft.com/office/drawing/2014/main" id="{269A03AF-7ACC-C84E-B386-AC880A76A2B7}"/>
              </a:ext>
            </a:extLst>
          </p:cNvPr>
          <p:cNvGrpSpPr>
            <a:grpSpLocks/>
          </p:cNvGrpSpPr>
          <p:nvPr/>
        </p:nvGrpSpPr>
        <p:grpSpPr bwMode="auto">
          <a:xfrm>
            <a:off x="10748433" y="2572652"/>
            <a:ext cx="414867" cy="3962400"/>
            <a:chOff x="1676400" y="1981200"/>
            <a:chExt cx="413657" cy="39624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ADF37D7-6404-EB45-AF4C-FE7681DDA53E}"/>
                </a:ext>
              </a:extLst>
            </p:cNvPr>
            <p:cNvSpPr/>
            <p:nvPr/>
          </p:nvSpPr>
          <p:spPr>
            <a:xfrm>
              <a:off x="1676400" y="1981200"/>
              <a:ext cx="413657" cy="3962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40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B98D86C-302D-3845-990B-4DFC258F7132}"/>
                </a:ext>
              </a:extLst>
            </p:cNvPr>
            <p:cNvSpPr/>
            <p:nvPr/>
          </p:nvSpPr>
          <p:spPr>
            <a:xfrm>
              <a:off x="1752378" y="2357967"/>
              <a:ext cx="261701" cy="262467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40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E402484-37BF-8144-994E-BAB328ECD685}"/>
                </a:ext>
              </a:extLst>
            </p:cNvPr>
            <p:cNvSpPr/>
            <p:nvPr/>
          </p:nvSpPr>
          <p:spPr>
            <a:xfrm>
              <a:off x="1752378" y="5355167"/>
              <a:ext cx="261701" cy="262467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400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909D4364-D56B-2441-8752-A50A99D02FEC}"/>
              </a:ext>
            </a:extLst>
          </p:cNvPr>
          <p:cNvSpPr/>
          <p:nvPr/>
        </p:nvSpPr>
        <p:spPr>
          <a:xfrm>
            <a:off x="9224434" y="1450820"/>
            <a:ext cx="1341967" cy="4614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400" dirty="0"/>
              <a:t>PTP Grandmaster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5181E2B-1516-EC45-8E0A-815F8432605B}"/>
              </a:ext>
            </a:extLst>
          </p:cNvPr>
          <p:cNvSpPr/>
          <p:nvPr/>
        </p:nvSpPr>
        <p:spPr>
          <a:xfrm>
            <a:off x="7355418" y="1450820"/>
            <a:ext cx="1576916" cy="4614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400" dirty="0"/>
              <a:t>ST 2110 Camera, GFX System, etc.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B97FE22-6F4B-D34B-9A6B-4CA5D87CD316}"/>
              </a:ext>
            </a:extLst>
          </p:cNvPr>
          <p:cNvSpPr/>
          <p:nvPr/>
        </p:nvSpPr>
        <p:spPr>
          <a:xfrm>
            <a:off x="1638301" y="2570536"/>
            <a:ext cx="5473700" cy="1665817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400"/>
          </a:p>
        </p:txBody>
      </p:sp>
      <p:sp>
        <p:nvSpPr>
          <p:cNvPr id="9227" name="TextBox 20">
            <a:extLst>
              <a:ext uri="{FF2B5EF4-FFF2-40B4-BE49-F238E27FC236}">
                <a16:creationId xmlns:a16="http://schemas.microsoft.com/office/drawing/2014/main" id="{D84FD2EB-0731-9241-A09B-56D2D6C34B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234" y="3675435"/>
            <a:ext cx="25865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200" b="1">
                <a:solidFill>
                  <a:srgbClr val="00B050"/>
                </a:solidFill>
                <a:latin typeface="Arial" panose="020B0604020202020204" pitchFamily="34" charset="0"/>
              </a:rPr>
              <a:t>NMOS Core</a:t>
            </a:r>
          </a:p>
        </p:txBody>
      </p:sp>
      <p:sp>
        <p:nvSpPr>
          <p:cNvPr id="9228" name="TextBox 21">
            <a:extLst>
              <a:ext uri="{FF2B5EF4-FFF2-40B4-BE49-F238E27FC236}">
                <a16:creationId xmlns:a16="http://schemas.microsoft.com/office/drawing/2014/main" id="{7F637C14-94F1-5E49-BD7F-BC6A211580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15185" y="4839602"/>
            <a:ext cx="1119217" cy="107721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200" b="1">
                <a:solidFill>
                  <a:srgbClr val="00B050"/>
                </a:solidFill>
                <a:latin typeface="Arial" panose="020B0604020202020204" pitchFamily="34" charset="0"/>
              </a:rPr>
              <a:t>PTP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200" b="1">
                <a:solidFill>
                  <a:srgbClr val="00B050"/>
                </a:solidFill>
                <a:latin typeface="Arial" panose="020B0604020202020204" pitchFamily="34" charset="0"/>
              </a:rPr>
              <a:t>Core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08AA2B8D-0511-284E-88E9-3CF83C1D9ABF}"/>
              </a:ext>
            </a:extLst>
          </p:cNvPr>
          <p:cNvSpPr/>
          <p:nvPr/>
        </p:nvSpPr>
        <p:spPr>
          <a:xfrm>
            <a:off x="1638301" y="4257519"/>
            <a:ext cx="5930900" cy="2074333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400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7CB3947F-14B3-B548-9B8E-D440445BB54F}"/>
              </a:ext>
            </a:extLst>
          </p:cNvPr>
          <p:cNvSpPr/>
          <p:nvPr/>
        </p:nvSpPr>
        <p:spPr>
          <a:xfrm>
            <a:off x="9224434" y="2951536"/>
            <a:ext cx="1515533" cy="3348567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4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4">
            <a:extLst>
              <a:ext uri="{FF2B5EF4-FFF2-40B4-BE49-F238E27FC236}">
                <a16:creationId xmlns:a16="http://schemas.microsoft.com/office/drawing/2014/main" id="{F7CC46CF-8EAC-644E-878B-8599770E21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5884" y="3774038"/>
            <a:ext cx="6104467" cy="1397000"/>
          </a:xfrm>
        </p:spPr>
        <p:txBody>
          <a:bodyPr/>
          <a:lstStyle/>
          <a:p>
            <a:pPr algn="ctr"/>
            <a:r>
              <a:rPr lang="en-US" altLang="en-US" dirty="0"/>
              <a:t>Components</a:t>
            </a:r>
          </a:p>
        </p:txBody>
      </p:sp>
      <p:pic>
        <p:nvPicPr>
          <p:cNvPr id="10242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EDCAF454-A082-2E41-A28E-7A975537A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818239"/>
            <a:ext cx="4876800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2A539988-0A86-F141-ADD1-BE8ED3D3D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31" y="6041204"/>
            <a:ext cx="1735237" cy="725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le 1">
            <a:extLst>
              <a:ext uri="{FF2B5EF4-FFF2-40B4-BE49-F238E27FC236}">
                <a16:creationId xmlns:a16="http://schemas.microsoft.com/office/drawing/2014/main" id="{3B423D71-ED96-A94B-82F4-75FCA57DF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900"/>
            <a:ext cx="10515600" cy="1205644"/>
          </a:xfrm>
        </p:spPr>
        <p:txBody>
          <a:bodyPr/>
          <a:lstStyle/>
          <a:p>
            <a:r>
              <a:rPr lang="en-US" altLang="en-US" dirty="0"/>
              <a:t>IS-04 (Registration &amp; Discovery)</a:t>
            </a: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1AD92564-0935-9347-9D74-2FA690C9E536}"/>
              </a:ext>
            </a:extLst>
          </p:cNvPr>
          <p:cNvGraphicFramePr>
            <a:graphicFrameLocks/>
          </p:cNvGraphicFramePr>
          <p:nvPr/>
        </p:nvGraphicFramePr>
        <p:xfrm>
          <a:off x="2189129" y="1963551"/>
          <a:ext cx="7772400" cy="24529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3A333E19-88A6-074A-AAF2-70A84E5267C8}"/>
              </a:ext>
            </a:extLst>
          </p:cNvPr>
          <p:cNvSpPr/>
          <p:nvPr/>
        </p:nvSpPr>
        <p:spPr>
          <a:xfrm>
            <a:off x="4876801" y="4696884"/>
            <a:ext cx="5084233" cy="7006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133" dirty="0">
                <a:solidFill>
                  <a:schemeClr val="tx1"/>
                </a:solidFill>
              </a:rPr>
              <a:t>Registry</a:t>
            </a:r>
          </a:p>
          <a:p>
            <a:pPr algn="ctr" eaLnBrk="1" hangingPunct="1">
              <a:defRPr/>
            </a:pPr>
            <a:r>
              <a:rPr lang="en-US" sz="2133" dirty="0"/>
              <a:t>[PC running RDS SW or built into switch]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843980-8629-DE41-A0F2-6039517B02E4}"/>
              </a:ext>
            </a:extLst>
          </p:cNvPr>
          <p:cNvSpPr/>
          <p:nvPr/>
        </p:nvSpPr>
        <p:spPr>
          <a:xfrm>
            <a:off x="2188634" y="4696884"/>
            <a:ext cx="2353733" cy="7006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133" dirty="0">
                <a:solidFill>
                  <a:schemeClr val="tx1"/>
                </a:solidFill>
              </a:rPr>
              <a:t>Node</a:t>
            </a:r>
          </a:p>
          <a:p>
            <a:pPr algn="ctr" eaLnBrk="1" hangingPunct="1">
              <a:defRPr/>
            </a:pPr>
            <a:r>
              <a:rPr lang="en-US" sz="2133" dirty="0"/>
              <a:t>[Camera, Monitor]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23F1B2-0ECF-F943-B499-2919E6B77DB3}"/>
              </a:ext>
            </a:extLst>
          </p:cNvPr>
          <p:cNvSpPr txBox="1"/>
          <p:nvPr/>
        </p:nvSpPr>
        <p:spPr>
          <a:xfrm>
            <a:off x="4798032" y="5493172"/>
            <a:ext cx="5776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Contains a database of all NMOS devices on the network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>
            <a:extLst>
              <a:ext uri="{FF2B5EF4-FFF2-40B4-BE49-F238E27FC236}">
                <a16:creationId xmlns:a16="http://schemas.microsoft.com/office/drawing/2014/main" id="{9EF6D1C6-C85F-AF4B-B420-FB25C7746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651" y="8466"/>
            <a:ext cx="8432800" cy="1316899"/>
          </a:xfrm>
        </p:spPr>
        <p:txBody>
          <a:bodyPr/>
          <a:lstStyle/>
          <a:p>
            <a:r>
              <a:rPr lang="en-US" altLang="en-US" dirty="0"/>
              <a:t>IS-05 (Connection Management)</a:t>
            </a:r>
          </a:p>
        </p:txBody>
      </p:sp>
      <p:pic>
        <p:nvPicPr>
          <p:cNvPr id="13314" name="Graphic 7" descr="Processor">
            <a:extLst>
              <a:ext uri="{FF2B5EF4-FFF2-40B4-BE49-F238E27FC236}">
                <a16:creationId xmlns:a16="http://schemas.microsoft.com/office/drawing/2014/main" id="{A40F3B03-7C0E-2041-AC1C-D3C085882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7451" y="1845733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F1DF8F6-019C-C24D-92B8-F0ADFBEA62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267" y="1092201"/>
            <a:ext cx="8748184" cy="2647951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en-US" dirty="0"/>
              <a:t>IS-05 is an API which provides the means to create a connection between Senders and Receivers</a:t>
            </a:r>
          </a:p>
          <a:p>
            <a:pPr>
              <a:defRPr/>
            </a:pPr>
            <a:r>
              <a:rPr lang="en-US" dirty="0"/>
              <a:t>Enables switching through “activations”</a:t>
            </a:r>
          </a:p>
          <a:p>
            <a:pPr>
              <a:defRPr/>
            </a:pPr>
            <a:r>
              <a:rPr lang="en-US" dirty="0"/>
              <a:t>Activations can be immediate, relative, or absolute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F7CA4FE-B73D-FF41-83C4-F069CE785E7F}"/>
              </a:ext>
            </a:extLst>
          </p:cNvPr>
          <p:cNvSpPr/>
          <p:nvPr/>
        </p:nvSpPr>
        <p:spPr>
          <a:xfrm>
            <a:off x="2387600" y="4036308"/>
            <a:ext cx="1310640" cy="59944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dirty="0"/>
              <a:t>Sender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0DF52B9-3CD6-EA4E-A6C2-85921C1EEF16}"/>
              </a:ext>
            </a:extLst>
          </p:cNvPr>
          <p:cNvSpPr/>
          <p:nvPr/>
        </p:nvSpPr>
        <p:spPr>
          <a:xfrm>
            <a:off x="5572015" y="4036308"/>
            <a:ext cx="1310640" cy="59944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dirty="0"/>
              <a:t>Receiver</a:t>
            </a:r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F7C64B9C-9053-734F-BC6A-BD68FB7B7D8C}"/>
              </a:ext>
            </a:extLst>
          </p:cNvPr>
          <p:cNvSpPr/>
          <p:nvPr/>
        </p:nvSpPr>
        <p:spPr>
          <a:xfrm>
            <a:off x="4066118" y="4089400"/>
            <a:ext cx="1214967" cy="493184"/>
          </a:xfrm>
          <a:prstGeom prst="rightArrow">
            <a:avLst>
              <a:gd name="adj1" fmla="val 50000"/>
              <a:gd name="adj2" fmla="val 9531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400" dirty="0"/>
              <a:t>Activation</a:t>
            </a:r>
          </a:p>
        </p:txBody>
      </p:sp>
      <p:sp>
        <p:nvSpPr>
          <p:cNvPr id="13323" name="TextBox 21">
            <a:extLst>
              <a:ext uri="{FF2B5EF4-FFF2-40B4-BE49-F238E27FC236}">
                <a16:creationId xmlns:a16="http://schemas.microsoft.com/office/drawing/2014/main" id="{B9EF07ED-A3BB-684C-8CC8-BB6E998D52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3067" y="4612218"/>
            <a:ext cx="214706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14313" indent="-2143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>
                <a:latin typeface="Arial" panose="020B0604020202020204" pitchFamily="34" charset="0"/>
              </a:rPr>
              <a:t>Now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latin typeface="Arial" panose="020B0604020202020204" pitchFamily="34" charset="0"/>
              </a:rPr>
              <a:t>In 5 seconds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latin typeface="Arial" panose="020B0604020202020204" pitchFamily="34" charset="0"/>
              </a:rPr>
              <a:t>At 12:00 PM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>
            <a:extLst>
              <a:ext uri="{FF2B5EF4-FFF2-40B4-BE49-F238E27FC236}">
                <a16:creationId xmlns:a16="http://schemas.microsoft.com/office/drawing/2014/main" id="{717F68BF-239A-954D-8FBC-9C0700B30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751" y="44451"/>
            <a:ext cx="10284883" cy="1280960"/>
          </a:xfrm>
        </p:spPr>
        <p:txBody>
          <a:bodyPr/>
          <a:lstStyle/>
          <a:p>
            <a:r>
              <a:rPr lang="en-US" altLang="en-US" dirty="0"/>
              <a:t>IS-07 Event &amp; Tally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61857E-E475-0C48-AC6A-A0949727D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532843"/>
            <a:ext cx="2988733" cy="269028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667" dirty="0"/>
              <a:t>“GPIO over IP”</a:t>
            </a:r>
          </a:p>
          <a:p>
            <a:pPr lvl="1">
              <a:defRPr/>
            </a:pPr>
            <a:r>
              <a:rPr lang="en-US" sz="2267" dirty="0"/>
              <a:t>Camera Tally</a:t>
            </a:r>
          </a:p>
          <a:p>
            <a:pPr lvl="1">
              <a:defRPr/>
            </a:pPr>
            <a:r>
              <a:rPr lang="en-US" sz="2267" dirty="0"/>
              <a:t>Dynamic Text (UMD)</a:t>
            </a:r>
          </a:p>
          <a:p>
            <a:pPr lvl="1">
              <a:defRPr/>
            </a:pPr>
            <a:r>
              <a:rPr lang="en-US" sz="2267" dirty="0"/>
              <a:t>Etc.</a:t>
            </a:r>
          </a:p>
        </p:txBody>
      </p:sp>
      <p:pic>
        <p:nvPicPr>
          <p:cNvPr id="14339" name="Picture 10" descr="A close up of a camera&#10;&#10;Description automatically generated">
            <a:extLst>
              <a:ext uri="{FF2B5EF4-FFF2-40B4-BE49-F238E27FC236}">
                <a16:creationId xmlns:a16="http://schemas.microsoft.com/office/drawing/2014/main" id="{960A6734-935D-C642-BDEB-4EDEE7F0B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993" y="1624803"/>
            <a:ext cx="1119717" cy="2201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12" descr="A close up of electronics&#10;&#10;Description automatically generated">
            <a:extLst>
              <a:ext uri="{FF2B5EF4-FFF2-40B4-BE49-F238E27FC236}">
                <a16:creationId xmlns:a16="http://schemas.microsoft.com/office/drawing/2014/main" id="{B1F19CC1-B748-D646-BCCB-69BEF8298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819" y="1732869"/>
            <a:ext cx="2044700" cy="1145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60" name="TextBox 51">
            <a:extLst>
              <a:ext uri="{FF2B5EF4-FFF2-40B4-BE49-F238E27FC236}">
                <a16:creationId xmlns:a16="http://schemas.microsoft.com/office/drawing/2014/main" id="{7E3D1EA4-6EC3-3140-907D-5107E7698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2719" y="2921318"/>
            <a:ext cx="904415" cy="543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67" i="1" dirty="0">
                <a:latin typeface="Arial" panose="020B0604020202020204" pitchFamily="34" charset="0"/>
              </a:rPr>
              <a:t>Program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67" i="1" dirty="0">
                <a:latin typeface="Arial" panose="020B0604020202020204" pitchFamily="34" charset="0"/>
              </a:rPr>
              <a:t>Tally</a:t>
            </a:r>
          </a:p>
        </p:txBody>
      </p:sp>
      <p:sp>
        <p:nvSpPr>
          <p:cNvPr id="14369" name="TextBox 68">
            <a:extLst>
              <a:ext uri="{FF2B5EF4-FFF2-40B4-BE49-F238E27FC236}">
                <a16:creationId xmlns:a16="http://schemas.microsoft.com/office/drawing/2014/main" id="{6FB569A1-D42B-3D48-98F8-92ED3EA579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6810" y="3193252"/>
            <a:ext cx="654346" cy="543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67" i="1">
                <a:latin typeface="Arial" panose="020B0604020202020204" pitchFamily="34" charset="0"/>
              </a:rPr>
              <a:t>Tally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67" i="1">
                <a:latin typeface="Arial" panose="020B0604020202020204" pitchFamily="34" charset="0"/>
              </a:rPr>
              <a:t>Lamp</a:t>
            </a:r>
          </a:p>
        </p:txBody>
      </p:sp>
      <p:sp>
        <p:nvSpPr>
          <p:cNvPr id="2" name="Right Arrow 1">
            <a:extLst>
              <a:ext uri="{FF2B5EF4-FFF2-40B4-BE49-F238E27FC236}">
                <a16:creationId xmlns:a16="http://schemas.microsoft.com/office/drawing/2014/main" id="{292825D9-694B-414B-8B4D-7D442C9B19A6}"/>
              </a:ext>
            </a:extLst>
          </p:cNvPr>
          <p:cNvSpPr/>
          <p:nvPr/>
        </p:nvSpPr>
        <p:spPr>
          <a:xfrm>
            <a:off x="6729571" y="2167847"/>
            <a:ext cx="509051" cy="4931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1D7E89-E179-3D48-8708-DA8FB6DCAE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7868" y="4223126"/>
            <a:ext cx="1471273" cy="81002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8BD560B-45E0-0A43-B19A-9A21F33262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9141" y="4223125"/>
            <a:ext cx="1471273" cy="81002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B9E60841-6C93-B648-B793-C09E866565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7868" y="5033153"/>
            <a:ext cx="1471273" cy="81002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62EAD873-BD0A-BE43-8E8A-11E71ED803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9141" y="5033152"/>
            <a:ext cx="1471273" cy="81002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445BA609-7C1C-074D-B0F0-33CED983F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1982" y="5919660"/>
            <a:ext cx="1494320" cy="3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67" i="1" dirty="0">
                <a:latin typeface="Arial" panose="020B0604020202020204" pitchFamily="34" charset="0"/>
              </a:rPr>
              <a:t>Dynamic UMDs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8FCD7DD0-4216-7543-9CD4-85E7000EA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9901" y="-2117"/>
            <a:ext cx="8420100" cy="1317209"/>
          </a:xfrm>
        </p:spPr>
        <p:txBody>
          <a:bodyPr/>
          <a:lstStyle/>
          <a:p>
            <a:r>
              <a:rPr lang="en-US" altLang="en-US" dirty="0"/>
              <a:t>IS-08 (Audio Mapping)</a:t>
            </a:r>
          </a:p>
        </p:txBody>
      </p:sp>
      <p:pic>
        <p:nvPicPr>
          <p:cNvPr id="17410" name="Content Placeholder 5" descr="A screen shot of a computer&#10;&#10;Description automatically generated">
            <a:extLst>
              <a:ext uri="{FF2B5EF4-FFF2-40B4-BE49-F238E27FC236}">
                <a16:creationId xmlns:a16="http://schemas.microsoft.com/office/drawing/2014/main" id="{D8A9A1F0-B3B5-A640-B034-BBE132E67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83574" y="-373533"/>
            <a:ext cx="5211233" cy="8928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D2E1E27-29A4-E14B-AECB-C5EAECBCF59E}"/>
              </a:ext>
            </a:extLst>
          </p:cNvPr>
          <p:cNvSpPr txBox="1"/>
          <p:nvPr/>
        </p:nvSpPr>
        <p:spPr>
          <a:xfrm>
            <a:off x="4149807" y="2066984"/>
            <a:ext cx="5833533" cy="6771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400" dirty="0"/>
              <a:t>                            Outputs</a:t>
            </a:r>
          </a:p>
          <a:p>
            <a:pPr eaLnBrk="1" hangingPunct="1">
              <a:defRPr/>
            </a:pPr>
            <a:r>
              <a:rPr lang="en-US" sz="1400" dirty="0"/>
              <a:t> 1    2    3    4    5     6    7    8    9   10   11  12  13   14  15  16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A63773-E0ED-F543-B4BE-70BCF4E9A20D}"/>
              </a:ext>
            </a:extLst>
          </p:cNvPr>
          <p:cNvSpPr txBox="1"/>
          <p:nvPr/>
        </p:nvSpPr>
        <p:spPr>
          <a:xfrm>
            <a:off x="2737991" y="1950567"/>
            <a:ext cx="1123949" cy="38164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400" dirty="0"/>
              <a:t>Inputs</a:t>
            </a:r>
          </a:p>
          <a:p>
            <a:pPr algn="ctr" eaLnBrk="1" hangingPunct="1">
              <a:defRPr/>
            </a:pPr>
            <a:endParaRPr lang="en-US" sz="1000" dirty="0"/>
          </a:p>
          <a:p>
            <a:pPr algn="ctr" eaLnBrk="1" hangingPunct="1">
              <a:defRPr/>
            </a:pPr>
            <a:r>
              <a:rPr lang="en-US" sz="1300" dirty="0"/>
              <a:t>1-1</a:t>
            </a:r>
          </a:p>
          <a:p>
            <a:pPr algn="ctr" eaLnBrk="1" hangingPunct="1">
              <a:defRPr/>
            </a:pPr>
            <a:r>
              <a:rPr lang="en-US" sz="1300" dirty="0"/>
              <a:t>1-2</a:t>
            </a:r>
          </a:p>
          <a:p>
            <a:pPr algn="ctr" eaLnBrk="1" hangingPunct="1">
              <a:defRPr/>
            </a:pPr>
            <a:r>
              <a:rPr lang="en-US" sz="1300" dirty="0"/>
              <a:t>1-3</a:t>
            </a:r>
          </a:p>
          <a:p>
            <a:pPr algn="ctr" eaLnBrk="1" hangingPunct="1">
              <a:defRPr/>
            </a:pPr>
            <a:r>
              <a:rPr lang="en-US" sz="1300" dirty="0"/>
              <a:t>1-4</a:t>
            </a:r>
          </a:p>
          <a:p>
            <a:pPr algn="ctr" eaLnBrk="1" hangingPunct="1">
              <a:defRPr/>
            </a:pPr>
            <a:r>
              <a:rPr lang="en-US" sz="1300" dirty="0"/>
              <a:t>1-5</a:t>
            </a:r>
          </a:p>
          <a:p>
            <a:pPr algn="ctr" eaLnBrk="1" hangingPunct="1">
              <a:defRPr/>
            </a:pPr>
            <a:r>
              <a:rPr lang="en-US" sz="1300" dirty="0"/>
              <a:t>1-6</a:t>
            </a:r>
          </a:p>
          <a:p>
            <a:pPr algn="ctr" eaLnBrk="1" hangingPunct="1">
              <a:defRPr/>
            </a:pPr>
            <a:r>
              <a:rPr lang="en-US" sz="1300" dirty="0"/>
              <a:t>1-7</a:t>
            </a:r>
          </a:p>
          <a:p>
            <a:pPr algn="ctr" eaLnBrk="1" hangingPunct="1">
              <a:defRPr/>
            </a:pPr>
            <a:r>
              <a:rPr lang="en-US" sz="1300" dirty="0"/>
              <a:t>1-8</a:t>
            </a:r>
          </a:p>
          <a:p>
            <a:pPr algn="ctr" eaLnBrk="1" hangingPunct="1">
              <a:defRPr/>
            </a:pPr>
            <a:r>
              <a:rPr lang="en-US" sz="1300" dirty="0"/>
              <a:t>2-1</a:t>
            </a:r>
          </a:p>
          <a:p>
            <a:pPr algn="ctr" eaLnBrk="1" hangingPunct="1">
              <a:defRPr/>
            </a:pPr>
            <a:r>
              <a:rPr lang="en-US" sz="1300" dirty="0"/>
              <a:t>2-2</a:t>
            </a:r>
          </a:p>
          <a:p>
            <a:pPr algn="ctr" eaLnBrk="1" hangingPunct="1">
              <a:defRPr/>
            </a:pPr>
            <a:r>
              <a:rPr lang="en-US" sz="1300" dirty="0"/>
              <a:t>2-3</a:t>
            </a:r>
          </a:p>
          <a:p>
            <a:pPr algn="ctr" eaLnBrk="1" hangingPunct="1">
              <a:defRPr/>
            </a:pPr>
            <a:r>
              <a:rPr lang="en-US" sz="1300" dirty="0"/>
              <a:t>2-4</a:t>
            </a:r>
          </a:p>
          <a:p>
            <a:pPr algn="ctr" eaLnBrk="1" hangingPunct="1">
              <a:defRPr/>
            </a:pPr>
            <a:r>
              <a:rPr lang="en-US" sz="1300" dirty="0"/>
              <a:t>2-5</a:t>
            </a:r>
          </a:p>
          <a:p>
            <a:pPr algn="ctr" eaLnBrk="1" hangingPunct="1">
              <a:defRPr/>
            </a:pPr>
            <a:r>
              <a:rPr lang="en-US" sz="1300" dirty="0"/>
              <a:t>2-6</a:t>
            </a:r>
          </a:p>
          <a:p>
            <a:pPr algn="ctr" eaLnBrk="1" hangingPunct="1">
              <a:defRPr/>
            </a:pPr>
            <a:r>
              <a:rPr lang="en-US" sz="1300" dirty="0"/>
              <a:t>2-7</a:t>
            </a:r>
          </a:p>
          <a:p>
            <a:pPr algn="ctr" eaLnBrk="1" hangingPunct="1">
              <a:defRPr/>
            </a:pPr>
            <a:r>
              <a:rPr lang="en-US" sz="1300" dirty="0"/>
              <a:t>2-8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CA9BC-367C-164F-A9B1-7EF5E4584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2867" y="182034"/>
            <a:ext cx="8102600" cy="100976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IS-08 Demo – Audio Remapping</a:t>
            </a:r>
          </a:p>
        </p:txBody>
      </p:sp>
      <p:pic>
        <p:nvPicPr>
          <p:cNvPr id="18434" name="Content Placeholder 5" descr="A screen shot of a computer&#10;&#10;Description automatically generated">
            <a:extLst>
              <a:ext uri="{FF2B5EF4-FFF2-40B4-BE49-F238E27FC236}">
                <a16:creationId xmlns:a16="http://schemas.microsoft.com/office/drawing/2014/main" id="{6C0EF90B-EC04-2D43-BD2F-E974C2E5802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90652" y="1433529"/>
            <a:ext cx="9173633" cy="5276851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2060645E-9183-8A4A-9749-8CDA1376C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751" y="12699"/>
            <a:ext cx="10284883" cy="1327221"/>
          </a:xfrm>
        </p:spPr>
        <p:txBody>
          <a:bodyPr/>
          <a:lstStyle/>
          <a:p>
            <a:r>
              <a:rPr lang="en-US" altLang="en-US" dirty="0"/>
              <a:t>IS-09 (System Resource)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8B22F-CD7C-F74B-B150-B58C8C4F3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751" y="1746607"/>
            <a:ext cx="10284883" cy="4628865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dirty="0"/>
              <a:t>Provides a global resource within the ST 2110 Environment</a:t>
            </a:r>
          </a:p>
          <a:p>
            <a:pPr>
              <a:defRPr/>
            </a:pPr>
            <a:r>
              <a:rPr lang="en-US" dirty="0"/>
              <a:t>Located using DNS Service Discovery (DNS-SD)</a:t>
            </a:r>
          </a:p>
          <a:p>
            <a:pPr>
              <a:defRPr/>
            </a:pPr>
            <a:r>
              <a:rPr lang="en-US" dirty="0"/>
              <a:t>Read by Media Nodes on Startup to determine:</a:t>
            </a:r>
          </a:p>
          <a:p>
            <a:pPr lvl="1">
              <a:defRPr/>
            </a:pPr>
            <a:r>
              <a:rPr lang="en-US" dirty="0"/>
              <a:t>System ID (assigned randomly at each facility)</a:t>
            </a:r>
          </a:p>
          <a:p>
            <a:pPr lvl="1">
              <a:defRPr/>
            </a:pPr>
            <a:r>
              <a:rPr lang="en-US" dirty="0"/>
              <a:t>Protocol (http or https)</a:t>
            </a:r>
          </a:p>
          <a:p>
            <a:pPr lvl="1">
              <a:defRPr/>
            </a:pPr>
            <a:r>
              <a:rPr lang="en-US" dirty="0"/>
              <a:t>NMOS API versions supported</a:t>
            </a:r>
          </a:p>
          <a:p>
            <a:pPr lvl="1">
              <a:defRPr/>
            </a:pPr>
            <a:r>
              <a:rPr lang="en-US" dirty="0"/>
              <a:t>PTP domain and announce interval</a:t>
            </a:r>
          </a:p>
          <a:p>
            <a:pPr lvl="1">
              <a:defRPr/>
            </a:pPr>
            <a:r>
              <a:rPr lang="en-US" dirty="0"/>
              <a:t>RDS Heartbeat Interval</a:t>
            </a:r>
          </a:p>
          <a:p>
            <a:pPr lvl="1">
              <a:defRPr/>
            </a:pPr>
            <a:r>
              <a:rPr lang="en-US" dirty="0"/>
              <a:t>Syslog hostname &amp; port</a:t>
            </a:r>
          </a:p>
          <a:p>
            <a:pPr>
              <a:defRPr/>
            </a:pPr>
            <a:r>
              <a:rPr lang="en-US" dirty="0"/>
              <a:t>Implementation Guide</a:t>
            </a:r>
          </a:p>
          <a:p>
            <a:pPr lvl="1">
              <a:defRPr/>
            </a:pPr>
            <a:r>
              <a:rPr lang="en-US" dirty="0">
                <a:hlinkClick r:id="rId2"/>
              </a:rPr>
              <a:t>https://specs.amwa.tv/info-004/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C2ADA9-327B-BF4D-9879-F703C622FA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3977" y="3772445"/>
            <a:ext cx="1414323" cy="5771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E8410B-24C6-694C-AFA0-82827B3E8236}"/>
              </a:ext>
            </a:extLst>
          </p:cNvPr>
          <p:cNvSpPr txBox="1"/>
          <p:nvPr/>
        </p:nvSpPr>
        <p:spPr>
          <a:xfrm>
            <a:off x="9298115" y="4366518"/>
            <a:ext cx="9001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/>
              <a:t>IS-09</a:t>
            </a:r>
          </a:p>
          <a:p>
            <a:pPr algn="ctr"/>
            <a:r>
              <a:rPr lang="en-US" i="1" dirty="0"/>
              <a:t>DNS-SD</a:t>
            </a:r>
          </a:p>
          <a:p>
            <a:pPr algn="ctr"/>
            <a:r>
              <a:rPr lang="en-US" i="1" dirty="0"/>
              <a:t>Server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7BC41EC2-176C-F648-903A-26AB24A71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951" y="0"/>
            <a:ext cx="10452100" cy="1242252"/>
          </a:xfrm>
        </p:spPr>
        <p:txBody>
          <a:bodyPr/>
          <a:lstStyle/>
          <a:p>
            <a:pPr eaLnBrk="1" hangingPunct="1"/>
            <a:r>
              <a:rPr lang="en-US" altLang="en-US" dirty="0"/>
              <a:t>NMOS Security</a:t>
            </a:r>
          </a:p>
        </p:txBody>
      </p:sp>
      <p:graphicFrame>
        <p:nvGraphicFramePr>
          <p:cNvPr id="58372" name="Content Placeholder 2">
            <a:extLst>
              <a:ext uri="{FF2B5EF4-FFF2-40B4-BE49-F238E27FC236}">
                <a16:creationId xmlns:a16="http://schemas.microsoft.com/office/drawing/2014/main" id="{D1F783A6-B7E8-6D40-9D91-21DBDC6E09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9258353"/>
              </p:ext>
            </p:extLst>
          </p:nvPr>
        </p:nvGraphicFramePr>
        <p:xfrm>
          <a:off x="1000875" y="2264375"/>
          <a:ext cx="10190252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7651" name="TextBox 3">
            <a:extLst>
              <a:ext uri="{FF2B5EF4-FFF2-40B4-BE49-F238E27FC236}">
                <a16:creationId xmlns:a16="http://schemas.microsoft.com/office/drawing/2014/main" id="{09E3FCF8-06E4-EA4C-8527-561DC4E5E5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018" y="1460926"/>
            <a:ext cx="14590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200" b="1">
                <a:latin typeface="Arial" panose="020B0604020202020204" pitchFamily="34" charset="0"/>
              </a:rPr>
              <a:t>Goals: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6FCEC-CB51-434B-9DA8-93A5F5B4E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951" y="127000"/>
            <a:ext cx="10452100" cy="10762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Control Security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4B741C44-9347-684E-9A55-0286088928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4119599"/>
              </p:ext>
            </p:extLst>
          </p:nvPr>
        </p:nvGraphicFramePr>
        <p:xfrm>
          <a:off x="1288553" y="2036917"/>
          <a:ext cx="10190252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itle 1">
            <a:extLst>
              <a:ext uri="{FF2B5EF4-FFF2-40B4-BE49-F238E27FC236}">
                <a16:creationId xmlns:a16="http://schemas.microsoft.com/office/drawing/2014/main" id="{4990E3E4-267E-9945-8F1E-B575AAC10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963085"/>
            <a:ext cx="3494617" cy="4931833"/>
          </a:xfrm>
        </p:spPr>
        <p:txBody>
          <a:bodyPr/>
          <a:lstStyle/>
          <a:p>
            <a:pPr algn="r"/>
            <a:r>
              <a:rPr lang="en-US" altLang="en-US">
                <a:solidFill>
                  <a:schemeClr val="accent1"/>
                </a:solidFill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B7B60C-06CA-644E-BDA4-2ACD32F8A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285" y="1376736"/>
            <a:ext cx="4671149" cy="5405063"/>
          </a:xfrm>
          <a:solidFill>
            <a:schemeClr val="bg1"/>
          </a:solidFill>
        </p:spPr>
        <p:txBody>
          <a:bodyPr anchor="ctr">
            <a:normAutofit/>
          </a:bodyPr>
          <a:lstStyle/>
          <a:p>
            <a:pPr>
              <a:defRPr/>
            </a:pPr>
            <a:r>
              <a:rPr lang="en-US" sz="1867" b="1" dirty="0"/>
              <a:t>What is NMOS?</a:t>
            </a:r>
          </a:p>
          <a:p>
            <a:pPr>
              <a:defRPr/>
            </a:pPr>
            <a:r>
              <a:rPr lang="en-US" sz="1867" b="1" dirty="0"/>
              <a:t>Why do I need it?</a:t>
            </a:r>
          </a:p>
          <a:p>
            <a:pPr>
              <a:defRPr/>
            </a:pPr>
            <a:r>
              <a:rPr lang="en-US" sz="1867" b="1" dirty="0"/>
              <a:t>How Does it Work?</a:t>
            </a:r>
          </a:p>
          <a:p>
            <a:pPr>
              <a:defRPr/>
            </a:pPr>
            <a:r>
              <a:rPr lang="en-US" sz="1867" b="1" dirty="0"/>
              <a:t>Components</a:t>
            </a:r>
          </a:p>
          <a:p>
            <a:pPr lvl="1">
              <a:defRPr/>
            </a:pPr>
            <a:r>
              <a:rPr lang="en-US" sz="1867" dirty="0"/>
              <a:t>IS-04 (Registration &amp; Discovery)</a:t>
            </a:r>
          </a:p>
          <a:p>
            <a:pPr lvl="1">
              <a:defRPr/>
            </a:pPr>
            <a:r>
              <a:rPr lang="en-US" sz="1867" dirty="0"/>
              <a:t>IS-05 (Connection Management)</a:t>
            </a:r>
          </a:p>
          <a:p>
            <a:pPr lvl="1">
              <a:defRPr/>
            </a:pPr>
            <a:r>
              <a:rPr lang="en-US" sz="1867" dirty="0"/>
              <a:t>IS-07 (Event &amp; Tally)</a:t>
            </a:r>
          </a:p>
          <a:p>
            <a:pPr lvl="1">
              <a:defRPr/>
            </a:pPr>
            <a:r>
              <a:rPr lang="en-US" sz="1867" dirty="0"/>
              <a:t>IS-08 (Audio Mapping)</a:t>
            </a:r>
          </a:p>
          <a:p>
            <a:pPr lvl="1">
              <a:defRPr/>
            </a:pPr>
            <a:r>
              <a:rPr lang="en-US" sz="1867" dirty="0"/>
              <a:t>IS-09 (System Discovery)</a:t>
            </a:r>
          </a:p>
          <a:p>
            <a:pPr lvl="1">
              <a:defRPr/>
            </a:pPr>
            <a:r>
              <a:rPr lang="en-US" sz="1867" dirty="0"/>
              <a:t>BCP-003/IS-10 (Security)</a:t>
            </a:r>
          </a:p>
          <a:p>
            <a:pPr lvl="1">
              <a:defRPr/>
            </a:pPr>
            <a:r>
              <a:rPr lang="en-US" sz="1867" dirty="0"/>
              <a:t>BCP-006 (NMOS for JPEG-XS/IPMX)</a:t>
            </a:r>
          </a:p>
          <a:p>
            <a:pPr>
              <a:defRPr/>
            </a:pPr>
            <a:r>
              <a:rPr lang="en-US" sz="1867" b="1" dirty="0"/>
              <a:t>Why Should I Care?</a:t>
            </a:r>
          </a:p>
          <a:p>
            <a:pPr>
              <a:defRPr/>
            </a:pPr>
            <a:r>
              <a:rPr lang="en-US" sz="1867" b="1" dirty="0"/>
              <a:t>How is it Going?</a:t>
            </a:r>
          </a:p>
          <a:p>
            <a:pPr>
              <a:defRPr/>
            </a:pPr>
            <a:r>
              <a:rPr lang="en-US" sz="1867" b="1" dirty="0"/>
              <a:t>Example System</a:t>
            </a:r>
          </a:p>
          <a:p>
            <a:pPr>
              <a:defRPr/>
            </a:pPr>
            <a:r>
              <a:rPr lang="en-US" sz="1867" b="1" dirty="0"/>
              <a:t>How Can I Try It?</a:t>
            </a:r>
          </a:p>
        </p:txBody>
      </p:sp>
      <p:pic>
        <p:nvPicPr>
          <p:cNvPr id="4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05A35271-9A2F-1845-99B5-0917DA0A1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31" y="6041204"/>
            <a:ext cx="1735237" cy="725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F3FC893F-34D5-3B43-99A4-158D4813F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151"/>
            <a:ext cx="10515600" cy="1238249"/>
          </a:xfrm>
        </p:spPr>
        <p:txBody>
          <a:bodyPr/>
          <a:lstStyle/>
          <a:p>
            <a:pPr eaLnBrk="1" hangingPunct="1"/>
            <a:r>
              <a:rPr lang="en-US" altLang="en-US" dirty="0"/>
              <a:t>NMOS Security Example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A0DC3D7-1BD0-674D-B852-53C165A9688E}"/>
              </a:ext>
            </a:extLst>
          </p:cNvPr>
          <p:cNvSpPr/>
          <p:nvPr/>
        </p:nvSpPr>
        <p:spPr>
          <a:xfrm>
            <a:off x="2844800" y="3733800"/>
            <a:ext cx="2438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dirty="0"/>
              <a:t>Broadcast Controller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DC4F651-47EA-5E45-A40C-56B026819BE8}"/>
              </a:ext>
            </a:extLst>
          </p:cNvPr>
          <p:cNvSpPr/>
          <p:nvPr/>
        </p:nvSpPr>
        <p:spPr>
          <a:xfrm>
            <a:off x="6807200" y="2921000"/>
            <a:ext cx="1930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dirty="0"/>
              <a:t>IP Source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C3E12BF-DB73-5F49-8E9A-BAD4E24E13D3}"/>
              </a:ext>
            </a:extLst>
          </p:cNvPr>
          <p:cNvSpPr/>
          <p:nvPr/>
        </p:nvSpPr>
        <p:spPr>
          <a:xfrm>
            <a:off x="2844800" y="2006600"/>
            <a:ext cx="2438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dirty="0"/>
              <a:t>Authorization Server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032C7E4-B449-CA43-9233-1ED9E13A86FE}"/>
              </a:ext>
            </a:extLst>
          </p:cNvPr>
          <p:cNvSpPr/>
          <p:nvPr/>
        </p:nvSpPr>
        <p:spPr>
          <a:xfrm>
            <a:off x="6807200" y="4648200"/>
            <a:ext cx="1930400" cy="71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dirty="0"/>
              <a:t>IP Destination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5179E61-85F0-BD47-8329-E8C144CF98FC}"/>
              </a:ext>
            </a:extLst>
          </p:cNvPr>
          <p:cNvCxnSpPr/>
          <p:nvPr/>
        </p:nvCxnSpPr>
        <p:spPr>
          <a:xfrm flipV="1">
            <a:off x="3556000" y="2717800"/>
            <a:ext cx="0" cy="101600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3BBC5CC-579B-C345-8510-E27497B6B33C}"/>
              </a:ext>
            </a:extLst>
          </p:cNvPr>
          <p:cNvCxnSpPr/>
          <p:nvPr/>
        </p:nvCxnSpPr>
        <p:spPr>
          <a:xfrm>
            <a:off x="4572000" y="2717800"/>
            <a:ext cx="0" cy="101600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7C7CCB1-4BF4-154C-A393-AE6F8FE35E35}"/>
              </a:ext>
            </a:extLst>
          </p:cNvPr>
          <p:cNvCxnSpPr>
            <a:stCxn id="4" idx="3"/>
            <a:endCxn id="5" idx="1"/>
          </p:cNvCxnSpPr>
          <p:nvPr/>
        </p:nvCxnSpPr>
        <p:spPr>
          <a:xfrm flipV="1">
            <a:off x="5283200" y="3276600"/>
            <a:ext cx="1524000" cy="81280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EE04DD7-8EE6-BA4D-B45A-5251BA4B4B53}"/>
              </a:ext>
            </a:extLst>
          </p:cNvPr>
          <p:cNvCxnSpPr>
            <a:stCxn id="4" idx="3"/>
            <a:endCxn id="7" idx="1"/>
          </p:cNvCxnSpPr>
          <p:nvPr/>
        </p:nvCxnSpPr>
        <p:spPr>
          <a:xfrm>
            <a:off x="5283200" y="4089400"/>
            <a:ext cx="1524000" cy="91440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0213D70-8956-B940-BFBD-0A189427D7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8959" y="3012018"/>
            <a:ext cx="1218602" cy="502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333">
                <a:latin typeface="Arial" panose="020B0604020202020204" pitchFamily="34" charset="0"/>
              </a:rPr>
              <a:t>Auth Request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333">
                <a:latin typeface="Arial" panose="020B0604020202020204" pitchFamily="34" charset="0"/>
              </a:rPr>
              <a:t>(OAuth)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9F21905-5DD5-A640-A72B-9A0425B5CC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4255" y="2959101"/>
            <a:ext cx="651140" cy="502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333">
                <a:latin typeface="Arial" panose="020B0604020202020204" pitchFamily="34" charset="0"/>
              </a:rPr>
              <a:t>Token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333">
                <a:latin typeface="Arial" panose="020B0604020202020204" pitchFamily="34" charset="0"/>
              </a:rPr>
              <a:t>(JWT)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0EC88C-72CF-F64F-BB39-112656D932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7390" y="3810001"/>
            <a:ext cx="1245854" cy="502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333">
                <a:latin typeface="Arial" panose="020B0604020202020204" pitchFamily="34" charset="0"/>
              </a:rPr>
              <a:t>Essence Flow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333">
                <a:latin typeface="Arial" panose="020B0604020202020204" pitchFamily="34" charset="0"/>
              </a:rPr>
              <a:t>(ST 2110)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B7F6343-B2D4-704E-9A03-043F900205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6816" y="4142318"/>
            <a:ext cx="925253" cy="502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333">
                <a:latin typeface="Arial" panose="020B0604020202020204" pitchFamily="34" charset="0"/>
              </a:rPr>
              <a:t>Activation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333">
                <a:latin typeface="Arial" panose="020B0604020202020204" pitchFamily="34" charset="0"/>
              </a:rPr>
              <a:t>(JWT)</a:t>
            </a:r>
          </a:p>
        </p:txBody>
      </p:sp>
      <p:sp>
        <p:nvSpPr>
          <p:cNvPr id="24" name="Down Arrow 23">
            <a:extLst>
              <a:ext uri="{FF2B5EF4-FFF2-40B4-BE49-F238E27FC236}">
                <a16:creationId xmlns:a16="http://schemas.microsoft.com/office/drawing/2014/main" id="{75A5AB44-11D6-614C-9CDB-77872E028AC8}"/>
              </a:ext>
            </a:extLst>
          </p:cNvPr>
          <p:cNvSpPr/>
          <p:nvPr/>
        </p:nvSpPr>
        <p:spPr>
          <a:xfrm>
            <a:off x="7573433" y="3632200"/>
            <a:ext cx="406400" cy="660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40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20450F5-4C49-8645-BFDC-DEF6279BAF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4973" y="3009901"/>
            <a:ext cx="925253" cy="502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333">
                <a:latin typeface="Arial" panose="020B0604020202020204" pitchFamily="34" charset="0"/>
              </a:rPr>
              <a:t>Activation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333">
                <a:latin typeface="Arial" panose="020B0604020202020204" pitchFamily="34" charset="0"/>
              </a:rPr>
              <a:t>(JWT)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5EA0239-F8BF-C74E-B184-E25C78F9083D}"/>
              </a:ext>
            </a:extLst>
          </p:cNvPr>
          <p:cNvCxnSpPr>
            <a:stCxn id="6" idx="3"/>
            <a:endCxn id="5" idx="0"/>
          </p:cNvCxnSpPr>
          <p:nvPr/>
        </p:nvCxnSpPr>
        <p:spPr>
          <a:xfrm>
            <a:off x="5283200" y="2362200"/>
            <a:ext cx="2489200" cy="55880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7">
            <a:extLst>
              <a:ext uri="{FF2B5EF4-FFF2-40B4-BE49-F238E27FC236}">
                <a16:creationId xmlns:a16="http://schemas.microsoft.com/office/drawing/2014/main" id="{15918DAA-FDCF-5D46-AF86-7347D0FBAE32}"/>
              </a:ext>
            </a:extLst>
          </p:cNvPr>
          <p:cNvCxnSpPr>
            <a:stCxn id="6" idx="3"/>
            <a:endCxn id="7" idx="3"/>
          </p:cNvCxnSpPr>
          <p:nvPr/>
        </p:nvCxnSpPr>
        <p:spPr>
          <a:xfrm>
            <a:off x="5283200" y="2362200"/>
            <a:ext cx="3454400" cy="2641600"/>
          </a:xfrm>
          <a:prstGeom prst="bentConnector3">
            <a:avLst>
              <a:gd name="adj1" fmla="val 108824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56FEEA12-2BA4-454D-9E4E-A595897651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6621" y="2046818"/>
            <a:ext cx="990976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333">
                <a:latin typeface="Arial" panose="020B0604020202020204" pitchFamily="34" charset="0"/>
              </a:rPr>
              <a:t>Public Key</a:t>
            </a:r>
          </a:p>
        </p:txBody>
      </p:sp>
      <p:sp>
        <p:nvSpPr>
          <p:cNvPr id="27" name="Down Arrow 26">
            <a:extLst>
              <a:ext uri="{FF2B5EF4-FFF2-40B4-BE49-F238E27FC236}">
                <a16:creationId xmlns:a16="http://schemas.microsoft.com/office/drawing/2014/main" id="{B133509D-C795-BC48-B20A-2447B0902673}"/>
              </a:ext>
            </a:extLst>
          </p:cNvPr>
          <p:cNvSpPr/>
          <p:nvPr/>
        </p:nvSpPr>
        <p:spPr>
          <a:xfrm>
            <a:off x="7569200" y="3632200"/>
            <a:ext cx="406400" cy="1016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0" grpId="0"/>
      <p:bldP spid="21" grpId="0"/>
      <p:bldP spid="22" grpId="0"/>
      <p:bldP spid="23" grpId="0"/>
      <p:bldP spid="24" grpId="0" animBg="1"/>
      <p:bldP spid="24" grpId="1" animBg="1"/>
      <p:bldP spid="25" grpId="0"/>
      <p:bldP spid="33" grpId="0"/>
      <p:bldP spid="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FCD9992-E12E-F343-9912-6EEA7ED31F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43568"/>
            <a:ext cx="11074400" cy="4525433"/>
          </a:xfrm>
        </p:spPr>
        <p:txBody>
          <a:bodyPr/>
          <a:lstStyle/>
          <a:p>
            <a:pPr>
              <a:defRPr/>
            </a:pPr>
            <a:r>
              <a:rPr lang="en-US" dirty="0"/>
              <a:t>Enables </a:t>
            </a:r>
            <a:r>
              <a:rPr lang="en-US" dirty="0" err="1"/>
              <a:t>ProAV</a:t>
            </a:r>
            <a:r>
              <a:rPr lang="en-US" dirty="0"/>
              <a:t> applications to use NMOS</a:t>
            </a:r>
          </a:p>
          <a:p>
            <a:pPr lvl="1">
              <a:defRPr/>
            </a:pPr>
            <a:r>
              <a:rPr lang="en-US" dirty="0"/>
              <a:t>To be supplemented by VSF TR-10-8 (NMOS for IPMX)</a:t>
            </a:r>
          </a:p>
          <a:p>
            <a:pPr>
              <a:defRPr/>
            </a:pPr>
            <a:r>
              <a:rPr lang="en-US" dirty="0"/>
              <a:t>Refers to VSF TR-08 (Transport of JPEG-XS Video in ST 2110-22)</a:t>
            </a:r>
          </a:p>
          <a:p>
            <a:pPr>
              <a:defRPr/>
            </a:pPr>
            <a:r>
              <a:rPr lang="en-US" dirty="0"/>
              <a:t>Leverages IS-04 &amp; IS-05</a:t>
            </a:r>
          </a:p>
          <a:p>
            <a:pPr>
              <a:defRPr/>
            </a:pPr>
            <a:r>
              <a:rPr lang="en-US" dirty="0"/>
              <a:t>Uses BCP-002-01 Natural Grouping</a:t>
            </a:r>
          </a:p>
          <a:p>
            <a:pPr>
              <a:defRPr/>
            </a:pPr>
            <a:r>
              <a:rPr lang="en-US" dirty="0"/>
              <a:t>Uses </a:t>
            </a:r>
            <a:r>
              <a:rPr lang="en-US" dirty="0" err="1"/>
              <a:t>media_type</a:t>
            </a:r>
            <a:r>
              <a:rPr lang="en-US" dirty="0"/>
              <a:t> </a:t>
            </a:r>
            <a:r>
              <a:rPr lang="en-US" b="1" i="1" dirty="0"/>
              <a:t>video/</a:t>
            </a:r>
            <a:r>
              <a:rPr lang="en-US" b="1" i="1" dirty="0" err="1"/>
              <a:t>jxsv</a:t>
            </a:r>
            <a:endParaRPr lang="en-US" b="1" i="1" dirty="0"/>
          </a:p>
          <a:p>
            <a:pPr>
              <a:defRPr/>
            </a:pPr>
            <a:r>
              <a:rPr lang="en-US" dirty="0"/>
              <a:t>Specifies updates to Session Description Protocol (SDP) file</a:t>
            </a:r>
          </a:p>
        </p:txBody>
      </p:sp>
      <p:sp>
        <p:nvSpPr>
          <p:cNvPr id="39938" name="Title 2">
            <a:extLst>
              <a:ext uri="{FF2B5EF4-FFF2-40B4-BE49-F238E27FC236}">
                <a16:creationId xmlns:a16="http://schemas.microsoft.com/office/drawing/2014/main" id="{911E2846-C1C3-2646-972F-D6546892E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BCP-006 (NMOS for JPEG-XS)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>
            <a:extLst>
              <a:ext uri="{FF2B5EF4-FFF2-40B4-BE49-F238E27FC236}">
                <a16:creationId xmlns:a16="http://schemas.microsoft.com/office/drawing/2014/main" id="{BDE91CAF-7BFF-E141-8E50-8D45AB437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How is it going?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34B3BC-9776-1A48-8FEB-B2324FF0E7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75530"/>
            <a:ext cx="10972800" cy="4525433"/>
          </a:xfrm>
        </p:spPr>
        <p:txBody>
          <a:bodyPr/>
          <a:lstStyle/>
          <a:p>
            <a:pPr>
              <a:defRPr/>
            </a:pPr>
            <a:r>
              <a:rPr lang="en-US" sz="2667" dirty="0"/>
              <a:t>Early facilities adopting NMOS control had some issues (teething pains)</a:t>
            </a:r>
          </a:p>
          <a:p>
            <a:pPr lvl="1">
              <a:defRPr/>
            </a:pPr>
            <a:r>
              <a:rPr lang="en-US" dirty="0"/>
              <a:t>Not all devices supported NMOS</a:t>
            </a:r>
          </a:p>
          <a:p>
            <a:pPr lvl="1">
              <a:defRPr/>
            </a:pPr>
            <a:r>
              <a:rPr lang="en-US" dirty="0"/>
              <a:t>Some new NMOS devices didn’t get JT-NM testing (Covid)</a:t>
            </a:r>
          </a:p>
          <a:p>
            <a:pPr lvl="1">
              <a:defRPr/>
            </a:pPr>
            <a:r>
              <a:rPr lang="en-US" b="1" dirty="0"/>
              <a:t>Controller specs not clear and Interop testing for controllers didn’t exist</a:t>
            </a:r>
          </a:p>
          <a:p>
            <a:pPr>
              <a:defRPr/>
            </a:pPr>
            <a:r>
              <a:rPr lang="en-US" sz="2667" dirty="0"/>
              <a:t>Mitigation</a:t>
            </a:r>
          </a:p>
          <a:p>
            <a:pPr lvl="1">
              <a:defRPr/>
            </a:pPr>
            <a:r>
              <a:rPr lang="en-US" dirty="0"/>
              <a:t>Most all new ST 2110 devices are support NMOS</a:t>
            </a:r>
          </a:p>
          <a:p>
            <a:pPr lvl="1">
              <a:defRPr/>
            </a:pPr>
            <a:r>
              <a:rPr lang="en-US" dirty="0"/>
              <a:t>JT-NM Testing is back!  </a:t>
            </a:r>
          </a:p>
          <a:p>
            <a:pPr lvl="2">
              <a:defRPr/>
            </a:pPr>
            <a:r>
              <a:rPr lang="en-US" sz="2133" dirty="0"/>
              <a:t>Face2Face Interop August 19-23 @ Riedel (Germany), very productive</a:t>
            </a:r>
          </a:p>
          <a:p>
            <a:pPr lvl="1">
              <a:defRPr/>
            </a:pPr>
            <a:r>
              <a:rPr lang="en-US" b="1" dirty="0"/>
              <a:t>AMWA INFO-005 Implementation Guide for NMOS Controllers</a:t>
            </a:r>
            <a:endParaRPr lang="en-US" dirty="0"/>
          </a:p>
          <a:p>
            <a:pPr lvl="1">
              <a:defRPr/>
            </a:pPr>
            <a:r>
              <a:rPr lang="en-US" u="sng" dirty="0"/>
              <a:t>Automated self-test suites NOW AVAILABLE for Devices &amp; Controllers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>
            <a:extLst>
              <a:ext uri="{FF2B5EF4-FFF2-40B4-BE49-F238E27FC236}">
                <a16:creationId xmlns:a16="http://schemas.microsoft.com/office/drawing/2014/main" id="{D47CD39F-000B-5C4A-9CFE-1027DF6A5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275168"/>
            <a:ext cx="3352800" cy="918633"/>
          </a:xfrm>
        </p:spPr>
        <p:txBody>
          <a:bodyPr/>
          <a:lstStyle/>
          <a:p>
            <a:pPr algn="l"/>
            <a:r>
              <a:rPr lang="en-US" altLang="en-US" sz="4267"/>
              <a:t>NMOS Testing</a:t>
            </a:r>
          </a:p>
        </p:txBody>
      </p:sp>
      <p:pic>
        <p:nvPicPr>
          <p:cNvPr id="45058" name="Content Placeholder 3">
            <a:extLst>
              <a:ext uri="{FF2B5EF4-FFF2-40B4-BE49-F238E27FC236}">
                <a16:creationId xmlns:a16="http://schemas.microsoft.com/office/drawing/2014/main" id="{05FB5CE3-D3DB-F049-AC49-B33ABAEC693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7600" y="101600"/>
            <a:ext cx="8468784" cy="6714067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424CE4-0C38-B441-9D25-01AF48CD49D8}"/>
              </a:ext>
            </a:extLst>
          </p:cNvPr>
          <p:cNvSpPr txBox="1"/>
          <p:nvPr/>
        </p:nvSpPr>
        <p:spPr>
          <a:xfrm>
            <a:off x="29634" y="1397000"/>
            <a:ext cx="3555460" cy="3181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67" dirty="0">
                <a:hlinkClick r:id="rId3"/>
              </a:rPr>
              <a:t>https://github.com/AMWA-TV/nmos-testing</a:t>
            </a:r>
            <a:endParaRPr lang="en-US" sz="1467" dirty="0"/>
          </a:p>
        </p:txBody>
      </p:sp>
      <p:pic>
        <p:nvPicPr>
          <p:cNvPr id="45060" name="Picture 5">
            <a:extLst>
              <a:ext uri="{FF2B5EF4-FFF2-40B4-BE49-F238E27FC236}">
                <a16:creationId xmlns:a16="http://schemas.microsoft.com/office/drawing/2014/main" id="{1901ACEC-0F3D-E54E-8E82-1968660F59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1" y="3041651"/>
            <a:ext cx="4730749" cy="1394883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6AB973-D6E6-8F45-95A1-BB591E9D976C}"/>
              </a:ext>
            </a:extLst>
          </p:cNvPr>
          <p:cNvSpPr txBox="1"/>
          <p:nvPr/>
        </p:nvSpPr>
        <p:spPr>
          <a:xfrm>
            <a:off x="203201" y="4459818"/>
            <a:ext cx="3376565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hlinkClick r:id="rId5"/>
              </a:rPr>
              <a:t>https://github.com/rhastie/easy-nmos</a:t>
            </a:r>
            <a:endParaRPr lang="en-US" sz="16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4">
            <a:extLst>
              <a:ext uri="{FF2B5EF4-FFF2-40B4-BE49-F238E27FC236}">
                <a16:creationId xmlns:a16="http://schemas.microsoft.com/office/drawing/2014/main" id="{C7D4D3BF-E01C-EF44-B00B-A9319C070D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5884" y="3334243"/>
            <a:ext cx="6104467" cy="2032000"/>
          </a:xfrm>
        </p:spPr>
        <p:txBody>
          <a:bodyPr/>
          <a:lstStyle/>
          <a:p>
            <a:pPr algn="ctr"/>
            <a:r>
              <a:rPr lang="en-US" altLang="en-US" dirty="0"/>
              <a:t>Example</a:t>
            </a:r>
            <a:br>
              <a:rPr lang="en-US" altLang="en-US" dirty="0"/>
            </a:br>
            <a:r>
              <a:rPr lang="en-US" altLang="en-US" dirty="0"/>
              <a:t>System</a:t>
            </a:r>
          </a:p>
        </p:txBody>
      </p:sp>
      <p:pic>
        <p:nvPicPr>
          <p:cNvPr id="20482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0A4C3C0B-9FC5-3E42-9F40-2610D6C2F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736043"/>
            <a:ext cx="4876800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4A1E1945-9708-5F4B-B387-FBA29F2D8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31" y="6041204"/>
            <a:ext cx="1735237" cy="725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06982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Graphical user interface&#10;&#10;Description automatically generated">
            <a:extLst>
              <a:ext uri="{FF2B5EF4-FFF2-40B4-BE49-F238E27FC236}">
                <a16:creationId xmlns:a16="http://schemas.microsoft.com/office/drawing/2014/main" id="{30107CCE-FC4F-BD44-8B3E-E6429DAD8B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35" t="44716" b="42782"/>
          <a:stretch/>
        </p:blipFill>
        <p:spPr>
          <a:xfrm>
            <a:off x="432613" y="4042605"/>
            <a:ext cx="2309814" cy="217490"/>
          </a:xfrm>
          <a:prstGeom prst="rect">
            <a:avLst/>
          </a:prstGeom>
        </p:spPr>
      </p:pic>
      <p:cxnSp>
        <p:nvCxnSpPr>
          <p:cNvPr id="11" name="Connector: Elbow 58">
            <a:extLst>
              <a:ext uri="{FF2B5EF4-FFF2-40B4-BE49-F238E27FC236}">
                <a16:creationId xmlns:a16="http://schemas.microsoft.com/office/drawing/2014/main" id="{D20E2F22-6CBA-4282-A12D-0F145AE08307}"/>
              </a:ext>
            </a:extLst>
          </p:cNvPr>
          <p:cNvCxnSpPr>
            <a:cxnSpLocks/>
            <a:stCxn id="33" idx="2"/>
          </p:cNvCxnSpPr>
          <p:nvPr/>
        </p:nvCxnSpPr>
        <p:spPr>
          <a:xfrm flipH="1">
            <a:off x="6679257" y="1929918"/>
            <a:ext cx="3268" cy="88201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F0B8CD8A-745B-440F-B422-9B784055F5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4777" y="3429733"/>
            <a:ext cx="553266" cy="22578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FC09A05-EB13-46E0-9638-552E7504E89F}"/>
              </a:ext>
            </a:extLst>
          </p:cNvPr>
          <p:cNvSpPr txBox="1"/>
          <p:nvPr/>
        </p:nvSpPr>
        <p:spPr>
          <a:xfrm>
            <a:off x="3889927" y="6161140"/>
            <a:ext cx="1957137" cy="508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1" b="1" dirty="0"/>
              <a:t>KCU116 + VIDIO</a:t>
            </a:r>
          </a:p>
          <a:p>
            <a:pPr algn="ctr"/>
            <a:r>
              <a:rPr lang="en-US" sz="1351" b="1" dirty="0"/>
              <a:t>4K (TX &amp; RX)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CB9DCF7-C088-4213-82C5-431E5A0B7A34}"/>
              </a:ext>
            </a:extLst>
          </p:cNvPr>
          <p:cNvSpPr txBox="1"/>
          <p:nvPr/>
        </p:nvSpPr>
        <p:spPr>
          <a:xfrm>
            <a:off x="6984165" y="3894707"/>
            <a:ext cx="1993775" cy="554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1" dirty="0"/>
              <a:t>NUC PC</a:t>
            </a:r>
          </a:p>
          <a:p>
            <a:pPr algn="ctr"/>
            <a:r>
              <a:rPr lang="en-US" sz="901" dirty="0"/>
              <a:t>Easy NMOS Registry</a:t>
            </a:r>
          </a:p>
          <a:p>
            <a:pPr algn="ctr"/>
            <a:r>
              <a:rPr lang="en-US" sz="901" dirty="0"/>
              <a:t>Matrox NMOS Controller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C8F74F1-9DD4-4A7F-A5B2-CA81707943C8}"/>
              </a:ext>
            </a:extLst>
          </p:cNvPr>
          <p:cNvSpPr txBox="1"/>
          <p:nvPr/>
        </p:nvSpPr>
        <p:spPr>
          <a:xfrm>
            <a:off x="5301668" y="2404143"/>
            <a:ext cx="8418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1080P HDMI</a:t>
            </a:r>
          </a:p>
          <a:p>
            <a:pPr algn="ctr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(Input 1)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8C88EEE-44AD-4D88-82A3-3A01AB722BE6}"/>
              </a:ext>
            </a:extLst>
          </p:cNvPr>
          <p:cNvSpPr txBox="1"/>
          <p:nvPr/>
        </p:nvSpPr>
        <p:spPr>
          <a:xfrm>
            <a:off x="6750583" y="2404143"/>
            <a:ext cx="6463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4K HDMI</a:t>
            </a:r>
          </a:p>
          <a:p>
            <a:pPr algn="ctr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(Input 2)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F112218-59AB-E748-8928-61EC4145C3B4}"/>
              </a:ext>
            </a:extLst>
          </p:cNvPr>
          <p:cNvSpPr txBox="1"/>
          <p:nvPr/>
        </p:nvSpPr>
        <p:spPr>
          <a:xfrm>
            <a:off x="1504775" y="1987934"/>
            <a:ext cx="14097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AJA HD (TX)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5DB5E8F-0761-374E-B077-E7020728DE3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4150" y="1256730"/>
            <a:ext cx="1096748" cy="673188"/>
          </a:xfrm>
          <a:prstGeom prst="rect">
            <a:avLst/>
          </a:prstGeom>
        </p:spPr>
      </p:pic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2CA1108C-106D-DA46-9A82-C44661EE21CD}"/>
              </a:ext>
            </a:extLst>
          </p:cNvPr>
          <p:cNvCxnSpPr>
            <a:cxnSpLocks/>
          </p:cNvCxnSpPr>
          <p:nvPr/>
        </p:nvCxnSpPr>
        <p:spPr>
          <a:xfrm>
            <a:off x="5360995" y="2196162"/>
            <a:ext cx="0" cy="57652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ctor: Elbow 58">
            <a:extLst>
              <a:ext uri="{FF2B5EF4-FFF2-40B4-BE49-F238E27FC236}">
                <a16:creationId xmlns:a16="http://schemas.microsoft.com/office/drawing/2014/main" id="{7B4B6844-E012-E34A-8DFB-C42468C33EE4}"/>
              </a:ext>
            </a:extLst>
          </p:cNvPr>
          <p:cNvCxnSpPr>
            <a:cxnSpLocks/>
            <a:stCxn id="95" idx="1"/>
            <a:endCxn id="111" idx="1"/>
          </p:cNvCxnSpPr>
          <p:nvPr/>
        </p:nvCxnSpPr>
        <p:spPr>
          <a:xfrm rot="10800000" flipV="1">
            <a:off x="1800117" y="1974917"/>
            <a:ext cx="3023005" cy="524332"/>
          </a:xfrm>
          <a:prstGeom prst="bentConnector3">
            <a:avLst>
              <a:gd name="adj1" fmla="val 107562"/>
            </a:avLst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65675DA3-61E4-7748-BF92-02BDC898C5DE}"/>
              </a:ext>
            </a:extLst>
          </p:cNvPr>
          <p:cNvSpPr txBox="1"/>
          <p:nvPr/>
        </p:nvSpPr>
        <p:spPr>
          <a:xfrm>
            <a:off x="7035345" y="1346472"/>
            <a:ext cx="13110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Atomos 4k Player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4B87FB2-9A79-E743-8C86-8B1A46EB1ECF}"/>
              </a:ext>
            </a:extLst>
          </p:cNvPr>
          <p:cNvSpPr txBox="1"/>
          <p:nvPr/>
        </p:nvSpPr>
        <p:spPr>
          <a:xfrm>
            <a:off x="4948063" y="2977792"/>
            <a:ext cx="6335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4Kp50</a:t>
            </a:r>
          </a:p>
          <a:p>
            <a:pPr algn="ctr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HDMI</a:t>
            </a:r>
          </a:p>
          <a:p>
            <a:pPr algn="ctr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(Input 3)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97E1633D-7FAC-044D-B5A8-B15F684ECB10}"/>
              </a:ext>
            </a:extLst>
          </p:cNvPr>
          <p:cNvSpPr txBox="1"/>
          <p:nvPr/>
        </p:nvSpPr>
        <p:spPr>
          <a:xfrm>
            <a:off x="7578261" y="2496280"/>
            <a:ext cx="6671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HDMI</a:t>
            </a:r>
          </a:p>
          <a:p>
            <a:pPr algn="ctr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(MV Out)</a:t>
            </a:r>
          </a:p>
        </p:txBody>
      </p:sp>
      <p:cxnSp>
        <p:nvCxnSpPr>
          <p:cNvPr id="17" name="Connector: Elbow 71">
            <a:extLst>
              <a:ext uri="{FF2B5EF4-FFF2-40B4-BE49-F238E27FC236}">
                <a16:creationId xmlns:a16="http://schemas.microsoft.com/office/drawing/2014/main" id="{A5C4A6A2-C70D-4899-B86A-0C5110E7A91E}"/>
              </a:ext>
            </a:extLst>
          </p:cNvPr>
          <p:cNvCxnSpPr>
            <a:cxnSpLocks/>
            <a:stCxn id="112" idx="3"/>
            <a:endCxn id="121" idx="0"/>
          </p:cNvCxnSpPr>
          <p:nvPr/>
        </p:nvCxnSpPr>
        <p:spPr>
          <a:xfrm>
            <a:off x="2537702" y="2687839"/>
            <a:ext cx="708460" cy="1310725"/>
          </a:xfrm>
          <a:prstGeom prst="bentConnector2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or: Elbow 71">
            <a:extLst>
              <a:ext uri="{FF2B5EF4-FFF2-40B4-BE49-F238E27FC236}">
                <a16:creationId xmlns:a16="http://schemas.microsoft.com/office/drawing/2014/main" id="{A4D053F1-3579-6C4C-BE02-2E003637E2E6}"/>
              </a:ext>
            </a:extLst>
          </p:cNvPr>
          <p:cNvCxnSpPr>
            <a:cxnSpLocks/>
            <a:stCxn id="160" idx="1"/>
            <a:endCxn id="131" idx="2"/>
          </p:cNvCxnSpPr>
          <p:nvPr/>
        </p:nvCxnSpPr>
        <p:spPr>
          <a:xfrm rot="10800000">
            <a:off x="3621477" y="4304714"/>
            <a:ext cx="557211" cy="1574568"/>
          </a:xfrm>
          <a:prstGeom prst="bentConnector2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TextBox 154">
            <a:extLst>
              <a:ext uri="{FF2B5EF4-FFF2-40B4-BE49-F238E27FC236}">
                <a16:creationId xmlns:a16="http://schemas.microsoft.com/office/drawing/2014/main" id="{F6AB452F-A255-2045-975F-1B42DE70A206}"/>
              </a:ext>
            </a:extLst>
          </p:cNvPr>
          <p:cNvSpPr txBox="1"/>
          <p:nvPr/>
        </p:nvSpPr>
        <p:spPr>
          <a:xfrm>
            <a:off x="3699476" y="4509979"/>
            <a:ext cx="223138" cy="300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1" dirty="0"/>
              <a:t> 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BE8DC9E5-205C-6E4D-AA37-39C6F471666B}"/>
              </a:ext>
            </a:extLst>
          </p:cNvPr>
          <p:cNvSpPr txBox="1"/>
          <p:nvPr/>
        </p:nvSpPr>
        <p:spPr>
          <a:xfrm>
            <a:off x="3807926" y="4505004"/>
            <a:ext cx="223138" cy="300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1" dirty="0"/>
              <a:t> 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844D8CBA-0569-7449-8056-1B422C72199C}"/>
              </a:ext>
            </a:extLst>
          </p:cNvPr>
          <p:cNvSpPr txBox="1"/>
          <p:nvPr/>
        </p:nvSpPr>
        <p:spPr>
          <a:xfrm>
            <a:off x="6507712" y="4024724"/>
            <a:ext cx="187872" cy="1077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" dirty="0"/>
              <a:t> 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69995807-AE34-C24B-B7C5-09B39D46198B}"/>
              </a:ext>
            </a:extLst>
          </p:cNvPr>
          <p:cNvSpPr txBox="1"/>
          <p:nvPr/>
        </p:nvSpPr>
        <p:spPr>
          <a:xfrm>
            <a:off x="6617364" y="4024724"/>
            <a:ext cx="187872" cy="1077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" dirty="0"/>
              <a:t> 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F47D88A0-24AA-6949-9B50-7C06FD60EC5E}"/>
              </a:ext>
            </a:extLst>
          </p:cNvPr>
          <p:cNvSpPr txBox="1"/>
          <p:nvPr/>
        </p:nvSpPr>
        <p:spPr>
          <a:xfrm>
            <a:off x="6727016" y="4024724"/>
            <a:ext cx="187872" cy="1077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" dirty="0"/>
              <a:t> 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84F6138F-7846-4448-A7A1-95B4F695FDB6}"/>
              </a:ext>
            </a:extLst>
          </p:cNvPr>
          <p:cNvSpPr txBox="1"/>
          <p:nvPr/>
        </p:nvSpPr>
        <p:spPr>
          <a:xfrm>
            <a:off x="6836667" y="4024724"/>
            <a:ext cx="187872" cy="1077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" dirty="0"/>
              <a:t> 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6CDB7AC-6D20-4EC1-960C-00FD969612D1}"/>
              </a:ext>
            </a:extLst>
          </p:cNvPr>
          <p:cNvCxnSpPr>
            <a:cxnSpLocks/>
            <a:stCxn id="8" idx="3"/>
            <a:endCxn id="86" idx="1"/>
          </p:cNvCxnSpPr>
          <p:nvPr/>
        </p:nvCxnSpPr>
        <p:spPr>
          <a:xfrm>
            <a:off x="7178484" y="2877246"/>
            <a:ext cx="1550393" cy="230743"/>
          </a:xfrm>
          <a:prstGeom prst="bentConnector3">
            <a:avLst>
              <a:gd name="adj1" fmla="val 72531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" name="Group 76">
            <a:extLst>
              <a:ext uri="{FF2B5EF4-FFF2-40B4-BE49-F238E27FC236}">
                <a16:creationId xmlns:a16="http://schemas.microsoft.com/office/drawing/2014/main" id="{11B81353-CCFA-5644-B8E5-4AFBDAE13914}"/>
              </a:ext>
            </a:extLst>
          </p:cNvPr>
          <p:cNvGrpSpPr/>
          <p:nvPr/>
        </p:nvGrpSpPr>
        <p:grpSpPr>
          <a:xfrm>
            <a:off x="1697564" y="3022872"/>
            <a:ext cx="980944" cy="748800"/>
            <a:chOff x="956456" y="3981693"/>
            <a:chExt cx="1306563" cy="997360"/>
          </a:xfrm>
        </p:grpSpPr>
        <p:pic>
          <p:nvPicPr>
            <p:cNvPr id="39" name="Picture 38" descr="emEXTEND-12G-D-SM-TX.pn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956456" y="3981693"/>
              <a:ext cx="1306563" cy="997360"/>
            </a:xfrm>
            <a:prstGeom prst="rect">
              <a:avLst/>
            </a:prstGeom>
          </p:spPr>
        </p:pic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82A9E671-C93F-EB4E-9DA2-22F364372D41}"/>
                </a:ext>
              </a:extLst>
            </p:cNvPr>
            <p:cNvSpPr txBox="1"/>
            <p:nvPr/>
          </p:nvSpPr>
          <p:spPr>
            <a:xfrm>
              <a:off x="1634721" y="4548835"/>
              <a:ext cx="297207" cy="399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1" dirty="0"/>
                <a:t> </a:t>
              </a:r>
            </a:p>
          </p:txBody>
        </p:sp>
        <p:sp>
          <p:nvSpPr>
            <p:cNvPr id="195" name="TextBox 194">
              <a:extLst>
                <a:ext uri="{FF2B5EF4-FFF2-40B4-BE49-F238E27FC236}">
                  <a16:creationId xmlns:a16="http://schemas.microsoft.com/office/drawing/2014/main" id="{91A0BA67-C04F-5543-9F00-2A7D92081A54}"/>
                </a:ext>
              </a:extLst>
            </p:cNvPr>
            <p:cNvSpPr txBox="1"/>
            <p:nvPr/>
          </p:nvSpPr>
          <p:spPr>
            <a:xfrm>
              <a:off x="1868076" y="4399483"/>
              <a:ext cx="297207" cy="399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1" dirty="0"/>
                <a:t> </a:t>
              </a:r>
            </a:p>
          </p:txBody>
        </p:sp>
      </p:grpSp>
      <p:sp>
        <p:nvSpPr>
          <p:cNvPr id="202" name="TextBox 201">
            <a:extLst>
              <a:ext uri="{FF2B5EF4-FFF2-40B4-BE49-F238E27FC236}">
                <a16:creationId xmlns:a16="http://schemas.microsoft.com/office/drawing/2014/main" id="{E8181D6B-DFF4-3148-8822-5A0748292354}"/>
              </a:ext>
            </a:extLst>
          </p:cNvPr>
          <p:cNvSpPr txBox="1"/>
          <p:nvPr/>
        </p:nvSpPr>
        <p:spPr>
          <a:xfrm>
            <a:off x="4540897" y="1765001"/>
            <a:ext cx="3305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3G</a:t>
            </a:r>
          </a:p>
        </p:txBody>
      </p:sp>
      <p:sp>
        <p:nvSpPr>
          <p:cNvPr id="234" name="TextBox 233">
            <a:extLst>
              <a:ext uri="{FF2B5EF4-FFF2-40B4-BE49-F238E27FC236}">
                <a16:creationId xmlns:a16="http://schemas.microsoft.com/office/drawing/2014/main" id="{309C06D5-FF97-214A-869A-B168DD03EA0B}"/>
              </a:ext>
            </a:extLst>
          </p:cNvPr>
          <p:cNvSpPr txBox="1"/>
          <p:nvPr/>
        </p:nvSpPr>
        <p:spPr>
          <a:xfrm>
            <a:off x="4572220" y="2763492"/>
            <a:ext cx="191205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1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D47269-0F5F-0D4B-9DD2-45BA5AE4B8A5}"/>
              </a:ext>
            </a:extLst>
          </p:cNvPr>
          <p:cNvSpPr txBox="1"/>
          <p:nvPr/>
        </p:nvSpPr>
        <p:spPr>
          <a:xfrm>
            <a:off x="7707802" y="1847050"/>
            <a:ext cx="202299" cy="1847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1" dirty="0"/>
              <a:t> 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2E1592F9-CD99-1D4F-8A08-333FB268D446}"/>
              </a:ext>
            </a:extLst>
          </p:cNvPr>
          <p:cNvCxnSpPr>
            <a:cxnSpLocks/>
            <a:stCxn id="16" idx="0"/>
            <a:endCxn id="138" idx="2"/>
          </p:cNvCxnSpPr>
          <p:nvPr/>
        </p:nvCxnSpPr>
        <p:spPr>
          <a:xfrm rot="16200000" flipV="1">
            <a:off x="7100949" y="2609271"/>
            <a:ext cx="423363" cy="1217561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Box 112">
            <a:extLst>
              <a:ext uri="{FF2B5EF4-FFF2-40B4-BE49-F238E27FC236}">
                <a16:creationId xmlns:a16="http://schemas.microsoft.com/office/drawing/2014/main" id="{3EABC565-DBF7-FC4C-BECE-19D855D30F68}"/>
              </a:ext>
            </a:extLst>
          </p:cNvPr>
          <p:cNvSpPr txBox="1"/>
          <p:nvPr/>
        </p:nvSpPr>
        <p:spPr>
          <a:xfrm>
            <a:off x="5932084" y="2977792"/>
            <a:ext cx="6335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4Kp50</a:t>
            </a:r>
          </a:p>
          <a:p>
            <a:pPr algn="ctr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HDMI</a:t>
            </a:r>
          </a:p>
          <a:p>
            <a:pPr algn="ctr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(Input 4)</a:t>
            </a:r>
          </a:p>
        </p:txBody>
      </p:sp>
      <p:pic>
        <p:nvPicPr>
          <p:cNvPr id="8" name="Picture 7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2C983906-9E89-A342-ACF9-CC547EBA8CA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0764" y="2759729"/>
            <a:ext cx="2707720" cy="235033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BE699A5A-EA96-1A49-ADA6-D47405DFEF6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3121" y="1638323"/>
            <a:ext cx="1096748" cy="673188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5991F280-3CE7-924F-8517-249110322E0F}"/>
              </a:ext>
            </a:extLst>
          </p:cNvPr>
          <p:cNvGrpSpPr/>
          <p:nvPr/>
        </p:nvGrpSpPr>
        <p:grpSpPr>
          <a:xfrm>
            <a:off x="1800116" y="2196989"/>
            <a:ext cx="741022" cy="696353"/>
            <a:chOff x="1093048" y="2394834"/>
            <a:chExt cx="1403184" cy="1403181"/>
          </a:xfrm>
        </p:grpSpPr>
        <p:pic>
          <p:nvPicPr>
            <p:cNvPr id="74" name="Picture 73" descr="Aja ipt-sdi.jpg">
              <a:extLst>
                <a:ext uri="{FF2B5EF4-FFF2-40B4-BE49-F238E27FC236}">
                  <a16:creationId xmlns:a16="http://schemas.microsoft.com/office/drawing/2014/main" id="{0A296D66-0527-4F4E-B286-66762E2BC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3051" y="2394834"/>
              <a:ext cx="1403181" cy="1403181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DAE0BE23-FC32-124A-A786-01F812CBFA54}"/>
                </a:ext>
              </a:extLst>
            </p:cNvPr>
            <p:cNvSpPr txBox="1"/>
            <p:nvPr/>
          </p:nvSpPr>
          <p:spPr>
            <a:xfrm>
              <a:off x="1093048" y="2771202"/>
              <a:ext cx="238578" cy="465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1" dirty="0"/>
                <a:t> 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5AD96890-AD20-C642-A104-BDF839B0BAA4}"/>
                </a:ext>
              </a:extLst>
            </p:cNvPr>
            <p:cNvSpPr txBox="1"/>
            <p:nvPr/>
          </p:nvSpPr>
          <p:spPr>
            <a:xfrm>
              <a:off x="2251148" y="3151219"/>
              <a:ext cx="238578" cy="465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1" dirty="0"/>
                <a:t> </a:t>
              </a:r>
            </a:p>
          </p:txBody>
        </p:sp>
      </p:grpSp>
      <p:sp>
        <p:nvSpPr>
          <p:cNvPr id="170" name="TextBox 169">
            <a:extLst>
              <a:ext uri="{FF2B5EF4-FFF2-40B4-BE49-F238E27FC236}">
                <a16:creationId xmlns:a16="http://schemas.microsoft.com/office/drawing/2014/main" id="{776B3AA9-D633-2F4D-A404-26109FE6E68A}"/>
              </a:ext>
            </a:extLst>
          </p:cNvPr>
          <p:cNvSpPr txBox="1"/>
          <p:nvPr/>
        </p:nvSpPr>
        <p:spPr>
          <a:xfrm>
            <a:off x="5895941" y="2761701"/>
            <a:ext cx="215123" cy="2540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1" dirty="0"/>
              <a:t> 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02D2095A-1878-B145-9235-D3FB02AD8B22}"/>
              </a:ext>
            </a:extLst>
          </p:cNvPr>
          <p:cNvSpPr txBox="1"/>
          <p:nvPr/>
        </p:nvSpPr>
        <p:spPr>
          <a:xfrm>
            <a:off x="5785529" y="1335921"/>
            <a:ext cx="3962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12G</a:t>
            </a:r>
          </a:p>
        </p:txBody>
      </p:sp>
      <p:cxnSp>
        <p:nvCxnSpPr>
          <p:cNvPr id="12" name="Connector: Elbow 60">
            <a:extLst>
              <a:ext uri="{FF2B5EF4-FFF2-40B4-BE49-F238E27FC236}">
                <a16:creationId xmlns:a16="http://schemas.microsoft.com/office/drawing/2014/main" id="{BCFCAB43-A581-4237-A53B-E6497C6117DD}"/>
              </a:ext>
            </a:extLst>
          </p:cNvPr>
          <p:cNvCxnSpPr>
            <a:cxnSpLocks/>
            <a:stCxn id="195" idx="3"/>
            <a:endCxn id="223" idx="0"/>
          </p:cNvCxnSpPr>
          <p:nvPr/>
        </p:nvCxnSpPr>
        <p:spPr>
          <a:xfrm>
            <a:off x="2605130" y="3486646"/>
            <a:ext cx="535300" cy="515568"/>
          </a:xfrm>
          <a:prstGeom prst="bentConnector2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50">
            <a:extLst>
              <a:ext uri="{FF2B5EF4-FFF2-40B4-BE49-F238E27FC236}">
                <a16:creationId xmlns:a16="http://schemas.microsoft.com/office/drawing/2014/main" id="{4AA29B2F-567E-0D43-AF16-DE652FDBDF60}"/>
              </a:ext>
            </a:extLst>
          </p:cNvPr>
          <p:cNvCxnSpPr>
            <a:cxnSpLocks/>
            <a:stCxn id="95" idx="1"/>
            <a:endCxn id="173" idx="3"/>
          </p:cNvCxnSpPr>
          <p:nvPr/>
        </p:nvCxnSpPr>
        <p:spPr>
          <a:xfrm rot="10800000" flipV="1">
            <a:off x="2429931" y="1974917"/>
            <a:ext cx="2393190" cy="1623860"/>
          </a:xfrm>
          <a:prstGeom prst="bentConnector3">
            <a:avLst>
              <a:gd name="adj1" fmla="val 135862"/>
            </a:avLst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TextBox 136">
            <a:extLst>
              <a:ext uri="{FF2B5EF4-FFF2-40B4-BE49-F238E27FC236}">
                <a16:creationId xmlns:a16="http://schemas.microsoft.com/office/drawing/2014/main" id="{E7659BCC-8727-1148-9980-490A625A5F4B}"/>
              </a:ext>
            </a:extLst>
          </p:cNvPr>
          <p:cNvSpPr txBox="1"/>
          <p:nvPr/>
        </p:nvSpPr>
        <p:spPr>
          <a:xfrm>
            <a:off x="6473334" y="4584490"/>
            <a:ext cx="86594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HDMI</a:t>
            </a:r>
          </a:p>
          <a:p>
            <a:pPr algn="ctr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(1080p50/59</a:t>
            </a:r>
          </a:p>
          <a:p>
            <a:pPr algn="ctr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4Kp50)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1CC67C4C-A27F-B54B-B868-82450F37669C}"/>
              </a:ext>
            </a:extLst>
          </p:cNvPr>
          <p:cNvSpPr txBox="1"/>
          <p:nvPr/>
        </p:nvSpPr>
        <p:spPr>
          <a:xfrm>
            <a:off x="7983530" y="3616615"/>
            <a:ext cx="143458" cy="115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" dirty="0"/>
              <a:t> 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D82C808D-3EEA-244E-83D3-F9D6629F5043}"/>
              </a:ext>
            </a:extLst>
          </p:cNvPr>
          <p:cNvSpPr txBox="1"/>
          <p:nvPr/>
        </p:nvSpPr>
        <p:spPr>
          <a:xfrm>
            <a:off x="5931757" y="6273345"/>
            <a:ext cx="2101610" cy="475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92" b="1" dirty="0"/>
              <a:t>ZCU106 (HDMI)</a:t>
            </a:r>
          </a:p>
          <a:p>
            <a:pPr algn="ctr"/>
            <a:r>
              <a:rPr lang="en-US" sz="1201" b="1" dirty="0"/>
              <a:t>“Universal” 2110/IPMX (RX)</a:t>
            </a:r>
          </a:p>
        </p:txBody>
      </p:sp>
      <p:cxnSp>
        <p:nvCxnSpPr>
          <p:cNvPr id="97" name="Connector: Elbow 71">
            <a:extLst>
              <a:ext uri="{FF2B5EF4-FFF2-40B4-BE49-F238E27FC236}">
                <a16:creationId xmlns:a16="http://schemas.microsoft.com/office/drawing/2014/main" id="{B45D6EB6-A8F1-9B4E-8352-12160472C2F1}"/>
              </a:ext>
            </a:extLst>
          </p:cNvPr>
          <p:cNvCxnSpPr>
            <a:cxnSpLocks/>
            <a:stCxn id="10" idx="1"/>
            <a:endCxn id="128" idx="2"/>
          </p:cNvCxnSpPr>
          <p:nvPr/>
        </p:nvCxnSpPr>
        <p:spPr>
          <a:xfrm rot="10800000">
            <a:off x="3382428" y="4301452"/>
            <a:ext cx="2810310" cy="1869681"/>
          </a:xfrm>
          <a:prstGeom prst="bentConnector2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9" name="Picture 98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4B5BFB76-C87A-0749-9979-75BFBB3D064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925"/>
          <a:stretch/>
        </p:blipFill>
        <p:spPr>
          <a:xfrm>
            <a:off x="625541" y="1099456"/>
            <a:ext cx="2230489" cy="211016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6092EE65-8F8C-8647-A93C-663DF8CDE0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5064" y="324525"/>
            <a:ext cx="2258182" cy="657332"/>
          </a:xfrm>
          <a:prstGeom prst="rect">
            <a:avLst/>
          </a:prstGeom>
        </p:spPr>
      </p:pic>
      <p:sp>
        <p:nvSpPr>
          <p:cNvPr id="136" name="TextBox 135">
            <a:extLst>
              <a:ext uri="{FF2B5EF4-FFF2-40B4-BE49-F238E27FC236}">
                <a16:creationId xmlns:a16="http://schemas.microsoft.com/office/drawing/2014/main" id="{406D7608-5726-4748-8218-41D585260E77}"/>
              </a:ext>
            </a:extLst>
          </p:cNvPr>
          <p:cNvSpPr txBox="1"/>
          <p:nvPr/>
        </p:nvSpPr>
        <p:spPr>
          <a:xfrm>
            <a:off x="5999619" y="2752295"/>
            <a:ext cx="215123" cy="2540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1" dirty="0"/>
              <a:t> 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38489423-00D0-7242-BB78-C2722F86F47F}"/>
              </a:ext>
            </a:extLst>
          </p:cNvPr>
          <p:cNvSpPr txBox="1"/>
          <p:nvPr/>
        </p:nvSpPr>
        <p:spPr>
          <a:xfrm>
            <a:off x="6596287" y="2752326"/>
            <a:ext cx="215123" cy="2540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1" dirty="0"/>
              <a:t> 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8A26ED33-516D-8140-B326-7C09EB4343AD}"/>
              </a:ext>
            </a:extLst>
          </p:cNvPr>
          <p:cNvSpPr txBox="1"/>
          <p:nvPr/>
        </p:nvSpPr>
        <p:spPr>
          <a:xfrm>
            <a:off x="4826880" y="1079390"/>
            <a:ext cx="10690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Atomos HD Player</a:t>
            </a:r>
          </a:p>
        </p:txBody>
      </p:sp>
      <p:cxnSp>
        <p:nvCxnSpPr>
          <p:cNvPr id="148" name="Connector: Elbow 58">
            <a:extLst>
              <a:ext uri="{FF2B5EF4-FFF2-40B4-BE49-F238E27FC236}">
                <a16:creationId xmlns:a16="http://schemas.microsoft.com/office/drawing/2014/main" id="{3F737C36-B28E-1142-BD78-56867E3DA9A3}"/>
              </a:ext>
            </a:extLst>
          </p:cNvPr>
          <p:cNvCxnSpPr>
            <a:cxnSpLocks/>
            <a:stCxn id="33" idx="1"/>
            <a:endCxn id="99" idx="1"/>
          </p:cNvCxnSpPr>
          <p:nvPr/>
        </p:nvCxnSpPr>
        <p:spPr>
          <a:xfrm rot="10800000">
            <a:off x="625542" y="1204964"/>
            <a:ext cx="5508609" cy="388360"/>
          </a:xfrm>
          <a:prstGeom prst="bentConnector3">
            <a:avLst>
              <a:gd name="adj1" fmla="val 104150"/>
            </a:avLst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TextBox 156">
            <a:extLst>
              <a:ext uri="{FF2B5EF4-FFF2-40B4-BE49-F238E27FC236}">
                <a16:creationId xmlns:a16="http://schemas.microsoft.com/office/drawing/2014/main" id="{2751915D-4C2F-4D4C-94A0-A78D0D427AE4}"/>
              </a:ext>
            </a:extLst>
          </p:cNvPr>
          <p:cNvSpPr txBox="1"/>
          <p:nvPr/>
        </p:nvSpPr>
        <p:spPr>
          <a:xfrm>
            <a:off x="3756351" y="3562778"/>
            <a:ext cx="837314" cy="461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1" dirty="0"/>
              <a:t>Mellanox</a:t>
            </a:r>
          </a:p>
          <a:p>
            <a:pPr algn="ctr"/>
            <a:r>
              <a:rPr lang="en-US" sz="1201" dirty="0"/>
              <a:t>Switch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8318D7BD-1C3B-EE49-B9B3-6B57EB38DD66}"/>
              </a:ext>
            </a:extLst>
          </p:cNvPr>
          <p:cNvSpPr txBox="1"/>
          <p:nvPr/>
        </p:nvSpPr>
        <p:spPr>
          <a:xfrm>
            <a:off x="795928" y="1259740"/>
            <a:ext cx="1812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VI VICO 4K IPMX (TX)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722E142C-0238-9449-A49F-B18488D623BE}"/>
              </a:ext>
            </a:extLst>
          </p:cNvPr>
          <p:cNvSpPr txBox="1"/>
          <p:nvPr/>
        </p:nvSpPr>
        <p:spPr>
          <a:xfrm>
            <a:off x="677984" y="91904"/>
            <a:ext cx="19619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7th Sense 4K Player (TX)</a:t>
            </a:r>
          </a:p>
        </p:txBody>
      </p:sp>
      <p:cxnSp>
        <p:nvCxnSpPr>
          <p:cNvPr id="166" name="Connector: Elbow 71">
            <a:extLst>
              <a:ext uri="{FF2B5EF4-FFF2-40B4-BE49-F238E27FC236}">
                <a16:creationId xmlns:a16="http://schemas.microsoft.com/office/drawing/2014/main" id="{3EEDF1DB-582E-2645-B47D-295309EFBF0B}"/>
              </a:ext>
            </a:extLst>
          </p:cNvPr>
          <p:cNvCxnSpPr>
            <a:cxnSpLocks/>
            <a:stCxn id="99" idx="3"/>
            <a:endCxn id="122" idx="0"/>
          </p:cNvCxnSpPr>
          <p:nvPr/>
        </p:nvCxnSpPr>
        <p:spPr>
          <a:xfrm>
            <a:off x="2856030" y="1204964"/>
            <a:ext cx="531447" cy="2796862"/>
          </a:xfrm>
          <a:prstGeom prst="bentConnector2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Connector: Elbow 71">
            <a:extLst>
              <a:ext uri="{FF2B5EF4-FFF2-40B4-BE49-F238E27FC236}">
                <a16:creationId xmlns:a16="http://schemas.microsoft.com/office/drawing/2014/main" id="{F102F8B0-63D3-D847-8E6F-E39B49E39DC9}"/>
              </a:ext>
            </a:extLst>
          </p:cNvPr>
          <p:cNvCxnSpPr>
            <a:cxnSpLocks/>
            <a:stCxn id="7" idx="3"/>
            <a:endCxn id="123" idx="0"/>
          </p:cNvCxnSpPr>
          <p:nvPr/>
        </p:nvCxnSpPr>
        <p:spPr>
          <a:xfrm>
            <a:off x="2883246" y="653191"/>
            <a:ext cx="604348" cy="3348635"/>
          </a:xfrm>
          <a:prstGeom prst="bentConnector2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266A5CA4-8E5E-C84F-B54A-E040CE63FB0C}"/>
              </a:ext>
            </a:extLst>
          </p:cNvPr>
          <p:cNvCxnSpPr>
            <a:cxnSpLocks/>
            <a:stCxn id="55" idx="0"/>
            <a:endCxn id="3" idx="2"/>
          </p:cNvCxnSpPr>
          <p:nvPr/>
        </p:nvCxnSpPr>
        <p:spPr>
          <a:xfrm rot="5400000" flipH="1" flipV="1">
            <a:off x="4901993" y="4182853"/>
            <a:ext cx="648441" cy="579218"/>
          </a:xfrm>
          <a:prstGeom prst="bentConnector3">
            <a:avLst>
              <a:gd name="adj1" fmla="val 50000"/>
            </a:avLst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nector: Elbow 58">
            <a:extLst>
              <a:ext uri="{FF2B5EF4-FFF2-40B4-BE49-F238E27FC236}">
                <a16:creationId xmlns:a16="http://schemas.microsoft.com/office/drawing/2014/main" id="{97386689-7B5D-4E4A-8B40-AE1322E295D1}"/>
              </a:ext>
            </a:extLst>
          </p:cNvPr>
          <p:cNvCxnSpPr>
            <a:cxnSpLocks/>
            <a:stCxn id="3" idx="0"/>
          </p:cNvCxnSpPr>
          <p:nvPr/>
        </p:nvCxnSpPr>
        <p:spPr>
          <a:xfrm flipH="1" flipV="1">
            <a:off x="5513980" y="2983371"/>
            <a:ext cx="1841" cy="72567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itle 103">
            <a:extLst>
              <a:ext uri="{FF2B5EF4-FFF2-40B4-BE49-F238E27FC236}">
                <a16:creationId xmlns:a16="http://schemas.microsoft.com/office/drawing/2014/main" id="{AF2554AF-F541-6E42-9765-817393659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3234" y="135583"/>
            <a:ext cx="2963202" cy="931198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2703" dirty="0"/>
              <a:t>IBC NMOS Demo</a:t>
            </a:r>
            <a:br>
              <a:rPr lang="en-US" sz="2703" dirty="0"/>
            </a:br>
            <a:r>
              <a:rPr lang="en-US" sz="1502" dirty="0"/>
              <a:t>2110/IPMX/TR-08 Encode</a:t>
            </a:r>
            <a:br>
              <a:rPr lang="en-US" sz="1502" dirty="0"/>
            </a:br>
            <a:r>
              <a:rPr lang="en-US" sz="1502" dirty="0"/>
              <a:t> Universal Decode</a:t>
            </a:r>
            <a:endParaRPr lang="en-US" sz="2703" dirty="0"/>
          </a:p>
        </p:txBody>
      </p:sp>
      <p:pic>
        <p:nvPicPr>
          <p:cNvPr id="201" name="Picture 200" descr="A black keyboard with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6691253E-88F4-5A48-8AB3-1EE2DC897BA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907" t="34944" r="11376" b="34091"/>
          <a:stretch/>
        </p:blipFill>
        <p:spPr>
          <a:xfrm>
            <a:off x="7506869" y="3680913"/>
            <a:ext cx="892003" cy="244534"/>
          </a:xfrm>
          <a:prstGeom prst="rect">
            <a:avLst/>
          </a:prstGeom>
        </p:spPr>
      </p:pic>
      <p:sp>
        <p:nvSpPr>
          <p:cNvPr id="142" name="TextBox 141">
            <a:extLst>
              <a:ext uri="{FF2B5EF4-FFF2-40B4-BE49-F238E27FC236}">
                <a16:creationId xmlns:a16="http://schemas.microsoft.com/office/drawing/2014/main" id="{E6014BA3-0055-7C4C-AFA2-001AABB80AA6}"/>
              </a:ext>
            </a:extLst>
          </p:cNvPr>
          <p:cNvSpPr txBox="1"/>
          <p:nvPr/>
        </p:nvSpPr>
        <p:spPr>
          <a:xfrm>
            <a:off x="3986597" y="5017583"/>
            <a:ext cx="5164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4Kp50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49B3EAF8-3F94-3C43-9211-290824817157}"/>
              </a:ext>
            </a:extLst>
          </p:cNvPr>
          <p:cNvSpPr txBox="1"/>
          <p:nvPr/>
        </p:nvSpPr>
        <p:spPr>
          <a:xfrm>
            <a:off x="2805543" y="452537"/>
            <a:ext cx="5164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4Kp50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A4A9218E-7FDF-234C-8EFE-06A2EA9EE855}"/>
              </a:ext>
            </a:extLst>
          </p:cNvPr>
          <p:cNvSpPr txBox="1"/>
          <p:nvPr/>
        </p:nvSpPr>
        <p:spPr>
          <a:xfrm>
            <a:off x="2798283" y="979294"/>
            <a:ext cx="5164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4Kp50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FDE59C48-510F-D94C-AF06-3046B5CD1E6C}"/>
              </a:ext>
            </a:extLst>
          </p:cNvPr>
          <p:cNvSpPr txBox="1"/>
          <p:nvPr/>
        </p:nvSpPr>
        <p:spPr>
          <a:xfrm>
            <a:off x="2600586" y="3289473"/>
            <a:ext cx="5421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HDp50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2CE40578-27B7-D04F-8662-7A545C1310C3}"/>
              </a:ext>
            </a:extLst>
          </p:cNvPr>
          <p:cNvSpPr txBox="1"/>
          <p:nvPr/>
        </p:nvSpPr>
        <p:spPr>
          <a:xfrm>
            <a:off x="2608494" y="2439584"/>
            <a:ext cx="5421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HDp50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296E327-245B-5247-A066-1B9C9A3E2503}"/>
              </a:ext>
            </a:extLst>
          </p:cNvPr>
          <p:cNvGrpSpPr/>
          <p:nvPr/>
        </p:nvGrpSpPr>
        <p:grpSpPr>
          <a:xfrm>
            <a:off x="6148060" y="5076765"/>
            <a:ext cx="1610845" cy="1244472"/>
            <a:chOff x="4670694" y="6625124"/>
            <a:chExt cx="2145556" cy="165756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ED0EDFD-C4BE-854C-9488-AF8825A8C0B8}"/>
                </a:ext>
              </a:extLst>
            </p:cNvPr>
            <p:cNvGrpSpPr/>
            <p:nvPr/>
          </p:nvGrpSpPr>
          <p:grpSpPr>
            <a:xfrm>
              <a:off x="4670694" y="6625124"/>
              <a:ext cx="2145556" cy="1657568"/>
              <a:chOff x="4670694" y="6237194"/>
              <a:chExt cx="2145556" cy="1657568"/>
            </a:xfrm>
          </p:grpSpPr>
          <p:pic>
            <p:nvPicPr>
              <p:cNvPr id="93" name="Picture 92">
                <a:extLst>
                  <a:ext uri="{FF2B5EF4-FFF2-40B4-BE49-F238E27FC236}">
                    <a16:creationId xmlns:a16="http://schemas.microsoft.com/office/drawing/2014/main" id="{72B52712-A120-9544-8002-94868E7DEB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70694" y="6237194"/>
                <a:ext cx="2145556" cy="1651694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211EC10-9E32-564D-A11F-01D87CEDE5D5}"/>
                  </a:ext>
                </a:extLst>
              </p:cNvPr>
              <p:cNvSpPr txBox="1"/>
              <p:nvPr/>
            </p:nvSpPr>
            <p:spPr>
              <a:xfrm>
                <a:off x="4730203" y="7494899"/>
                <a:ext cx="297207" cy="3998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1" dirty="0"/>
                  <a:t> 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AFF88FF-418C-2142-A88C-96305A1B26E6}"/>
                </a:ext>
              </a:extLst>
            </p:cNvPr>
            <p:cNvSpPr txBox="1"/>
            <p:nvPr/>
          </p:nvSpPr>
          <p:spPr>
            <a:xfrm>
              <a:off x="6060091" y="6647963"/>
              <a:ext cx="297207" cy="399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1" dirty="0"/>
                <a:t> </a:t>
              </a:r>
            </a:p>
          </p:txBody>
        </p:sp>
      </p:grpSp>
      <p:cxnSp>
        <p:nvCxnSpPr>
          <p:cNvPr id="175" name="Connector: Elbow 71">
            <a:extLst>
              <a:ext uri="{FF2B5EF4-FFF2-40B4-BE49-F238E27FC236}">
                <a16:creationId xmlns:a16="http://schemas.microsoft.com/office/drawing/2014/main" id="{356540F2-107D-E040-BDA5-F60FF05EF9F9}"/>
              </a:ext>
            </a:extLst>
          </p:cNvPr>
          <p:cNvCxnSpPr>
            <a:cxnSpLocks/>
            <a:stCxn id="174" idx="1"/>
            <a:endCxn id="126" idx="2"/>
          </p:cNvCxnSpPr>
          <p:nvPr/>
        </p:nvCxnSpPr>
        <p:spPr>
          <a:xfrm rot="10800000" flipH="1">
            <a:off x="1286646" y="4298190"/>
            <a:ext cx="1854350" cy="1653547"/>
          </a:xfrm>
          <a:prstGeom prst="bentConnector4">
            <a:avLst>
              <a:gd name="adj1" fmla="val -12328"/>
              <a:gd name="adj2" fmla="val -13461"/>
            </a:avLst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6" name="TextBox 175">
            <a:extLst>
              <a:ext uri="{FF2B5EF4-FFF2-40B4-BE49-F238E27FC236}">
                <a16:creationId xmlns:a16="http://schemas.microsoft.com/office/drawing/2014/main" id="{638CBD62-C432-B74D-B3B9-B8996AB925DC}"/>
              </a:ext>
            </a:extLst>
          </p:cNvPr>
          <p:cNvSpPr txBox="1"/>
          <p:nvPr/>
        </p:nvSpPr>
        <p:spPr>
          <a:xfrm>
            <a:off x="817710" y="6160589"/>
            <a:ext cx="2101610" cy="475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92" b="1" dirty="0"/>
              <a:t>ZCU106 (SDI)</a:t>
            </a:r>
          </a:p>
          <a:p>
            <a:pPr algn="ctr"/>
            <a:r>
              <a:rPr lang="en-US" sz="1201" b="1" dirty="0"/>
              <a:t>“Universal” 2110/IPMX (TX)</a:t>
            </a:r>
          </a:p>
        </p:txBody>
      </p:sp>
      <p:cxnSp>
        <p:nvCxnSpPr>
          <p:cNvPr id="183" name="Connector: Elbow 58">
            <a:extLst>
              <a:ext uri="{FF2B5EF4-FFF2-40B4-BE49-F238E27FC236}">
                <a16:creationId xmlns:a16="http://schemas.microsoft.com/office/drawing/2014/main" id="{38F56526-4DA1-AD4D-A63B-653100FC07DC}"/>
              </a:ext>
            </a:extLst>
          </p:cNvPr>
          <p:cNvCxnSpPr>
            <a:cxnSpLocks/>
            <a:stCxn id="5" idx="0"/>
            <a:endCxn id="170" idx="2"/>
          </p:cNvCxnSpPr>
          <p:nvPr/>
        </p:nvCxnSpPr>
        <p:spPr>
          <a:xfrm rot="16200000" flipV="1">
            <a:off x="5614050" y="3405199"/>
            <a:ext cx="2078167" cy="1299260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" name="TextBox 183">
            <a:extLst>
              <a:ext uri="{FF2B5EF4-FFF2-40B4-BE49-F238E27FC236}">
                <a16:creationId xmlns:a16="http://schemas.microsoft.com/office/drawing/2014/main" id="{5CDD95BC-C47F-A743-9467-DFE89E430B13}"/>
              </a:ext>
            </a:extLst>
          </p:cNvPr>
          <p:cNvSpPr txBox="1"/>
          <p:nvPr/>
        </p:nvSpPr>
        <p:spPr>
          <a:xfrm>
            <a:off x="4933288" y="4463492"/>
            <a:ext cx="6206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12G Out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7242825-E9FA-A846-A354-3D36785B6994}"/>
              </a:ext>
            </a:extLst>
          </p:cNvPr>
          <p:cNvGrpSpPr/>
          <p:nvPr/>
        </p:nvGrpSpPr>
        <p:grpSpPr>
          <a:xfrm>
            <a:off x="4095582" y="4699111"/>
            <a:ext cx="1684375" cy="1543356"/>
            <a:chOff x="578813" y="6258955"/>
            <a:chExt cx="2243494" cy="205566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DA4082C-F5E5-BF4B-92B8-04D5F834CA7B}"/>
                </a:ext>
              </a:extLst>
            </p:cNvPr>
            <p:cNvGrpSpPr/>
            <p:nvPr/>
          </p:nvGrpSpPr>
          <p:grpSpPr>
            <a:xfrm>
              <a:off x="578813" y="6258955"/>
              <a:ext cx="2243494" cy="2055664"/>
              <a:chOff x="578813" y="5868664"/>
              <a:chExt cx="2243494" cy="2055664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18EEC799-502B-4353-B21A-2C962B6163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 flipV="1">
                <a:off x="578813" y="5868664"/>
                <a:ext cx="2243494" cy="2055664"/>
              </a:xfrm>
              <a:prstGeom prst="rect">
                <a:avLst/>
              </a:prstGeom>
            </p:spPr>
          </p:pic>
          <p:sp>
            <p:nvSpPr>
              <p:cNvPr id="160" name="TextBox 159">
                <a:extLst>
                  <a:ext uri="{FF2B5EF4-FFF2-40B4-BE49-F238E27FC236}">
                    <a16:creationId xmlns:a16="http://schemas.microsoft.com/office/drawing/2014/main" id="{BED4ADB7-6A85-D648-B951-4CB4590A160D}"/>
                  </a:ext>
                </a:extLst>
              </p:cNvPr>
              <p:cNvSpPr txBox="1"/>
              <p:nvPr/>
            </p:nvSpPr>
            <p:spPr>
              <a:xfrm>
                <a:off x="689504" y="7240654"/>
                <a:ext cx="297207" cy="3998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1" dirty="0"/>
                  <a:t> </a:t>
                </a:r>
              </a:p>
            </p:txBody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F3AE7C74-3033-434D-9136-5422B37CFEBC}"/>
                </a:ext>
              </a:extLst>
            </p:cNvPr>
            <p:cNvSpPr txBox="1"/>
            <p:nvPr/>
          </p:nvSpPr>
          <p:spPr>
            <a:xfrm>
              <a:off x="1512874" y="6388914"/>
              <a:ext cx="372268" cy="169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5" dirty="0"/>
                <a:t> </a:t>
              </a:r>
            </a:p>
          </p:txBody>
        </p:sp>
      </p:grpSp>
      <p:cxnSp>
        <p:nvCxnSpPr>
          <p:cNvPr id="145" name="Connector: Elbow 58">
            <a:extLst>
              <a:ext uri="{FF2B5EF4-FFF2-40B4-BE49-F238E27FC236}">
                <a16:creationId xmlns:a16="http://schemas.microsoft.com/office/drawing/2014/main" id="{E45A9C1C-E394-934D-9693-8E1D5BE5561D}"/>
              </a:ext>
            </a:extLst>
          </p:cNvPr>
          <p:cNvCxnSpPr>
            <a:cxnSpLocks/>
            <a:stCxn id="33" idx="1"/>
          </p:cNvCxnSpPr>
          <p:nvPr/>
        </p:nvCxnSpPr>
        <p:spPr>
          <a:xfrm rot="10800000" flipV="1">
            <a:off x="4554222" y="1593323"/>
            <a:ext cx="1579929" cy="3235149"/>
          </a:xfrm>
          <a:prstGeom prst="bentConnector2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5" name="TextBox 184">
            <a:extLst>
              <a:ext uri="{FF2B5EF4-FFF2-40B4-BE49-F238E27FC236}">
                <a16:creationId xmlns:a16="http://schemas.microsoft.com/office/drawing/2014/main" id="{A8AA9461-8815-D54D-A359-61D91CAB7208}"/>
              </a:ext>
            </a:extLst>
          </p:cNvPr>
          <p:cNvSpPr txBox="1"/>
          <p:nvPr/>
        </p:nvSpPr>
        <p:spPr>
          <a:xfrm>
            <a:off x="4057210" y="4628052"/>
            <a:ext cx="5245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12G In</a:t>
            </a:r>
          </a:p>
        </p:txBody>
      </p:sp>
      <p:cxnSp>
        <p:nvCxnSpPr>
          <p:cNvPr id="188" name="Straight Arrow Connector 50">
            <a:extLst>
              <a:ext uri="{FF2B5EF4-FFF2-40B4-BE49-F238E27FC236}">
                <a16:creationId xmlns:a16="http://schemas.microsoft.com/office/drawing/2014/main" id="{038AD945-B176-9643-9B99-A99BAA1C5B2E}"/>
              </a:ext>
            </a:extLst>
          </p:cNvPr>
          <p:cNvCxnSpPr>
            <a:cxnSpLocks/>
            <a:stCxn id="95" idx="1"/>
            <a:endCxn id="196" idx="2"/>
          </p:cNvCxnSpPr>
          <p:nvPr/>
        </p:nvCxnSpPr>
        <p:spPr>
          <a:xfrm rot="10800000" flipV="1">
            <a:off x="1567797" y="1974917"/>
            <a:ext cx="3255325" cy="2776308"/>
          </a:xfrm>
          <a:prstGeom prst="bentConnector2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5F7D7A9C-8B4F-F941-9869-B3174C7115E6}"/>
              </a:ext>
            </a:extLst>
          </p:cNvPr>
          <p:cNvGrpSpPr/>
          <p:nvPr/>
        </p:nvGrpSpPr>
        <p:grpSpPr>
          <a:xfrm>
            <a:off x="1250454" y="4751225"/>
            <a:ext cx="1304898" cy="1350616"/>
            <a:chOff x="4132326" y="6328367"/>
            <a:chExt cx="1738051" cy="1798946"/>
          </a:xfrm>
        </p:grpSpPr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477658B4-F4F7-3E42-A3E1-F3740665F8B7}"/>
                </a:ext>
              </a:extLst>
            </p:cNvPr>
            <p:cNvGrpSpPr/>
            <p:nvPr/>
          </p:nvGrpSpPr>
          <p:grpSpPr>
            <a:xfrm>
              <a:off x="4132326" y="6708620"/>
              <a:ext cx="1738051" cy="1418693"/>
              <a:chOff x="4670694" y="6625124"/>
              <a:chExt cx="2145556" cy="1751320"/>
            </a:xfrm>
          </p:grpSpPr>
          <p:grpSp>
            <p:nvGrpSpPr>
              <p:cNvPr id="153" name="Group 152">
                <a:extLst>
                  <a:ext uri="{FF2B5EF4-FFF2-40B4-BE49-F238E27FC236}">
                    <a16:creationId xmlns:a16="http://schemas.microsoft.com/office/drawing/2014/main" id="{D8C90480-2460-C440-B039-DDA1DAE5A5BF}"/>
                  </a:ext>
                </a:extLst>
              </p:cNvPr>
              <p:cNvGrpSpPr/>
              <p:nvPr/>
            </p:nvGrpSpPr>
            <p:grpSpPr>
              <a:xfrm>
                <a:off x="4670694" y="6625124"/>
                <a:ext cx="2145556" cy="1751320"/>
                <a:chOff x="4670694" y="6237194"/>
                <a:chExt cx="2145556" cy="1751320"/>
              </a:xfrm>
            </p:grpSpPr>
            <p:pic>
              <p:nvPicPr>
                <p:cNvPr id="167" name="Picture 166">
                  <a:extLst>
                    <a:ext uri="{FF2B5EF4-FFF2-40B4-BE49-F238E27FC236}">
                      <a16:creationId xmlns:a16="http://schemas.microsoft.com/office/drawing/2014/main" id="{0FEF34D8-A2B1-C24A-9294-41ABF3F5D2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70694" y="6237194"/>
                  <a:ext cx="2145556" cy="1651694"/>
                </a:xfrm>
                <a:prstGeom prst="rect">
                  <a:avLst/>
                </a:prstGeom>
              </p:spPr>
            </p:pic>
            <p:sp>
              <p:nvSpPr>
                <p:cNvPr id="174" name="TextBox 173">
                  <a:extLst>
                    <a:ext uri="{FF2B5EF4-FFF2-40B4-BE49-F238E27FC236}">
                      <a16:creationId xmlns:a16="http://schemas.microsoft.com/office/drawing/2014/main" id="{B074A51A-6F04-ED4B-841E-ED3405FAECDD}"/>
                    </a:ext>
                  </a:extLst>
                </p:cNvPr>
                <p:cNvSpPr txBox="1"/>
                <p:nvPr/>
              </p:nvSpPr>
              <p:spPr>
                <a:xfrm>
                  <a:off x="4730202" y="7494899"/>
                  <a:ext cx="366891" cy="49361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351" dirty="0"/>
                    <a:t> </a:t>
                  </a:r>
                </a:p>
              </p:txBody>
            </p:sp>
          </p:grpSp>
          <p:sp>
            <p:nvSpPr>
              <p:cNvPr id="158" name="TextBox 157">
                <a:extLst>
                  <a:ext uri="{FF2B5EF4-FFF2-40B4-BE49-F238E27FC236}">
                    <a16:creationId xmlns:a16="http://schemas.microsoft.com/office/drawing/2014/main" id="{22BE5E39-6CBA-D54B-9CE7-946D9E50F658}"/>
                  </a:ext>
                </a:extLst>
              </p:cNvPr>
              <p:cNvSpPr txBox="1"/>
              <p:nvPr/>
            </p:nvSpPr>
            <p:spPr>
              <a:xfrm>
                <a:off x="6060090" y="6647962"/>
                <a:ext cx="366891" cy="4936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1" dirty="0"/>
                  <a:t> </a:t>
                </a:r>
              </a:p>
            </p:txBody>
          </p:sp>
        </p:grpSp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AA69093F-C85C-FF4C-B980-D215F93B3D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7041" t="60137" r="26496"/>
            <a:stretch/>
          </p:blipFill>
          <p:spPr>
            <a:xfrm flipH="1" flipV="1">
              <a:off x="4362471" y="6328367"/>
              <a:ext cx="385073" cy="531528"/>
            </a:xfrm>
            <a:prstGeom prst="rect">
              <a:avLst/>
            </a:prstGeom>
          </p:spPr>
        </p:pic>
      </p:grpSp>
      <p:sp>
        <p:nvSpPr>
          <p:cNvPr id="203" name="TextBox 202">
            <a:extLst>
              <a:ext uri="{FF2B5EF4-FFF2-40B4-BE49-F238E27FC236}">
                <a16:creationId xmlns:a16="http://schemas.microsoft.com/office/drawing/2014/main" id="{7F166107-5DCA-2848-83EF-94C165F3BAF0}"/>
              </a:ext>
            </a:extLst>
          </p:cNvPr>
          <p:cNvSpPr txBox="1"/>
          <p:nvPr/>
        </p:nvSpPr>
        <p:spPr>
          <a:xfrm>
            <a:off x="508693" y="5564754"/>
            <a:ext cx="8451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HDp50 2110</a:t>
            </a:r>
          </a:p>
          <a:p>
            <a:r>
              <a:rPr lang="en-US" sz="1000">
                <a:solidFill>
                  <a:schemeClr val="bg1">
                    <a:lumMod val="50000"/>
                  </a:schemeClr>
                </a:solidFill>
              </a:rPr>
              <a:t>HDp50 IPMX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37FB86CB-5CCC-EA49-AD7F-27EE7A61310F}"/>
              </a:ext>
            </a:extLst>
          </p:cNvPr>
          <p:cNvSpPr txBox="1"/>
          <p:nvPr/>
        </p:nvSpPr>
        <p:spPr>
          <a:xfrm>
            <a:off x="6525169" y="3025345"/>
            <a:ext cx="77777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1080P</a:t>
            </a:r>
          </a:p>
          <a:p>
            <a:pPr algn="ctr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DisplayPort</a:t>
            </a:r>
          </a:p>
          <a:p>
            <a:pPr algn="ctr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(Input 5)</a:t>
            </a:r>
          </a:p>
        </p:txBody>
      </p:sp>
      <p:graphicFrame>
        <p:nvGraphicFramePr>
          <p:cNvPr id="108" name="Table 198">
            <a:extLst>
              <a:ext uri="{FF2B5EF4-FFF2-40B4-BE49-F238E27FC236}">
                <a16:creationId xmlns:a16="http://schemas.microsoft.com/office/drawing/2014/main" id="{76791F4F-4255-1D43-83D9-85333B20AA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6284341"/>
              </p:ext>
            </p:extLst>
          </p:nvPr>
        </p:nvGraphicFramePr>
        <p:xfrm>
          <a:off x="9000124" y="4390833"/>
          <a:ext cx="2300420" cy="18150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6272">
                  <a:extLst>
                    <a:ext uri="{9D8B030D-6E8A-4147-A177-3AD203B41FA5}">
                      <a16:colId xmlns:a16="http://schemas.microsoft.com/office/drawing/2014/main" val="2818387530"/>
                    </a:ext>
                  </a:extLst>
                </a:gridCol>
                <a:gridCol w="611166">
                  <a:extLst>
                    <a:ext uri="{9D8B030D-6E8A-4147-A177-3AD203B41FA5}">
                      <a16:colId xmlns:a16="http://schemas.microsoft.com/office/drawing/2014/main" val="2848213446"/>
                    </a:ext>
                  </a:extLst>
                </a:gridCol>
                <a:gridCol w="510700">
                  <a:extLst>
                    <a:ext uri="{9D8B030D-6E8A-4147-A177-3AD203B41FA5}">
                      <a16:colId xmlns:a16="http://schemas.microsoft.com/office/drawing/2014/main" val="3453120561"/>
                    </a:ext>
                  </a:extLst>
                </a:gridCol>
                <a:gridCol w="334886">
                  <a:extLst>
                    <a:ext uri="{9D8B030D-6E8A-4147-A177-3AD203B41FA5}">
                      <a16:colId xmlns:a16="http://schemas.microsoft.com/office/drawing/2014/main" val="2976139620"/>
                    </a:ext>
                  </a:extLst>
                </a:gridCol>
                <a:gridCol w="327396">
                  <a:extLst>
                    <a:ext uri="{9D8B030D-6E8A-4147-A177-3AD203B41FA5}">
                      <a16:colId xmlns:a16="http://schemas.microsoft.com/office/drawing/2014/main" val="1653908839"/>
                    </a:ext>
                  </a:extLst>
                </a:gridCol>
              </a:tblGrid>
              <a:tr h="343258">
                <a:tc>
                  <a:txBody>
                    <a:bodyPr/>
                    <a:lstStyle/>
                    <a:p>
                      <a:r>
                        <a:rPr lang="en-US" sz="900" dirty="0"/>
                        <a:t>Source</a:t>
                      </a:r>
                    </a:p>
                  </a:txBody>
                  <a:tcPr marL="68652" marR="68652" marT="34326" marB="343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Res</a:t>
                      </a:r>
                    </a:p>
                  </a:txBody>
                  <a:tcPr marL="68652" marR="68652" marT="34326" marB="343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Format</a:t>
                      </a:r>
                    </a:p>
                  </a:txBody>
                  <a:tcPr marL="68652" marR="68652" marT="34326" marB="343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KCU116</a:t>
                      </a:r>
                    </a:p>
                  </a:txBody>
                  <a:tcPr marL="68652" marR="68652" marT="34326" marB="343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ZCU106</a:t>
                      </a:r>
                    </a:p>
                  </a:txBody>
                  <a:tcPr marL="68652" marR="68652" marT="34326" marB="34326"/>
                </a:tc>
                <a:extLst>
                  <a:ext uri="{0D108BD9-81ED-4DB2-BD59-A6C34878D82A}">
                    <a16:rowId xmlns:a16="http://schemas.microsoft.com/office/drawing/2014/main" val="2435048195"/>
                  </a:ext>
                </a:extLst>
              </a:tr>
              <a:tr h="225710">
                <a:tc>
                  <a:txBody>
                    <a:bodyPr/>
                    <a:lstStyle/>
                    <a:p>
                      <a:r>
                        <a:rPr lang="en-US" sz="900" dirty="0"/>
                        <a:t>7th</a:t>
                      </a:r>
                    </a:p>
                  </a:txBody>
                  <a:tcPr marL="68652" marR="68652" marT="34326" marB="343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4Kp25</a:t>
                      </a:r>
                    </a:p>
                  </a:txBody>
                  <a:tcPr marL="68652" marR="68652" marT="34326" marB="343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2110</a:t>
                      </a:r>
                    </a:p>
                  </a:txBody>
                  <a:tcPr marL="68652" marR="68652" marT="34326" marB="343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•</a:t>
                      </a:r>
                    </a:p>
                  </a:txBody>
                  <a:tcPr marL="68652" marR="68652" marT="34326" marB="343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•</a:t>
                      </a:r>
                    </a:p>
                  </a:txBody>
                  <a:tcPr marL="68652" marR="68652" marT="34326" marB="34326"/>
                </a:tc>
                <a:extLst>
                  <a:ext uri="{0D108BD9-81ED-4DB2-BD59-A6C34878D82A}">
                    <a16:rowId xmlns:a16="http://schemas.microsoft.com/office/drawing/2014/main" val="1028933045"/>
                  </a:ext>
                </a:extLst>
              </a:tr>
              <a:tr h="225710">
                <a:tc>
                  <a:txBody>
                    <a:bodyPr/>
                    <a:lstStyle/>
                    <a:p>
                      <a:r>
                        <a:rPr lang="en-US" sz="900" dirty="0"/>
                        <a:t>VICO</a:t>
                      </a:r>
                    </a:p>
                  </a:txBody>
                  <a:tcPr marL="68652" marR="68652" marT="34326" marB="34326"/>
                </a:tc>
                <a:tc>
                  <a:txBody>
                    <a:bodyPr/>
                    <a:lstStyle/>
                    <a:p>
                      <a:pPr marL="0" marR="0" lvl="0" indent="0" algn="ctr" defTabSz="60894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4Kp50</a:t>
                      </a:r>
                    </a:p>
                  </a:txBody>
                  <a:tcPr marL="68652" marR="68652" marT="34326" marB="34326"/>
                </a:tc>
                <a:tc>
                  <a:txBody>
                    <a:bodyPr/>
                    <a:lstStyle/>
                    <a:p>
                      <a:pPr marL="0" marR="0" lvl="0" indent="0" algn="ctr" defTabSz="60894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TR-08</a:t>
                      </a:r>
                    </a:p>
                  </a:txBody>
                  <a:tcPr marL="68652" marR="68652" marT="34326" marB="34326"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68652" marR="68652" marT="34326" marB="343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•</a:t>
                      </a:r>
                    </a:p>
                  </a:txBody>
                  <a:tcPr marL="68652" marR="68652" marT="34326" marB="34326"/>
                </a:tc>
                <a:extLst>
                  <a:ext uri="{0D108BD9-81ED-4DB2-BD59-A6C34878D82A}">
                    <a16:rowId xmlns:a16="http://schemas.microsoft.com/office/drawing/2014/main" val="2674245466"/>
                  </a:ext>
                </a:extLst>
              </a:tr>
              <a:tr h="225710">
                <a:tc>
                  <a:txBody>
                    <a:bodyPr/>
                    <a:lstStyle/>
                    <a:p>
                      <a:r>
                        <a:rPr lang="en-US" sz="900" dirty="0"/>
                        <a:t>AJA</a:t>
                      </a:r>
                    </a:p>
                  </a:txBody>
                  <a:tcPr marL="68652" marR="68652" marT="34326" marB="343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1080p50</a:t>
                      </a:r>
                    </a:p>
                  </a:txBody>
                  <a:tcPr marL="68652" marR="68652" marT="34326" marB="343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2110</a:t>
                      </a:r>
                    </a:p>
                  </a:txBody>
                  <a:tcPr marL="68652" marR="68652" marT="34326" marB="343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•</a:t>
                      </a:r>
                    </a:p>
                  </a:txBody>
                  <a:tcPr marL="68652" marR="68652" marT="34326" marB="343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•</a:t>
                      </a:r>
                    </a:p>
                  </a:txBody>
                  <a:tcPr marL="68652" marR="68652" marT="34326" marB="34326"/>
                </a:tc>
                <a:extLst>
                  <a:ext uri="{0D108BD9-81ED-4DB2-BD59-A6C34878D82A}">
                    <a16:rowId xmlns:a16="http://schemas.microsoft.com/office/drawing/2014/main" val="1509713200"/>
                  </a:ext>
                </a:extLst>
              </a:tr>
              <a:tr h="225710">
                <a:tc>
                  <a:txBody>
                    <a:bodyPr/>
                    <a:lstStyle/>
                    <a:p>
                      <a:r>
                        <a:rPr lang="en-US" sz="900" dirty="0"/>
                        <a:t>Riedel</a:t>
                      </a:r>
                    </a:p>
                  </a:txBody>
                  <a:tcPr marL="68652" marR="68652" marT="34326" marB="343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1080p50</a:t>
                      </a:r>
                    </a:p>
                  </a:txBody>
                  <a:tcPr marL="68652" marR="68652" marT="34326" marB="343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2110</a:t>
                      </a:r>
                    </a:p>
                  </a:txBody>
                  <a:tcPr marL="68652" marR="68652" marT="34326" marB="343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•</a:t>
                      </a:r>
                    </a:p>
                  </a:txBody>
                  <a:tcPr marL="68652" marR="68652" marT="34326" marB="343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•</a:t>
                      </a:r>
                    </a:p>
                  </a:txBody>
                  <a:tcPr marL="68652" marR="68652" marT="34326" marB="34326"/>
                </a:tc>
                <a:extLst>
                  <a:ext uri="{0D108BD9-81ED-4DB2-BD59-A6C34878D82A}">
                    <a16:rowId xmlns:a16="http://schemas.microsoft.com/office/drawing/2014/main" val="204904902"/>
                  </a:ext>
                </a:extLst>
              </a:tr>
              <a:tr h="225710">
                <a:tc>
                  <a:txBody>
                    <a:bodyPr/>
                    <a:lstStyle/>
                    <a:p>
                      <a:r>
                        <a:rPr lang="en-US" sz="900" dirty="0"/>
                        <a:t>KCU116</a:t>
                      </a:r>
                    </a:p>
                  </a:txBody>
                  <a:tcPr marL="68652" marR="68652" marT="34326" marB="34326"/>
                </a:tc>
                <a:tc>
                  <a:txBody>
                    <a:bodyPr/>
                    <a:lstStyle/>
                    <a:p>
                      <a:pPr marL="0" marR="0" lvl="0" indent="0" algn="ctr" defTabSz="60894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4Kp50</a:t>
                      </a:r>
                    </a:p>
                  </a:txBody>
                  <a:tcPr marL="68652" marR="68652" marT="34326" marB="34326"/>
                </a:tc>
                <a:tc>
                  <a:txBody>
                    <a:bodyPr/>
                    <a:lstStyle/>
                    <a:p>
                      <a:pPr marL="0" marR="0" lvl="0" indent="0" algn="ctr" defTabSz="60894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2110</a:t>
                      </a:r>
                    </a:p>
                  </a:txBody>
                  <a:tcPr marL="68652" marR="68652" marT="34326" marB="343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•</a:t>
                      </a:r>
                    </a:p>
                  </a:txBody>
                  <a:tcPr marL="68652" marR="68652" marT="34326" marB="343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•</a:t>
                      </a:r>
                    </a:p>
                  </a:txBody>
                  <a:tcPr marL="68652" marR="68652" marT="34326" marB="34326"/>
                </a:tc>
                <a:extLst>
                  <a:ext uri="{0D108BD9-81ED-4DB2-BD59-A6C34878D82A}">
                    <a16:rowId xmlns:a16="http://schemas.microsoft.com/office/drawing/2014/main" val="897270037"/>
                  </a:ext>
                </a:extLst>
              </a:tr>
              <a:tr h="343258">
                <a:tc>
                  <a:txBody>
                    <a:bodyPr/>
                    <a:lstStyle/>
                    <a:p>
                      <a:r>
                        <a:rPr lang="en-US" sz="900" dirty="0"/>
                        <a:t>ZCU106</a:t>
                      </a:r>
                    </a:p>
                  </a:txBody>
                  <a:tcPr marL="68652" marR="68652" marT="34326" marB="343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1080p50</a:t>
                      </a:r>
                    </a:p>
                    <a:p>
                      <a:pPr algn="ctr"/>
                      <a:r>
                        <a:rPr lang="en-US" sz="900" dirty="0"/>
                        <a:t>1080p50</a:t>
                      </a:r>
                    </a:p>
                  </a:txBody>
                  <a:tcPr marL="68652" marR="68652" marT="34326" marB="343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2110</a:t>
                      </a:r>
                    </a:p>
                    <a:p>
                      <a:pPr algn="ctr"/>
                      <a:r>
                        <a:rPr lang="en-US" sz="900" dirty="0"/>
                        <a:t>IPMX</a:t>
                      </a:r>
                    </a:p>
                  </a:txBody>
                  <a:tcPr marL="68652" marR="68652" marT="34326" marB="343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•</a:t>
                      </a:r>
                    </a:p>
                    <a:p>
                      <a:pPr algn="ctr"/>
                      <a:endParaRPr lang="en-US" sz="900" dirty="0"/>
                    </a:p>
                  </a:txBody>
                  <a:tcPr marL="68652" marR="68652" marT="34326" marB="343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•</a:t>
                      </a:r>
                    </a:p>
                    <a:p>
                      <a:pPr algn="ctr"/>
                      <a:r>
                        <a:rPr lang="en-US" sz="900" dirty="0"/>
                        <a:t>•</a:t>
                      </a:r>
                    </a:p>
                  </a:txBody>
                  <a:tcPr marL="68652" marR="68652" marT="34326" marB="34326"/>
                </a:tc>
                <a:extLst>
                  <a:ext uri="{0D108BD9-81ED-4DB2-BD59-A6C34878D82A}">
                    <a16:rowId xmlns:a16="http://schemas.microsoft.com/office/drawing/2014/main" val="3006395579"/>
                  </a:ext>
                </a:extLst>
              </a:tr>
            </a:tbl>
          </a:graphicData>
        </a:graphic>
      </p:graphicFrame>
      <p:sp>
        <p:nvSpPr>
          <p:cNvPr id="199" name="TextBox 198">
            <a:extLst>
              <a:ext uri="{FF2B5EF4-FFF2-40B4-BE49-F238E27FC236}">
                <a16:creationId xmlns:a16="http://schemas.microsoft.com/office/drawing/2014/main" id="{AD5866D3-3B71-9746-9BFA-F1C5FAA2B5C2}"/>
              </a:ext>
            </a:extLst>
          </p:cNvPr>
          <p:cNvSpPr txBox="1"/>
          <p:nvPr/>
        </p:nvSpPr>
        <p:spPr>
          <a:xfrm>
            <a:off x="10643146" y="4224110"/>
            <a:ext cx="652630" cy="161711"/>
          </a:xfrm>
          <a:prstGeom prst="rect">
            <a:avLst/>
          </a:prstGeom>
          <a:solidFill>
            <a:schemeClr val="accent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1051" dirty="0">
                <a:solidFill>
                  <a:schemeClr val="bg1"/>
                </a:solidFill>
              </a:rPr>
              <a:t>Decode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636B0C76-3460-3243-A0C8-8843253684FD}"/>
              </a:ext>
            </a:extLst>
          </p:cNvPr>
          <p:cNvSpPr txBox="1"/>
          <p:nvPr/>
        </p:nvSpPr>
        <p:spPr>
          <a:xfrm>
            <a:off x="3838336" y="5870207"/>
            <a:ext cx="3962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25G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6A9DC06-E7C6-EA4E-9174-CC96F99D6D3B}"/>
              </a:ext>
            </a:extLst>
          </p:cNvPr>
          <p:cNvSpPr/>
          <p:nvPr/>
        </p:nvSpPr>
        <p:spPr>
          <a:xfrm>
            <a:off x="5135702" y="3709045"/>
            <a:ext cx="760239" cy="4391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1" dirty="0"/>
              <a:t>Lynx</a:t>
            </a:r>
          </a:p>
          <a:p>
            <a:pPr algn="ctr"/>
            <a:r>
              <a:rPr lang="en-US" sz="1051" dirty="0"/>
              <a:t>SDI-HDMI</a:t>
            </a:r>
          </a:p>
        </p:txBody>
      </p:sp>
      <p:pic>
        <p:nvPicPr>
          <p:cNvPr id="154" name="Picture 153" descr="A black rectangle with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DE8D331C-C6A0-584E-878D-8AD632F6E5C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02133" y="406245"/>
            <a:ext cx="2857500" cy="1633339"/>
          </a:xfrm>
          <a:prstGeom prst="rect">
            <a:avLst/>
          </a:prstGeom>
        </p:spPr>
      </p:pic>
      <p:sp>
        <p:nvSpPr>
          <p:cNvPr id="186" name="Rectangle 185">
            <a:extLst>
              <a:ext uri="{FF2B5EF4-FFF2-40B4-BE49-F238E27FC236}">
                <a16:creationId xmlns:a16="http://schemas.microsoft.com/office/drawing/2014/main" id="{FDC365F7-4CBC-5E4E-BC19-1755C5AF6451}"/>
              </a:ext>
            </a:extLst>
          </p:cNvPr>
          <p:cNvSpPr>
            <a:spLocks noChangeAspect="1"/>
          </p:cNvSpPr>
          <p:nvPr/>
        </p:nvSpPr>
        <p:spPr>
          <a:xfrm>
            <a:off x="8716281" y="429872"/>
            <a:ext cx="927638" cy="51824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/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B0D20BAE-C020-E04B-9F49-3208C0D19149}"/>
              </a:ext>
            </a:extLst>
          </p:cNvPr>
          <p:cNvSpPr>
            <a:spLocks noChangeAspect="1"/>
          </p:cNvSpPr>
          <p:nvPr/>
        </p:nvSpPr>
        <p:spPr>
          <a:xfrm>
            <a:off x="8716716" y="960481"/>
            <a:ext cx="927638" cy="51824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/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9A3150FB-64CF-B748-900D-0F67FFE08107}"/>
              </a:ext>
            </a:extLst>
          </p:cNvPr>
          <p:cNvSpPr>
            <a:spLocks noChangeAspect="1"/>
          </p:cNvSpPr>
          <p:nvPr/>
        </p:nvSpPr>
        <p:spPr>
          <a:xfrm>
            <a:off x="8716716" y="1492272"/>
            <a:ext cx="927638" cy="51824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/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id="{B808E9FB-E9A2-654B-A03F-3C03B3475DDF}"/>
              </a:ext>
            </a:extLst>
          </p:cNvPr>
          <p:cNvSpPr>
            <a:spLocks/>
          </p:cNvSpPr>
          <p:nvPr/>
        </p:nvSpPr>
        <p:spPr>
          <a:xfrm>
            <a:off x="8838381" y="845229"/>
            <a:ext cx="681774" cy="8872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/>
              <a:t>AJA TX</a:t>
            </a:r>
            <a:endParaRPr lang="en-US" sz="600" dirty="0"/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55C3A605-87D6-BC4A-BA38-95B069A391F1}"/>
              </a:ext>
            </a:extLst>
          </p:cNvPr>
          <p:cNvSpPr>
            <a:spLocks/>
          </p:cNvSpPr>
          <p:nvPr/>
        </p:nvSpPr>
        <p:spPr>
          <a:xfrm>
            <a:off x="8813425" y="1902999"/>
            <a:ext cx="713187" cy="7703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/>
              <a:t>Cobalt TX</a:t>
            </a:r>
            <a:endParaRPr lang="en-US" sz="600" dirty="0"/>
          </a:p>
        </p:txBody>
      </p:sp>
      <p:sp>
        <p:nvSpPr>
          <p:cNvPr id="192" name="Rectangle 191">
            <a:extLst>
              <a:ext uri="{FF2B5EF4-FFF2-40B4-BE49-F238E27FC236}">
                <a16:creationId xmlns:a16="http://schemas.microsoft.com/office/drawing/2014/main" id="{1AAD4866-F4B0-544D-B5C5-62D440B5AE34}"/>
              </a:ext>
            </a:extLst>
          </p:cNvPr>
          <p:cNvSpPr>
            <a:spLocks/>
          </p:cNvSpPr>
          <p:nvPr/>
        </p:nvSpPr>
        <p:spPr>
          <a:xfrm>
            <a:off x="8830495" y="1373071"/>
            <a:ext cx="681774" cy="8872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/>
              <a:t>Embrionix TX</a:t>
            </a:r>
            <a:endParaRPr lang="en-US" sz="600" dirty="0"/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BF65742B-8C5C-4F42-BD6B-A17979AE2FE0}"/>
              </a:ext>
            </a:extLst>
          </p:cNvPr>
          <p:cNvSpPr>
            <a:spLocks noChangeAspect="1"/>
          </p:cNvSpPr>
          <p:nvPr/>
        </p:nvSpPr>
        <p:spPr>
          <a:xfrm>
            <a:off x="9658067" y="429964"/>
            <a:ext cx="927638" cy="51824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/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0A565693-6069-EB40-B609-B5A25F8902D5}"/>
              </a:ext>
            </a:extLst>
          </p:cNvPr>
          <p:cNvSpPr>
            <a:spLocks noChangeAspect="1"/>
          </p:cNvSpPr>
          <p:nvPr/>
        </p:nvSpPr>
        <p:spPr>
          <a:xfrm>
            <a:off x="9658502" y="960573"/>
            <a:ext cx="927638" cy="51824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/>
          </a:p>
        </p:txBody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C8548C1C-8DC0-DC4C-8E44-FB45D5971B14}"/>
              </a:ext>
            </a:extLst>
          </p:cNvPr>
          <p:cNvSpPr>
            <a:spLocks noChangeAspect="1"/>
          </p:cNvSpPr>
          <p:nvPr/>
        </p:nvSpPr>
        <p:spPr>
          <a:xfrm>
            <a:off x="9658502" y="1492364"/>
            <a:ext cx="927638" cy="51824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/>
          </a:p>
        </p:txBody>
      </p:sp>
      <p:sp>
        <p:nvSpPr>
          <p:cNvPr id="200" name="Rectangle 199">
            <a:extLst>
              <a:ext uri="{FF2B5EF4-FFF2-40B4-BE49-F238E27FC236}">
                <a16:creationId xmlns:a16="http://schemas.microsoft.com/office/drawing/2014/main" id="{DE73C0C8-7089-B346-ABE8-FE3A1FC6346F}"/>
              </a:ext>
            </a:extLst>
          </p:cNvPr>
          <p:cNvSpPr>
            <a:spLocks/>
          </p:cNvSpPr>
          <p:nvPr/>
        </p:nvSpPr>
        <p:spPr>
          <a:xfrm>
            <a:off x="9780167" y="845321"/>
            <a:ext cx="681774" cy="8872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dirty="0" err="1"/>
              <a:t>AppearTV</a:t>
            </a:r>
            <a:r>
              <a:rPr lang="en-US" sz="600" dirty="0"/>
              <a:t> TX</a:t>
            </a:r>
          </a:p>
        </p:txBody>
      </p:sp>
      <p:sp>
        <p:nvSpPr>
          <p:cNvPr id="206" name="Rectangle 205">
            <a:extLst>
              <a:ext uri="{FF2B5EF4-FFF2-40B4-BE49-F238E27FC236}">
                <a16:creationId xmlns:a16="http://schemas.microsoft.com/office/drawing/2014/main" id="{103960BD-42A5-C941-A6EB-0C3A2B143F37}"/>
              </a:ext>
            </a:extLst>
          </p:cNvPr>
          <p:cNvSpPr>
            <a:spLocks/>
          </p:cNvSpPr>
          <p:nvPr/>
        </p:nvSpPr>
        <p:spPr>
          <a:xfrm>
            <a:off x="9755211" y="1903091"/>
            <a:ext cx="713187" cy="7703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dirty="0"/>
              <a:t>7</a:t>
            </a:r>
            <a:r>
              <a:rPr lang="en-US" sz="600" baseline="30000" dirty="0"/>
              <a:t>th</a:t>
            </a:r>
            <a:r>
              <a:rPr lang="en-US" sz="600" dirty="0"/>
              <a:t> Sense</a:t>
            </a:r>
          </a:p>
        </p:txBody>
      </p:sp>
      <p:sp>
        <p:nvSpPr>
          <p:cNvPr id="207" name="Rectangle 206">
            <a:extLst>
              <a:ext uri="{FF2B5EF4-FFF2-40B4-BE49-F238E27FC236}">
                <a16:creationId xmlns:a16="http://schemas.microsoft.com/office/drawing/2014/main" id="{9183753C-700C-DF4B-A2CA-70EA39446E0D}"/>
              </a:ext>
            </a:extLst>
          </p:cNvPr>
          <p:cNvSpPr>
            <a:spLocks/>
          </p:cNvSpPr>
          <p:nvPr/>
        </p:nvSpPr>
        <p:spPr>
          <a:xfrm>
            <a:off x="9772281" y="1373163"/>
            <a:ext cx="681774" cy="8872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dirty="0"/>
              <a:t>VICO TX</a:t>
            </a:r>
          </a:p>
        </p:txBody>
      </p:sp>
      <p:sp>
        <p:nvSpPr>
          <p:cNvPr id="208" name="Rectangle 207">
            <a:extLst>
              <a:ext uri="{FF2B5EF4-FFF2-40B4-BE49-F238E27FC236}">
                <a16:creationId xmlns:a16="http://schemas.microsoft.com/office/drawing/2014/main" id="{145796A8-68DB-0045-9585-A22760F0F16D}"/>
              </a:ext>
            </a:extLst>
          </p:cNvPr>
          <p:cNvSpPr>
            <a:spLocks noChangeAspect="1"/>
          </p:cNvSpPr>
          <p:nvPr/>
        </p:nvSpPr>
        <p:spPr>
          <a:xfrm>
            <a:off x="10599853" y="433728"/>
            <a:ext cx="927638" cy="51824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/>
          </a:p>
        </p:txBody>
      </p:sp>
      <p:sp>
        <p:nvSpPr>
          <p:cNvPr id="210" name="Rectangle 209">
            <a:extLst>
              <a:ext uri="{FF2B5EF4-FFF2-40B4-BE49-F238E27FC236}">
                <a16:creationId xmlns:a16="http://schemas.microsoft.com/office/drawing/2014/main" id="{61B6C64C-4DF5-2E44-AE79-B5C0C0EA880E}"/>
              </a:ext>
            </a:extLst>
          </p:cNvPr>
          <p:cNvSpPr>
            <a:spLocks noChangeAspect="1"/>
          </p:cNvSpPr>
          <p:nvPr/>
        </p:nvSpPr>
        <p:spPr>
          <a:xfrm>
            <a:off x="10600288" y="964337"/>
            <a:ext cx="927638" cy="51824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/>
          </a:p>
        </p:txBody>
      </p:sp>
      <p:sp>
        <p:nvSpPr>
          <p:cNvPr id="211" name="Rectangle 210">
            <a:extLst>
              <a:ext uri="{FF2B5EF4-FFF2-40B4-BE49-F238E27FC236}">
                <a16:creationId xmlns:a16="http://schemas.microsoft.com/office/drawing/2014/main" id="{30279662-BD21-9440-BA5E-1D242DADA3CE}"/>
              </a:ext>
            </a:extLst>
          </p:cNvPr>
          <p:cNvSpPr>
            <a:spLocks noChangeAspect="1"/>
          </p:cNvSpPr>
          <p:nvPr/>
        </p:nvSpPr>
        <p:spPr>
          <a:xfrm>
            <a:off x="10600288" y="1496128"/>
            <a:ext cx="927638" cy="51824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/>
          </a:p>
        </p:txBody>
      </p:sp>
      <p:sp>
        <p:nvSpPr>
          <p:cNvPr id="212" name="Rectangle 211">
            <a:extLst>
              <a:ext uri="{FF2B5EF4-FFF2-40B4-BE49-F238E27FC236}">
                <a16:creationId xmlns:a16="http://schemas.microsoft.com/office/drawing/2014/main" id="{44C9A25A-4C74-8E44-9057-B6268FF4F86A}"/>
              </a:ext>
            </a:extLst>
          </p:cNvPr>
          <p:cNvSpPr>
            <a:spLocks/>
          </p:cNvSpPr>
          <p:nvPr/>
        </p:nvSpPr>
        <p:spPr>
          <a:xfrm>
            <a:off x="10721953" y="849085"/>
            <a:ext cx="681774" cy="8872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dirty="0" err="1"/>
              <a:t>Nextera</a:t>
            </a:r>
            <a:r>
              <a:rPr lang="en-US" sz="600" dirty="0"/>
              <a:t> 106 TX</a:t>
            </a:r>
          </a:p>
        </p:txBody>
      </p:sp>
      <p:sp>
        <p:nvSpPr>
          <p:cNvPr id="213" name="Rectangle 212">
            <a:extLst>
              <a:ext uri="{FF2B5EF4-FFF2-40B4-BE49-F238E27FC236}">
                <a16:creationId xmlns:a16="http://schemas.microsoft.com/office/drawing/2014/main" id="{8E420791-F06C-D84B-AB83-2900D6F8741E}"/>
              </a:ext>
            </a:extLst>
          </p:cNvPr>
          <p:cNvSpPr>
            <a:spLocks/>
          </p:cNvSpPr>
          <p:nvPr/>
        </p:nvSpPr>
        <p:spPr>
          <a:xfrm>
            <a:off x="10696997" y="1906855"/>
            <a:ext cx="713187" cy="7703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dirty="0"/>
              <a:t>Village Island TX</a:t>
            </a:r>
          </a:p>
        </p:txBody>
      </p:sp>
      <p:sp>
        <p:nvSpPr>
          <p:cNvPr id="214" name="Rectangle 213">
            <a:extLst>
              <a:ext uri="{FF2B5EF4-FFF2-40B4-BE49-F238E27FC236}">
                <a16:creationId xmlns:a16="http://schemas.microsoft.com/office/drawing/2014/main" id="{028B6628-F572-B24C-9124-CD3AAAB5CD41}"/>
              </a:ext>
            </a:extLst>
          </p:cNvPr>
          <p:cNvSpPr>
            <a:spLocks/>
          </p:cNvSpPr>
          <p:nvPr/>
        </p:nvSpPr>
        <p:spPr>
          <a:xfrm>
            <a:off x="10714067" y="1376927"/>
            <a:ext cx="681774" cy="8872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dirty="0" err="1"/>
              <a:t>Nextera</a:t>
            </a:r>
            <a:r>
              <a:rPr lang="en-US" sz="600" dirty="0"/>
              <a:t> 116 TX</a:t>
            </a: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8F4645E7-29B5-2040-9426-0814CF7AD0D5}"/>
              </a:ext>
            </a:extLst>
          </p:cNvPr>
          <p:cNvSpPr txBox="1"/>
          <p:nvPr/>
        </p:nvSpPr>
        <p:spPr>
          <a:xfrm>
            <a:off x="9413798" y="2039520"/>
            <a:ext cx="1458349" cy="297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332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ctr"/>
            <a:r>
              <a:rPr lang="en-US" dirty="0"/>
              <a:t>HDMI </a:t>
            </a:r>
            <a:r>
              <a:rPr lang="en-US" dirty="0" err="1"/>
              <a:t>Multiviewer</a:t>
            </a:r>
            <a:endParaRPr lang="en-US" dirty="0"/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id="{0DB29B6D-A25E-DF4E-95CA-478283EE3A5E}"/>
              </a:ext>
            </a:extLst>
          </p:cNvPr>
          <p:cNvSpPr txBox="1"/>
          <p:nvPr/>
        </p:nvSpPr>
        <p:spPr>
          <a:xfrm>
            <a:off x="9506757" y="139544"/>
            <a:ext cx="1189043" cy="297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332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ctr"/>
            <a:r>
              <a:rPr lang="en-US" dirty="0"/>
              <a:t>IP </a:t>
            </a:r>
            <a:r>
              <a:rPr lang="en-US" dirty="0" err="1"/>
              <a:t>Multiviewer</a:t>
            </a:r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54EBB0F-29AF-C648-8672-204E2EB38141}"/>
              </a:ext>
            </a:extLst>
          </p:cNvPr>
          <p:cNvGrpSpPr/>
          <p:nvPr/>
        </p:nvGrpSpPr>
        <p:grpSpPr>
          <a:xfrm>
            <a:off x="8728877" y="2291319"/>
            <a:ext cx="2857499" cy="1633339"/>
            <a:chOff x="8728877" y="2291319"/>
            <a:chExt cx="2857499" cy="1633339"/>
          </a:xfrm>
        </p:grpSpPr>
        <p:pic>
          <p:nvPicPr>
            <p:cNvPr id="86" name="Picture 85" descr="A black rectangle with a white background&#10;&#10;Description automatically generated with low confidence">
              <a:extLst>
                <a:ext uri="{FF2B5EF4-FFF2-40B4-BE49-F238E27FC236}">
                  <a16:creationId xmlns:a16="http://schemas.microsoft.com/office/drawing/2014/main" id="{30CC84F7-94CC-A443-B18E-B200C1C9BC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28877" y="2291319"/>
              <a:ext cx="2857499" cy="1633339"/>
            </a:xfrm>
            <a:prstGeom prst="rect">
              <a:avLst/>
            </a:prstGeom>
          </p:spPr>
        </p:pic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4784B698-216C-794E-AA06-4BC35C131F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46697" y="2314946"/>
              <a:ext cx="927638" cy="51824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0"/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D76E217C-93AC-0848-9CFA-4F30BD94DEDA}"/>
                </a:ext>
              </a:extLst>
            </p:cNvPr>
            <p:cNvSpPr>
              <a:spLocks/>
            </p:cNvSpPr>
            <p:nvPr/>
          </p:nvSpPr>
          <p:spPr>
            <a:xfrm>
              <a:off x="8865125" y="2730303"/>
              <a:ext cx="681774" cy="88724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50" dirty="0"/>
                <a:t>Source</a:t>
              </a:r>
            </a:p>
          </p:txBody>
        </p: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EC2809B9-0824-6B4E-B09C-324E76CBF7C0}"/>
                </a:ext>
              </a:extLst>
            </p:cNvPr>
            <p:cNvGrpSpPr/>
            <p:nvPr/>
          </p:nvGrpSpPr>
          <p:grpSpPr>
            <a:xfrm>
              <a:off x="10628114" y="2310675"/>
              <a:ext cx="927638" cy="518240"/>
              <a:chOff x="8685085" y="2925164"/>
              <a:chExt cx="927638" cy="518240"/>
            </a:xfrm>
          </p:grpSpPr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C1DA5A0E-A413-044E-AB79-F80F77D6D00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5085" y="2925164"/>
                <a:ext cx="927638" cy="51824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69AA5818-E93C-9B46-8230-1D69FE13F98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8693139" y="3336023"/>
                <a:ext cx="912001" cy="9144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450" dirty="0"/>
                  <a:t>Universal 2110</a:t>
                </a:r>
                <a:r>
                  <a:rPr lang="en-US" sz="450"/>
                  <a:t>/IPMX RX</a:t>
                </a:r>
                <a:endParaRPr lang="en-US" sz="450" dirty="0"/>
              </a:p>
            </p:txBody>
          </p: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B5690062-378F-5347-A840-10ED0640F7A8}"/>
                </a:ext>
              </a:extLst>
            </p:cNvPr>
            <p:cNvGrpSpPr/>
            <p:nvPr/>
          </p:nvGrpSpPr>
          <p:grpSpPr>
            <a:xfrm>
              <a:off x="9692155" y="2309784"/>
              <a:ext cx="927638" cy="518240"/>
              <a:chOff x="8685085" y="2389701"/>
              <a:chExt cx="927638" cy="518240"/>
            </a:xfrm>
          </p:grpSpPr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4AC35AE3-B2D9-1643-8C39-5B4EFEA7254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5085" y="2389701"/>
                <a:ext cx="927638" cy="51824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203DD509-9C46-804D-89F7-D663CDC540B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8713686" y="2802291"/>
                <a:ext cx="852130" cy="88724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50" dirty="0"/>
                  <a:t>KCU116 4K Decode</a:t>
                </a:r>
              </a:p>
            </p:txBody>
          </p:sp>
        </p:grp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569F4259-2607-7F44-8F14-1F1085ACF1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56400" y="2831575"/>
              <a:ext cx="1913095" cy="106878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0" dirty="0"/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73E057EE-45BA-0D4C-BFDB-E93D9AF4A606}"/>
                </a:ext>
              </a:extLst>
            </p:cNvPr>
            <p:cNvSpPr>
              <a:spLocks/>
            </p:cNvSpPr>
            <p:nvPr/>
          </p:nvSpPr>
          <p:spPr>
            <a:xfrm>
              <a:off x="9604603" y="3801464"/>
              <a:ext cx="1216622" cy="79226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50" dirty="0"/>
                <a:t>NMOS Switching Demo</a:t>
              </a:r>
            </a:p>
          </p:txBody>
        </p:sp>
        <p:pic>
          <p:nvPicPr>
            <p:cNvPr id="218" name="Picture 6" descr="A screenshot of a computer&#10;&#10;Description automatically generated with medium confidence">
              <a:extLst>
                <a:ext uri="{FF2B5EF4-FFF2-40B4-BE49-F238E27FC236}">
                  <a16:creationId xmlns:a16="http://schemas.microsoft.com/office/drawing/2014/main" id="{BDAFF784-05DE-8D48-8C89-78B5A8DC60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95834" y="2849620"/>
              <a:ext cx="1158221" cy="700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6" name="Picture 4" descr="A screenshot of a computer&#10;&#10;Description automatically generated with medium confidence">
              <a:extLst>
                <a:ext uri="{FF2B5EF4-FFF2-40B4-BE49-F238E27FC236}">
                  <a16:creationId xmlns:a16="http://schemas.microsoft.com/office/drawing/2014/main" id="{0EB71B9D-15B7-E44F-B7DE-A1511626A2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6958" y="3066370"/>
              <a:ext cx="1244871" cy="674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7" name="TextBox 196">
              <a:extLst>
                <a:ext uri="{FF2B5EF4-FFF2-40B4-BE49-F238E27FC236}">
                  <a16:creationId xmlns:a16="http://schemas.microsoft.com/office/drawing/2014/main" id="{87E1332D-EBA3-B246-A577-BB3535E5FD59}"/>
                </a:ext>
              </a:extLst>
            </p:cNvPr>
            <p:cNvSpPr txBox="1"/>
            <p:nvPr/>
          </p:nvSpPr>
          <p:spPr>
            <a:xfrm>
              <a:off x="10353741" y="3145287"/>
              <a:ext cx="636200" cy="4619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1" dirty="0">
                  <a:solidFill>
                    <a:schemeClr val="bg1"/>
                  </a:solidFill>
                </a:rPr>
                <a:t>Matrox</a:t>
              </a:r>
            </a:p>
            <a:p>
              <a:r>
                <a:rPr lang="en-US" sz="1201" dirty="0">
                  <a:solidFill>
                    <a:schemeClr val="bg1"/>
                  </a:solidFill>
                </a:rPr>
                <a:t>GUI</a:t>
              </a:r>
            </a:p>
          </p:txBody>
        </p:sp>
      </p:grpSp>
      <p:cxnSp>
        <p:nvCxnSpPr>
          <p:cNvPr id="221" name="Straight Arrow Connector 220">
            <a:extLst>
              <a:ext uri="{FF2B5EF4-FFF2-40B4-BE49-F238E27FC236}">
                <a16:creationId xmlns:a16="http://schemas.microsoft.com/office/drawing/2014/main" id="{08E334ED-B2CF-BC4D-870F-3830525CA228}"/>
              </a:ext>
            </a:extLst>
          </p:cNvPr>
          <p:cNvCxnSpPr>
            <a:cxnSpLocks/>
            <a:stCxn id="38" idx="3"/>
            <a:endCxn id="114" idx="1"/>
          </p:cNvCxnSpPr>
          <p:nvPr/>
        </p:nvCxnSpPr>
        <p:spPr>
          <a:xfrm flipV="1">
            <a:off x="2742427" y="4148238"/>
            <a:ext cx="299071" cy="31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2" name="TextBox 221">
            <a:extLst>
              <a:ext uri="{FF2B5EF4-FFF2-40B4-BE49-F238E27FC236}">
                <a16:creationId xmlns:a16="http://schemas.microsoft.com/office/drawing/2014/main" id="{91D6915D-BD1B-4F44-BE97-51BEDA07180A}"/>
              </a:ext>
            </a:extLst>
          </p:cNvPr>
          <p:cNvSpPr txBox="1"/>
          <p:nvPr/>
        </p:nvSpPr>
        <p:spPr>
          <a:xfrm>
            <a:off x="490574" y="3559598"/>
            <a:ext cx="1134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PTP</a:t>
            </a:r>
          </a:p>
          <a:p>
            <a:pPr algn="ctr"/>
            <a:r>
              <a:rPr lang="en-US" sz="1400" dirty="0"/>
              <a:t>Grandmaster</a:t>
            </a:r>
          </a:p>
        </p:txBody>
      </p:sp>
      <p:cxnSp>
        <p:nvCxnSpPr>
          <p:cNvPr id="65" name="Connector: Elbow 60">
            <a:extLst>
              <a:ext uri="{FF2B5EF4-FFF2-40B4-BE49-F238E27FC236}">
                <a16:creationId xmlns:a16="http://schemas.microsoft.com/office/drawing/2014/main" id="{2E275098-F26A-4642-A036-CC9525B71E5D}"/>
              </a:ext>
            </a:extLst>
          </p:cNvPr>
          <p:cNvCxnSpPr>
            <a:cxnSpLocks/>
            <a:stCxn id="124" idx="0"/>
            <a:endCxn id="16" idx="1"/>
          </p:cNvCxnSpPr>
          <p:nvPr/>
        </p:nvCxnSpPr>
        <p:spPr>
          <a:xfrm rot="5400000" flipH="1" flipV="1">
            <a:off x="5404421" y="1764733"/>
            <a:ext cx="462460" cy="4018251"/>
          </a:xfrm>
          <a:prstGeom prst="bentConnector2">
            <a:avLst/>
          </a:prstGeom>
          <a:ln w="6350"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A7CE14D-1193-9941-A450-23EB92320F3A}"/>
              </a:ext>
            </a:extLst>
          </p:cNvPr>
          <p:cNvGrpSpPr/>
          <p:nvPr/>
        </p:nvGrpSpPr>
        <p:grpSpPr>
          <a:xfrm>
            <a:off x="3041498" y="3993664"/>
            <a:ext cx="1430240" cy="312157"/>
            <a:chOff x="3041498" y="3993664"/>
            <a:chExt cx="1430240" cy="312157"/>
          </a:xfrm>
        </p:grpSpPr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C19D09C0-2F2C-4E45-BEE5-C652D1F07D43}"/>
                </a:ext>
              </a:extLst>
            </p:cNvPr>
            <p:cNvSpPr txBox="1"/>
            <p:nvPr/>
          </p:nvSpPr>
          <p:spPr>
            <a:xfrm>
              <a:off x="3100416" y="3998564"/>
              <a:ext cx="91257" cy="107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" dirty="0"/>
                <a:t> 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088FF51C-01E2-BC4B-AB26-4F6EB708CA5D}"/>
                </a:ext>
              </a:extLst>
            </p:cNvPr>
            <p:cNvSpPr txBox="1"/>
            <p:nvPr/>
          </p:nvSpPr>
          <p:spPr>
            <a:xfrm>
              <a:off x="3963715" y="4198099"/>
              <a:ext cx="138544" cy="107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" dirty="0"/>
                <a:t> </a:t>
              </a:r>
            </a:p>
          </p:txBody>
        </p:sp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1CF6CA71-567E-6349-8789-FBC5D32D8B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t="40271" b="38114"/>
            <a:stretch/>
          </p:blipFill>
          <p:spPr>
            <a:xfrm>
              <a:off x="3041498" y="3993664"/>
              <a:ext cx="1430240" cy="309147"/>
            </a:xfrm>
            <a:prstGeom prst="rect">
              <a:avLst/>
            </a:prstGeom>
          </p:spPr>
        </p:pic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630B9D61-4E2B-A94E-BDA8-69A0D2CB5A42}"/>
                </a:ext>
              </a:extLst>
            </p:cNvPr>
            <p:cNvSpPr txBox="1"/>
            <p:nvPr/>
          </p:nvSpPr>
          <p:spPr>
            <a:xfrm>
              <a:off x="3200533" y="3998564"/>
              <a:ext cx="91257" cy="107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" dirty="0"/>
                <a:t> 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E481F328-A50B-BE44-9718-255B1151DA75}"/>
                </a:ext>
              </a:extLst>
            </p:cNvPr>
            <p:cNvSpPr txBox="1"/>
            <p:nvPr/>
          </p:nvSpPr>
          <p:spPr>
            <a:xfrm>
              <a:off x="3341848" y="4001826"/>
              <a:ext cx="91257" cy="107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" dirty="0"/>
                <a:t> 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DA398B62-FF00-F649-8FF2-B750B746BCD2}"/>
                </a:ext>
              </a:extLst>
            </p:cNvPr>
            <p:cNvSpPr txBox="1"/>
            <p:nvPr/>
          </p:nvSpPr>
          <p:spPr>
            <a:xfrm>
              <a:off x="3441965" y="4001826"/>
              <a:ext cx="91257" cy="107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" dirty="0"/>
                <a:t> </a:t>
              </a: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CA3488B1-30FF-9140-9F6A-A48B3B0D9B2C}"/>
                </a:ext>
              </a:extLst>
            </p:cNvPr>
            <p:cNvSpPr txBox="1"/>
            <p:nvPr/>
          </p:nvSpPr>
          <p:spPr>
            <a:xfrm>
              <a:off x="3580897" y="4005088"/>
              <a:ext cx="91257" cy="107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" dirty="0"/>
                <a:t> </a:t>
              </a: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C7576121-8EA3-F54A-9A84-5D0EF4C55185}"/>
                </a:ext>
              </a:extLst>
            </p:cNvPr>
            <p:cNvSpPr txBox="1"/>
            <p:nvPr/>
          </p:nvSpPr>
          <p:spPr>
            <a:xfrm>
              <a:off x="3681013" y="4005088"/>
              <a:ext cx="91257" cy="107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" dirty="0"/>
                <a:t> </a:t>
              </a: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41727FEB-1EC0-144D-9F09-3A7501136AF4}"/>
                </a:ext>
              </a:extLst>
            </p:cNvPr>
            <p:cNvSpPr txBox="1"/>
            <p:nvPr/>
          </p:nvSpPr>
          <p:spPr>
            <a:xfrm>
              <a:off x="3095367" y="4190467"/>
              <a:ext cx="91257" cy="107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" dirty="0"/>
                <a:t> </a:t>
              </a: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AC16951B-055F-5447-B49B-5ED063E2D808}"/>
                </a:ext>
              </a:extLst>
            </p:cNvPr>
            <p:cNvSpPr txBox="1"/>
            <p:nvPr/>
          </p:nvSpPr>
          <p:spPr>
            <a:xfrm>
              <a:off x="3195483" y="4190467"/>
              <a:ext cx="91257" cy="107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" dirty="0"/>
                <a:t> </a:t>
              </a: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73535605-091B-4D47-9D28-4538EA9D8E2D}"/>
                </a:ext>
              </a:extLst>
            </p:cNvPr>
            <p:cNvSpPr txBox="1"/>
            <p:nvPr/>
          </p:nvSpPr>
          <p:spPr>
            <a:xfrm>
              <a:off x="3336799" y="4193729"/>
              <a:ext cx="91257" cy="107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" dirty="0"/>
                <a:t> </a:t>
              </a: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AE776117-42EE-134C-AF94-B8EA0483336E}"/>
                </a:ext>
              </a:extLst>
            </p:cNvPr>
            <p:cNvSpPr txBox="1"/>
            <p:nvPr/>
          </p:nvSpPr>
          <p:spPr>
            <a:xfrm>
              <a:off x="3436915" y="4193729"/>
              <a:ext cx="91257" cy="107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" dirty="0"/>
                <a:t> </a:t>
              </a: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54F2C878-A25E-F941-9202-52E5DD149BB9}"/>
                </a:ext>
              </a:extLst>
            </p:cNvPr>
            <p:cNvSpPr txBox="1"/>
            <p:nvPr/>
          </p:nvSpPr>
          <p:spPr>
            <a:xfrm>
              <a:off x="3575847" y="4196992"/>
              <a:ext cx="91257" cy="107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" dirty="0"/>
                <a:t> </a:t>
              </a: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72842C9B-7D02-6240-9A8D-3E477516BCBE}"/>
                </a:ext>
              </a:extLst>
            </p:cNvPr>
            <p:cNvSpPr txBox="1"/>
            <p:nvPr/>
          </p:nvSpPr>
          <p:spPr>
            <a:xfrm>
              <a:off x="3675964" y="4196992"/>
              <a:ext cx="91257" cy="107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" dirty="0"/>
                <a:t> 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4E4AF469-0643-084E-8087-B333CD8ABA22}"/>
                </a:ext>
              </a:extLst>
            </p:cNvPr>
            <p:cNvSpPr txBox="1"/>
            <p:nvPr/>
          </p:nvSpPr>
          <p:spPr>
            <a:xfrm>
              <a:off x="3817837" y="4198098"/>
              <a:ext cx="138544" cy="107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" dirty="0"/>
                <a:t> </a:t>
              </a: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4DEFDCE4-7E41-A44E-BF69-2AEAC9176E52}"/>
                </a:ext>
              </a:extLst>
            </p:cNvPr>
            <p:cNvSpPr txBox="1"/>
            <p:nvPr/>
          </p:nvSpPr>
          <p:spPr>
            <a:xfrm>
              <a:off x="3965541" y="4121277"/>
              <a:ext cx="138544" cy="107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" dirty="0"/>
                <a:t> </a:t>
              </a: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D805C1DD-0BE0-564D-8A41-DC5AC615A34A}"/>
                </a:ext>
              </a:extLst>
            </p:cNvPr>
            <p:cNvSpPr txBox="1"/>
            <p:nvPr/>
          </p:nvSpPr>
          <p:spPr>
            <a:xfrm>
              <a:off x="3819663" y="4121277"/>
              <a:ext cx="138544" cy="107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" dirty="0"/>
                <a:t> </a:t>
              </a:r>
            </a:p>
          </p:txBody>
        </p:sp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id="{2577F9F6-E98D-C84D-9B88-FE382490CCE0}"/>
                </a:ext>
              </a:extLst>
            </p:cNvPr>
            <p:cNvSpPr txBox="1"/>
            <p:nvPr/>
          </p:nvSpPr>
          <p:spPr>
            <a:xfrm>
              <a:off x="3094801" y="4002214"/>
              <a:ext cx="91257" cy="107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" dirty="0"/>
                <a:t> </a:t>
              </a:r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8C61D543-4C04-2C40-9975-681D8B7C9054}"/>
              </a:ext>
            </a:extLst>
          </p:cNvPr>
          <p:cNvSpPr txBox="1"/>
          <p:nvPr/>
        </p:nvSpPr>
        <p:spPr>
          <a:xfrm>
            <a:off x="1613667" y="3642447"/>
            <a:ext cx="12753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Riedel HD (TX)</a:t>
            </a:r>
          </a:p>
        </p:txBody>
      </p:sp>
    </p:spTree>
    <p:extLst>
      <p:ext uri="{BB962C8B-B14F-4D97-AF65-F5344CB8AC3E}">
        <p14:creationId xmlns:p14="http://schemas.microsoft.com/office/powerpoint/2010/main" val="15632701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>
            <a:extLst>
              <a:ext uri="{FF2B5EF4-FFF2-40B4-BE49-F238E27FC236}">
                <a16:creationId xmlns:a16="http://schemas.microsoft.com/office/drawing/2014/main" id="{0AB7F6CC-567C-F34C-94C8-45666BA60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61" y="71968"/>
            <a:ext cx="10972800" cy="121230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sz="4000" dirty="0"/>
              <a:t>Basic Controller - Riedel NMOS Explorer</a:t>
            </a:r>
          </a:p>
        </p:txBody>
      </p:sp>
      <p:pic>
        <p:nvPicPr>
          <p:cNvPr id="46082" name="Picture 6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159D075E-35FE-C04D-AC5B-89CB2EAD1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297" y="1573960"/>
            <a:ext cx="8485311" cy="5129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AA24C9-41EB-254C-BE1B-930DF9F50B04}"/>
              </a:ext>
            </a:extLst>
          </p:cNvPr>
          <p:cNvSpPr txBox="1"/>
          <p:nvPr/>
        </p:nvSpPr>
        <p:spPr>
          <a:xfrm>
            <a:off x="177801" y="4749800"/>
            <a:ext cx="6360267" cy="420564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133" dirty="0">
                <a:hlinkClick r:id="rId3"/>
              </a:rPr>
              <a:t>https://www.riedel.net/downloads/firmware-software/</a:t>
            </a:r>
            <a:endParaRPr lang="en-US" sz="2133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F47EC-238C-9741-8056-A4B14BCF6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5400"/>
            <a:ext cx="10972800" cy="132847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NMOS Control GUI (Matrox </a:t>
            </a:r>
            <a:r>
              <a:rPr lang="en-US" dirty="0" err="1"/>
              <a:t>ConductIP</a:t>
            </a:r>
            <a:r>
              <a:rPr lang="en-US" dirty="0"/>
              <a:t>)</a:t>
            </a:r>
          </a:p>
        </p:txBody>
      </p:sp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15078F07-A01F-F947-BF5E-7D691FFC8C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321" y="1353872"/>
            <a:ext cx="8213959" cy="5504127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127A3-B931-244E-99C1-3FDF65F2D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5400"/>
            <a:ext cx="10972800" cy="133478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NMOS Control GUI (Matrox </a:t>
            </a:r>
            <a:r>
              <a:rPr lang="en-US" dirty="0" err="1"/>
              <a:t>ConductIP</a:t>
            </a:r>
            <a:r>
              <a:rPr lang="en-US" dirty="0"/>
              <a:t>)</a:t>
            </a:r>
          </a:p>
        </p:txBody>
      </p:sp>
      <p:pic>
        <p:nvPicPr>
          <p:cNvPr id="6" name="Picture 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D034690C-2E3B-6843-B078-E589CAF7F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353" y="1360188"/>
            <a:ext cx="9428375" cy="549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7309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>
            <a:extLst>
              <a:ext uri="{FF2B5EF4-FFF2-40B4-BE49-F238E27FC236}">
                <a16:creationId xmlns:a16="http://schemas.microsoft.com/office/drawing/2014/main" id="{1B71CE8A-3980-B14E-BB92-F1D6DF7C5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951" y="19051"/>
            <a:ext cx="10452100" cy="1269299"/>
          </a:xfrm>
        </p:spPr>
        <p:txBody>
          <a:bodyPr/>
          <a:lstStyle/>
          <a:p>
            <a:r>
              <a:rPr lang="en-US" altLang="en-US" dirty="0"/>
              <a:t>Take-aways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B37C74A0-7C4C-C449-BC80-6B74D7D0DD5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8618698"/>
              </p:ext>
            </p:extLst>
          </p:nvPr>
        </p:nvGraphicFramePr>
        <p:xfrm>
          <a:off x="1000875" y="1951805"/>
          <a:ext cx="10190252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1">
            <a:extLst>
              <a:ext uri="{FF2B5EF4-FFF2-40B4-BE49-F238E27FC236}">
                <a16:creationId xmlns:a16="http://schemas.microsoft.com/office/drawing/2014/main" id="{4E4ADCEB-337A-954C-B40E-A4D8CB87D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-1"/>
            <a:ext cx="4760384" cy="1350433"/>
          </a:xfrm>
        </p:spPr>
        <p:txBody>
          <a:bodyPr/>
          <a:lstStyle/>
          <a:p>
            <a:r>
              <a:rPr lang="en-US" altLang="en-US" dirty="0"/>
              <a:t>What is NMOS?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B47115-8F83-6446-8EEF-2E1052B330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933" y="1697567"/>
            <a:ext cx="5505451" cy="381000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sz="2400" dirty="0"/>
              <a:t>NMOS is the </a:t>
            </a:r>
            <a:r>
              <a:rPr lang="en-US" sz="2400" u="sng" dirty="0"/>
              <a:t>Networked Media Open Specification</a:t>
            </a:r>
            <a:r>
              <a:rPr lang="en-US" sz="2400" dirty="0"/>
              <a:t>, developed by the Advanced Media Workflow Association (AMWA)</a:t>
            </a:r>
          </a:p>
          <a:p>
            <a:pPr>
              <a:defRPr/>
            </a:pPr>
            <a:r>
              <a:rPr lang="en-US" sz="2400" dirty="0"/>
              <a:t>Delivered in the form of an open specification on the AMWA website</a:t>
            </a:r>
          </a:p>
          <a:p>
            <a:pPr>
              <a:defRPr/>
            </a:pPr>
            <a:r>
              <a:rPr lang="en-US" sz="2400" dirty="0"/>
              <a:t>Enables ST 2110 </a:t>
            </a:r>
            <a:r>
              <a:rPr lang="en-US" sz="2400" u="sng" dirty="0"/>
              <a:t>Controllers and Devices </a:t>
            </a:r>
            <a:r>
              <a:rPr lang="en-US" sz="2400" dirty="0"/>
              <a:t>to seamlessly </a:t>
            </a:r>
            <a:r>
              <a:rPr lang="en-US" sz="2400" b="1" dirty="0"/>
              <a:t>interoperate</a:t>
            </a:r>
            <a:r>
              <a:rPr lang="en-US" sz="2400" dirty="0"/>
              <a:t> across multiple vendors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sz="2400" dirty="0"/>
              <a:t>Brings </a:t>
            </a:r>
            <a:r>
              <a:rPr lang="en-US" sz="2400" b="1" dirty="0"/>
              <a:t>Plug &amp; Play </a:t>
            </a:r>
            <a:r>
              <a:rPr lang="en-US" sz="2400" dirty="0"/>
              <a:t>and </a:t>
            </a:r>
            <a:r>
              <a:rPr lang="en-US" sz="2400" b="1" dirty="0"/>
              <a:t>Push-Button</a:t>
            </a:r>
            <a:r>
              <a:rPr lang="en-US" sz="2400" dirty="0"/>
              <a:t> simplicity to Video over IP Routing</a:t>
            </a:r>
          </a:p>
        </p:txBody>
      </p:sp>
      <p:pic>
        <p:nvPicPr>
          <p:cNvPr id="6" name="Picture 5" descr="A picture containing building, outdoor&#10;&#10;Description automatically generated">
            <a:extLst>
              <a:ext uri="{FF2B5EF4-FFF2-40B4-BE49-F238E27FC236}">
                <a16:creationId xmlns:a16="http://schemas.microsoft.com/office/drawing/2014/main" id="{25FD1D8B-1A3B-8148-95A3-16F64728A3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/>
          <a:srcRect/>
          <a:stretch/>
        </p:blipFill>
        <p:spPr>
          <a:xfrm>
            <a:off x="5775434" y="13"/>
            <a:ext cx="6416567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7B37BA2-AFC0-648B-15E7-64F68CB1427F}"/>
              </a:ext>
            </a:extLst>
          </p:cNvPr>
          <p:cNvSpPr txBox="1"/>
          <p:nvPr/>
        </p:nvSpPr>
        <p:spPr>
          <a:xfrm>
            <a:off x="751538" y="421373"/>
            <a:ext cx="52691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+mj-lt"/>
              </a:rPr>
              <a:t>Any Questions?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231F165-2209-E447-A481-722A98EB34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38" y="1520504"/>
            <a:ext cx="5157397" cy="1325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2800" dirty="0"/>
              <a:t>Jed </a:t>
            </a:r>
            <a:r>
              <a:rPr lang="en-US" altLang="en-US" sz="2800" dirty="0" err="1"/>
              <a:t>Deame</a:t>
            </a:r>
            <a:br>
              <a:rPr lang="en-US" altLang="en-US" sz="2800" dirty="0"/>
            </a:br>
            <a:r>
              <a:rPr lang="en-US" altLang="en-US" sz="2800" dirty="0" err="1"/>
              <a:t>marketing@nexteravideo.com</a:t>
            </a:r>
            <a:endParaRPr lang="en-US" altLang="en-US" sz="2800" dirty="0"/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F773386E-C99B-5E4F-870F-81CE08011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830" y="5451687"/>
            <a:ext cx="103683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200" dirty="0">
                <a:latin typeface="Arial" panose="020B0604020202020204" pitchFamily="34" charset="0"/>
              </a:rPr>
              <a:t>Please see our Live Demo in Hall 10, A26 (Next to EVS)</a:t>
            </a:r>
          </a:p>
        </p:txBody>
      </p:sp>
      <p:pic>
        <p:nvPicPr>
          <p:cNvPr id="9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4DDDE4E7-185E-5D4E-B5A9-1779E9C7B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576" y="6296330"/>
            <a:ext cx="106680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BA332567-3E21-9B49-9303-E5AFF4FAD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636" y="184538"/>
            <a:ext cx="4876800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29746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DB35AD3-FF86-9744-A18C-9ED936B97A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Required to route AV Signals from A to B</a:t>
            </a:r>
          </a:p>
          <a:p>
            <a:r>
              <a:rPr lang="en-US" dirty="0"/>
              <a:t>In SDI-land, every SDI router has a unique protocol</a:t>
            </a:r>
          </a:p>
          <a:p>
            <a:r>
              <a:rPr lang="en-US" dirty="0"/>
              <a:t>In IP, we have all agreed on NMOS</a:t>
            </a:r>
          </a:p>
          <a:p>
            <a:r>
              <a:rPr lang="en-US" dirty="0"/>
              <a:t>Alternative is lots of messy hand-editing of configuration files</a:t>
            </a:r>
          </a:p>
          <a:p>
            <a:r>
              <a:rPr lang="en-US" dirty="0"/>
              <a:t>NMOS is </a:t>
            </a:r>
          </a:p>
          <a:p>
            <a:pPr lvl="1"/>
            <a:r>
              <a:rPr lang="en-US" dirty="0"/>
              <a:t>Auto-discovering</a:t>
            </a:r>
          </a:p>
          <a:p>
            <a:pPr lvl="1"/>
            <a:r>
              <a:rPr lang="en-US" dirty="0"/>
              <a:t>Auto-configuring</a:t>
            </a:r>
          </a:p>
          <a:p>
            <a:pPr lvl="1"/>
            <a:r>
              <a:rPr lang="en-US" dirty="0"/>
              <a:t>Multi-vendor Interoperable</a:t>
            </a:r>
          </a:p>
          <a:p>
            <a:pPr lvl="1"/>
            <a:r>
              <a:rPr lang="en-US" dirty="0"/>
              <a:t>Push-button simple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D31397C-C2BF-C348-89D9-CF635EF93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I need NMOS?</a:t>
            </a:r>
          </a:p>
        </p:txBody>
      </p:sp>
    </p:spTree>
    <p:extLst>
      <p:ext uri="{BB962C8B-B14F-4D97-AF65-F5344CB8AC3E}">
        <p14:creationId xmlns:p14="http://schemas.microsoft.com/office/powerpoint/2010/main" val="1866786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>
            <a:extLst>
              <a:ext uri="{FF2B5EF4-FFF2-40B4-BE49-F238E27FC236}">
                <a16:creationId xmlns:a16="http://schemas.microsoft.com/office/drawing/2014/main" id="{CBD1762E-DC82-B546-9B87-767D5A6B2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Why Should I Care?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667FFE-E86C-8044-804E-3601A6169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65269"/>
            <a:ext cx="10871200" cy="4525433"/>
          </a:xfrm>
        </p:spPr>
        <p:txBody>
          <a:bodyPr/>
          <a:lstStyle/>
          <a:p>
            <a:pPr>
              <a:defRPr/>
            </a:pPr>
            <a:r>
              <a:rPr lang="en-US" dirty="0"/>
              <a:t>During system provisioning, manually entering a sea of cryptic configuration options such as IP Addresses, Ports, PTP Parameters, etc. is </a:t>
            </a:r>
            <a:r>
              <a:rPr lang="en-US" i="1" dirty="0"/>
              <a:t>time consuming, costly, and error prone</a:t>
            </a:r>
          </a:p>
          <a:p>
            <a:pPr>
              <a:defRPr/>
            </a:pPr>
            <a:r>
              <a:rPr lang="en-US" b="1" dirty="0"/>
              <a:t>Plug and Play is a lot more Fun!</a:t>
            </a:r>
          </a:p>
          <a:p>
            <a:pPr>
              <a:defRPr/>
            </a:pPr>
            <a:r>
              <a:rPr lang="en-US" dirty="0"/>
              <a:t>Most all new facility build tenders are specifying NMOS</a:t>
            </a:r>
          </a:p>
          <a:p>
            <a:pPr>
              <a:defRPr/>
            </a:pPr>
            <a:r>
              <a:rPr lang="en-US" dirty="0"/>
              <a:t>Most Control System Providers have fully embraced NMOS</a:t>
            </a:r>
          </a:p>
          <a:p>
            <a:pPr>
              <a:defRPr/>
            </a:pPr>
            <a:r>
              <a:rPr lang="en-US" dirty="0"/>
              <a:t>The EBU wants you to use NMOS</a:t>
            </a:r>
          </a:p>
        </p:txBody>
      </p:sp>
      <p:pic>
        <p:nvPicPr>
          <p:cNvPr id="43011" name="Picture 4" descr="Icon&#10;&#10;Description automatically generated">
            <a:extLst>
              <a:ext uri="{FF2B5EF4-FFF2-40B4-BE49-F238E27FC236}">
                <a16:creationId xmlns:a16="http://schemas.microsoft.com/office/drawing/2014/main" id="{543679D7-B898-B440-AF53-C563E8F38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969" y="2781300"/>
            <a:ext cx="7112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>
            <a:extLst>
              <a:ext uri="{FF2B5EF4-FFF2-40B4-BE49-F238E27FC236}">
                <a16:creationId xmlns:a16="http://schemas.microsoft.com/office/drawing/2014/main" id="{F840AD5B-5C32-4549-9540-761764291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051" y="12701"/>
            <a:ext cx="7450667" cy="1298036"/>
          </a:xfrm>
        </p:spPr>
        <p:txBody>
          <a:bodyPr/>
          <a:lstStyle/>
          <a:p>
            <a:r>
              <a:rPr lang="en-US" altLang="en-US" dirty="0"/>
              <a:t>EBU Mandate</a:t>
            </a:r>
          </a:p>
        </p:txBody>
      </p:sp>
      <p:pic>
        <p:nvPicPr>
          <p:cNvPr id="11268" name="Picture 6">
            <a:extLst>
              <a:ext uri="{FF2B5EF4-FFF2-40B4-BE49-F238E27FC236}">
                <a16:creationId xmlns:a16="http://schemas.microsoft.com/office/drawing/2014/main" id="{71350C54-8759-3E40-A7C8-1E76CD4CD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3" b="5132"/>
          <a:stretch>
            <a:fillRect/>
          </a:stretch>
        </p:blipFill>
        <p:spPr bwMode="auto">
          <a:xfrm>
            <a:off x="7706785" y="1"/>
            <a:ext cx="4491567" cy="6506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3E383869-2F8B-D845-8A44-6B37926D5174}"/>
              </a:ext>
            </a:extLst>
          </p:cNvPr>
          <p:cNvSpPr/>
          <p:nvPr/>
        </p:nvSpPr>
        <p:spPr>
          <a:xfrm>
            <a:off x="992717" y="1557867"/>
            <a:ext cx="6060016" cy="2226733"/>
          </a:xfrm>
          <a:prstGeom prst="wedgeRoundRectCallout">
            <a:avLst>
              <a:gd name="adj1" fmla="val 67591"/>
              <a:gd name="adj2" fmla="val 9967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400"/>
          </a:p>
        </p:txBody>
      </p:sp>
      <p:pic>
        <p:nvPicPr>
          <p:cNvPr id="11270" name="Picture 8">
            <a:extLst>
              <a:ext uri="{FF2B5EF4-FFF2-40B4-BE49-F238E27FC236}">
                <a16:creationId xmlns:a16="http://schemas.microsoft.com/office/drawing/2014/main" id="{EA61A62A-F5F8-B542-9A03-BF15028B8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884" y="1725085"/>
            <a:ext cx="5003800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ABB344F-68D6-9F4D-A765-154139DD4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4338" y="5048124"/>
            <a:ext cx="5417662" cy="1749723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93732AE-13A2-AD40-88AD-1391216FE9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0070C0"/>
                </a:solidFill>
                <a:latin typeface="Arial" panose="020B0604020202020204" pitchFamily="34" charset="0"/>
              </a:rPr>
              <a:t>Compatible Products Validated via the “JT-NM Tested” Program</a:t>
            </a:r>
          </a:p>
          <a:p>
            <a:r>
              <a:rPr lang="en-US" altLang="en-US" dirty="0">
                <a:solidFill>
                  <a:srgbClr val="0070C0"/>
                </a:solidFill>
                <a:latin typeface="Arial" panose="020B0604020202020204" pitchFamily="34" charset="0"/>
              </a:rPr>
              <a:t>Occurs every year, and provides comprehensive interop testing</a:t>
            </a:r>
          </a:p>
          <a:p>
            <a:pPr marL="0" indent="0">
              <a:buNone/>
            </a:pPr>
            <a:r>
              <a:rPr lang="en-US" altLang="en-US" dirty="0">
                <a:solidFill>
                  <a:srgbClr val="0070C0"/>
                </a:solidFill>
                <a:latin typeface="Arial" panose="020B0604020202020204" pitchFamily="34" charset="0"/>
              </a:rPr>
              <a:t>over all aspects of NMOS, 2110, etc.</a:t>
            </a:r>
          </a:p>
          <a:p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</a:rPr>
              <a:t>Results published at JT-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</a:rPr>
              <a:t>NM.org</a:t>
            </a:r>
            <a:endParaRPr lang="en-US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D55118B-4DC4-FB48-A84D-3993BAE0B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064" y="272367"/>
            <a:ext cx="9380306" cy="891416"/>
          </a:xfrm>
        </p:spPr>
        <p:txBody>
          <a:bodyPr/>
          <a:lstStyle/>
          <a:p>
            <a:r>
              <a:rPr lang="en-US" sz="4000" dirty="0"/>
              <a:t>How do I know if a product supports NMOS?</a:t>
            </a:r>
          </a:p>
        </p:txBody>
      </p:sp>
      <p:pic>
        <p:nvPicPr>
          <p:cNvPr id="5" name="Picture 13" descr="A picture containing room&#10;&#10;Description automatically generated">
            <a:extLst>
              <a:ext uri="{FF2B5EF4-FFF2-40B4-BE49-F238E27FC236}">
                <a16:creationId xmlns:a16="http://schemas.microsoft.com/office/drawing/2014/main" id="{A7F7EAE8-B5AE-AD4F-8E7D-61B1093B3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034" y="4004144"/>
            <a:ext cx="1524000" cy="152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Shape, arrow&#10;&#10;Description automatically generated">
            <a:extLst>
              <a:ext uri="{FF2B5EF4-FFF2-40B4-BE49-F238E27FC236}">
                <a16:creationId xmlns:a16="http://schemas.microsoft.com/office/drawing/2014/main" id="{C90ABA6E-008E-BE48-A693-1ED91D129E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7733" y="4003086"/>
            <a:ext cx="1740888" cy="1524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A66A39-029D-2E41-9B2A-DB51360ADC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6813" y="4003086"/>
            <a:ext cx="1524001" cy="152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2197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>
            <a:extLst>
              <a:ext uri="{FF2B5EF4-FFF2-40B4-BE49-F238E27FC236}">
                <a16:creationId xmlns:a16="http://schemas.microsoft.com/office/drawing/2014/main" id="{AABB63B3-2CB4-E44B-BEAF-B3CCF26A2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500" y="0"/>
            <a:ext cx="10439400" cy="1374450"/>
          </a:xfrm>
        </p:spPr>
        <p:txBody>
          <a:bodyPr/>
          <a:lstStyle/>
          <a:p>
            <a:r>
              <a:rPr lang="en-US" altLang="en-US" dirty="0"/>
              <a:t>How does NMOS Work?</a:t>
            </a:r>
          </a:p>
        </p:txBody>
      </p:sp>
      <p:pic>
        <p:nvPicPr>
          <p:cNvPr id="7170" name="Content Placeholder 5">
            <a:extLst>
              <a:ext uri="{FF2B5EF4-FFF2-40B4-BE49-F238E27FC236}">
                <a16:creationId xmlns:a16="http://schemas.microsoft.com/office/drawing/2014/main" id="{56513D75-081C-874A-881B-8D2A095F3DE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2751" y="1374450"/>
            <a:ext cx="11366500" cy="4546600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itle 1">
            <a:extLst>
              <a:ext uri="{FF2B5EF4-FFF2-40B4-BE49-F238E27FC236}">
                <a16:creationId xmlns:a16="http://schemas.microsoft.com/office/drawing/2014/main" id="{4F537AE1-B62E-1342-B1BB-099F57664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751" y="1"/>
            <a:ext cx="10515600" cy="1354684"/>
          </a:xfrm>
        </p:spPr>
        <p:txBody>
          <a:bodyPr/>
          <a:lstStyle/>
          <a:p>
            <a:r>
              <a:rPr lang="en-US" altLang="en-US" dirty="0"/>
              <a:t>How is NMOS Accessed?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1CE729-3057-8044-BC06-66BB78EE71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752" y="1354685"/>
            <a:ext cx="10773833" cy="5035549"/>
          </a:xfrm>
        </p:spPr>
        <p:txBody>
          <a:bodyPr/>
          <a:lstStyle/>
          <a:p>
            <a:pPr>
              <a:defRPr/>
            </a:pPr>
            <a:r>
              <a:rPr lang="en-US" dirty="0"/>
              <a:t>Through a set of Application Program Interfaces (APIs) </a:t>
            </a:r>
          </a:p>
          <a:p>
            <a:pPr lvl="1">
              <a:defRPr/>
            </a:pPr>
            <a:r>
              <a:rPr lang="en-US" b="1" dirty="0"/>
              <a:t>In Plain English:</a:t>
            </a:r>
          </a:p>
          <a:p>
            <a:pPr lvl="1">
              <a:defRPr/>
            </a:pPr>
            <a:r>
              <a:rPr lang="en-US" b="1" dirty="0"/>
              <a:t>http PUT/GET =&gt; </a:t>
            </a:r>
            <a:r>
              <a:rPr lang="en-US" i="1" dirty="0"/>
              <a:t>http://&lt;IP Address&gt;/x-</a:t>
            </a:r>
            <a:r>
              <a:rPr lang="en-US" i="1" dirty="0" err="1"/>
              <a:t>nmos</a:t>
            </a:r>
            <a:r>
              <a:rPr lang="en-US" i="1" dirty="0"/>
              <a:t> /&lt;API Name&gt;/…</a:t>
            </a:r>
          </a:p>
          <a:p>
            <a:pPr>
              <a:defRPr/>
            </a:pPr>
            <a:r>
              <a:rPr lang="en-US" dirty="0"/>
              <a:t>Examples (Viewable in Web Browser):</a:t>
            </a:r>
          </a:p>
          <a:p>
            <a:pPr lvl="1">
              <a:defRPr/>
            </a:pPr>
            <a:r>
              <a:rPr lang="en-US" dirty="0"/>
              <a:t>http://192.168.10.2/x-</a:t>
            </a:r>
            <a:r>
              <a:rPr lang="en-US" dirty="0" err="1"/>
              <a:t>nmos</a:t>
            </a:r>
            <a:r>
              <a:rPr lang="en-US" dirty="0"/>
              <a:t>/node/v1.3/self</a:t>
            </a:r>
          </a:p>
          <a:p>
            <a:pPr lvl="1">
              <a:defRPr/>
            </a:pPr>
            <a:r>
              <a:rPr lang="en-US" dirty="0"/>
              <a:t>http://192.168.10.2/x-</a:t>
            </a:r>
            <a:r>
              <a:rPr lang="en-US" dirty="0" err="1"/>
              <a:t>nmos</a:t>
            </a:r>
            <a:r>
              <a:rPr lang="en-US" dirty="0"/>
              <a:t>/query/v1.3/senders</a:t>
            </a:r>
          </a:p>
          <a:p>
            <a:pPr lvl="1">
              <a:defRPr/>
            </a:pPr>
            <a:r>
              <a:rPr lang="en-US" dirty="0"/>
              <a:t>http://192.168.10.2/x-</a:t>
            </a:r>
            <a:r>
              <a:rPr lang="en-US" dirty="0" err="1"/>
              <a:t>nmos</a:t>
            </a:r>
            <a:r>
              <a:rPr lang="en-US" dirty="0"/>
              <a:t>/</a:t>
            </a:r>
            <a:r>
              <a:rPr lang="en-US" dirty="0" err="1"/>
              <a:t>channelmapping</a:t>
            </a:r>
            <a:r>
              <a:rPr lang="en-US" dirty="0"/>
              <a:t>/v1.0/map</a:t>
            </a:r>
          </a:p>
          <a:p>
            <a:pPr lvl="1">
              <a:defRPr/>
            </a:pPr>
            <a:r>
              <a:rPr lang="en-US" dirty="0"/>
              <a:t>http://192.168.10.2/x-</a:t>
            </a:r>
            <a:r>
              <a:rPr lang="en-US" dirty="0" err="1"/>
              <a:t>nmos</a:t>
            </a:r>
            <a:r>
              <a:rPr lang="en-US" dirty="0"/>
              <a:t>/</a:t>
            </a:r>
            <a:r>
              <a:rPr lang="en-US" dirty="0" err="1"/>
              <a:t>channelmapping</a:t>
            </a:r>
            <a:r>
              <a:rPr lang="en-US" dirty="0"/>
              <a:t>/v1.0/outputs</a:t>
            </a:r>
          </a:p>
          <a:p>
            <a:pPr lvl="1">
              <a:defRPr/>
            </a:pPr>
            <a:r>
              <a:rPr lang="en-US" dirty="0"/>
              <a:t>http://192.168.10.2/x-</a:t>
            </a:r>
            <a:r>
              <a:rPr lang="en-US" dirty="0" err="1"/>
              <a:t>nmos</a:t>
            </a:r>
            <a:r>
              <a:rPr lang="en-US" dirty="0"/>
              <a:t>/auth/v1.0/certs</a:t>
            </a:r>
          </a:p>
          <a:p>
            <a:pPr lvl="1">
              <a:defRPr/>
            </a:pP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2965</TotalTime>
  <Words>1426</Words>
  <Application>Microsoft Macintosh PowerPoint</Application>
  <PresentationFormat>Widescreen</PresentationFormat>
  <Paragraphs>347</Paragraphs>
  <Slides>30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Wingdings</vt:lpstr>
      <vt:lpstr>Office Theme</vt:lpstr>
      <vt:lpstr>PowerPoint Presentation</vt:lpstr>
      <vt:lpstr>Outline</vt:lpstr>
      <vt:lpstr>What is NMOS?</vt:lpstr>
      <vt:lpstr>Why do I need NMOS?</vt:lpstr>
      <vt:lpstr>Why Should I Care?</vt:lpstr>
      <vt:lpstr>EBU Mandate</vt:lpstr>
      <vt:lpstr>How do I know if a product supports NMOS?</vt:lpstr>
      <vt:lpstr>How does NMOS Work?</vt:lpstr>
      <vt:lpstr>How is NMOS Accessed?</vt:lpstr>
      <vt:lpstr>What is a Typical Implementation?</vt:lpstr>
      <vt:lpstr>Components</vt:lpstr>
      <vt:lpstr>IS-04 (Registration &amp; Discovery)</vt:lpstr>
      <vt:lpstr>IS-05 (Connection Management)</vt:lpstr>
      <vt:lpstr>IS-07 Event &amp; Tally</vt:lpstr>
      <vt:lpstr>IS-08 (Audio Mapping)</vt:lpstr>
      <vt:lpstr>IS-08 Demo – Audio Remapping</vt:lpstr>
      <vt:lpstr>IS-09 (System Resource)</vt:lpstr>
      <vt:lpstr>NMOS Security</vt:lpstr>
      <vt:lpstr>Control Security</vt:lpstr>
      <vt:lpstr>NMOS Security Example</vt:lpstr>
      <vt:lpstr>BCP-006 (NMOS for JPEG-XS)</vt:lpstr>
      <vt:lpstr>How is it going?</vt:lpstr>
      <vt:lpstr>NMOS Testing</vt:lpstr>
      <vt:lpstr>Example System</vt:lpstr>
      <vt:lpstr>IBC NMOS Demo 2110/IPMX/TR-08 Encode  Universal Decode</vt:lpstr>
      <vt:lpstr>Basic Controller - Riedel NMOS Explorer</vt:lpstr>
      <vt:lpstr>NMOS Control GUI (Matrox ConductIP)</vt:lpstr>
      <vt:lpstr>NMOS Control GUI (Matrox ConductIP)</vt:lpstr>
      <vt:lpstr>Take-aways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Laila Bishay</dc:creator>
  <cp:lastModifiedBy>Jed Deame</cp:lastModifiedBy>
  <cp:revision>45</cp:revision>
  <dcterms:created xsi:type="dcterms:W3CDTF">2022-07-25T14:48:25Z</dcterms:created>
  <dcterms:modified xsi:type="dcterms:W3CDTF">2022-09-06T17:31:10Z</dcterms:modified>
</cp:coreProperties>
</file>