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84" r:id="rId4"/>
    <p:sldId id="289" r:id="rId5"/>
    <p:sldId id="286" r:id="rId6"/>
    <p:sldId id="287" r:id="rId7"/>
    <p:sldId id="290" r:id="rId8"/>
    <p:sldId id="288" r:id="rId9"/>
    <p:sldId id="291" r:id="rId10"/>
    <p:sldId id="292" r:id="rId11"/>
    <p:sldId id="293" r:id="rId12"/>
    <p:sldId id="294" r:id="rId13"/>
    <p:sldId id="300" r:id="rId14"/>
    <p:sldId id="295" r:id="rId15"/>
    <p:sldId id="264" r:id="rId16"/>
    <p:sldId id="296" r:id="rId17"/>
    <p:sldId id="297" r:id="rId18"/>
    <p:sldId id="298" r:id="rId19"/>
    <p:sldId id="2146848638" r:id="rId20"/>
    <p:sldId id="2146848639" r:id="rId21"/>
    <p:sldId id="299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F"/>
    <a:srgbClr val="1B3975"/>
    <a:srgbClr val="00D8D1"/>
    <a:srgbClr val="0C8F89"/>
    <a:srgbClr val="2C9FA0"/>
    <a:srgbClr val="076B0B"/>
    <a:srgbClr val="0B3B09"/>
    <a:srgbClr val="000000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/>
    <p:restoredTop sz="96327"/>
  </p:normalViewPr>
  <p:slideViewPr>
    <p:cSldViewPr snapToGrid="0" snapToObjects="1" showGuides="1">
      <p:cViewPr varScale="1">
        <p:scale>
          <a:sx n="61" d="100"/>
          <a:sy n="61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5773-718A-4952-912F-27841193B8D0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3F71-4920-4218-8812-FC3A617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00231A0-FAD3-4224-8A59-8D626AF9A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0AD0DC5-B5BE-4974-A152-425856FDE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9412D68-4764-4C8D-8608-BD78DFEF5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BE83D-43DC-4EF7-8D08-4D464B27455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8BFD652-5E26-4B2F-BFF0-11746E518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4CD8239-3A69-4925-B249-7EB05792F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AED46-8F50-493E-AAD6-29F530141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C3BE96-1B7F-4804-93EE-5BA5725FA9E1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075A208-5445-4945-9555-230C9389E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B449C3B-C462-4FC8-8A1C-056B40262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F16BB-585C-4661-A8DC-45AA0C0C0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2F7934-91BF-40D8-B84F-C582F2DA4308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FCA7CC7-57DA-4678-BF9F-2C1FB1B93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59751F3-7650-4CAD-8699-2320DE79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C0C90-DB12-4C63-B9E1-33F1D1417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CAC141-F028-4548-BC0D-C36114BBE6E7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2BED809-2A1F-4B49-8217-06D6F960C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60E397B-86EC-4F87-8117-3B2029F11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7CD1E-9C4A-4875-8EDD-863E426DE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262C41-E502-4898-8B73-D7725179D1DC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774503B-1CEA-46A9-B0F9-1C5F16982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58E2892-BE90-4D59-A31A-6373056F4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2110-22 has a few requirements on CBR codec: constant number of bytes &amp; packets per frame.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8FF06EA-32C0-4EE2-BAF9-F53404DB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4EDE67-086A-4FBD-8699-EC132359301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091E11F-59D7-4649-93BF-13E28413C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91BD47B-E635-421C-8B0E-1A45A84E9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40DE-59DA-4F5E-9F3E-87357AD94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0EF881-8233-456A-96FC-0262041E041E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E2B12A4-D05E-40A5-87FB-63A781852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C08E2B4-2EA7-42D1-AF51-35709330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3159A-1718-4C63-B08C-B73F9DEA2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1BB2DD-4F9E-4595-9696-AA1699367EC6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3507F5B-ADB4-4E8D-B916-47849261C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3470FFD-DE50-4591-B1EE-C0CAA213D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67037-85C2-411B-9DCD-198528457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5F2EAB-7A2C-4E7F-85D9-BCF0FCCDB424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2D378E6-4693-4FA8-B1CB-43BC3CEA7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660E1A7-962B-4EB2-9C57-890850B1A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73D16-E93D-41BC-B0AC-5FDFEDD11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4AC193-E1B5-4347-A265-409C35A5DEFC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FA6BC31-AD3C-4067-B1ED-985CA95BB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054D0AB-89EB-4D3E-8B0C-0D8955BF7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66AFA-8C3A-4BB5-B3FE-EE7907D5B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8CE4F0-18F7-48A5-A936-23AFFAA926EE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8F51745-8BA8-45B5-881C-F75B44269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30F36CB-5A8E-48B0-8DF1-D3A831911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81704-1BF5-4513-B01B-F52B19134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0CCF851-51F1-46AC-859B-82E5D93A72FA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A5236F2-2AE2-4CA5-B502-998552938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BB92471-D638-4B9D-9F71-243A87197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BEBC5-0AA0-475C-A9CE-54FBE948F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C60810-CA72-4C94-8847-ABD53B52A5C7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96639B4-B1B3-436F-8E96-1F39770AA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3A60328-8B0D-4012-BACA-20CEEB13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0660C-0B16-48A6-8FAD-229981786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9965C3-4139-4F51-A91C-607CEBFA4BEB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ED06528-5599-4D32-91D4-A571A6687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BE42288-CE46-4773-AD75-2ECF4D717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9A786-B079-4A65-999A-1FA61CFAE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D058244-A4F5-4F54-B88B-589357B46EC3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B5535C9-6C80-4C8A-AF37-0C55ED771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BB9946-E628-4FC1-885A-FFEA74B0E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20610-D377-4383-99C6-D59FFE222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7036F3E-1DD4-457D-A494-364BBDE942A4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142744-6522-4B82-B05C-A5D4DACE7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D4ADB7D-AE00-4D3D-AF87-83A50869E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4C3F1-BE05-4EC7-A779-E71B7C274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13ABDE-E20E-4686-8CD7-73FE5CA38662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2FB6CBD-78FF-44BD-8E45-56B978F29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06E8D09-DA4A-4D1A-8619-915D45B50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EA233-1ACC-42FC-B8C7-34952EB0F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A7518FC-C9D0-4828-9A69-00230D88143F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0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2242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CC15-9F07-0375-FC78-A460C9B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DB283-31B9-A03A-F776-C8F70653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8FAD-E904-CD06-E91E-380017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A82D-A3DD-A02D-2EC0-FB60D2D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A883-3C2B-56FD-786B-14EA834D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62DD7-3F2F-A8F5-8280-48FC554E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4E6B8-2007-F588-2D49-4D096F02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1F1-3C5B-F5C8-8568-782A6E1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D891-9297-B947-E069-2D35836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9025-5FD0-53C8-6CF1-AD4B90E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Bulleted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191" y="1371600"/>
            <a:ext cx="10929559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85000"/>
                  </a:schemeClr>
                </a:solidFill>
              </a:defRPr>
            </a:lvl1pPr>
            <a:lvl2pPr>
              <a:defRPr sz="2417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167">
                <a:solidFill>
                  <a:schemeClr val="tx1">
                    <a:lumMod val="85000"/>
                  </a:schemeClr>
                </a:solidFill>
              </a:defRPr>
            </a:lvl3pPr>
            <a:lvl4pPr marL="1828727" indent="0">
              <a:buNone/>
              <a:defRPr sz="2167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07713C-2DE2-9240-85B2-F3C21FA5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91" y="395152"/>
            <a:ext cx="10600568" cy="82782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+mj-lt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18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43563-B626-B90A-7CC8-A11E420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9DD2-636C-4898-0D87-C1D6B0B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D901-D0EE-2362-46A0-BF56FC2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A-3DCA-B23B-D622-5FE239A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515-547E-076A-ECCF-15E08F6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8775-B685-089C-CC78-6FB79ED3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AF25-6F4E-0D05-F313-BB80EF9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3624-2917-89F3-3220-BD1A5166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F8FC-4343-5C66-B9E1-3AB4659B9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B30-5325-B253-70DB-5C79D7B9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372EC-9787-1386-7C16-04636D77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56E1-56D6-B255-D540-650BB90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ED8A-EE56-76CC-F410-EF329A6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8E0-882C-85AC-DB74-6EA5FBF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18307-A042-151C-4E24-FE3335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5A43-E95D-519A-0B2F-0F6EDF48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8F8-477F-1AD2-2840-7ACDC635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EF7-291B-DF19-426F-85E329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0564-35BD-B629-CBD4-CAA72FC4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1E0-FB1C-3AAE-CC29-734375D3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43C-366C-F788-B65F-D2A71247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F5A1-D390-6B58-F0C6-8301496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67A7-4A04-B77A-64AA-C2B4239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061A-B4BE-4C3D-46A0-2E8E28D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90CC-CE2A-BB5F-AEF5-1162881D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6976-42C6-E0E8-60D5-C1858811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97EA-2AF0-227D-37FC-10E1F366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E31D-D610-6421-A22F-D60F7B9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5BD3-1E96-BB27-59EE-41990B8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41540" b="38803"/>
          <a:stretch/>
        </p:blipFill>
        <p:spPr>
          <a:xfrm>
            <a:off x="1" y="0"/>
            <a:ext cx="12191999" cy="13481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41540" b="38803"/>
          <a:stretch/>
        </p:blipFill>
        <p:spPr>
          <a:xfrm>
            <a:off x="0" y="0"/>
            <a:ext cx="12192000" cy="134815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75272" y="412699"/>
            <a:ext cx="2069275" cy="6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opix.com/blogs/post/Deep-dive-into-SMPTE-ST2110-22-with-Wireshark-Dissecto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arethsb@nvidia.com" TargetMode="External"/><Relationship Id="rId2" Type="http://schemas.openxmlformats.org/officeDocument/2006/relationships/hyperlink" Target="https://specs.amwa.tv/bcp-006-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9967" y="479594"/>
            <a:ext cx="807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JPEG XS - Wrapping It Up in RTP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9967" y="1284793"/>
            <a:ext cx="807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Thomas Edwards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AWS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E0571-56A7-4AA5-A93C-D2D325D8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r="7647"/>
          <a:stretch/>
        </p:blipFill>
        <p:spPr>
          <a:xfrm>
            <a:off x="7098891" y="2631294"/>
            <a:ext cx="3982065" cy="25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95006AD3-7DB6-49FF-862F-4DAEDD30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937171"/>
            <a:ext cx="6286500" cy="12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E53A8-CA15-496A-A82C-344FB8A7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28399"/>
            <a:ext cx="11387667" cy="4650316"/>
          </a:xfrm>
        </p:spPr>
        <p:txBody>
          <a:bodyPr>
            <a:normAutofit lnSpcReduction="10000"/>
          </a:bodyPr>
          <a:lstStyle/>
          <a:p>
            <a:pPr marL="380976" indent="-380976">
              <a:defRPr/>
            </a:pPr>
            <a:r>
              <a:rPr lang="en-US" sz="3000" dirty="0"/>
              <a:t>'</a:t>
            </a:r>
            <a:r>
              <a:rPr lang="en-US" sz="3000" dirty="0" err="1"/>
              <a:t>bmdm</a:t>
            </a:r>
            <a:r>
              <a:rPr lang="en-US" sz="3000" dirty="0"/>
              <a:t>' (0x626d 646d): </a:t>
            </a:r>
            <a:r>
              <a:rPr lang="en-US" sz="3000" b="1" dirty="0"/>
              <a:t>Buffer Model Description Box</a:t>
            </a:r>
          </a:p>
          <a:p>
            <a:pPr marL="838164" lvl="1" indent="-380976">
              <a:defRPr/>
            </a:pPr>
            <a:r>
              <a:rPr lang="en-US" sz="2600" dirty="0" err="1"/>
              <a:t>Tmbd</a:t>
            </a:r>
            <a:r>
              <a:rPr lang="en-US" sz="2600" dirty="0"/>
              <a:t>: buffer model from ISO/IEC 21122-2</a:t>
            </a:r>
          </a:p>
          <a:p>
            <a:pPr marL="838164" lvl="1" indent="-380976">
              <a:defRPr/>
            </a:pPr>
            <a:r>
              <a:rPr lang="en-US" sz="2600" dirty="0"/>
              <a:t>Either the buffer model with limited transmission latency</a:t>
            </a:r>
          </a:p>
          <a:p>
            <a:pPr marL="838164" lvl="1" indent="-380976">
              <a:defRPr/>
            </a:pPr>
            <a:r>
              <a:rPr lang="en-US" sz="2600" dirty="0"/>
              <a:t>…or full use of decoder smoothing buffer (variable transmission latency)</a:t>
            </a:r>
          </a:p>
          <a:p>
            <a:pPr marL="838164" lvl="1" indent="-380976">
              <a:defRPr/>
            </a:pPr>
            <a:r>
              <a:rPr lang="en-US" sz="2600" dirty="0"/>
              <a:t># coefficient groups of horizontal &amp; vertical blanking periods</a:t>
            </a:r>
          </a:p>
          <a:p>
            <a:pPr marL="380976" indent="-380976">
              <a:defRPr/>
            </a:pPr>
            <a:r>
              <a:rPr lang="en-US" sz="3000" dirty="0"/>
              <a:t>'</a:t>
            </a:r>
            <a:r>
              <a:rPr lang="en-US" sz="3000" dirty="0" err="1"/>
              <a:t>dmon</a:t>
            </a:r>
            <a:r>
              <a:rPr lang="en-US" sz="3000" dirty="0"/>
              <a:t>' (0x646d 6f6e): </a:t>
            </a:r>
            <a:r>
              <a:rPr lang="en-US" sz="3000" b="1" dirty="0"/>
              <a:t>Mastering Display Metadata Box</a:t>
            </a:r>
          </a:p>
          <a:p>
            <a:pPr marL="838164" lvl="1" indent="-380976">
              <a:defRPr/>
            </a:pPr>
            <a:r>
              <a:rPr lang="en-US" sz="2600" dirty="0"/>
              <a:t>SMPTE ST 2086 metadata</a:t>
            </a:r>
          </a:p>
          <a:p>
            <a:pPr marL="838164" lvl="1" indent="-380976">
              <a:defRPr/>
            </a:pPr>
            <a:r>
              <a:rPr lang="en-US" sz="2600" dirty="0"/>
              <a:t>MCLL, MFALL as per CTA 861-G</a:t>
            </a:r>
          </a:p>
          <a:p>
            <a:pPr marL="380976" indent="-380976">
              <a:defRPr/>
            </a:pPr>
            <a:r>
              <a:rPr lang="en-US" sz="3000" dirty="0"/>
              <a:t>'</a:t>
            </a:r>
            <a:r>
              <a:rPr lang="en-US" sz="3000" dirty="0" err="1"/>
              <a:t>jptp</a:t>
            </a:r>
            <a:r>
              <a:rPr lang="en-US" sz="3000" dirty="0"/>
              <a:t>’ (0x646d7370): </a:t>
            </a:r>
            <a:r>
              <a:rPr lang="en-US" sz="3000" b="1" dirty="0"/>
              <a:t>JPEG XS Video Transport Parameter box</a:t>
            </a:r>
          </a:p>
          <a:p>
            <a:pPr marL="838164" lvl="1" indent="-380976">
              <a:defRPr/>
            </a:pPr>
            <a:r>
              <a:rPr lang="en-US" sz="2600" dirty="0"/>
              <a:t>Suggestions to decoder: # slices assigned to processing </a:t>
            </a:r>
            <a:br>
              <a:rPr lang="en-US" sz="2600" dirty="0"/>
            </a:br>
            <a:r>
              <a:rPr lang="en-US" sz="2600" dirty="0"/>
              <a:t>units, #parallel decoding units, size of packet reordering buffer</a:t>
            </a:r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435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ISO/IEC 21122-3: Video Support Box: optional sub-boxes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1A23A4-7402-4D4D-B3B7-72E36D3E32D0}"/>
              </a:ext>
            </a:extLst>
          </p:cNvPr>
          <p:cNvSpPr/>
          <p:nvPr/>
        </p:nvSpPr>
        <p:spPr>
          <a:xfrm>
            <a:off x="5516033" y="877904"/>
            <a:ext cx="3818467" cy="1325033"/>
          </a:xfrm>
          <a:prstGeom prst="roundRect">
            <a:avLst/>
          </a:prstGeom>
          <a:noFill/>
          <a:ln w="184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5B840-2C9B-4552-829D-35486BBB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721304"/>
            <a:ext cx="10566400" cy="3873500"/>
          </a:xfrm>
        </p:spPr>
        <p:txBody>
          <a:bodyPr>
            <a:normAutofit fontScale="92500"/>
          </a:bodyPr>
          <a:lstStyle/>
          <a:p>
            <a:pPr marL="380976" indent="-380976">
              <a:defRPr/>
            </a:pPr>
            <a:r>
              <a:rPr lang="en-US" sz="3000" dirty="0"/>
              <a:t>'</a:t>
            </a:r>
            <a:r>
              <a:rPr lang="en-US" sz="3000" dirty="0" err="1"/>
              <a:t>colr</a:t>
            </a:r>
            <a:r>
              <a:rPr lang="en-US" sz="3000" dirty="0"/>
              <a:t>' (0x636F 6C72): </a:t>
            </a:r>
            <a:r>
              <a:rPr lang="en-US" sz="3000" b="1" dirty="0"/>
              <a:t>Color Specification Box</a:t>
            </a:r>
          </a:p>
          <a:p>
            <a:pPr marL="838164" lvl="1" indent="-380976">
              <a:defRPr/>
            </a:pPr>
            <a:r>
              <a:rPr lang="en-US" sz="2600" dirty="0"/>
              <a:t>METH [8 bits]: 5=Coding Independent Code Points (CICP) of Rec. ITU-T H.273</a:t>
            </a:r>
          </a:p>
          <a:p>
            <a:pPr marL="838164" lvl="1" indent="-380976">
              <a:defRPr/>
            </a:pPr>
            <a:r>
              <a:rPr lang="en-US" sz="2600" dirty="0"/>
              <a:t>PREC [8 bits]: Precedence, undefined, should =0</a:t>
            </a:r>
          </a:p>
          <a:p>
            <a:pPr marL="838164" lvl="1" indent="-380976">
              <a:defRPr/>
            </a:pPr>
            <a:r>
              <a:rPr lang="en-US" sz="2600" dirty="0"/>
              <a:t>APPR [8 bits]: </a:t>
            </a:r>
            <a:r>
              <a:rPr lang="en-US" sz="2600" dirty="0" err="1"/>
              <a:t>Colorspace</a:t>
            </a:r>
            <a:r>
              <a:rPr lang="en-US" sz="2600" dirty="0"/>
              <a:t> approximation, currently =0</a:t>
            </a:r>
          </a:p>
          <a:p>
            <a:pPr marL="380976" indent="-380976">
              <a:defRPr/>
            </a:pPr>
            <a:r>
              <a:rPr lang="en-US" sz="3000" dirty="0"/>
              <a:t>METHDAT: Method data for CICP</a:t>
            </a:r>
          </a:p>
          <a:p>
            <a:pPr marL="838164" lvl="1" indent="-380976">
              <a:defRPr/>
            </a:pPr>
            <a:r>
              <a:rPr lang="en-US" sz="2600" dirty="0"/>
              <a:t>CP [16 bits]: Color primaries</a:t>
            </a:r>
            <a:endParaRPr lang="en-US" sz="1800" dirty="0"/>
          </a:p>
          <a:p>
            <a:pPr marL="838164" lvl="1" indent="-380976">
              <a:defRPr/>
            </a:pPr>
            <a:r>
              <a:rPr lang="en-US" sz="2600" dirty="0"/>
              <a:t>TC [16 bits]: Transfer characteristics</a:t>
            </a:r>
          </a:p>
          <a:p>
            <a:pPr marL="838164" lvl="1" indent="-380976">
              <a:defRPr/>
            </a:pPr>
            <a:r>
              <a:rPr lang="en-US" sz="2600" dirty="0"/>
              <a:t>MC [16 bits]: Matrix coefficients</a:t>
            </a:r>
          </a:p>
          <a:p>
            <a:pPr marL="838164" lvl="1" indent="-380976">
              <a:defRPr/>
            </a:pPr>
            <a:r>
              <a:rPr lang="en-US" sz="2600" dirty="0"/>
              <a:t>V [8 bits]: Video Full Range Flag (1=full range)</a:t>
            </a:r>
          </a:p>
          <a:p>
            <a:pPr marL="838164" lvl="1" indent="-380976">
              <a:defRPr/>
            </a:pPr>
            <a:endParaRPr lang="en-US" sz="2600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ISO/IEC 21122-3: Color Specification Box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B1D22BDF-AC4D-4BB4-AC44-45AF097FF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787401"/>
            <a:ext cx="464608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633"/>
            <a:ext cx="12192000" cy="1325033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Color Specification Box Commonly Used METHDAT</a:t>
            </a:r>
            <a:br>
              <a:rPr lang="en-US" sz="3667" dirty="0"/>
            </a:br>
            <a:r>
              <a:rPr lang="en-US" sz="3667" dirty="0"/>
              <a:t>(from VSF TR-08) </a:t>
            </a: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21433440-4D9C-4E01-8D68-9E1E8D30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19741"/>
            <a:ext cx="11455400" cy="395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A07DA-081A-48E4-B8EA-C37A1A18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84" y="1458227"/>
            <a:ext cx="11387667" cy="3206749"/>
          </a:xfrm>
        </p:spPr>
        <p:txBody>
          <a:bodyPr>
            <a:normAutofit fontScale="70000" lnSpcReduction="20000"/>
          </a:bodyPr>
          <a:lstStyle/>
          <a:p>
            <a:pPr marL="380976" indent="-380976">
              <a:defRPr/>
            </a:pPr>
            <a:r>
              <a:rPr lang="en-US" sz="3067" b="1" dirty="0"/>
              <a:t>Markers</a:t>
            </a:r>
            <a:br>
              <a:rPr lang="en-US" sz="3067" dirty="0"/>
            </a:br>
            <a:r>
              <a:rPr lang="en-US" sz="3067" dirty="0"/>
              <a:t>	Identify structural parts of codestream</a:t>
            </a:r>
          </a:p>
          <a:p>
            <a:pPr marL="380976" indent="-380976">
              <a:defRPr/>
            </a:pPr>
            <a:r>
              <a:rPr lang="en-US" sz="3067" b="1" dirty="0"/>
              <a:t>Marker segments</a:t>
            </a:r>
            <a:br>
              <a:rPr lang="en-US" sz="3067" b="1" dirty="0"/>
            </a:br>
            <a:r>
              <a:rPr lang="en-US" sz="3067" b="1" dirty="0"/>
              <a:t>	</a:t>
            </a:r>
            <a:r>
              <a:rPr lang="en-US" sz="3067" dirty="0"/>
              <a:t>Markers followed by length field and data parameters</a:t>
            </a:r>
          </a:p>
          <a:p>
            <a:pPr marL="380976" indent="-380976">
              <a:defRPr/>
            </a:pPr>
            <a:r>
              <a:rPr lang="en-US" sz="3067" b="1" dirty="0"/>
              <a:t>Entropy coded data</a:t>
            </a:r>
            <a:br>
              <a:rPr lang="en-US" sz="3067" dirty="0"/>
            </a:br>
            <a:r>
              <a:rPr lang="en-US" sz="3067" dirty="0"/>
              <a:t>	Wavelet coefficients that have been entropy coded</a:t>
            </a:r>
          </a:p>
          <a:p>
            <a:pPr marL="380976" indent="-380976">
              <a:defRPr/>
            </a:pPr>
            <a:r>
              <a:rPr lang="en-US" sz="3067" b="1" dirty="0"/>
              <a:t>Precincts</a:t>
            </a:r>
            <a:br>
              <a:rPr lang="en-US" sz="3067" dirty="0"/>
            </a:br>
            <a:r>
              <a:rPr lang="en-US" sz="3067" dirty="0"/>
              <a:t>	Entropy coded data of wavelet coefficients contributing to spatial region of the image</a:t>
            </a:r>
          </a:p>
          <a:p>
            <a:pPr marL="380976" indent="-380976">
              <a:defRPr/>
            </a:pPr>
            <a:r>
              <a:rPr lang="en-US" sz="3067" b="1" dirty="0"/>
              <a:t>Slices</a:t>
            </a:r>
            <a:br>
              <a:rPr lang="en-US" sz="3067" dirty="0"/>
            </a:br>
            <a:r>
              <a:rPr lang="en-US" sz="3067" dirty="0"/>
              <a:t>	integral number of precincts over the full width of the image.</a:t>
            </a:r>
            <a:endParaRPr lang="en-US" sz="2667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4" y="-143933"/>
            <a:ext cx="12192000" cy="1051984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ISO/IEC 21122-1: JPEG XS Codestream</a:t>
            </a:r>
          </a:p>
        </p:txBody>
      </p:sp>
      <p:pic>
        <p:nvPicPr>
          <p:cNvPr id="29700" name="Content Placeholder 7">
            <a:extLst>
              <a:ext uri="{FF2B5EF4-FFF2-40B4-BE49-F238E27FC236}">
                <a16:creationId xmlns:a16="http://schemas.microsoft.com/office/drawing/2014/main" id="{27B905A1-D238-4BB7-A0F8-E0EEE6CE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4" r="78276" b="-932"/>
          <a:stretch>
            <a:fillRect/>
          </a:stretch>
        </p:blipFill>
        <p:spPr bwMode="auto">
          <a:xfrm>
            <a:off x="1955801" y="4634695"/>
            <a:ext cx="2273300" cy="22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5">
            <a:extLst>
              <a:ext uri="{FF2B5EF4-FFF2-40B4-BE49-F238E27FC236}">
                <a16:creationId xmlns:a16="http://schemas.microsoft.com/office/drawing/2014/main" id="{A7A7A037-3FA3-4023-AD08-82CE444C8529}"/>
              </a:ext>
            </a:extLst>
          </p:cNvPr>
          <p:cNvGrpSpPr>
            <a:grpSpLocks/>
          </p:cNvGrpSpPr>
          <p:nvPr/>
        </p:nvGrpSpPr>
        <p:grpSpPr bwMode="auto">
          <a:xfrm>
            <a:off x="4978401" y="4641044"/>
            <a:ext cx="2230967" cy="2182284"/>
            <a:chOff x="6369101" y="4567003"/>
            <a:chExt cx="2231973" cy="2181459"/>
          </a:xfrm>
        </p:grpSpPr>
        <p:pic>
          <p:nvPicPr>
            <p:cNvPr id="29734" name="Content Placeholder 7">
              <a:extLst>
                <a:ext uri="{FF2B5EF4-FFF2-40B4-BE49-F238E27FC236}">
                  <a16:creationId xmlns:a16="http://schemas.microsoft.com/office/drawing/2014/main" id="{33DA9241-08EC-4C3E-97E3-E049EFDF6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76" t="60693"/>
            <a:stretch>
              <a:fillRect/>
            </a:stretch>
          </p:blipFill>
          <p:spPr bwMode="auto">
            <a:xfrm>
              <a:off x="6369101" y="4567003"/>
              <a:ext cx="2231973" cy="218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3AF1AD-00B5-4C77-B2A8-B71CA9489196}"/>
                </a:ext>
              </a:extLst>
            </p:cNvPr>
            <p:cNvSpPr/>
            <p:nvPr/>
          </p:nvSpPr>
          <p:spPr>
            <a:xfrm>
              <a:off x="6419924" y="4609320"/>
              <a:ext cx="2115504" cy="2139142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9B36B2-F7D4-4DD4-A047-69B6E5BDF45D}"/>
                </a:ext>
              </a:extLst>
            </p:cNvPr>
            <p:cNvSpPr/>
            <p:nvPr/>
          </p:nvSpPr>
          <p:spPr>
            <a:xfrm>
              <a:off x="7489323" y="5671485"/>
              <a:ext cx="1046105" cy="1076977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5B415C-8624-491B-A94B-20D967DA8518}"/>
                </a:ext>
              </a:extLst>
            </p:cNvPr>
            <p:cNvSpPr/>
            <p:nvPr/>
          </p:nvSpPr>
          <p:spPr>
            <a:xfrm>
              <a:off x="6419924" y="5671485"/>
              <a:ext cx="1069399" cy="1076977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3FE5F8-C797-48DE-AF47-93AEEDE8E083}"/>
                </a:ext>
              </a:extLst>
            </p:cNvPr>
            <p:cNvSpPr/>
            <p:nvPr/>
          </p:nvSpPr>
          <p:spPr>
            <a:xfrm>
              <a:off x="7489323" y="4609320"/>
              <a:ext cx="1046105" cy="1070628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0EC6F7-4CF2-47D0-A2E4-D4E09B3F3896}"/>
                </a:ext>
              </a:extLst>
            </p:cNvPr>
            <p:cNvSpPr/>
            <p:nvPr/>
          </p:nvSpPr>
          <p:spPr>
            <a:xfrm>
              <a:off x="6426277" y="5153099"/>
              <a:ext cx="550582" cy="518387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2DE9FC-B360-4FD2-94BB-64C3FC21D127}"/>
                </a:ext>
              </a:extLst>
            </p:cNvPr>
            <p:cNvSpPr/>
            <p:nvPr/>
          </p:nvSpPr>
          <p:spPr>
            <a:xfrm>
              <a:off x="6976859" y="4609320"/>
              <a:ext cx="512464" cy="535315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F6696E-EBF5-4D4E-BB7A-FA5C92C0733E}"/>
                </a:ext>
              </a:extLst>
            </p:cNvPr>
            <p:cNvSpPr/>
            <p:nvPr/>
          </p:nvSpPr>
          <p:spPr>
            <a:xfrm flipH="1">
              <a:off x="6419924" y="4609320"/>
              <a:ext cx="260468" cy="260252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F78E76-E447-40A9-9A35-3F5CA8BFC72E}"/>
                </a:ext>
              </a:extLst>
            </p:cNvPr>
            <p:cNvSpPr/>
            <p:nvPr/>
          </p:nvSpPr>
          <p:spPr>
            <a:xfrm flipH="1">
              <a:off x="6680392" y="4869573"/>
              <a:ext cx="296467" cy="283526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9C0BA5-CBE3-47DD-9195-B1A18CC81D3C}"/>
                </a:ext>
              </a:extLst>
            </p:cNvPr>
            <p:cNvSpPr/>
            <p:nvPr/>
          </p:nvSpPr>
          <p:spPr>
            <a:xfrm flipH="1">
              <a:off x="6597804" y="4784938"/>
              <a:ext cx="63529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D57635-B86A-4763-8BC1-5A5CF15132D2}"/>
                </a:ext>
              </a:extLst>
            </p:cNvPr>
            <p:cNvSpPr/>
            <p:nvPr/>
          </p:nvSpPr>
          <p:spPr>
            <a:xfrm flipH="1">
              <a:off x="6890036" y="4784938"/>
              <a:ext cx="65647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23789D-2D28-43A1-9A9A-E84844162563}"/>
                </a:ext>
              </a:extLst>
            </p:cNvPr>
            <p:cNvSpPr/>
            <p:nvPr/>
          </p:nvSpPr>
          <p:spPr>
            <a:xfrm flipH="1">
              <a:off x="6597804" y="5068464"/>
              <a:ext cx="63529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2A3E27-931B-481F-B360-F26CCA76EA5E}"/>
                </a:ext>
              </a:extLst>
            </p:cNvPr>
            <p:cNvSpPr/>
            <p:nvPr/>
          </p:nvSpPr>
          <p:spPr>
            <a:xfrm flipH="1">
              <a:off x="6900625" y="5068464"/>
              <a:ext cx="65646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652306-FEE0-4A9B-BEEF-413D07C03D2E}"/>
                </a:ext>
              </a:extLst>
            </p:cNvPr>
            <p:cNvSpPr/>
            <p:nvPr/>
          </p:nvSpPr>
          <p:spPr>
            <a:xfrm flipH="1">
              <a:off x="6796861" y="5514911"/>
              <a:ext cx="158822" cy="141764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23BC27-C5F6-4DA6-AFB6-9F1807B8D85C}"/>
                </a:ext>
              </a:extLst>
            </p:cNvPr>
            <p:cNvSpPr/>
            <p:nvPr/>
          </p:nvSpPr>
          <p:spPr>
            <a:xfrm flipH="1">
              <a:off x="7317795" y="5517028"/>
              <a:ext cx="158822" cy="143879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449C97-092E-4010-830D-C891B67B9D1D}"/>
                </a:ext>
              </a:extLst>
            </p:cNvPr>
            <p:cNvSpPr/>
            <p:nvPr/>
          </p:nvSpPr>
          <p:spPr>
            <a:xfrm flipH="1">
              <a:off x="7313560" y="4988061"/>
              <a:ext cx="158822" cy="143879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C06F05-CBF2-4CD2-AF8E-7452054B0191}"/>
                </a:ext>
              </a:extLst>
            </p:cNvPr>
            <p:cNvSpPr/>
            <p:nvPr/>
          </p:nvSpPr>
          <p:spPr>
            <a:xfrm flipH="1">
              <a:off x="8173314" y="5345642"/>
              <a:ext cx="338819" cy="302570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5606D9-9900-433E-ADD2-BE866532ADC8}"/>
                </a:ext>
              </a:extLst>
            </p:cNvPr>
            <p:cNvSpPr/>
            <p:nvPr/>
          </p:nvSpPr>
          <p:spPr>
            <a:xfrm flipH="1">
              <a:off x="7127209" y="6424734"/>
              <a:ext cx="338819" cy="304685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071EAF-8904-4C5B-B632-9F66BD5C652A}"/>
                </a:ext>
              </a:extLst>
            </p:cNvPr>
            <p:cNvSpPr/>
            <p:nvPr/>
          </p:nvSpPr>
          <p:spPr>
            <a:xfrm flipH="1">
              <a:off x="8175433" y="6424734"/>
              <a:ext cx="338819" cy="304685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702" name="Group 6">
            <a:extLst>
              <a:ext uri="{FF2B5EF4-FFF2-40B4-BE49-F238E27FC236}">
                <a16:creationId xmlns:a16="http://schemas.microsoft.com/office/drawing/2014/main" id="{CAC71EAB-FE4C-4ABD-83DF-BB12B8BCA512}"/>
              </a:ext>
            </a:extLst>
          </p:cNvPr>
          <p:cNvGrpSpPr>
            <a:grpSpLocks/>
          </p:cNvGrpSpPr>
          <p:nvPr/>
        </p:nvGrpSpPr>
        <p:grpSpPr bwMode="auto">
          <a:xfrm>
            <a:off x="8128001" y="4632577"/>
            <a:ext cx="2230967" cy="2182284"/>
            <a:chOff x="9113901" y="4577716"/>
            <a:chExt cx="2231973" cy="2181459"/>
          </a:xfrm>
        </p:grpSpPr>
        <p:pic>
          <p:nvPicPr>
            <p:cNvPr id="29706" name="Content Placeholder 7">
              <a:extLst>
                <a:ext uri="{FF2B5EF4-FFF2-40B4-BE49-F238E27FC236}">
                  <a16:creationId xmlns:a16="http://schemas.microsoft.com/office/drawing/2014/main" id="{6DCBDB42-C016-4C26-BBBF-750E779FD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83" t="60693" r="93" b="-2"/>
            <a:stretch>
              <a:fillRect/>
            </a:stretch>
          </p:blipFill>
          <p:spPr bwMode="auto">
            <a:xfrm>
              <a:off x="9113901" y="4577716"/>
              <a:ext cx="2231973" cy="218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C4820F-8428-4326-A1C5-F4EF91F6064F}"/>
                </a:ext>
              </a:extLst>
            </p:cNvPr>
            <p:cNvSpPr/>
            <p:nvPr/>
          </p:nvSpPr>
          <p:spPr>
            <a:xfrm>
              <a:off x="9173194" y="4620033"/>
              <a:ext cx="2115504" cy="2139142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4DB14A-3921-4C9F-9717-23563DE9B404}"/>
                </a:ext>
              </a:extLst>
            </p:cNvPr>
            <p:cNvSpPr/>
            <p:nvPr/>
          </p:nvSpPr>
          <p:spPr>
            <a:xfrm>
              <a:off x="10244711" y="5682198"/>
              <a:ext cx="1043988" cy="1076977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09BBC3-9019-46FA-8306-BAE009877292}"/>
                </a:ext>
              </a:extLst>
            </p:cNvPr>
            <p:cNvSpPr/>
            <p:nvPr/>
          </p:nvSpPr>
          <p:spPr>
            <a:xfrm>
              <a:off x="9173194" y="5682198"/>
              <a:ext cx="1071516" cy="1076977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52D62AE-D636-4060-8D40-C25C19124E77}"/>
                </a:ext>
              </a:extLst>
            </p:cNvPr>
            <p:cNvSpPr/>
            <p:nvPr/>
          </p:nvSpPr>
          <p:spPr>
            <a:xfrm>
              <a:off x="10244711" y="4620033"/>
              <a:ext cx="1043988" cy="1070628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139606-0297-444D-AD56-C5DB2DE851D1}"/>
                </a:ext>
              </a:extLst>
            </p:cNvPr>
            <p:cNvSpPr/>
            <p:nvPr/>
          </p:nvSpPr>
          <p:spPr>
            <a:xfrm>
              <a:off x="9179548" y="5163812"/>
              <a:ext cx="552699" cy="518387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5FCB2D-926A-4686-BE72-4D41CF8BE29E}"/>
                </a:ext>
              </a:extLst>
            </p:cNvPr>
            <p:cNvSpPr/>
            <p:nvPr/>
          </p:nvSpPr>
          <p:spPr>
            <a:xfrm>
              <a:off x="9732246" y="4620033"/>
              <a:ext cx="512464" cy="535315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77463D-B74C-4B47-B5C2-061F9D397526}"/>
                </a:ext>
              </a:extLst>
            </p:cNvPr>
            <p:cNvSpPr/>
            <p:nvPr/>
          </p:nvSpPr>
          <p:spPr>
            <a:xfrm flipH="1">
              <a:off x="9173194" y="4620033"/>
              <a:ext cx="260468" cy="260252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A5FA216-BE40-4561-866D-231999F4CD17}"/>
                </a:ext>
              </a:extLst>
            </p:cNvPr>
            <p:cNvSpPr/>
            <p:nvPr/>
          </p:nvSpPr>
          <p:spPr>
            <a:xfrm flipH="1">
              <a:off x="9433663" y="4880286"/>
              <a:ext cx="298584" cy="283526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B7EA36-0DBF-4073-B5BC-DA976E9A6437}"/>
                </a:ext>
              </a:extLst>
            </p:cNvPr>
            <p:cNvSpPr/>
            <p:nvPr/>
          </p:nvSpPr>
          <p:spPr>
            <a:xfrm flipH="1">
              <a:off x="9351075" y="4795651"/>
              <a:ext cx="65647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CEC37E-31D8-4C17-BD55-8194D4A78106}"/>
                </a:ext>
              </a:extLst>
            </p:cNvPr>
            <p:cNvSpPr/>
            <p:nvPr/>
          </p:nvSpPr>
          <p:spPr>
            <a:xfrm flipH="1">
              <a:off x="9645425" y="4795651"/>
              <a:ext cx="63529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203048-5E30-4F42-95E8-664D61F64593}"/>
                </a:ext>
              </a:extLst>
            </p:cNvPr>
            <p:cNvSpPr/>
            <p:nvPr/>
          </p:nvSpPr>
          <p:spPr>
            <a:xfrm flipH="1">
              <a:off x="9351075" y="5079177"/>
              <a:ext cx="65647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985F59-F7C9-48D4-91EB-BF6F940B37ED}"/>
                </a:ext>
              </a:extLst>
            </p:cNvPr>
            <p:cNvSpPr/>
            <p:nvPr/>
          </p:nvSpPr>
          <p:spPr>
            <a:xfrm flipH="1">
              <a:off x="9656012" y="5079177"/>
              <a:ext cx="63529" cy="63476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1DF784-506D-42C4-9F6B-8A2EC731DCF6}"/>
                </a:ext>
              </a:extLst>
            </p:cNvPr>
            <p:cNvSpPr/>
            <p:nvPr/>
          </p:nvSpPr>
          <p:spPr>
            <a:xfrm flipH="1">
              <a:off x="9550131" y="5525624"/>
              <a:ext cx="158822" cy="141764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DCF056-BC21-4590-898F-C8C9320DB144}"/>
                </a:ext>
              </a:extLst>
            </p:cNvPr>
            <p:cNvSpPr/>
            <p:nvPr/>
          </p:nvSpPr>
          <p:spPr>
            <a:xfrm flipH="1">
              <a:off x="10073184" y="5527741"/>
              <a:ext cx="158821" cy="143879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979398-7FA4-4F94-AA12-EFE2DDBD8811}"/>
                </a:ext>
              </a:extLst>
            </p:cNvPr>
            <p:cNvSpPr/>
            <p:nvPr/>
          </p:nvSpPr>
          <p:spPr>
            <a:xfrm flipH="1">
              <a:off x="10068949" y="4998774"/>
              <a:ext cx="158821" cy="143879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C07F9E7-9D35-4F60-AAFE-D322C1E401C4}"/>
                </a:ext>
              </a:extLst>
            </p:cNvPr>
            <p:cNvSpPr/>
            <p:nvPr/>
          </p:nvSpPr>
          <p:spPr>
            <a:xfrm flipH="1">
              <a:off x="10928703" y="5356355"/>
              <a:ext cx="338819" cy="302570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A0DDD8-6125-4037-B71F-E084C45B65F6}"/>
                </a:ext>
              </a:extLst>
            </p:cNvPr>
            <p:cNvSpPr/>
            <p:nvPr/>
          </p:nvSpPr>
          <p:spPr>
            <a:xfrm flipH="1">
              <a:off x="9882598" y="6435447"/>
              <a:ext cx="336701" cy="304685"/>
            </a:xfrm>
            <a:prstGeom prst="rect">
              <a:avLst/>
            </a:prstGeom>
            <a:solidFill>
              <a:srgbClr val="92D050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E7EE5B-C7E4-4F83-A9F4-A53D3B42B305}"/>
                </a:ext>
              </a:extLst>
            </p:cNvPr>
            <p:cNvSpPr/>
            <p:nvPr/>
          </p:nvSpPr>
          <p:spPr>
            <a:xfrm>
              <a:off x="9198606" y="6414288"/>
              <a:ext cx="1020694" cy="3152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982AB91-8EDE-452A-B088-1C93BAB56655}"/>
                </a:ext>
              </a:extLst>
            </p:cNvPr>
            <p:cNvSpPr/>
            <p:nvPr/>
          </p:nvSpPr>
          <p:spPr>
            <a:xfrm>
              <a:off x="10272241" y="5339428"/>
              <a:ext cx="991047" cy="3152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FA9472-5656-407B-B58A-BDFAC4250EA2}"/>
                </a:ext>
              </a:extLst>
            </p:cNvPr>
            <p:cNvSpPr/>
            <p:nvPr/>
          </p:nvSpPr>
          <p:spPr>
            <a:xfrm>
              <a:off x="9757658" y="5470612"/>
              <a:ext cx="461641" cy="1861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1086145-9D42-40EA-8FB3-1BBCA4C1A1D2}"/>
                </a:ext>
              </a:extLst>
            </p:cNvPr>
            <p:cNvSpPr/>
            <p:nvPr/>
          </p:nvSpPr>
          <p:spPr>
            <a:xfrm>
              <a:off x="9204959" y="5470612"/>
              <a:ext cx="499759" cy="188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889756C-6D2B-4022-90ED-7DC3EB12BE67}"/>
                </a:ext>
              </a:extLst>
            </p:cNvPr>
            <p:cNvSpPr/>
            <p:nvPr/>
          </p:nvSpPr>
          <p:spPr>
            <a:xfrm>
              <a:off x="9757658" y="4941645"/>
              <a:ext cx="463760" cy="188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E6986EF-75FF-4CE9-B3ED-913E2F31B14C}"/>
                </a:ext>
              </a:extLst>
            </p:cNvPr>
            <p:cNvSpPr/>
            <p:nvPr/>
          </p:nvSpPr>
          <p:spPr>
            <a:xfrm>
              <a:off x="9461191" y="5074945"/>
              <a:ext cx="251998" cy="63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6FC8A1-B9BF-4C9A-ABED-2A13499D83E5}"/>
                </a:ext>
              </a:extLst>
            </p:cNvPr>
            <p:cNvSpPr/>
            <p:nvPr/>
          </p:nvSpPr>
          <p:spPr>
            <a:xfrm>
              <a:off x="9198606" y="5079177"/>
              <a:ext cx="218116" cy="52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4ED8FB1-2359-4D22-9F94-0C5B4D9F2911}"/>
                </a:ext>
              </a:extLst>
            </p:cNvPr>
            <p:cNvSpPr/>
            <p:nvPr/>
          </p:nvSpPr>
          <p:spPr>
            <a:xfrm>
              <a:off x="9465426" y="4791419"/>
              <a:ext cx="243527" cy="63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2D0D4E-3ADA-4F05-9C0F-44F22B07D2A2}"/>
                </a:ext>
              </a:extLst>
            </p:cNvPr>
            <p:cNvSpPr/>
            <p:nvPr/>
          </p:nvSpPr>
          <p:spPr>
            <a:xfrm>
              <a:off x="9198606" y="4785071"/>
              <a:ext cx="226586" cy="698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AA069BB-C5E6-4B81-B58F-93BDCBAB17AD}"/>
                </a:ext>
              </a:extLst>
            </p:cNvPr>
            <p:cNvSpPr/>
            <p:nvPr/>
          </p:nvSpPr>
          <p:spPr>
            <a:xfrm>
              <a:off x="10268005" y="6414288"/>
              <a:ext cx="999517" cy="3152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9703" name="TextBox 9">
            <a:extLst>
              <a:ext uri="{FF2B5EF4-FFF2-40B4-BE49-F238E27FC236}">
                <a16:creationId xmlns:a16="http://schemas.microsoft.com/office/drawing/2014/main" id="{F9E8450E-A9F3-4941-8DF4-8833CE3E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1" y="4245228"/>
            <a:ext cx="1384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Image</a:t>
            </a:r>
          </a:p>
        </p:txBody>
      </p:sp>
      <p:sp>
        <p:nvSpPr>
          <p:cNvPr id="29704" name="TextBox 59">
            <a:extLst>
              <a:ext uri="{FF2B5EF4-FFF2-40B4-BE49-F238E27FC236}">
                <a16:creationId xmlns:a16="http://schemas.microsoft.com/office/drawing/2014/main" id="{AF17FC42-C836-458F-9F9D-12C1F02D1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1" y="4260044"/>
            <a:ext cx="1384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Precinct</a:t>
            </a:r>
          </a:p>
        </p:txBody>
      </p:sp>
      <p:sp>
        <p:nvSpPr>
          <p:cNvPr id="29705" name="TextBox 60">
            <a:extLst>
              <a:ext uri="{FF2B5EF4-FFF2-40B4-BE49-F238E27FC236}">
                <a16:creationId xmlns:a16="http://schemas.microsoft.com/office/drawing/2014/main" id="{43E15883-A1C2-498F-B612-D3679ABB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433" y="4238878"/>
            <a:ext cx="138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Slice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JPEG XS Codestream Syntax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FB1AE8-5080-4042-9BD1-4B240007D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73663"/>
              </p:ext>
            </p:extLst>
          </p:nvPr>
        </p:nvGraphicFramePr>
        <p:xfrm>
          <a:off x="698501" y="1187449"/>
          <a:ext cx="10234086" cy="55689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488307">
                  <a:extLst>
                    <a:ext uri="{9D8B030D-6E8A-4147-A177-3AD203B41FA5}">
                      <a16:colId xmlns:a16="http://schemas.microsoft.com/office/drawing/2014/main" val="3707014707"/>
                    </a:ext>
                  </a:extLst>
                </a:gridCol>
                <a:gridCol w="3153048">
                  <a:extLst>
                    <a:ext uri="{9D8B030D-6E8A-4147-A177-3AD203B41FA5}">
                      <a16:colId xmlns:a16="http://schemas.microsoft.com/office/drawing/2014/main" val="1031982874"/>
                    </a:ext>
                  </a:extLst>
                </a:gridCol>
                <a:gridCol w="2592731">
                  <a:extLst>
                    <a:ext uri="{9D8B030D-6E8A-4147-A177-3AD203B41FA5}">
                      <a16:colId xmlns:a16="http://schemas.microsoft.com/office/drawing/2014/main" val="3289956265"/>
                    </a:ext>
                  </a:extLst>
                </a:gridCol>
              </a:tblGrid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Syntax Element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Syntax Type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Code (if marker)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149621208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Start of Codestream (SOC)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marker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0xff10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978846489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Capability Marker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marker segment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0xff50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3694046560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Picture Header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marker segment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0xff12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092368947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Component Table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marker segment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0xff13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514918930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Weights Table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marker segment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0xff14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4138861284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Extension Marker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marker segment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0xff15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437587413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Loop over Slices {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 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809324287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Slice Header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marker segment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0xff20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609400324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Loop over Precincts {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 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83117918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    Precinct Header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entropy coded data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 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4062950587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    Loop over Packets {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 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1834290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        Packet Header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entropy coded data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414816770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        Packet Body }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entropy coded data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3232980317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     Fill()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 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77577202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}} End of Codesteam (EOC)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marker</a:t>
                      </a:r>
                      <a:endParaRPr lang="en-US" sz="2000" baseline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0xff11</a:t>
                      </a:r>
                      <a:endParaRPr lang="en-US" sz="2000" baseline="0" dirty="0">
                        <a:effectLst/>
                        <a:latin typeface="Amazon Ember Display Light" panose="020F0403020204020204" pitchFamily="34" charset="0"/>
                        <a:ea typeface="Calibri" panose="020F0502020204030204" pitchFamily="34" charset="0"/>
                        <a:cs typeface="Amazon Ember" panose="020B0603020204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5202465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D7B2-A2EE-4428-8DC6-33F4B203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297"/>
            <a:ext cx="10972800" cy="918633"/>
          </a:xfrm>
        </p:spPr>
        <p:txBody>
          <a:bodyPr/>
          <a:lstStyle/>
          <a:p>
            <a:pPr>
              <a:defRPr/>
            </a:pPr>
            <a:r>
              <a:rPr lang="en-US" sz="3667" dirty="0">
                <a:solidFill>
                  <a:schemeClr val="bg1"/>
                </a:solidFill>
              </a:rPr>
              <a:t>JPEG XS &amp; ST 2110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251E-B9F9-406E-A07D-C96392B3AF3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56934" y="1485386"/>
            <a:ext cx="2713567" cy="20955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b="1" dirty="0"/>
              <a:t>ST 2110-22</a:t>
            </a:r>
          </a:p>
          <a:p>
            <a:pPr marL="0" indent="0" algn="ctr">
              <a:buNone/>
              <a:defRPr/>
            </a:pPr>
            <a:r>
              <a:rPr lang="en-US" i="1" dirty="0"/>
              <a:t>Use CBR RTP Payload defined by IETF</a:t>
            </a: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F857D66D-0D53-4442-A6BE-6A84CB9D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2984" y="1470569"/>
            <a:ext cx="271356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87450" indent="-4572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28800" indent="-365125" defTabSz="4556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93925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290888" indent="-365125" defTabSz="4556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480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2052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6624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196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667" b="1">
                <a:latin typeface="Amazon Ember Regular" charset="0"/>
                <a:cs typeface="Amazon Ember Regular" charset="0"/>
              </a:rPr>
              <a:t>ST 2110</a:t>
            </a:r>
          </a:p>
          <a:p>
            <a:pPr algn="ctr" eaLnBrk="1" hangingPunct="1">
              <a:buFontTx/>
              <a:buNone/>
            </a:pPr>
            <a:r>
              <a:rPr lang="en-US" altLang="en-US" sz="2667" b="1" i="1">
                <a:latin typeface="Amazon Ember Regular" charset="0"/>
                <a:cs typeface="Amazon Ember Regular" charset="0"/>
              </a:rPr>
              <a:t>Emmy Award Winning</a:t>
            </a:r>
          </a:p>
        </p:txBody>
      </p:sp>
      <p:pic>
        <p:nvPicPr>
          <p:cNvPr id="33797" name="Picture 12">
            <a:extLst>
              <a:ext uri="{FF2B5EF4-FFF2-40B4-BE49-F238E27FC236}">
                <a16:creationId xmlns:a16="http://schemas.microsoft.com/office/drawing/2014/main" id="{38738A1B-2D50-4D56-BD5E-D981DD2B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34" y="3699419"/>
            <a:ext cx="2465917" cy="14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ontent Placeholder 2">
            <a:extLst>
              <a:ext uri="{FF2B5EF4-FFF2-40B4-BE49-F238E27FC236}">
                <a16:creationId xmlns:a16="http://schemas.microsoft.com/office/drawing/2014/main" id="{B0CA17D2-8B65-403F-9419-734B23FB7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1" y="3235869"/>
            <a:ext cx="2715684" cy="11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87450" indent="-4572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28800" indent="-365125" defTabSz="4556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93925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290888" indent="-365125" defTabSz="4556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480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2052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6624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196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667" b="1">
                <a:latin typeface="Amazon Ember Regular" charset="0"/>
                <a:cs typeface="Amazon Ember Regular" charset="0"/>
              </a:rPr>
              <a:t>ST 2110-22 with JPEG XS</a:t>
            </a:r>
          </a:p>
        </p:txBody>
      </p:sp>
      <p:pic>
        <p:nvPicPr>
          <p:cNvPr id="33799" name="Picture 14">
            <a:extLst>
              <a:ext uri="{FF2B5EF4-FFF2-40B4-BE49-F238E27FC236}">
                <a16:creationId xmlns:a16="http://schemas.microsoft.com/office/drawing/2014/main" id="{3B06AF14-F928-4DA3-9A9A-B541C7D4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1" y="2638969"/>
            <a:ext cx="153881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15">
            <a:extLst>
              <a:ext uri="{FF2B5EF4-FFF2-40B4-BE49-F238E27FC236}">
                <a16:creationId xmlns:a16="http://schemas.microsoft.com/office/drawing/2014/main" id="{E095ACF3-0710-4B92-8940-D0E9646D8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2" y="3077119"/>
            <a:ext cx="806449" cy="111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67">
                <a:latin typeface="Amazon Ember" panose="020B0603020204020204" pitchFamily="34" charset="0"/>
                <a:cs typeface="Amazon Ember" panose="020B0603020204020204" pitchFamily="34" charset="0"/>
              </a:rPr>
              <a:t>+</a:t>
            </a:r>
          </a:p>
        </p:txBody>
      </p:sp>
      <p:sp>
        <p:nvSpPr>
          <p:cNvPr id="33801" name="TextBox 16">
            <a:extLst>
              <a:ext uri="{FF2B5EF4-FFF2-40B4-BE49-F238E27FC236}">
                <a16:creationId xmlns:a16="http://schemas.microsoft.com/office/drawing/2014/main" id="{C3A05209-5FAF-40CD-90B5-216F9226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418" y="3077119"/>
            <a:ext cx="806449" cy="111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67">
                <a:latin typeface="Amazon Ember" panose="020B0603020204020204" pitchFamily="34" charset="0"/>
                <a:cs typeface="Amazon Ember" panose="020B0603020204020204" pitchFamily="34" charset="0"/>
              </a:rPr>
              <a:t>=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B28DEB5-E805-459A-9FA4-21E9822B064E}"/>
              </a:ext>
            </a:extLst>
          </p:cNvPr>
          <p:cNvSpPr/>
          <p:nvPr/>
        </p:nvSpPr>
        <p:spPr>
          <a:xfrm>
            <a:off x="753534" y="5777986"/>
            <a:ext cx="579967" cy="645583"/>
          </a:xfrm>
          <a:custGeom>
            <a:avLst/>
            <a:gdLst>
              <a:gd name="connsiteX0" fmla="*/ 0 w 695739"/>
              <a:gd name="connsiteY0" fmla="*/ 0 h 773089"/>
              <a:gd name="connsiteX1" fmla="*/ 208722 w 695739"/>
              <a:gd name="connsiteY1" fmla="*/ 69574 h 773089"/>
              <a:gd name="connsiteX2" fmla="*/ 417443 w 695739"/>
              <a:gd name="connsiteY2" fmla="*/ 109330 h 773089"/>
              <a:gd name="connsiteX3" fmla="*/ 695739 w 695739"/>
              <a:gd name="connsiteY3" fmla="*/ 139148 h 7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39" h="773089">
                <a:moveTo>
                  <a:pt x="0" y="0"/>
                </a:moveTo>
                <a:cubicBezTo>
                  <a:pt x="69574" y="25676"/>
                  <a:pt x="139148" y="51352"/>
                  <a:pt x="208722" y="69574"/>
                </a:cubicBezTo>
                <a:cubicBezTo>
                  <a:pt x="278296" y="87796"/>
                  <a:pt x="336274" y="97734"/>
                  <a:pt x="417443" y="109330"/>
                </a:cubicBezTo>
                <a:cubicBezTo>
                  <a:pt x="498612" y="120926"/>
                  <a:pt x="-593035" y="1577009"/>
                  <a:pt x="695739" y="139148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1">
              <a:defRPr/>
            </a:pPr>
            <a:endParaRPr lang="en-US" sz="2400">
              <a:solidFill>
                <a:schemeClr val="tx1"/>
              </a:solidFill>
              <a:latin typeface="Amazon Ember"/>
            </a:endParaRPr>
          </a:p>
        </p:txBody>
      </p:sp>
      <p:sp>
        <p:nvSpPr>
          <p:cNvPr id="33803" name="Content Placeholder 2">
            <a:extLst>
              <a:ext uri="{FF2B5EF4-FFF2-40B4-BE49-F238E27FC236}">
                <a16:creationId xmlns:a16="http://schemas.microsoft.com/office/drawing/2014/main" id="{74BC8C45-F742-4D92-9675-8E6E375C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67" y="1934119"/>
            <a:ext cx="270933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87450" indent="-4572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28800" indent="-365125" defTabSz="4556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93925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290888" indent="-365125" defTabSz="4556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480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2052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6624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19688" indent="-365125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333">
                <a:latin typeface="Amazon Ember Regular" charset="0"/>
                <a:cs typeface="Amazon Ember Regular" charset="0"/>
              </a:rPr>
              <a:t>®</a:t>
            </a:r>
          </a:p>
        </p:txBody>
      </p:sp>
      <p:pic>
        <p:nvPicPr>
          <p:cNvPr id="33804" name="Picture 3">
            <a:extLst>
              <a:ext uri="{FF2B5EF4-FFF2-40B4-BE49-F238E27FC236}">
                <a16:creationId xmlns:a16="http://schemas.microsoft.com/office/drawing/2014/main" id="{7290FBBA-7385-491D-B0C8-D57D737E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2939535"/>
            <a:ext cx="1369483" cy="25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D1081D-7C50-4831-9653-0AFFC88502FF}"/>
              </a:ext>
            </a:extLst>
          </p:cNvPr>
          <p:cNvSpPr txBox="1">
            <a:spLocks/>
          </p:cNvSpPr>
          <p:nvPr/>
        </p:nvSpPr>
        <p:spPr bwMode="auto">
          <a:xfrm>
            <a:off x="2258633" y="5229769"/>
            <a:ext cx="351154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dirty="0"/>
              <a:t>RFC 9134</a:t>
            </a:r>
          </a:p>
          <a:p>
            <a:pPr marL="0" indent="0" algn="ctr">
              <a:buNone/>
              <a:defRPr/>
            </a:pPr>
            <a:r>
              <a:rPr lang="en-US" sz="3200" i="1" dirty="0"/>
              <a:t>RTP Payload Format for ISO/IEC 21122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59A43-DD8B-43F8-B0CF-77FE5FD1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15454"/>
            <a:ext cx="10058400" cy="5283200"/>
          </a:xfrm>
        </p:spPr>
        <p:txBody>
          <a:bodyPr>
            <a:normAutofit/>
          </a:bodyPr>
          <a:lstStyle/>
          <a:p>
            <a:pPr marL="380976" indent="-380976">
              <a:defRPr/>
            </a:pPr>
            <a:r>
              <a:rPr lang="en-US" sz="3000" dirty="0"/>
              <a:t>Codestream Packetization Mode</a:t>
            </a:r>
          </a:p>
          <a:p>
            <a:pPr marL="380976" indent="-380976">
              <a:defRPr/>
            </a:pPr>
            <a:r>
              <a:rPr lang="en-US" sz="3000" dirty="0"/>
              <a:t>JPEG XS profile “High444.12”</a:t>
            </a:r>
          </a:p>
          <a:p>
            <a:pPr marL="380976" indent="-380976">
              <a:defRPr/>
            </a:pPr>
            <a:r>
              <a:rPr lang="en-US" sz="3000" dirty="0"/>
              <a:t>5 horizontal &amp; 2 vertical wavelet transforms</a:t>
            </a:r>
          </a:p>
          <a:p>
            <a:pPr marL="380976" indent="-380976">
              <a:defRPr/>
            </a:pPr>
            <a:r>
              <a:rPr lang="en-US" sz="3000" dirty="0"/>
              <a:t>Only uniform quantizer</a:t>
            </a:r>
          </a:p>
          <a:p>
            <a:pPr marL="380976" indent="-380976">
              <a:defRPr/>
            </a:pPr>
            <a:r>
              <a:rPr lang="en-US" sz="3000" dirty="0"/>
              <a:t>4 </a:t>
            </a:r>
            <a:r>
              <a:rPr lang="en-US" sz="3000" dirty="0" err="1"/>
              <a:t>bpp</a:t>
            </a:r>
            <a:r>
              <a:rPr lang="en-US" sz="3000" dirty="0"/>
              <a:t> min &amp; 1.5 </a:t>
            </a:r>
            <a:r>
              <a:rPr lang="en-US" sz="3000" dirty="0" err="1"/>
              <a:t>bpp</a:t>
            </a:r>
            <a:r>
              <a:rPr lang="en-US" sz="3000" dirty="0"/>
              <a:t> max compression</a:t>
            </a:r>
          </a:p>
          <a:p>
            <a:pPr marL="380976" indent="-380976">
              <a:defRPr/>
            </a:pPr>
            <a:r>
              <a:rPr lang="en-US" sz="3000" dirty="0"/>
              <a:t># bytes in Payload Data multiple of 8 bytes</a:t>
            </a:r>
          </a:p>
          <a:p>
            <a:pPr marL="380976" indent="-380976">
              <a:defRPr/>
            </a:pPr>
            <a:r>
              <a:rPr lang="en-US" sz="3000" dirty="0"/>
              <a:t>Senders/receivers must support “configurations”</a:t>
            </a:r>
          </a:p>
          <a:p>
            <a:pPr marL="838164" lvl="1" indent="-380976">
              <a:defRPr/>
            </a:pPr>
            <a:r>
              <a:rPr lang="en-US" sz="2200" dirty="0"/>
              <a:t>Combinations of Conformance Level &amp; Capability Set</a:t>
            </a:r>
          </a:p>
          <a:p>
            <a:pPr marL="838164" lvl="1" indent="-380976">
              <a:defRPr/>
            </a:pPr>
            <a:r>
              <a:rPr lang="en-US" sz="2200" dirty="0"/>
              <a:t>Includes audio &amp; video</a:t>
            </a:r>
          </a:p>
          <a:p>
            <a:pPr marL="838164" lvl="1" indent="-380976">
              <a:defRPr/>
            </a:pPr>
            <a:r>
              <a:rPr lang="en-US" sz="2200" dirty="0"/>
              <a:t>Intra-facility, interfacility, and intra-campus IPMX Capability Sets</a:t>
            </a:r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VSF TR-08 Constraints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Important Note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A661735-7332-4259-B1D8-83A303AF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18" y="1992222"/>
            <a:ext cx="10426700" cy="3752849"/>
          </a:xfrm>
        </p:spPr>
        <p:txBody>
          <a:bodyPr>
            <a:normAutofit/>
          </a:bodyPr>
          <a:lstStyle/>
          <a:p>
            <a:pPr marL="380976" indent="-380976">
              <a:defRPr/>
            </a:pPr>
            <a:r>
              <a:rPr lang="en-US" dirty="0"/>
              <a:t>RFC 9134 took 3 ½ years to develop</a:t>
            </a:r>
          </a:p>
          <a:p>
            <a:pPr marL="380976" indent="-380976">
              <a:defRPr/>
            </a:pPr>
            <a:r>
              <a:rPr lang="en-US" sz="3000" dirty="0"/>
              <a:t>Internet-draft versions significantly different than RFC</a:t>
            </a:r>
          </a:p>
          <a:p>
            <a:pPr marL="380976" indent="-380976">
              <a:defRPr/>
            </a:pPr>
            <a:r>
              <a:rPr lang="en-US" sz="3000" dirty="0"/>
              <a:t>Fielded devices may use -0 or -3 version of I-D</a:t>
            </a:r>
          </a:p>
          <a:p>
            <a:pPr marL="380976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7892" name="Picture 10">
            <a:extLst>
              <a:ext uri="{FF2B5EF4-FFF2-40B4-BE49-F238E27FC236}">
                <a16:creationId xmlns:a16="http://schemas.microsoft.com/office/drawing/2014/main" id="{C6C37491-4F36-4D84-ACF6-EFBCB3E6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0055"/>
            <a:ext cx="12192000" cy="1991783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JPEG XS RTP Wireshark Dissectors from </a:t>
            </a:r>
            <a:r>
              <a:rPr lang="en-US" sz="3667" dirty="0" err="1"/>
              <a:t>intoPIX</a:t>
            </a:r>
            <a:endParaRPr lang="en-US" sz="3667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A661735-7332-4259-B1D8-83A303AF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5" y="1644577"/>
            <a:ext cx="4599516" cy="375285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Available for free from:</a:t>
            </a:r>
            <a:br>
              <a:rPr lang="en-US" dirty="0"/>
            </a:br>
            <a:r>
              <a:rPr lang="en-US" sz="2600" dirty="0">
                <a:hlinkClick r:id="rId3"/>
              </a:rPr>
              <a:t>https://www.intopix.com/blogs/post/Deep-dive-into-SMPTE-ST2110-22-with-Wireshark-Dissector</a:t>
            </a:r>
            <a:endParaRPr lang="en-US" sz="2600" dirty="0"/>
          </a:p>
          <a:p>
            <a:pPr marL="380976" indent="-380976">
              <a:defRPr/>
            </a:pPr>
            <a:endParaRPr lang="en-US" sz="2600" dirty="0">
              <a:solidFill>
                <a:schemeClr val="bg1"/>
              </a:solidFill>
            </a:endParaRPr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FC68DD23-4CFD-4D25-BD6D-FC1C912C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1" y="1219052"/>
            <a:ext cx="7213600" cy="551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id="{8C9735A6-1457-48FC-904E-EF8C826D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9111"/>
            <a:ext cx="2921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E2C6C-8618-485F-97B8-B43E97F5A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659" y="1804613"/>
            <a:ext cx="6153103" cy="50228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March 31/April 1,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11 vendors, &gt;200 different interoperation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Encoders, decoders, multiviewers, camera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On-prem &amp; AWS Elemental cloud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Interlaced HD, progressive HD, and UHD video stream formats.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Appear, </a:t>
            </a:r>
            <a:r>
              <a:rPr lang="en-US" dirty="0" err="1">
                <a:solidFill>
                  <a:schemeClr val="tx1"/>
                </a:solidFill>
              </a:rPr>
              <a:t>Evertz</a:t>
            </a:r>
            <a:r>
              <a:rPr lang="en-US" dirty="0">
                <a:solidFill>
                  <a:schemeClr val="tx1"/>
                </a:solidFill>
              </a:rPr>
              <a:t>, Imagine Communications, Grass Valley, Matrox, Media Links, </a:t>
            </a:r>
            <a:r>
              <a:rPr lang="en-US" dirty="0" err="1">
                <a:solidFill>
                  <a:schemeClr val="tx1"/>
                </a:solidFill>
              </a:rPr>
              <a:t>Nevion</a:t>
            </a:r>
            <a:r>
              <a:rPr lang="en-US" dirty="0">
                <a:solidFill>
                  <a:schemeClr val="tx1"/>
                </a:solidFill>
              </a:rPr>
              <a:t>, Riedel, </a:t>
            </a:r>
            <a:r>
              <a:rPr lang="en-US" dirty="0" err="1">
                <a:solidFill>
                  <a:schemeClr val="tx1"/>
                </a:solidFill>
              </a:rPr>
              <a:t>Sencore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TAGvs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AF16A-899F-48D4-8210-437E6C24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6" y="324812"/>
            <a:ext cx="10600568" cy="8278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JPEG XS Interop @ Amazon Studios</a:t>
            </a:r>
          </a:p>
        </p:txBody>
      </p:sp>
      <p:pic>
        <p:nvPicPr>
          <p:cNvPr id="4" name="media/cSYf3f0cadb264ee2e025d5a4c4f.png" descr="Participants at the JPEG XS interoperability workshop sit at a U-shaped set of desks surrounding two racks of JPEG XS equipment as well as a broadcast video camera. ">
            <a:extLst>
              <a:ext uri="{FF2B5EF4-FFF2-40B4-BE49-F238E27FC236}">
                <a16:creationId xmlns:a16="http://schemas.microsoft.com/office/drawing/2014/main" id="{6DEE1CC6-E992-42FC-803F-CA2AEFB83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64021" y="1217089"/>
            <a:ext cx="5351780" cy="2415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F28C4-15D0-4B98-AC21-BB7DE716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9146" y="3753352"/>
            <a:ext cx="534665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63C1-6ADE-4955-A771-A105CB48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19051"/>
            <a:ext cx="10778067" cy="1327149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JPEG XS:</a:t>
            </a:r>
            <a:br>
              <a:rPr lang="en-US" sz="3667" dirty="0"/>
            </a:br>
            <a:r>
              <a:rPr lang="en-US" sz="3667" dirty="0"/>
              <a:t>Low-complexity, low-latency, high quality codec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D3C3-22AF-4A03-BA30-3A63A616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369"/>
            <a:ext cx="11379200" cy="4525433"/>
          </a:xfrm>
        </p:spPr>
        <p:txBody>
          <a:bodyPr>
            <a:normAutofit lnSpcReduction="10000"/>
          </a:bodyPr>
          <a:lstStyle/>
          <a:p>
            <a:pPr marL="380976" indent="-380976">
              <a:defRPr/>
            </a:pPr>
            <a:r>
              <a:rPr lang="en-US" sz="3000" dirty="0"/>
              <a:t>“JPEG” joint working group of International Standardization Organization (ISO) &amp; International Electrotechnical Commission (IEC)</a:t>
            </a:r>
          </a:p>
          <a:p>
            <a:pPr marL="380976" indent="-380976">
              <a:defRPr/>
            </a:pPr>
            <a:r>
              <a:rPr lang="en-US" sz="3000" dirty="0"/>
              <a:t>Standardized as ISO/IEC 21122</a:t>
            </a:r>
          </a:p>
          <a:p>
            <a:pPr marL="380976" indent="-380976">
              <a:defRPr/>
            </a:pPr>
            <a:r>
              <a:rPr lang="en-US" sz="3000" dirty="0"/>
              <a:t>It’s neither JPEG nor JPEG 2000</a:t>
            </a:r>
          </a:p>
          <a:p>
            <a:pPr marL="380976" indent="-380976">
              <a:defRPr/>
            </a:pPr>
            <a:r>
              <a:rPr lang="en-US" sz="3000" dirty="0"/>
              <a:t>“XS” = “</a:t>
            </a:r>
            <a:r>
              <a:rPr lang="en-US" sz="3000" dirty="0" err="1"/>
              <a:t>eXtra</a:t>
            </a:r>
            <a:r>
              <a:rPr lang="en-US" sz="3000" dirty="0"/>
              <a:t> speed” &amp; “</a:t>
            </a:r>
            <a:r>
              <a:rPr lang="en-US" sz="3000" dirty="0" err="1"/>
              <a:t>eXtra</a:t>
            </a:r>
            <a:r>
              <a:rPr lang="en-US" sz="3000" dirty="0"/>
              <a:t> small”</a:t>
            </a:r>
          </a:p>
          <a:p>
            <a:pPr marL="380976" indent="-380976">
              <a:defRPr/>
            </a:pPr>
            <a:r>
              <a:rPr lang="en-US" sz="3000" dirty="0"/>
              <a:t>Wavelet-based codec</a:t>
            </a:r>
          </a:p>
          <a:p>
            <a:pPr marL="380976" indent="-380976">
              <a:defRPr/>
            </a:pPr>
            <a:r>
              <a:rPr lang="en-US" sz="3000" dirty="0"/>
              <a:t>Low complexity – 4K 60p on i7 in real time</a:t>
            </a:r>
          </a:p>
          <a:p>
            <a:pPr marL="380976" indent="-380976">
              <a:defRPr/>
            </a:pPr>
            <a:r>
              <a:rPr lang="en-US" sz="3000" dirty="0"/>
              <a:t>Royalty required for use</a:t>
            </a:r>
          </a:p>
          <a:p>
            <a:pPr marL="380976" indent="-380976">
              <a:defRPr/>
            </a:pPr>
            <a:r>
              <a:rPr lang="en-US" sz="3000" i="1" dirty="0"/>
              <a:t>Note there is no dash in the name of JPEG XS!</a:t>
            </a:r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3CA30D16-7B35-4225-9EFF-5BB4AE43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34" y="3572420"/>
            <a:ext cx="1765300" cy="22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D32D4-7300-F0A3-4C07-D398FD7B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discovery and control?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79437C-3601-B16A-4DF7-6A4FCD009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0" i="0" dirty="0">
                <a:solidFill>
                  <a:srgbClr val="535353"/>
                </a:solidFill>
                <a:effectLst/>
                <a:latin typeface="Lato" panose="020F0502020204030203" pitchFamily="34" charset="0"/>
              </a:rPr>
              <a:t>NMOS is the registration and discovery and connection management layer for many ST 2110 systems</a:t>
            </a:r>
          </a:p>
          <a:p>
            <a:r>
              <a:rPr lang="en-GB" b="0" i="0" dirty="0">
                <a:solidFill>
                  <a:srgbClr val="535353"/>
                </a:solidFill>
                <a:effectLst/>
                <a:latin typeface="Lato" panose="020F0502020204030203" pitchFamily="34" charset="0"/>
              </a:rPr>
              <a:t>NMOS easily </a:t>
            </a:r>
            <a:r>
              <a:rPr lang="en-GB" dirty="0">
                <a:solidFill>
                  <a:srgbClr val="535353"/>
                </a:solidFill>
                <a:latin typeface="Lato" panose="020F0502020204030203" pitchFamily="34" charset="0"/>
              </a:rPr>
              <a:t>works with </a:t>
            </a:r>
            <a:r>
              <a:rPr lang="en-GB" b="0" i="0" dirty="0">
                <a:solidFill>
                  <a:srgbClr val="535353"/>
                </a:solidFill>
                <a:effectLst/>
                <a:latin typeface="Lato" panose="020F0502020204030203" pitchFamily="34" charset="0"/>
              </a:rPr>
              <a:t>new formats, not just uncompressed video/audio</a:t>
            </a:r>
          </a:p>
          <a:p>
            <a:r>
              <a:rPr lang="en-GB" b="0" i="0" dirty="0">
                <a:solidFill>
                  <a:srgbClr val="535353"/>
                </a:solidFill>
                <a:effectLst/>
                <a:latin typeface="Lato" panose="020F0502020204030203" pitchFamily="34" charset="0"/>
              </a:rPr>
              <a:t>The AMWA has a final draft of BCP-006-01 “NMOS With JPEG XS” – </a:t>
            </a:r>
            <a:r>
              <a:rPr lang="en-GB" b="0" i="0" dirty="0">
                <a:solidFill>
                  <a:srgbClr val="535353"/>
                </a:solidFill>
                <a:effectLst/>
                <a:latin typeface="Lato" panose="020F0502020204030203" pitchFamily="34" charset="0"/>
                <a:hlinkClick r:id="rId2"/>
              </a:rPr>
              <a:t>https://specs.amwa.tv/bcp-006-01</a:t>
            </a:r>
            <a:endParaRPr lang="en-GB" b="0" i="0" dirty="0">
              <a:solidFill>
                <a:srgbClr val="535353"/>
              </a:solidFill>
              <a:effectLst/>
              <a:latin typeface="Lato" panose="020F0502020204030203" pitchFamily="34" charset="0"/>
            </a:endParaRPr>
          </a:p>
          <a:p>
            <a:r>
              <a:rPr lang="en-GB" dirty="0">
                <a:solidFill>
                  <a:srgbClr val="535353"/>
                </a:solidFill>
                <a:latin typeface="Lato" panose="020F0502020204030203" pitchFamily="34" charset="0"/>
              </a:rPr>
              <a:t>BCP-006-01 s</a:t>
            </a:r>
            <a:r>
              <a:rPr lang="en-GB" b="0" i="0" dirty="0">
                <a:solidFill>
                  <a:srgbClr val="535353"/>
                </a:solidFill>
                <a:effectLst/>
                <a:latin typeface="Lato" panose="020F0502020204030203" pitchFamily="34" charset="0"/>
              </a:rPr>
              <a:t>pecifies how the capabilities of JPEG XS Media Nodes are described in IS-04 and IS-05 to ensure Controllers can identify and connect compatible senders and receivers</a:t>
            </a:r>
          </a:p>
          <a:p>
            <a:r>
              <a:rPr lang="en-GB" dirty="0">
                <a:solidFill>
                  <a:srgbClr val="535353"/>
                </a:solidFill>
                <a:latin typeface="Lato" panose="020F0502020204030203" pitchFamily="34" charset="0"/>
              </a:rPr>
              <a:t>Final step before elevation to AMWA Specification is to demonstrate interop and an automated test suite, targeting Q4 2022</a:t>
            </a:r>
          </a:p>
          <a:p>
            <a:pPr lvl="1"/>
            <a:r>
              <a:rPr lang="en-GB" dirty="0">
                <a:solidFill>
                  <a:srgbClr val="535353"/>
                </a:solidFill>
                <a:latin typeface="Lato" panose="020F0502020204030203" pitchFamily="34" charset="0"/>
              </a:rPr>
              <a:t>New participants welcome to join in! Contact </a:t>
            </a:r>
            <a:r>
              <a:rPr lang="en-GB" dirty="0">
                <a:solidFill>
                  <a:srgbClr val="535353"/>
                </a:solidFill>
                <a:latin typeface="Lato" panose="020F0502020204030203" pitchFamily="34" charset="0"/>
                <a:hlinkClick r:id="rId3"/>
              </a:rPr>
              <a:t>garethsb@nvidia.com</a:t>
            </a:r>
            <a:r>
              <a:rPr lang="en-GB" dirty="0">
                <a:solidFill>
                  <a:srgbClr val="535353"/>
                </a:solidFill>
                <a:latin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31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21920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Conclusions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A661735-7332-4259-B1D8-83A303AF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1" y="2346434"/>
            <a:ext cx="10426700" cy="3754967"/>
          </a:xfrm>
        </p:spPr>
        <p:txBody>
          <a:bodyPr>
            <a:normAutofit fontScale="92500" lnSpcReduction="10000"/>
          </a:bodyPr>
          <a:lstStyle/>
          <a:p>
            <a:pPr marL="380976" indent="-380976">
              <a:defRPr/>
            </a:pPr>
            <a:r>
              <a:rPr lang="en-US" dirty="0"/>
              <a:t>JPEG XS – software friendly, high-quality, low-latency codec, great for on-prem or the cloud</a:t>
            </a:r>
          </a:p>
          <a:p>
            <a:pPr marL="380976" indent="-380976">
              <a:defRPr/>
            </a:pPr>
            <a:r>
              <a:rPr lang="en-US" sz="3000" dirty="0"/>
              <a:t>Several different documents must be read to understand the carriage of JPEG XS over RTP/IP</a:t>
            </a:r>
          </a:p>
          <a:p>
            <a:pPr marL="380976" indent="-380976">
              <a:defRPr/>
            </a:pPr>
            <a:r>
              <a:rPr lang="en-US" sz="3000" dirty="0"/>
              <a:t>Interop event proved multi-vendor interoperation of JPEG XS</a:t>
            </a:r>
          </a:p>
          <a:p>
            <a:pPr marL="380976" indent="-380976">
              <a:defRPr/>
            </a:pPr>
            <a:r>
              <a:rPr lang="en-US" sz="3000" dirty="0"/>
              <a:t>Broadcast industry is now actively using JPEG XS over IP, and we’ve got Wireshark dissectors to help!</a:t>
            </a:r>
          </a:p>
          <a:p>
            <a:pPr marL="380976" indent="-380976">
              <a:defRPr/>
            </a:pPr>
            <a:endParaRPr lang="en-US" sz="3000" dirty="0"/>
          </a:p>
          <a:p>
            <a:pPr marL="380976" indent="-380976">
              <a:defRPr/>
            </a:pPr>
            <a:r>
              <a:rPr lang="en-US" sz="3000" i="1" dirty="0"/>
              <a:t>Note there is no dash in the name of JPEG XS!</a:t>
            </a:r>
            <a:r>
              <a:rPr lang="en-US" sz="3000" dirty="0"/>
              <a:t>        JPEG-XS</a:t>
            </a:r>
          </a:p>
          <a:p>
            <a:pPr marL="380976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FA8439-7431-4B01-9084-0F7AA59EC037}"/>
              </a:ext>
            </a:extLst>
          </p:cNvPr>
          <p:cNvGrpSpPr/>
          <p:nvPr/>
        </p:nvGrpSpPr>
        <p:grpSpPr>
          <a:xfrm>
            <a:off x="8548632" y="5223643"/>
            <a:ext cx="1334814" cy="1250731"/>
            <a:chOff x="8548632" y="5223643"/>
            <a:chExt cx="1334814" cy="12507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31B8FB5-3852-4710-BBE5-E31A640AF736}"/>
                </a:ext>
              </a:extLst>
            </p:cNvPr>
            <p:cNvSpPr/>
            <p:nvPr/>
          </p:nvSpPr>
          <p:spPr>
            <a:xfrm>
              <a:off x="8548632" y="5223643"/>
              <a:ext cx="1334814" cy="125073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BEAFBE-8869-4378-A640-960B90401E59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744111" y="5406808"/>
              <a:ext cx="943856" cy="8844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6356" y="1089194"/>
            <a:ext cx="807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B3F28-4B9E-4D6D-BA63-7EAA729B8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r="7647"/>
          <a:stretch/>
        </p:blipFill>
        <p:spPr>
          <a:xfrm>
            <a:off x="7098891" y="2631294"/>
            <a:ext cx="3982065" cy="25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B07D-8D0B-4538-BD4F-2FB58CCB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217" y="-44451"/>
            <a:ext cx="8532576" cy="1325035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4 Key Defining Documents for JPEG XS in RTP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945F2-DC93-4A3E-B109-1BE588A8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84" y="1644647"/>
            <a:ext cx="10515600" cy="4900083"/>
          </a:xfrm>
        </p:spPr>
        <p:txBody>
          <a:bodyPr>
            <a:normAutofit/>
          </a:bodyPr>
          <a:lstStyle/>
          <a:p>
            <a:pPr marL="380976" indent="-380976">
              <a:defRPr/>
            </a:pPr>
            <a:r>
              <a:rPr lang="en-US" sz="3000" dirty="0"/>
              <a:t>ISO/IEC 21122-3</a:t>
            </a:r>
          </a:p>
          <a:p>
            <a:pPr marL="838164" lvl="1" indent="-380976">
              <a:defRPr/>
            </a:pPr>
            <a:r>
              <a:rPr lang="en-US" sz="2600" dirty="0"/>
              <a:t>Specifies metadata “boxes”</a:t>
            </a:r>
          </a:p>
          <a:p>
            <a:pPr marL="380976" indent="-380976">
              <a:defRPr/>
            </a:pPr>
            <a:r>
              <a:rPr lang="en-US" sz="3000" dirty="0"/>
              <a:t>IETF RFC 9134</a:t>
            </a:r>
          </a:p>
          <a:p>
            <a:pPr marL="838164" lvl="1" indent="-380976">
              <a:defRPr/>
            </a:pPr>
            <a:r>
              <a:rPr lang="en-US" sz="2600" dirty="0"/>
              <a:t>RTP payload format for JPEG XS</a:t>
            </a:r>
          </a:p>
          <a:p>
            <a:pPr marL="380976" indent="-380976">
              <a:defRPr/>
            </a:pPr>
            <a:r>
              <a:rPr lang="en-US" sz="3000" dirty="0"/>
              <a:t>SMPTE ST 2110-22</a:t>
            </a:r>
          </a:p>
          <a:p>
            <a:pPr marL="838164" lvl="1" indent="-380976">
              <a:defRPr/>
            </a:pPr>
            <a:r>
              <a:rPr lang="en-US" sz="2600" dirty="0"/>
              <a:t>How CBR compressed video works in</a:t>
            </a:r>
            <a:br>
              <a:rPr lang="en-US" sz="2600" dirty="0"/>
            </a:br>
            <a:r>
              <a:rPr lang="en-US" sz="2600" dirty="0"/>
              <a:t>2110 systems</a:t>
            </a:r>
          </a:p>
          <a:p>
            <a:pPr marL="380976" indent="-380976">
              <a:defRPr/>
            </a:pPr>
            <a:r>
              <a:rPr lang="en-US" sz="3000" dirty="0"/>
              <a:t>VSF TR-08</a:t>
            </a:r>
          </a:p>
          <a:p>
            <a:pPr marL="838164" lvl="1" indent="-380976">
              <a:defRPr/>
            </a:pPr>
            <a:r>
              <a:rPr lang="en-US" sz="2600" dirty="0"/>
              <a:t>JPEG XS constraints for television signal</a:t>
            </a:r>
            <a:br>
              <a:rPr lang="en-US" sz="2600" dirty="0"/>
            </a:br>
            <a:r>
              <a:rPr lang="en-US" sz="2600" dirty="0"/>
              <a:t>interoperability</a:t>
            </a:r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1B21BF0-23F0-42C9-AF34-AED1655C6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2" y="1989667"/>
            <a:ext cx="3710517" cy="1424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42102642-CDD6-49F5-922A-06D6E6606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46" y="3539067"/>
            <a:ext cx="3697816" cy="1064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Group 12">
            <a:extLst>
              <a:ext uri="{FF2B5EF4-FFF2-40B4-BE49-F238E27FC236}">
                <a16:creationId xmlns:a16="http://schemas.microsoft.com/office/drawing/2014/main" id="{0798C599-B411-47BC-B8B4-769D402F5132}"/>
              </a:ext>
            </a:extLst>
          </p:cNvPr>
          <p:cNvGrpSpPr>
            <a:grpSpLocks/>
          </p:cNvGrpSpPr>
          <p:nvPr/>
        </p:nvGrpSpPr>
        <p:grpSpPr bwMode="auto">
          <a:xfrm>
            <a:off x="8699720" y="84083"/>
            <a:ext cx="3382433" cy="1780701"/>
            <a:chOff x="8438389" y="247659"/>
            <a:chExt cx="3065007" cy="1616291"/>
          </a:xfrm>
        </p:grpSpPr>
        <p:pic>
          <p:nvPicPr>
            <p:cNvPr id="9226" name="Picture 7">
              <a:extLst>
                <a:ext uri="{FF2B5EF4-FFF2-40B4-BE49-F238E27FC236}">
                  <a16:creationId xmlns:a16="http://schemas.microsoft.com/office/drawing/2014/main" id="{F3F5E0F7-525A-4802-ABC6-FC63130A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389" y="247659"/>
              <a:ext cx="3065007" cy="5727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8">
              <a:extLst>
                <a:ext uri="{FF2B5EF4-FFF2-40B4-BE49-F238E27FC236}">
                  <a16:creationId xmlns:a16="http://schemas.microsoft.com/office/drawing/2014/main" id="{992622FB-9C2D-4C44-8A17-4F9F520F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389" y="815916"/>
              <a:ext cx="3065007" cy="1048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23" name="Group 11">
            <a:extLst>
              <a:ext uri="{FF2B5EF4-FFF2-40B4-BE49-F238E27FC236}">
                <a16:creationId xmlns:a16="http://schemas.microsoft.com/office/drawing/2014/main" id="{3185B2BE-C485-4A93-8D55-1F68049AD1CA}"/>
              </a:ext>
            </a:extLst>
          </p:cNvPr>
          <p:cNvGrpSpPr>
            <a:grpSpLocks/>
          </p:cNvGrpSpPr>
          <p:nvPr/>
        </p:nvGrpSpPr>
        <p:grpSpPr bwMode="auto">
          <a:xfrm>
            <a:off x="8595635" y="4728634"/>
            <a:ext cx="3401483" cy="1945217"/>
            <a:chOff x="8269938" y="4728601"/>
            <a:chExt cx="3401909" cy="1945106"/>
          </a:xfrm>
        </p:grpSpPr>
        <p:pic>
          <p:nvPicPr>
            <p:cNvPr id="9224" name="Picture 9">
              <a:extLst>
                <a:ext uri="{FF2B5EF4-FFF2-40B4-BE49-F238E27FC236}">
                  <a16:creationId xmlns:a16="http://schemas.microsoft.com/office/drawing/2014/main" id="{81CE5E93-A3B3-4387-88C7-C136101D2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938" y="4728601"/>
              <a:ext cx="3401909" cy="1025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5" name="Picture 10">
              <a:extLst>
                <a:ext uri="{FF2B5EF4-FFF2-40B4-BE49-F238E27FC236}">
                  <a16:creationId xmlns:a16="http://schemas.microsoft.com/office/drawing/2014/main" id="{E21DCBC1-588E-4834-9FEF-C878E31E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938" y="5500818"/>
              <a:ext cx="3401909" cy="11728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4EFCB-F0F0-4C1D-A81E-463273CD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44782"/>
            <a:ext cx="10998200" cy="4051300"/>
          </a:xfrm>
        </p:spPr>
        <p:txBody>
          <a:bodyPr>
            <a:normAutofit fontScale="92500" lnSpcReduction="10000"/>
          </a:bodyPr>
          <a:lstStyle/>
          <a:p>
            <a:pPr marL="380976" indent="-380976">
              <a:defRPr/>
            </a:pPr>
            <a:r>
              <a:rPr lang="en-US" sz="3600" dirty="0"/>
              <a:t>ADU: Application Data Unit, spread across one or more…</a:t>
            </a:r>
          </a:p>
          <a:p>
            <a:pPr marL="380976" indent="-380976">
              <a:defRPr/>
            </a:pPr>
            <a:r>
              <a:rPr lang="en-US" sz="3600" dirty="0"/>
              <a:t>Packetization units, in “codestream packetization mode”, a…</a:t>
            </a:r>
          </a:p>
          <a:p>
            <a:pPr marL="380976" indent="-380976">
              <a:defRPr/>
            </a:pPr>
            <a:r>
              <a:rPr lang="en-US" sz="3600" dirty="0"/>
              <a:t>JPEG XS picture segment, made up of:</a:t>
            </a:r>
          </a:p>
          <a:p>
            <a:pPr marL="838164" lvl="1" indent="-380976">
              <a:defRPr/>
            </a:pPr>
            <a:r>
              <a:rPr lang="en-US" sz="3200" dirty="0"/>
              <a:t>Video Support Box</a:t>
            </a:r>
          </a:p>
          <a:p>
            <a:pPr marL="838164" lvl="1" indent="-380976">
              <a:defRPr/>
            </a:pPr>
            <a:r>
              <a:rPr lang="en-US" sz="3200" dirty="0"/>
              <a:t>Color Support Box</a:t>
            </a:r>
          </a:p>
          <a:p>
            <a:pPr marL="838164" lvl="1" indent="-380976">
              <a:defRPr/>
            </a:pPr>
            <a:r>
              <a:rPr lang="en-US" sz="3200" dirty="0"/>
              <a:t>JPEG XS codestream of one field/frame</a:t>
            </a:r>
          </a:p>
          <a:p>
            <a:pPr marL="380976" indent="-380976">
              <a:defRPr/>
            </a:pPr>
            <a:r>
              <a:rPr lang="en-US" sz="3600" dirty="0"/>
              <a:t>VSF TR-08 only allows codestream packetization mode</a:t>
            </a:r>
          </a:p>
          <a:p>
            <a:pPr marL="838164" lvl="1" indent="-380976">
              <a:defRPr/>
            </a:pPr>
            <a:r>
              <a:rPr lang="en-US" sz="3200" i="1" dirty="0"/>
              <a:t>I’ll skip slice packetization mode…</a:t>
            </a:r>
          </a:p>
          <a:p>
            <a:pPr marL="380976" indent="-380976">
              <a:defRPr/>
            </a:pPr>
            <a:endParaRPr lang="en-US" sz="2600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"/>
            <a:ext cx="10515600" cy="1325033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Important Vocabulary!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BFE2-D348-470F-AD49-F401E09E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029" y="4024585"/>
            <a:ext cx="10515600" cy="2616200"/>
          </a:xfrm>
        </p:spPr>
        <p:txBody>
          <a:bodyPr>
            <a:normAutofit/>
          </a:bodyPr>
          <a:lstStyle/>
          <a:p>
            <a:pPr marL="380976" indent="-380976">
              <a:defRPr/>
            </a:pPr>
            <a:r>
              <a:rPr lang="en-US" sz="3000" b="1" u="sng" dirty="0"/>
              <a:t>V</a:t>
            </a:r>
            <a:r>
              <a:rPr lang="en-US" sz="3000" dirty="0"/>
              <a:t>ersion,  </a:t>
            </a:r>
            <a:r>
              <a:rPr lang="en-US" sz="3000" b="1" u="sng" dirty="0"/>
              <a:t>P</a:t>
            </a:r>
            <a:r>
              <a:rPr lang="en-US" sz="3000" dirty="0"/>
              <a:t>adding, </a:t>
            </a:r>
            <a:r>
              <a:rPr lang="en-US" sz="3000" dirty="0" err="1"/>
              <a:t>e</a:t>
            </a:r>
            <a:r>
              <a:rPr lang="en-US" sz="3000" b="1" u="sng" dirty="0" err="1"/>
              <a:t>X</a:t>
            </a:r>
            <a:r>
              <a:rPr lang="en-US" sz="3000" dirty="0" err="1"/>
              <a:t>tension</a:t>
            </a:r>
            <a:r>
              <a:rPr lang="en-US" sz="3000" dirty="0"/>
              <a:t>, CSRC count (</a:t>
            </a:r>
            <a:r>
              <a:rPr lang="en-US" sz="3000" b="1" u="sng" dirty="0"/>
              <a:t>CC</a:t>
            </a:r>
            <a:r>
              <a:rPr lang="en-US" sz="3000" dirty="0"/>
              <a:t>), sequence number, synchronization source &amp; contributing source identifiers as per RFC 3550</a:t>
            </a:r>
          </a:p>
          <a:p>
            <a:pPr marL="380976" indent="-380976">
              <a:defRPr/>
            </a:pPr>
            <a:r>
              <a:rPr lang="en-US" sz="3000" b="1" u="sng" dirty="0"/>
              <a:t>M</a:t>
            </a:r>
            <a:r>
              <a:rPr lang="en-US" sz="3000" dirty="0"/>
              <a:t>arker Bit – last packet of field/frame </a:t>
            </a:r>
          </a:p>
          <a:p>
            <a:pPr marL="380976" indent="-380976">
              <a:defRPr/>
            </a:pPr>
            <a:r>
              <a:rPr lang="en-US" sz="3000" dirty="0"/>
              <a:t>Timestamp – 90 kHz</a:t>
            </a:r>
          </a:p>
          <a:p>
            <a:pPr marL="380976" indent="-380976">
              <a:defRPr/>
            </a:pPr>
            <a:endParaRPr lang="en-US" sz="2600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499"/>
            <a:ext cx="10515600" cy="1325033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RFC 9134: RTP Header – no surprises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EF0A9E3C-D128-4D9C-A1D5-69C47E7F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21" y="787401"/>
            <a:ext cx="8153400" cy="294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5DBC9-989A-46BD-9352-501EB0A9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54381"/>
            <a:ext cx="11430000" cy="4476749"/>
          </a:xfrm>
        </p:spPr>
        <p:txBody>
          <a:bodyPr>
            <a:normAutofit fontScale="92500" lnSpcReduction="10000"/>
          </a:bodyPr>
          <a:lstStyle/>
          <a:p>
            <a:pPr marL="380976" indent="-380976">
              <a:defRPr/>
            </a:pPr>
            <a:r>
              <a:rPr lang="en-US" sz="3000" b="1" u="sng" dirty="0"/>
              <a:t>T</a:t>
            </a:r>
            <a:r>
              <a:rPr lang="en-US" sz="3000" dirty="0"/>
              <a:t>ransmission mode: 1=sequentially, 0=may be out of order</a:t>
            </a:r>
          </a:p>
          <a:p>
            <a:pPr marL="380976" indent="-380976">
              <a:defRPr/>
            </a:pPr>
            <a:r>
              <a:rPr lang="en-US" sz="3000" dirty="0" err="1"/>
              <a:t>pac</a:t>
            </a:r>
            <a:r>
              <a:rPr lang="en-US" sz="3000" b="1" u="sng" dirty="0" err="1"/>
              <a:t>K</a:t>
            </a:r>
            <a:r>
              <a:rPr lang="en-US" sz="3000" dirty="0" err="1"/>
              <a:t>etization</a:t>
            </a:r>
            <a:r>
              <a:rPr lang="en-US" sz="3000" dirty="0"/>
              <a:t> mode: 0=codestream, 1=slice</a:t>
            </a:r>
          </a:p>
          <a:p>
            <a:pPr marL="380976" indent="-380976">
              <a:defRPr/>
            </a:pPr>
            <a:r>
              <a:rPr lang="en-US" sz="3000" b="1" u="sng" dirty="0"/>
              <a:t>L</a:t>
            </a:r>
            <a:r>
              <a:rPr lang="en-US" sz="3000" dirty="0"/>
              <a:t>ast: last packet of a packetization unit (in codestream mode, end of field/frame, and same as </a:t>
            </a:r>
            <a:r>
              <a:rPr lang="en-US" sz="3000" b="1" u="sng" dirty="0"/>
              <a:t>M</a:t>
            </a:r>
            <a:r>
              <a:rPr lang="en-US" sz="3000" dirty="0"/>
              <a:t>arker bit)</a:t>
            </a:r>
          </a:p>
          <a:p>
            <a:pPr marL="380976" indent="-380976">
              <a:defRPr/>
            </a:pPr>
            <a:r>
              <a:rPr lang="en-US" sz="3000" b="1" u="sng" dirty="0"/>
              <a:t>I</a:t>
            </a:r>
            <a:r>
              <a:rPr lang="en-US" sz="3000" dirty="0"/>
              <a:t>nterlaced Information: 00=progressive, 10=first field, 11=second field</a:t>
            </a:r>
          </a:p>
          <a:p>
            <a:pPr marL="380976" indent="-380976">
              <a:defRPr/>
            </a:pPr>
            <a:r>
              <a:rPr lang="en-US" sz="3000" b="1" u="sng" dirty="0"/>
              <a:t>F</a:t>
            </a:r>
            <a:r>
              <a:rPr lang="en-US" sz="3000" dirty="0"/>
              <a:t>rame counter (modulo 32)</a:t>
            </a:r>
          </a:p>
          <a:p>
            <a:pPr marL="380976" indent="-380976">
              <a:defRPr/>
            </a:pPr>
            <a:r>
              <a:rPr lang="en-US" sz="3000" dirty="0"/>
              <a:t>Slice and Extended Packet (</a:t>
            </a:r>
            <a:r>
              <a:rPr lang="en-US" sz="3000" b="1" u="sng" dirty="0"/>
              <a:t>SEP</a:t>
            </a:r>
            <a:r>
              <a:rPr lang="en-US" sz="3000" dirty="0"/>
              <a:t>) counter: resets when Packet counter resets &amp; increments by 1 when Packet counter overruns</a:t>
            </a:r>
          </a:p>
          <a:p>
            <a:pPr marL="380976" indent="-380976">
              <a:defRPr/>
            </a:pPr>
            <a:r>
              <a:rPr lang="en-US" sz="3000" b="1" u="sng" dirty="0"/>
              <a:t>P</a:t>
            </a:r>
            <a:r>
              <a:rPr lang="en-US" sz="3000" dirty="0"/>
              <a:t>acket counter: Counts packets in packetization unit (for codestream mode, in the JPEG XS picture segment), modulo 2048</a:t>
            </a:r>
            <a:endParaRPr lang="en-US" sz="3000" b="1" u="sng" dirty="0"/>
          </a:p>
          <a:p>
            <a:pPr marL="380976" indent="-380976">
              <a:defRPr/>
            </a:pPr>
            <a:endParaRPr lang="en-US" sz="2600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05156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RFC 9134: JPEG XS Payload Header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127798E7-A042-43A4-BA21-CFAD77D3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1" y="685801"/>
            <a:ext cx="9398000" cy="169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FB105-A3A2-421D-AE60-C90121DD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062" y="3293533"/>
            <a:ext cx="9423400" cy="3373967"/>
          </a:xfrm>
        </p:spPr>
        <p:txBody>
          <a:bodyPr>
            <a:normAutofit fontScale="92500" lnSpcReduction="10000"/>
          </a:bodyPr>
          <a:lstStyle/>
          <a:p>
            <a:pPr marL="380976" indent="-380976">
              <a:defRPr/>
            </a:pPr>
            <a:r>
              <a:rPr lang="en-US" sz="3000" dirty="0"/>
              <a:t>“Derived from” atoms from ISO/IEC 14496-12 ISOBMFF / QuickTime, but specifically defined for JPEG XS</a:t>
            </a:r>
          </a:p>
          <a:p>
            <a:pPr marL="380976" indent="-380976">
              <a:defRPr/>
            </a:pPr>
            <a:r>
              <a:rPr lang="en-US" sz="3000" dirty="0" err="1"/>
              <a:t>LBox</a:t>
            </a:r>
            <a:r>
              <a:rPr lang="en-US" sz="3000" dirty="0"/>
              <a:t>: 4 byte length field</a:t>
            </a:r>
          </a:p>
          <a:p>
            <a:pPr marL="380976" indent="-380976">
              <a:defRPr/>
            </a:pPr>
            <a:r>
              <a:rPr lang="en-US" sz="3000" dirty="0" err="1"/>
              <a:t>TBox</a:t>
            </a:r>
            <a:r>
              <a:rPr lang="en-US" sz="3000" dirty="0"/>
              <a:t>: 4 byte box type</a:t>
            </a:r>
          </a:p>
          <a:p>
            <a:pPr marL="838164" lvl="1" indent="-380976">
              <a:defRPr/>
            </a:pPr>
            <a:r>
              <a:rPr lang="en-US" sz="2600" dirty="0"/>
              <a:t>'</a:t>
            </a:r>
            <a:r>
              <a:rPr lang="en-US" sz="2600" dirty="0" err="1"/>
              <a:t>jpvs</a:t>
            </a:r>
            <a:r>
              <a:rPr lang="en-US" sz="2600" dirty="0"/>
              <a:t>' (0x6A70 7673): </a:t>
            </a:r>
            <a:r>
              <a:rPr lang="en-US" sz="2600" b="1" dirty="0"/>
              <a:t>JPEG XS Video Support Box</a:t>
            </a:r>
          </a:p>
          <a:p>
            <a:pPr marL="838164" lvl="1" indent="-380976">
              <a:defRPr/>
            </a:pPr>
            <a:r>
              <a:rPr lang="en-US" sz="2600" dirty="0"/>
              <a:t>'</a:t>
            </a:r>
            <a:r>
              <a:rPr lang="en-US" sz="2600" dirty="0" err="1"/>
              <a:t>colr</a:t>
            </a:r>
            <a:r>
              <a:rPr lang="en-US" sz="2600" dirty="0"/>
              <a:t>' (0x636F 6C72): </a:t>
            </a:r>
            <a:r>
              <a:rPr lang="en-US" sz="2600" b="1" dirty="0"/>
              <a:t>Color Specification Box</a:t>
            </a:r>
          </a:p>
          <a:p>
            <a:pPr marL="380976" indent="-380976">
              <a:defRPr/>
            </a:pPr>
            <a:r>
              <a:rPr lang="en-US" sz="3000" dirty="0" err="1"/>
              <a:t>XLBox</a:t>
            </a:r>
            <a:r>
              <a:rPr lang="en-US" sz="3000" dirty="0"/>
              <a:t>: 8 byte extended length field (if </a:t>
            </a:r>
            <a:r>
              <a:rPr lang="en-US" sz="3000" dirty="0" err="1"/>
              <a:t>LBox</a:t>
            </a:r>
            <a:r>
              <a:rPr lang="en-US" sz="3000" dirty="0"/>
              <a:t>=1)</a:t>
            </a:r>
          </a:p>
          <a:p>
            <a:pPr marL="380976" indent="-380976">
              <a:defRPr/>
            </a:pPr>
            <a:r>
              <a:rPr lang="en-US" sz="3000" dirty="0" err="1"/>
              <a:t>DBox</a:t>
            </a:r>
            <a:r>
              <a:rPr lang="en-US" sz="3000" dirty="0"/>
              <a:t>: box contents</a:t>
            </a:r>
            <a:endParaRPr lang="en-US" sz="2600" dirty="0"/>
          </a:p>
          <a:p>
            <a:pPr marL="380976" indent="-380976">
              <a:defRPr/>
            </a:pPr>
            <a:endParaRPr lang="en-US" sz="3000" b="1" u="sng" dirty="0"/>
          </a:p>
          <a:p>
            <a:pPr marL="380976" indent="-380976">
              <a:defRPr/>
            </a:pPr>
            <a:endParaRPr lang="en-US" sz="2600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05156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ISO/IEC 21122-3: Boxes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243D88F-7E54-41AC-BA72-85BEFC2E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6284"/>
          <a:stretch>
            <a:fillRect/>
          </a:stretch>
        </p:blipFill>
        <p:spPr bwMode="auto">
          <a:xfrm>
            <a:off x="9617182" y="190500"/>
            <a:ext cx="2406649" cy="283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CEFDE1AC-A595-468C-A8D7-9FEA615E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66537"/>
            <a:ext cx="8938684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614D1-C272-4127-8108-E3673605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3835400"/>
            <a:ext cx="9347200" cy="3765551"/>
          </a:xfrm>
        </p:spPr>
        <p:txBody>
          <a:bodyPr>
            <a:normAutofit/>
          </a:bodyPr>
          <a:lstStyle/>
          <a:p>
            <a:pPr marL="380976" indent="-380976">
              <a:defRPr/>
            </a:pPr>
            <a:r>
              <a:rPr lang="en-US" sz="3000" dirty="0"/>
              <a:t>Video Support (</a:t>
            </a:r>
            <a:r>
              <a:rPr lang="en-US" sz="3000" b="1" u="sng" dirty="0"/>
              <a:t>VS</a:t>
            </a:r>
            <a:r>
              <a:rPr lang="en-US" sz="3000" dirty="0"/>
              <a:t>) Box</a:t>
            </a:r>
          </a:p>
          <a:p>
            <a:pPr marL="838164" lvl="1" indent="-380976">
              <a:defRPr/>
            </a:pPr>
            <a:r>
              <a:rPr lang="en-US" sz="2600" dirty="0"/>
              <a:t>A “</a:t>
            </a:r>
            <a:r>
              <a:rPr lang="en-US" sz="2600" dirty="0" err="1"/>
              <a:t>superbox</a:t>
            </a:r>
            <a:r>
              <a:rPr lang="en-US" sz="2600" dirty="0"/>
              <a:t>”, a box that contains other Boxes </a:t>
            </a:r>
          </a:p>
          <a:p>
            <a:pPr marL="838164" lvl="1" indent="-380976">
              <a:defRPr/>
            </a:pPr>
            <a:r>
              <a:rPr lang="en-US" sz="2600" dirty="0"/>
              <a:t>Contains “video information”</a:t>
            </a:r>
          </a:p>
          <a:p>
            <a:pPr marL="838164" lvl="1" indent="-380976">
              <a:defRPr/>
            </a:pPr>
            <a:r>
              <a:rPr lang="en-US" sz="2600" dirty="0"/>
              <a:t>e.g. frame rate, field coding, time code, profile/level</a:t>
            </a:r>
          </a:p>
          <a:p>
            <a:pPr marL="380976" indent="-380976">
              <a:defRPr/>
            </a:pPr>
            <a:r>
              <a:rPr lang="en-US" sz="3000" dirty="0"/>
              <a:t>Color Specification (</a:t>
            </a:r>
            <a:r>
              <a:rPr lang="en-US" sz="3000" b="1" u="sng" dirty="0"/>
              <a:t>CS</a:t>
            </a:r>
            <a:r>
              <a:rPr lang="en-US" sz="3000" dirty="0"/>
              <a:t>) Box</a:t>
            </a:r>
          </a:p>
          <a:p>
            <a:pPr marL="838164" lvl="1" indent="-380976">
              <a:defRPr/>
            </a:pPr>
            <a:r>
              <a:rPr lang="en-US" sz="2600" dirty="0"/>
              <a:t>e.g., color primaries, transfer characteristics, “full” range</a:t>
            </a:r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sz="3000" b="1" u="sng" dirty="0"/>
          </a:p>
          <a:p>
            <a:pPr marL="380976" indent="-380976">
              <a:defRPr/>
            </a:pPr>
            <a:endParaRPr lang="en-US" sz="2600" dirty="0"/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4C4E334-C8D4-413A-8018-12F52D1E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3080"/>
            <a:ext cx="7569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233"/>
            <a:ext cx="10515600" cy="1327151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RFC 9134: Payload Data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DF066427-89D0-4AC2-AA4A-4707FC39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490635"/>
            <a:ext cx="6286500" cy="12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1DE20-CBCF-460A-8B29-8EE99FFE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2906329"/>
            <a:ext cx="10363200" cy="4074583"/>
          </a:xfrm>
        </p:spPr>
        <p:txBody>
          <a:bodyPr>
            <a:normAutofit/>
          </a:bodyPr>
          <a:lstStyle/>
          <a:p>
            <a:pPr marL="380976" indent="-380976">
              <a:defRPr/>
            </a:pPr>
            <a:r>
              <a:rPr lang="en-US" sz="3000" dirty="0"/>
              <a:t>'</a:t>
            </a:r>
            <a:r>
              <a:rPr lang="en-US" sz="3000" dirty="0" err="1"/>
              <a:t>jpvi</a:t>
            </a:r>
            <a:r>
              <a:rPr lang="en-US" sz="3000" dirty="0"/>
              <a:t>' (0x6A70 7669): </a:t>
            </a:r>
            <a:r>
              <a:rPr lang="en-US" sz="3000" b="1" dirty="0"/>
              <a:t>JPEG XS Video Information Box</a:t>
            </a:r>
          </a:p>
          <a:p>
            <a:pPr marL="838164" lvl="1" indent="-380976">
              <a:defRPr/>
            </a:pPr>
            <a:r>
              <a:rPr lang="en-US" sz="2600" dirty="0"/>
              <a:t>brat [32 bits]: max bitrate</a:t>
            </a:r>
          </a:p>
          <a:p>
            <a:pPr marL="838164" lvl="1" indent="-380976">
              <a:defRPr/>
            </a:pPr>
            <a:r>
              <a:rPr lang="en-US" sz="2600" dirty="0"/>
              <a:t>frat [32 bits]: frame rate including interlace mode, numerator, denominator</a:t>
            </a:r>
          </a:p>
          <a:p>
            <a:pPr marL="838164" lvl="1" indent="-380976">
              <a:defRPr/>
            </a:pPr>
            <a:r>
              <a:rPr lang="en-US" sz="2600" dirty="0" err="1"/>
              <a:t>schar</a:t>
            </a:r>
            <a:r>
              <a:rPr lang="en-US" sz="2600" dirty="0"/>
              <a:t> [16 bits]: sample characteristics, bit depth, sampling </a:t>
            </a:r>
          </a:p>
          <a:p>
            <a:pPr marL="838164" lvl="1" indent="-380976">
              <a:defRPr/>
            </a:pPr>
            <a:r>
              <a:rPr lang="en-US" sz="2600" dirty="0" err="1"/>
              <a:t>tcod</a:t>
            </a:r>
            <a:r>
              <a:rPr lang="en-US" sz="2600" dirty="0"/>
              <a:t> [32 bits]: timecode HHMMSSFF</a:t>
            </a:r>
          </a:p>
          <a:p>
            <a:pPr marL="380976" indent="-380976">
              <a:defRPr/>
            </a:pPr>
            <a:r>
              <a:rPr lang="en-US" sz="3000" dirty="0"/>
              <a:t>'</a:t>
            </a:r>
            <a:r>
              <a:rPr lang="en-US" sz="3000" dirty="0" err="1"/>
              <a:t>jxpl</a:t>
            </a:r>
            <a:r>
              <a:rPr lang="en-US" sz="3000" dirty="0"/>
              <a:t>' (0x6a78 706c): </a:t>
            </a:r>
            <a:r>
              <a:rPr lang="en-US" sz="3000" b="1" dirty="0"/>
              <a:t>JPEG XS Profile and Level Box</a:t>
            </a:r>
          </a:p>
          <a:p>
            <a:pPr marL="838164" lvl="1" indent="-380976">
              <a:defRPr/>
            </a:pPr>
            <a:r>
              <a:rPr lang="en-US" sz="2600" dirty="0" err="1"/>
              <a:t>Ppig</a:t>
            </a:r>
            <a:r>
              <a:rPr lang="en-US" sz="2600" dirty="0"/>
              <a:t> [16 bits]: profile</a:t>
            </a:r>
            <a:endParaRPr lang="en-US" sz="1800" dirty="0"/>
          </a:p>
          <a:p>
            <a:pPr marL="838164" lvl="1" indent="-380976">
              <a:defRPr/>
            </a:pPr>
            <a:r>
              <a:rPr lang="en-US" sz="2600" dirty="0" err="1"/>
              <a:t>Plev</a:t>
            </a:r>
            <a:r>
              <a:rPr lang="en-US" sz="2600" dirty="0"/>
              <a:t> [16 bits]: level</a:t>
            </a:r>
          </a:p>
          <a:p>
            <a:pPr marL="838164" lvl="1" indent="-380976">
              <a:defRPr/>
            </a:pPr>
            <a:endParaRPr lang="en-US" sz="2600" dirty="0"/>
          </a:p>
          <a:p>
            <a:pPr marL="380976" indent="-380976">
              <a:defRPr/>
            </a:pPr>
            <a:endParaRPr lang="en-US" dirty="0"/>
          </a:p>
          <a:p>
            <a:pPr marL="380976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4A12CE-8F2D-4B86-BA26-792DA7F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" y="246846"/>
            <a:ext cx="12192000" cy="711563"/>
          </a:xfrm>
        </p:spPr>
        <p:txBody>
          <a:bodyPr/>
          <a:lstStyle/>
          <a:p>
            <a:pPr>
              <a:defRPr/>
            </a:pPr>
            <a:r>
              <a:rPr lang="en-US" sz="3667" dirty="0"/>
              <a:t>ISO/IEC 21122-3: Video Support Box: </a:t>
            </a:r>
            <a:br>
              <a:rPr lang="en-US" sz="3667" dirty="0"/>
            </a:br>
            <a:r>
              <a:rPr lang="en-US" sz="3667" dirty="0"/>
              <a:t>			     mandatory sub-boxes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1A23A4-7402-4D4D-B3B7-72E36D3E32D0}"/>
              </a:ext>
            </a:extLst>
          </p:cNvPr>
          <p:cNvSpPr/>
          <p:nvPr/>
        </p:nvSpPr>
        <p:spPr>
          <a:xfrm>
            <a:off x="2980268" y="1425019"/>
            <a:ext cx="2544233" cy="1325033"/>
          </a:xfrm>
          <a:prstGeom prst="roundRect">
            <a:avLst/>
          </a:prstGeom>
          <a:noFill/>
          <a:ln w="184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1470</Words>
  <Application>Microsoft Office PowerPoint</Application>
  <PresentationFormat>Widescreen</PresentationFormat>
  <Paragraphs>251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Amazon Ember</vt:lpstr>
      <vt:lpstr>Amazon Ember Display Light</vt:lpstr>
      <vt:lpstr>Amazon Ember Light</vt:lpstr>
      <vt:lpstr>Amazon Ember Regular</vt:lpstr>
      <vt:lpstr>Arial</vt:lpstr>
      <vt:lpstr>Calibri</vt:lpstr>
      <vt:lpstr>Calibri Light</vt:lpstr>
      <vt:lpstr>Lato</vt:lpstr>
      <vt:lpstr>Wingdings</vt:lpstr>
      <vt:lpstr>Office Theme</vt:lpstr>
      <vt:lpstr>PowerPoint Presentation</vt:lpstr>
      <vt:lpstr>JPEG XS: Low-complexity, low-latency, high quality codec </vt:lpstr>
      <vt:lpstr>4 Key Defining Documents for JPEG XS in RTP </vt:lpstr>
      <vt:lpstr>Important Vocabulary!</vt:lpstr>
      <vt:lpstr>RFC 9134: RTP Header – no surprises</vt:lpstr>
      <vt:lpstr>RFC 9134: JPEG XS Payload Header</vt:lpstr>
      <vt:lpstr>ISO/IEC 21122-3: Boxes</vt:lpstr>
      <vt:lpstr>RFC 9134: Payload Data</vt:lpstr>
      <vt:lpstr>ISO/IEC 21122-3: Video Support Box:          mandatory sub-boxes</vt:lpstr>
      <vt:lpstr>ISO/IEC 21122-3: Video Support Box: optional sub-boxes</vt:lpstr>
      <vt:lpstr>ISO/IEC 21122-3: Color Specification Box</vt:lpstr>
      <vt:lpstr>Color Specification Box Commonly Used METHDAT (from VSF TR-08) </vt:lpstr>
      <vt:lpstr>ISO/IEC 21122-1: JPEG XS Codestream</vt:lpstr>
      <vt:lpstr>JPEG XS Codestream Syntax</vt:lpstr>
      <vt:lpstr>JPEG XS &amp; ST 2110</vt:lpstr>
      <vt:lpstr>VSF TR-08 Constraints</vt:lpstr>
      <vt:lpstr>Important Note</vt:lpstr>
      <vt:lpstr>JPEG XS RTP Wireshark Dissectors from intoPIX</vt:lpstr>
      <vt:lpstr>JPEG XS Interop @ Amazon Studios</vt:lpstr>
      <vt:lpstr>What about discovery and control?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Bishay</dc:creator>
  <cp:lastModifiedBy>Edwards, Thomas</cp:lastModifiedBy>
  <cp:revision>29</cp:revision>
  <dcterms:created xsi:type="dcterms:W3CDTF">2022-07-25T14:48:25Z</dcterms:created>
  <dcterms:modified xsi:type="dcterms:W3CDTF">2022-09-08T21:39:00Z</dcterms:modified>
</cp:coreProperties>
</file>