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1"/>
  </p:sldMasterIdLst>
  <p:notesMasterIdLst>
    <p:notesMasterId r:id="rId23"/>
  </p:notesMasterIdLst>
  <p:handoutMasterIdLst>
    <p:handoutMasterId r:id="rId24"/>
  </p:handoutMasterIdLst>
  <p:sldIdLst>
    <p:sldId id="1684" r:id="rId2"/>
    <p:sldId id="1677" r:id="rId3"/>
    <p:sldId id="1685" r:id="rId4"/>
    <p:sldId id="1672" r:id="rId5"/>
    <p:sldId id="1651" r:id="rId6"/>
    <p:sldId id="1643" r:id="rId7"/>
    <p:sldId id="1646" r:id="rId8"/>
    <p:sldId id="1649" r:id="rId9"/>
    <p:sldId id="1686" r:id="rId10"/>
    <p:sldId id="1653" r:id="rId11"/>
    <p:sldId id="1655" r:id="rId12"/>
    <p:sldId id="1656" r:id="rId13"/>
    <p:sldId id="1657" r:id="rId14"/>
    <p:sldId id="1687" r:id="rId15"/>
    <p:sldId id="1662" r:id="rId16"/>
    <p:sldId id="1661" r:id="rId17"/>
    <p:sldId id="1663" r:id="rId18"/>
    <p:sldId id="1668" r:id="rId19"/>
    <p:sldId id="1669" r:id="rId20"/>
    <p:sldId id="1689" r:id="rId21"/>
    <p:sldId id="1670" r:id="rId22"/>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C5151330-7DE1-2840-8112-367140EEB3B5}">
          <p14:sldIdLst>
            <p14:sldId id="1684"/>
            <p14:sldId id="1677"/>
            <p14:sldId id="1685"/>
            <p14:sldId id="1672"/>
            <p14:sldId id="1651"/>
            <p14:sldId id="1643"/>
            <p14:sldId id="1646"/>
            <p14:sldId id="1649"/>
            <p14:sldId id="1686"/>
            <p14:sldId id="1653"/>
            <p14:sldId id="1655"/>
            <p14:sldId id="1656"/>
            <p14:sldId id="1657"/>
            <p14:sldId id="1687"/>
            <p14:sldId id="1662"/>
            <p14:sldId id="1661"/>
            <p14:sldId id="1663"/>
            <p14:sldId id="1668"/>
            <p14:sldId id="1669"/>
            <p14:sldId id="1689"/>
            <p14:sldId id="1670"/>
          </p14:sldIdLst>
        </p14:section>
        <p14:section name="Info Slides" id="{D29BEA65-B059-3347-A2D4-DE370645E841}">
          <p14:sldIdLst/>
        </p14:section>
        <p14:section name="Cover Slides" id="{9A3BD9D6-EA27-3348-809F-BE95D1C0F132}">
          <p14:sldIdLst/>
        </p14:section>
        <p14:section name="Upfront Slides" id="{E3017A8C-DA40-B14E-9B3E-1B5CB3F3FFFB}">
          <p14:sldIdLst/>
        </p14:section>
        <p14:section name="Basic Slides" id="{04082761-87D5-BB44-9C5F-4729832D6202}">
          <p14:sldIdLst/>
        </p14:section>
        <p14:section name="Breaker Slides" id="{D3C54596-3476-0B4A-9276-033C8928E901}">
          <p14:sldIdLst/>
        </p14:section>
        <p14:section name="Wayfinding Slides" id="{18F277D4-99D4-7347-BD29-C2DF23783FB4}">
          <p14:sldIdLst/>
        </p14:section>
        <p14:section name="Tables" id="{B73E88ED-0612-164A-A176-84562DBB3008}">
          <p14:sldIdLst/>
        </p14:section>
        <p14:section name="Charts and Graphs" id="{21144EAF-3273-9C40-82BE-88B330CBE407}">
          <p14:sldIdLst/>
        </p14:section>
        <p14:section name="Diagrams and Infographics" id="{6EA00729-5D8E-B241-846B-470C4CE89E64}">
          <p14:sldIdLst/>
        </p14:section>
        <p14:section name="Alternative Layouts" id="{F955FA39-3F0E-7546-A68E-51D4D333516D}">
          <p14:sldIdLst/>
        </p14:section>
        <p14:section name="Icons and Shapes" id="{C510CFD0-D3F7-2A41-9897-4735657D8D8B}">
          <p14:sldIdLst/>
        </p14:section>
        <p14:section name="End Slides" id="{D66A6BAC-5319-5643-95D5-0E757512FE5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B25"/>
    <a:srgbClr val="60C780"/>
    <a:srgbClr val="AFE3BE"/>
    <a:srgbClr val="B1B1B1"/>
    <a:srgbClr val="FF0000"/>
    <a:srgbClr val="0B467E"/>
    <a:srgbClr val="000000"/>
    <a:srgbClr val="136598"/>
    <a:srgbClr val="D8DADA"/>
    <a:srgbClr val="767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9117C1-6F56-46DE-8B7F-AF8F4CEE741D}">
  <a:tblStyle styleId="{EE9117C1-6F56-46DE-8B7F-AF8F4CEE741D}" styleName="Verizon Table 1">
    <a:wholeTbl>
      <a:tcTxStyle>
        <a:fontRef idx="minor"/>
        <a:srgbClr val="333333"/>
      </a:tcTxStyle>
      <a:tcStyle>
        <a:tcBdr>
          <a:left>
            <a:ln>
              <a:noFill/>
            </a:ln>
          </a:left>
          <a:right>
            <a:ln>
              <a:noFill/>
            </a:ln>
          </a:right>
          <a:top>
            <a:ln w="6350">
              <a:solidFill>
                <a:srgbClr val="333333"/>
              </a:solidFill>
            </a:ln>
          </a:top>
          <a:bottom>
            <a:ln w="6350">
              <a:solidFill>
                <a:srgbClr val="333333"/>
              </a:solidFill>
            </a:ln>
          </a:bottom>
          <a:insideH>
            <a:ln w="6350">
              <a:solidFill>
                <a:srgbClr val="333333"/>
              </a:solidFill>
            </a:ln>
          </a:insideH>
          <a:insideV>
            <a:ln>
              <a:noFill/>
            </a:ln>
          </a:insideV>
        </a:tcBdr>
        <a:fill>
          <a:noFill/>
        </a:fill>
      </a:tcStyle>
    </a:wholeTbl>
    <a:band1H>
      <a:tcStyle>
        <a:tcBdr/>
        <a:fill>
          <a:solidFill>
            <a:srgbClr val="F6F6F6"/>
          </a:solidFill>
        </a:fill>
      </a:tcStyle>
    </a:band1H>
    <a:band2H>
      <a:tcStyle>
        <a:tcBdr/>
        <a:fill>
          <a:noFill/>
        </a:fill>
      </a:tcStyle>
    </a:band2H>
    <a:band1V>
      <a:tcStyle>
        <a:tcBdr/>
        <a:fill>
          <a:solidFill>
            <a:srgbClr val="F6F6F6"/>
          </a:solid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6350">
              <a:solidFill>
                <a:srgbClr val="333333"/>
              </a:solidFill>
            </a:ln>
          </a:top>
          <a:bottom>
            <a:ln>
              <a:noFill/>
            </a:ln>
          </a:bottom>
        </a:tcBdr>
        <a:fill>
          <a:noFill/>
        </a:fill>
      </a:tcStyle>
    </a:lastRow>
    <a:firstRow>
      <a:tcTxStyle b="on">
        <a:fontRef idx="minor"/>
        <a:srgbClr val="000000"/>
      </a:tcTxStyle>
      <a:tcStyle>
        <a:tcBdr>
          <a:top>
            <a:ln>
              <a:noFill/>
            </a:ln>
          </a:top>
          <a:bottom>
            <a:ln w="6350">
              <a:solidFill>
                <a:srgbClr val="33333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0" autoAdjust="0"/>
    <p:restoredTop sz="83537"/>
  </p:normalViewPr>
  <p:slideViewPr>
    <p:cSldViewPr snapToGrid="0" snapToObjects="1">
      <p:cViewPr varScale="1">
        <p:scale>
          <a:sx n="125" d="100"/>
          <a:sy n="125" d="100"/>
        </p:scale>
        <p:origin x="1376" y="168"/>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1" d="100"/>
          <a:sy n="141" d="100"/>
        </p:scale>
        <p:origin x="2104" y="17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latin typeface="Neue Haas Grotesk Text Std 55 Roman"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r>
              <a:rPr lang="en-US" dirty="0">
                <a:latin typeface="Neue Haas Grotesk Text Std 55 Roman" charset="0"/>
              </a:rPr>
              <a:t>Month 00, 0000</a:t>
            </a: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latin typeface="Neue Haas Grotesk Text Std 55 Roman" charset="0"/>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880A9AB-D4B5-B145-9C5F-439754C2A12C}" type="slidenum">
              <a:rPr lang="en-US" smtClean="0">
                <a:latin typeface="Neue Haas Grotesk Text Std 55 Roman" charset="0"/>
              </a:rPr>
              <a:pPr/>
              <a:t>‹#›</a:t>
            </a:fld>
            <a:endParaRPr lang="en-US" dirty="0">
              <a:latin typeface="Neue Haas Grotesk Text Std 55 Roman" charset="0"/>
            </a:endParaRPr>
          </a:p>
        </p:txBody>
      </p:sp>
    </p:spTree>
    <p:extLst>
      <p:ext uri="{BB962C8B-B14F-4D97-AF65-F5344CB8AC3E}">
        <p14:creationId xmlns:p14="http://schemas.microsoft.com/office/powerpoint/2010/main" val="848572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b="0" i="0">
                <a:latin typeface="Verizon NHG TX"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b="0" i="0">
                <a:latin typeface="Verizon NHG TX" panose="020B0604020202020204" pitchFamily="34" charset="0"/>
              </a:defRPr>
            </a:lvl1pPr>
          </a:lstStyle>
          <a:p>
            <a:r>
              <a:rPr lang="en-US" dirty="0"/>
              <a:t>Month 00, 0000</a:t>
            </a:r>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508000" y="3257550"/>
            <a:ext cx="81280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b="0" i="0">
                <a:latin typeface="Verizon NHG TX"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b="0" i="0">
                <a:latin typeface="Verizon NHG TX" panose="020B0604020202020204" pitchFamily="34" charset="0"/>
              </a:defRPr>
            </a:lvl1pPr>
          </a:lstStyle>
          <a:p>
            <a:fld id="{0F377F13-34CC-6843-96E7-4A03CB8BBE85}" type="slidenum">
              <a:rPr lang="en-US" smtClean="0"/>
              <a:pPr/>
              <a:t>‹#›</a:t>
            </a:fld>
            <a:endParaRPr lang="en-US" dirty="0"/>
          </a:p>
        </p:txBody>
      </p:sp>
    </p:spTree>
    <p:extLst>
      <p:ext uri="{BB962C8B-B14F-4D97-AF65-F5344CB8AC3E}">
        <p14:creationId xmlns:p14="http://schemas.microsoft.com/office/powerpoint/2010/main" val="4408413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baseline="0">
        <a:solidFill>
          <a:schemeClr val="tx1"/>
        </a:solidFill>
        <a:latin typeface="Verizon NHG TX" panose="020B0604020202020204" pitchFamily="34" charset="0"/>
        <a:ea typeface="+mn-ea"/>
        <a:cs typeface="+mn-cs"/>
      </a:defRPr>
    </a:lvl1pPr>
    <a:lvl2pPr marL="457200" algn="l" defTabSz="457200" rtl="0" eaLnBrk="1" latinLnBrk="0" hangingPunct="1">
      <a:defRPr sz="1200" b="0" i="0" kern="1200" baseline="0">
        <a:solidFill>
          <a:schemeClr val="tx1"/>
        </a:solidFill>
        <a:latin typeface="Verizon NHG TX" panose="020B0604020202020204" pitchFamily="34" charset="0"/>
        <a:ea typeface="+mn-ea"/>
        <a:cs typeface="+mn-cs"/>
      </a:defRPr>
    </a:lvl2pPr>
    <a:lvl3pPr marL="914400" algn="l" defTabSz="457200" rtl="0" eaLnBrk="1" latinLnBrk="0" hangingPunct="1">
      <a:defRPr sz="1200" b="0" i="0" kern="1200" baseline="0">
        <a:solidFill>
          <a:schemeClr val="tx1"/>
        </a:solidFill>
        <a:latin typeface="Verizon NHG TX" panose="020B0604020202020204" pitchFamily="34" charset="0"/>
        <a:ea typeface="+mn-ea"/>
        <a:cs typeface="+mn-cs"/>
      </a:defRPr>
    </a:lvl3pPr>
    <a:lvl4pPr marL="1371600" algn="l" defTabSz="457200" rtl="0" eaLnBrk="1" latinLnBrk="0" hangingPunct="1">
      <a:defRPr sz="1200" b="0" i="0" kern="1200" baseline="0">
        <a:solidFill>
          <a:schemeClr val="tx1"/>
        </a:solidFill>
        <a:latin typeface="Verizon NHG TX" panose="020B0604020202020204" pitchFamily="34" charset="0"/>
        <a:ea typeface="+mn-ea"/>
        <a:cs typeface="+mn-cs"/>
      </a:defRPr>
    </a:lvl4pPr>
    <a:lvl5pPr marL="1828800" algn="l" defTabSz="457200" rtl="0" eaLnBrk="1" latinLnBrk="0" hangingPunct="1">
      <a:defRPr sz="1200" b="0" i="0" kern="1200" baseline="0">
        <a:solidFill>
          <a:schemeClr val="tx1"/>
        </a:solidFill>
        <a:latin typeface="Verizon NHG TX"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77F13-34CC-6843-96E7-4A03CB8BBE85}" type="slidenum">
              <a:rPr lang="en-US" smtClean="0"/>
              <a:pPr/>
              <a:t>4</a:t>
            </a:fld>
            <a:endParaRPr lang="en-US" dirty="0"/>
          </a:p>
        </p:txBody>
      </p:sp>
    </p:spTree>
    <p:extLst>
      <p:ext uri="{BB962C8B-B14F-4D97-AF65-F5344CB8AC3E}">
        <p14:creationId xmlns:p14="http://schemas.microsoft.com/office/powerpoint/2010/main" val="50118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77F13-34CC-6843-96E7-4A03CB8BBE85}" type="slidenum">
              <a:rPr lang="en-US" smtClean="0"/>
              <a:pPr/>
              <a:t>17</a:t>
            </a:fld>
            <a:endParaRPr lang="en-US" dirty="0"/>
          </a:p>
        </p:txBody>
      </p:sp>
    </p:spTree>
    <p:extLst>
      <p:ext uri="{BB962C8B-B14F-4D97-AF65-F5344CB8AC3E}">
        <p14:creationId xmlns:p14="http://schemas.microsoft.com/office/powerpoint/2010/main" val="3222582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77F13-34CC-6843-96E7-4A03CB8BBE85}" type="slidenum">
              <a:rPr lang="en-US" smtClean="0"/>
              <a:pPr/>
              <a:t>19</a:t>
            </a:fld>
            <a:endParaRPr lang="en-US" dirty="0"/>
          </a:p>
        </p:txBody>
      </p:sp>
    </p:spTree>
    <p:extLst>
      <p:ext uri="{BB962C8B-B14F-4D97-AF65-F5344CB8AC3E}">
        <p14:creationId xmlns:p14="http://schemas.microsoft.com/office/powerpoint/2010/main" val="235534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77F13-34CC-6843-96E7-4A03CB8BBE85}" type="slidenum">
              <a:rPr lang="en-US" smtClean="0"/>
              <a:pPr/>
              <a:t>21</a:t>
            </a:fld>
            <a:endParaRPr lang="en-US" dirty="0"/>
          </a:p>
        </p:txBody>
      </p:sp>
    </p:spTree>
    <p:extLst>
      <p:ext uri="{BB962C8B-B14F-4D97-AF65-F5344CB8AC3E}">
        <p14:creationId xmlns:p14="http://schemas.microsoft.com/office/powerpoint/2010/main" val="245499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77F13-34CC-6843-96E7-4A03CB8BBE85}" type="slidenum">
              <a:rPr lang="en-US" smtClean="0"/>
              <a:pPr/>
              <a:t>5</a:t>
            </a:fld>
            <a:endParaRPr lang="en-US" dirty="0"/>
          </a:p>
        </p:txBody>
      </p:sp>
    </p:spTree>
    <p:extLst>
      <p:ext uri="{BB962C8B-B14F-4D97-AF65-F5344CB8AC3E}">
        <p14:creationId xmlns:p14="http://schemas.microsoft.com/office/powerpoint/2010/main" val="413266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77F13-34CC-6843-96E7-4A03CB8BBE85}" type="slidenum">
              <a:rPr lang="en-US" smtClean="0"/>
              <a:pPr/>
              <a:t>6</a:t>
            </a:fld>
            <a:endParaRPr lang="en-US" dirty="0"/>
          </a:p>
        </p:txBody>
      </p:sp>
    </p:spTree>
    <p:extLst>
      <p:ext uri="{BB962C8B-B14F-4D97-AF65-F5344CB8AC3E}">
        <p14:creationId xmlns:p14="http://schemas.microsoft.com/office/powerpoint/2010/main" val="378895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77F13-34CC-6843-96E7-4A03CB8BBE85}" type="slidenum">
              <a:rPr lang="en-US" smtClean="0"/>
              <a:pPr/>
              <a:t>7</a:t>
            </a:fld>
            <a:endParaRPr lang="en-US" dirty="0"/>
          </a:p>
        </p:txBody>
      </p:sp>
    </p:spTree>
    <p:extLst>
      <p:ext uri="{BB962C8B-B14F-4D97-AF65-F5344CB8AC3E}">
        <p14:creationId xmlns:p14="http://schemas.microsoft.com/office/powerpoint/2010/main" val="182803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77F13-34CC-6843-96E7-4A03CB8BBE85}" type="slidenum">
              <a:rPr lang="en-US" smtClean="0"/>
              <a:pPr/>
              <a:t>8</a:t>
            </a:fld>
            <a:endParaRPr lang="en-US" dirty="0"/>
          </a:p>
        </p:txBody>
      </p:sp>
    </p:spTree>
    <p:extLst>
      <p:ext uri="{BB962C8B-B14F-4D97-AF65-F5344CB8AC3E}">
        <p14:creationId xmlns:p14="http://schemas.microsoft.com/office/powerpoint/2010/main" val="492890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77F13-34CC-6843-96E7-4A03CB8BBE85}" type="slidenum">
              <a:rPr lang="en-US" smtClean="0"/>
              <a:pPr/>
              <a:t>10</a:t>
            </a:fld>
            <a:endParaRPr lang="en-US" dirty="0"/>
          </a:p>
        </p:txBody>
      </p:sp>
    </p:spTree>
    <p:extLst>
      <p:ext uri="{BB962C8B-B14F-4D97-AF65-F5344CB8AC3E}">
        <p14:creationId xmlns:p14="http://schemas.microsoft.com/office/powerpoint/2010/main" val="794822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identified a critical need for CPs, CDNs and ISPs to collaborate on creating a new integrated delivery architecture to facilitate the best possible streaming video experience, and that’s how the Open Caching Network was developed.</a:t>
            </a:r>
          </a:p>
        </p:txBody>
      </p:sp>
      <p:sp>
        <p:nvSpPr>
          <p:cNvPr id="4" name="Slide Number Placeholder 3"/>
          <p:cNvSpPr>
            <a:spLocks noGrp="1"/>
          </p:cNvSpPr>
          <p:nvPr>
            <p:ph type="sldNum" sz="quarter" idx="5"/>
          </p:nvPr>
        </p:nvSpPr>
        <p:spPr/>
        <p:txBody>
          <a:bodyPr/>
          <a:lstStyle/>
          <a:p>
            <a:fld id="{0F377F13-34CC-6843-96E7-4A03CB8BBE85}" type="slidenum">
              <a:rPr lang="en-US" smtClean="0"/>
              <a:pPr/>
              <a:t>11</a:t>
            </a:fld>
            <a:endParaRPr lang="en-US" dirty="0"/>
          </a:p>
        </p:txBody>
      </p:sp>
    </p:spTree>
    <p:extLst>
      <p:ext uri="{BB962C8B-B14F-4D97-AF65-F5344CB8AC3E}">
        <p14:creationId xmlns:p14="http://schemas.microsoft.com/office/powerpoint/2010/main" val="1039435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77F13-34CC-6843-96E7-4A03CB8BBE85}" type="slidenum">
              <a:rPr lang="en-US" smtClean="0"/>
              <a:pPr/>
              <a:t>13</a:t>
            </a:fld>
            <a:endParaRPr lang="en-US" dirty="0"/>
          </a:p>
        </p:txBody>
      </p:sp>
    </p:spTree>
    <p:extLst>
      <p:ext uri="{BB962C8B-B14F-4D97-AF65-F5344CB8AC3E}">
        <p14:creationId xmlns:p14="http://schemas.microsoft.com/office/powerpoint/2010/main" val="336470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77F13-34CC-6843-96E7-4A03CB8BBE85}" type="slidenum">
              <a:rPr lang="en-US" smtClean="0"/>
              <a:pPr/>
              <a:t>15</a:t>
            </a:fld>
            <a:endParaRPr lang="en-US" dirty="0"/>
          </a:p>
        </p:txBody>
      </p:sp>
    </p:spTree>
    <p:extLst>
      <p:ext uri="{BB962C8B-B14F-4D97-AF65-F5344CB8AC3E}">
        <p14:creationId xmlns:p14="http://schemas.microsoft.com/office/powerpoint/2010/main" val="2482582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457200" y="463073"/>
            <a:ext cx="6271846" cy="1737360"/>
          </a:xfrm>
        </p:spPr>
        <p:txBody>
          <a:bodyPr anchor="t" anchorCtr="0">
            <a:noAutofit/>
          </a:bodyPr>
          <a:lstStyle>
            <a:lvl1pPr>
              <a:defRPr sz="6000" b="1" i="0">
                <a:latin typeface="Verizon NHG DS"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bwMode="auto">
          <a:xfrm>
            <a:off x="457200" y="2291873"/>
            <a:ext cx="4114800" cy="1371600"/>
          </a:xfrm>
        </p:spPr>
        <p:txBody>
          <a:bodyPr>
            <a:noAutofit/>
          </a:bodyPr>
          <a:lstStyle>
            <a:lvl1pPr marL="0" indent="0" algn="l">
              <a:lnSpc>
                <a:spcPct val="80000"/>
              </a:lnSpc>
              <a:spcBef>
                <a:spcPts val="900"/>
              </a:spcBef>
              <a:buNone/>
              <a:defRPr sz="2400" b="0" i="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1pPr>
            <a:lvl2pPr marL="0" indent="0" algn="l">
              <a:lnSpc>
                <a:spcPct val="80000"/>
              </a:lnSpc>
              <a:spcBef>
                <a:spcPts val="900"/>
              </a:spcBef>
              <a:buNone/>
              <a:defRPr sz="2000" b="1">
                <a:solidFill>
                  <a:schemeClr val="tx1"/>
                </a:solidFill>
              </a:defRPr>
            </a:lvl2pPr>
            <a:lvl3pPr marL="0" indent="0" algn="l">
              <a:lnSpc>
                <a:spcPct val="80000"/>
              </a:lnSpc>
              <a:spcBef>
                <a:spcPts val="900"/>
              </a:spcBef>
              <a:buNone/>
              <a:defRPr sz="2000" b="1">
                <a:solidFill>
                  <a:schemeClr val="tx1"/>
                </a:solidFill>
              </a:defRPr>
            </a:lvl3pPr>
            <a:lvl4pPr marL="0" indent="0" algn="l">
              <a:lnSpc>
                <a:spcPct val="80000"/>
              </a:lnSpc>
              <a:spcBef>
                <a:spcPts val="900"/>
              </a:spcBef>
              <a:buNone/>
              <a:defRPr sz="2000" b="1">
                <a:solidFill>
                  <a:schemeClr val="tx1"/>
                </a:solidFill>
              </a:defRPr>
            </a:lvl4pPr>
            <a:lvl5pPr marL="0" indent="0" algn="l">
              <a:lnSpc>
                <a:spcPct val="80000"/>
              </a:lnSpc>
              <a:spcBef>
                <a:spcPts val="900"/>
              </a:spcBef>
              <a:buNone/>
              <a:defRPr sz="2000" b="1">
                <a:solidFill>
                  <a:schemeClr val="tx1"/>
                </a:solidFill>
              </a:defRPr>
            </a:lvl5pPr>
            <a:lvl6pPr marL="0" indent="0" algn="l">
              <a:lnSpc>
                <a:spcPct val="80000"/>
              </a:lnSpc>
              <a:spcBef>
                <a:spcPts val="900"/>
              </a:spcBef>
              <a:buNone/>
              <a:defRPr sz="2000" b="1">
                <a:solidFill>
                  <a:schemeClr val="tx1"/>
                </a:solidFill>
              </a:defRPr>
            </a:lvl6pPr>
            <a:lvl7pPr marL="0" indent="0" algn="l">
              <a:lnSpc>
                <a:spcPct val="80000"/>
              </a:lnSpc>
              <a:spcBef>
                <a:spcPts val="900"/>
              </a:spcBef>
              <a:buNone/>
              <a:defRPr sz="2000" b="1">
                <a:solidFill>
                  <a:schemeClr val="tx1"/>
                </a:solidFill>
              </a:defRPr>
            </a:lvl7pPr>
            <a:lvl8pPr marL="0" indent="0" algn="l">
              <a:lnSpc>
                <a:spcPct val="80000"/>
              </a:lnSpc>
              <a:spcBef>
                <a:spcPts val="900"/>
              </a:spcBef>
              <a:buNone/>
              <a:defRPr sz="2000" b="1">
                <a:solidFill>
                  <a:schemeClr val="tx1"/>
                </a:solidFill>
              </a:defRPr>
            </a:lvl8pPr>
            <a:lvl9pPr marL="0" indent="0" algn="l">
              <a:lnSpc>
                <a:spcPct val="80000"/>
              </a:lnSpc>
              <a:spcBef>
                <a:spcPts val="900"/>
              </a:spcBef>
              <a:buNone/>
              <a:defRPr sz="2000" b="1">
                <a:solidFill>
                  <a:schemeClr val="tx1"/>
                </a:solidFill>
              </a:defRPr>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0C91F1E7-6CBE-F644-9A57-80E2272C20A3}"/>
              </a:ext>
            </a:extLst>
          </p:cNvPr>
          <p:cNvSpPr/>
          <p:nvPr userDrawn="1"/>
        </p:nvSpPr>
        <p:spPr>
          <a:xfrm>
            <a:off x="44181" y="4572318"/>
            <a:ext cx="8513093" cy="571182"/>
          </a:xfrm>
          <a:prstGeom prst="rect">
            <a:avLst/>
          </a:prstGeom>
          <a:solidFill>
            <a:schemeClr val="bg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246E3CD-E3A6-4949-8E73-F0BDC2BC9EEB}"/>
              </a:ext>
            </a:extLst>
          </p:cNvPr>
          <p:cNvPicPr>
            <a:picLocks noChangeAspect="1"/>
          </p:cNvPicPr>
          <p:nvPr userDrawn="1"/>
        </p:nvPicPr>
        <p:blipFill>
          <a:blip r:embed="rId2"/>
          <a:stretch>
            <a:fillRect/>
          </a:stretch>
        </p:blipFill>
        <p:spPr>
          <a:xfrm>
            <a:off x="7240137" y="3106187"/>
            <a:ext cx="1981180" cy="2137965"/>
          </a:xfrm>
          <a:prstGeom prst="rect">
            <a:avLst/>
          </a:prstGeom>
        </p:spPr>
      </p:pic>
    </p:spTree>
    <p:extLst>
      <p:ext uri="{BB962C8B-B14F-4D97-AF65-F5344CB8AC3E}">
        <p14:creationId xmlns:p14="http://schemas.microsoft.com/office/powerpoint/2010/main" val="85589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 Content and Photo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auto">
          <a:xfrm>
            <a:off x="8458200" y="4700016"/>
            <a:ext cx="228600" cy="228600"/>
          </a:xfrm>
        </p:spPr>
        <p:txBody>
          <a:bodyPr/>
          <a:lstStyle>
            <a:lvl1pPr>
              <a:defRPr sz="700"/>
            </a:lvl1pPr>
          </a:lstStyle>
          <a:p>
            <a:fld id="{E12D0507-9F86-7A45-BE8E-43760B9F92AA}" type="slidenum">
              <a:rPr lang="en-US" smtClean="0"/>
              <a:pPr/>
              <a:t>‹#›</a:t>
            </a:fld>
            <a:endParaRPr lang="en-US" dirty="0"/>
          </a:p>
        </p:txBody>
      </p:sp>
      <p:cxnSp>
        <p:nvCxnSpPr>
          <p:cNvPr id="9" name="Straight Connector 8"/>
          <p:cNvCxnSpPr/>
          <p:nvPr userDrawn="1"/>
        </p:nvCxnSpPr>
        <p:spPr bwMode="auto">
          <a:xfrm>
            <a:off x="457200" y="457200"/>
            <a:ext cx="8229600" cy="0"/>
          </a:xfrm>
          <a:prstGeom prst="line">
            <a:avLst/>
          </a:prstGeom>
          <a:ln w="47625" cap="flat"/>
        </p:spPr>
        <p:style>
          <a:lnRef idx="1">
            <a:schemeClr val="dk1"/>
          </a:lnRef>
          <a:fillRef idx="0">
            <a:schemeClr val="dk1"/>
          </a:fillRef>
          <a:effectRef idx="0">
            <a:schemeClr val="dk1"/>
          </a:effectRef>
          <a:fontRef idx="minor">
            <a:schemeClr val="tx1"/>
          </a:fontRef>
        </p:style>
      </p:cxnSp>
      <p:sp>
        <p:nvSpPr>
          <p:cNvPr id="10" name="Content Placeholder 2"/>
          <p:cNvSpPr>
            <a:spLocks noGrp="1"/>
          </p:cNvSpPr>
          <p:nvPr>
            <p:ph idx="13"/>
          </p:nvPr>
        </p:nvSpPr>
        <p:spPr bwMode="auto">
          <a:xfrm>
            <a:off x="4701228" y="3032360"/>
            <a:ext cx="1869909" cy="1301514"/>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4"/>
          </p:nvPr>
        </p:nvSpPr>
        <p:spPr bwMode="auto">
          <a:xfrm>
            <a:off x="2572863" y="3032360"/>
            <a:ext cx="1869909" cy="1301514"/>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bwMode="auto">
          <a:xfrm>
            <a:off x="457200" y="3032360"/>
            <a:ext cx="1869909" cy="1301514"/>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9"/>
          </p:nvPr>
        </p:nvSpPr>
        <p:spPr>
          <a:xfrm>
            <a:off x="457200" y="1352550"/>
            <a:ext cx="1869909" cy="1591056"/>
          </a:xfrm>
        </p:spPr>
        <p:txBody>
          <a:bodyPr/>
          <a:lstStyle/>
          <a:p>
            <a:r>
              <a:rPr lang="en-US" dirty="0"/>
              <a:t>Click icon to add picture</a:t>
            </a:r>
          </a:p>
        </p:txBody>
      </p:sp>
      <p:sp>
        <p:nvSpPr>
          <p:cNvPr id="14" name="Picture Placeholder 3"/>
          <p:cNvSpPr>
            <a:spLocks noGrp="1"/>
          </p:cNvSpPr>
          <p:nvPr>
            <p:ph type="pic" sz="quarter" idx="30"/>
          </p:nvPr>
        </p:nvSpPr>
        <p:spPr>
          <a:xfrm>
            <a:off x="2572862" y="1352550"/>
            <a:ext cx="1869909" cy="1591056"/>
          </a:xfrm>
        </p:spPr>
        <p:txBody>
          <a:bodyPr/>
          <a:lstStyle/>
          <a:p>
            <a:r>
              <a:rPr lang="en-US" dirty="0"/>
              <a:t>Click icon to add picture</a:t>
            </a:r>
          </a:p>
        </p:txBody>
      </p:sp>
      <p:sp>
        <p:nvSpPr>
          <p:cNvPr id="15" name="Picture Placeholder 3"/>
          <p:cNvSpPr>
            <a:spLocks noGrp="1"/>
          </p:cNvSpPr>
          <p:nvPr>
            <p:ph type="pic" sz="quarter" idx="31"/>
          </p:nvPr>
        </p:nvSpPr>
        <p:spPr>
          <a:xfrm>
            <a:off x="4701228" y="1352550"/>
            <a:ext cx="1869909" cy="1591056"/>
          </a:xfrm>
        </p:spPr>
        <p:txBody>
          <a:body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B4C41CEA-DDE4-C643-A95C-F2514A036BBA}"/>
              </a:ext>
            </a:extLst>
          </p:cNvPr>
          <p:cNvSpPr>
            <a:spLocks noGrp="1"/>
          </p:cNvSpPr>
          <p:nvPr>
            <p:ph idx="32"/>
          </p:nvPr>
        </p:nvSpPr>
        <p:spPr bwMode="auto">
          <a:xfrm>
            <a:off x="6816891" y="3032360"/>
            <a:ext cx="1869909" cy="1301514"/>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3">
            <a:extLst>
              <a:ext uri="{FF2B5EF4-FFF2-40B4-BE49-F238E27FC236}">
                <a16:creationId xmlns:a16="http://schemas.microsoft.com/office/drawing/2014/main" id="{2C0FB878-8A7C-B740-B9F6-C3286F1F0AAE}"/>
              </a:ext>
            </a:extLst>
          </p:cNvPr>
          <p:cNvSpPr>
            <a:spLocks noGrp="1"/>
          </p:cNvSpPr>
          <p:nvPr>
            <p:ph type="pic" sz="quarter" idx="33"/>
          </p:nvPr>
        </p:nvSpPr>
        <p:spPr>
          <a:xfrm>
            <a:off x="6816891" y="1352550"/>
            <a:ext cx="1869909" cy="1591056"/>
          </a:xfrm>
        </p:spPr>
        <p:txBody>
          <a:bodyPr/>
          <a:lstStyle/>
          <a:p>
            <a:r>
              <a:rPr lang="en-US" dirty="0"/>
              <a:t>Click icon to add picture</a:t>
            </a:r>
          </a:p>
        </p:txBody>
      </p:sp>
    </p:spTree>
    <p:extLst>
      <p:ext uri="{BB962C8B-B14F-4D97-AF65-F5344CB8AC3E}">
        <p14:creationId xmlns:p14="http://schemas.microsoft.com/office/powerpoint/2010/main" val="289809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352550"/>
            <a:ext cx="7086600" cy="308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bwMode="auto"/>
        <p:txBody>
          <a:bodyPr/>
          <a:lstStyle>
            <a:lvl1pPr>
              <a:defRPr sz="700"/>
            </a:lvl1pPr>
          </a:lstStyle>
          <a:p>
            <a:fld id="{E12D0507-9F86-7A45-BE8E-43760B9F92AA}" type="slidenum">
              <a:rPr lang="en-US" smtClean="0"/>
              <a:pPr/>
              <a:t>‹#›</a:t>
            </a:fld>
            <a:endParaRPr lang="en-US" dirty="0"/>
          </a:p>
        </p:txBody>
      </p:sp>
      <p:cxnSp>
        <p:nvCxnSpPr>
          <p:cNvPr id="9" name="Straight Connector 8"/>
          <p:cNvCxnSpPr/>
          <p:nvPr userDrawn="1"/>
        </p:nvCxnSpPr>
        <p:spPr bwMode="auto">
          <a:xfrm>
            <a:off x="457200" y="457200"/>
            <a:ext cx="8229600" cy="0"/>
          </a:xfrm>
          <a:prstGeom prst="line">
            <a:avLst/>
          </a:prstGeom>
          <a:ln w="47625" cap="fla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57200" y="590550"/>
            <a:ext cx="5959098" cy="571500"/>
          </a:xfrm>
        </p:spPr>
        <p:txBody>
          <a:bodyPr/>
          <a:lstStyle/>
          <a:p>
            <a:r>
              <a:rPr lang="en-US"/>
              <a:t>Click to edit Master title style</a:t>
            </a:r>
            <a:endParaRPr lang="en-US" dirty="0"/>
          </a:p>
        </p:txBody>
      </p:sp>
      <p:sp>
        <p:nvSpPr>
          <p:cNvPr id="7" name="Picture Placeholder 8">
            <a:extLst>
              <a:ext uri="{FF2B5EF4-FFF2-40B4-BE49-F238E27FC236}">
                <a16:creationId xmlns:a16="http://schemas.microsoft.com/office/drawing/2014/main" id="{2557AD94-1637-0347-B927-E627C993AB99}"/>
              </a:ext>
            </a:extLst>
          </p:cNvPr>
          <p:cNvSpPr>
            <a:spLocks noGrp="1" noChangeAspect="1"/>
          </p:cNvSpPr>
          <p:nvPr>
            <p:ph type="pic" sz="quarter" idx="29" hasCustomPrompt="1"/>
          </p:nvPr>
        </p:nvSpPr>
        <p:spPr bwMode="auto">
          <a:xfrm>
            <a:off x="7090475" y="590550"/>
            <a:ext cx="1596324" cy="571500"/>
          </a:xfrm>
          <a:noFill/>
        </p:spPr>
        <p:txBody>
          <a:bodyPr anchor="ctr" anchorCtr="0">
            <a:normAutofit/>
          </a:bodyPr>
          <a:lstStyle>
            <a:lvl1pPr algn="ctr">
              <a:spcBef>
                <a:spcPts val="0"/>
              </a:spcBef>
              <a:defRPr sz="1200" b="1" i="0">
                <a:latin typeface="Verizon NHG TX" panose="020B0604020202020204" pitchFamily="34" charset="0"/>
              </a:defRPr>
            </a:lvl1pPr>
          </a:lstStyle>
          <a:p>
            <a:r>
              <a:rPr lang="en-US" dirty="0"/>
              <a:t>Click icon to add partner logo.</a:t>
            </a:r>
          </a:p>
        </p:txBody>
      </p:sp>
    </p:spTree>
    <p:extLst>
      <p:ext uri="{BB962C8B-B14F-4D97-AF65-F5344CB8AC3E}">
        <p14:creationId xmlns:p14="http://schemas.microsoft.com/office/powerpoint/2010/main" val="2744406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Overline">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lvl1pPr>
              <a:defRPr sz="700"/>
            </a:lvl1pPr>
          </a:lstStyle>
          <a:p>
            <a:fld id="{E12D0507-9F86-7A45-BE8E-43760B9F92AA}" type="slidenum">
              <a:rPr lang="en-US" smtClean="0"/>
              <a:pPr/>
              <a:t>‹#›</a:t>
            </a:fld>
            <a:endParaRPr lang="en-US" dirty="0"/>
          </a:p>
        </p:txBody>
      </p:sp>
      <p:sp>
        <p:nvSpPr>
          <p:cNvPr id="2" name="Title 1">
            <a:extLst>
              <a:ext uri="{FF2B5EF4-FFF2-40B4-BE49-F238E27FC236}">
                <a16:creationId xmlns:a16="http://schemas.microsoft.com/office/drawing/2014/main" id="{B213BDAB-0CBA-A347-9E36-2C3492E3BD80}"/>
              </a:ext>
            </a:extLst>
          </p:cNvPr>
          <p:cNvSpPr>
            <a:spLocks noGrp="1"/>
          </p:cNvSpPr>
          <p:nvPr>
            <p:ph type="title"/>
          </p:nvPr>
        </p:nvSpPr>
        <p:spPr>
          <a:xfrm>
            <a:off x="457200" y="247650"/>
            <a:ext cx="7086600" cy="685800"/>
          </a:xfrm>
        </p:spPr>
        <p:txBody>
          <a:body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45D70C01-133B-684F-9BA3-C4D483F9753E}"/>
              </a:ext>
            </a:extLst>
          </p:cNvPr>
          <p:cNvSpPr>
            <a:spLocks noGrp="1"/>
          </p:cNvSpPr>
          <p:nvPr>
            <p:ph type="pic" sz="quarter" idx="20" hasCustomPrompt="1"/>
          </p:nvPr>
        </p:nvSpPr>
        <p:spPr>
          <a:xfrm>
            <a:off x="457200" y="590550"/>
            <a:ext cx="8229600" cy="3848099"/>
          </a:xfrm>
        </p:spPr>
        <p:txBody>
          <a:bodyPr tIns="1463040"/>
          <a:lstStyle>
            <a:lvl1pPr algn="ctr">
              <a:defRPr/>
            </a:lvl1pPr>
          </a:lstStyle>
          <a:p>
            <a:r>
              <a:rPr lang="en-US" dirty="0"/>
              <a:t>Click icon to add image</a:t>
            </a:r>
          </a:p>
        </p:txBody>
      </p:sp>
    </p:spTree>
    <p:extLst>
      <p:ext uri="{BB962C8B-B14F-4D97-AF65-F5344CB8AC3E}">
        <p14:creationId xmlns:p14="http://schemas.microsoft.com/office/powerpoint/2010/main" val="3756620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57199" y="594359"/>
            <a:ext cx="7086601" cy="2057400"/>
          </a:xfrm>
        </p:spPr>
        <p:txBody>
          <a:bodyPr>
            <a:noAutofit/>
          </a:bodyPr>
          <a:lstStyle>
            <a:lvl1pPr>
              <a:lnSpc>
                <a:spcPct val="80000"/>
              </a:lnSpc>
              <a:defRPr sz="4000" baseline="0">
                <a:solidFill>
                  <a:schemeClr val="tx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bwMode="auto"/>
        <p:txBody>
          <a:bodyPr/>
          <a:lstStyle>
            <a:lvl1pPr>
              <a:defRPr sz="700"/>
            </a:lvl1pPr>
          </a:lstStyle>
          <a:p>
            <a:fld id="{E12D0507-9F86-7A45-BE8E-43760B9F92AA}" type="slidenum">
              <a:rPr lang="en-US" smtClean="0"/>
              <a:pPr/>
              <a:t>‹#›</a:t>
            </a:fld>
            <a:endParaRPr lang="en-US" dirty="0"/>
          </a:p>
        </p:txBody>
      </p:sp>
    </p:spTree>
    <p:extLst>
      <p:ext uri="{BB962C8B-B14F-4D97-AF65-F5344CB8AC3E}">
        <p14:creationId xmlns:p14="http://schemas.microsoft.com/office/powerpoint/2010/main" val="470858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tement -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57199" y="594359"/>
            <a:ext cx="7086601" cy="2057400"/>
          </a:xfrm>
        </p:spPr>
        <p:txBody>
          <a:bodyPr>
            <a:noAutofit/>
          </a:bodyPr>
          <a:lstStyle>
            <a:lvl1pPr>
              <a:lnSpc>
                <a:spcPct val="80000"/>
              </a:lnSpc>
              <a:defRPr sz="4000" baseline="0">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bwMode="auto"/>
        <p:txBody>
          <a:bodyPr/>
          <a:lstStyle>
            <a:lvl1pPr>
              <a:defRPr sz="700"/>
            </a:lvl1pPr>
          </a:lstStyle>
          <a:p>
            <a:fld id="{E12D0507-9F86-7A45-BE8E-43760B9F92AA}" type="slidenum">
              <a:rPr lang="en-US" smtClean="0"/>
              <a:pPr/>
              <a:t>‹#›</a:t>
            </a:fld>
            <a:endParaRPr lang="en-US" dirty="0"/>
          </a:p>
        </p:txBody>
      </p:sp>
      <p:pic>
        <p:nvPicPr>
          <p:cNvPr id="4" name="Picture 3">
            <a:extLst>
              <a:ext uri="{FF2B5EF4-FFF2-40B4-BE49-F238E27FC236}">
                <a16:creationId xmlns:a16="http://schemas.microsoft.com/office/drawing/2014/main" id="{D9BBAC5A-0205-AE47-8E4E-0391F5286641}"/>
              </a:ext>
            </a:extLst>
          </p:cNvPr>
          <p:cNvPicPr>
            <a:picLocks noChangeAspect="1"/>
          </p:cNvPicPr>
          <p:nvPr userDrawn="1"/>
        </p:nvPicPr>
        <p:blipFill>
          <a:blip r:embed="rId2"/>
          <a:srcRect/>
          <a:stretch/>
        </p:blipFill>
        <p:spPr>
          <a:xfrm>
            <a:off x="352014" y="4573128"/>
            <a:ext cx="402025" cy="433841"/>
          </a:xfrm>
          <a:prstGeom prst="rect">
            <a:avLst/>
          </a:prstGeom>
        </p:spPr>
      </p:pic>
    </p:spTree>
    <p:extLst>
      <p:ext uri="{BB962C8B-B14F-4D97-AF65-F5344CB8AC3E}">
        <p14:creationId xmlns:p14="http://schemas.microsoft.com/office/powerpoint/2010/main" val="28739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Photo Bg">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5143500"/>
          </a:xfrm>
          <a:solidFill>
            <a:schemeClr val="bg1">
              <a:lumMod val="85000"/>
            </a:schemeClr>
          </a:solidFill>
        </p:spPr>
        <p:txBody>
          <a:bodyPr lIns="0" tIns="457200" anchor="ctr"/>
          <a:lstStyle>
            <a:lvl1pPr algn="ctr">
              <a:defRPr/>
            </a:lvl1pPr>
          </a:lstStyle>
          <a:p>
            <a:r>
              <a:rPr lang="en-US" dirty="0"/>
              <a:t>Click icon to add picture</a:t>
            </a:r>
          </a:p>
        </p:txBody>
      </p:sp>
      <p:sp>
        <p:nvSpPr>
          <p:cNvPr id="2" name="Title 1"/>
          <p:cNvSpPr>
            <a:spLocks noGrp="1"/>
          </p:cNvSpPr>
          <p:nvPr>
            <p:ph type="title"/>
          </p:nvPr>
        </p:nvSpPr>
        <p:spPr bwMode="auto">
          <a:xfrm>
            <a:off x="457200" y="594359"/>
            <a:ext cx="7086600" cy="2057400"/>
          </a:xfrm>
        </p:spPr>
        <p:txBody>
          <a:bodyPr>
            <a:noAutofit/>
          </a:bodyPr>
          <a:lstStyle>
            <a:lvl1pPr>
              <a:lnSpc>
                <a:spcPct val="80000"/>
              </a:lnSpc>
              <a:defRPr sz="4000" baseline="0">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06B0574-A7AD-BC4B-A77D-575A6AFE8917}"/>
              </a:ext>
            </a:extLst>
          </p:cNvPr>
          <p:cNvSpPr>
            <a:spLocks noGrp="1"/>
          </p:cNvSpPr>
          <p:nvPr>
            <p:ph type="sldNum" sz="quarter" idx="4"/>
          </p:nvPr>
        </p:nvSpPr>
        <p:spPr bwMode="auto">
          <a:xfrm>
            <a:off x="8458200" y="4700016"/>
            <a:ext cx="228600" cy="228600"/>
          </a:xfrm>
          <a:prstGeom prst="rect">
            <a:avLst/>
          </a:prstGeom>
        </p:spPr>
        <p:txBody>
          <a:bodyPr vert="horz" lIns="0" tIns="0" rIns="0" bIns="0" rtlCol="0" anchor="b" anchorCtr="0"/>
          <a:lstStyle>
            <a:lvl1pPr algn="r">
              <a:defRPr sz="700" b="1">
                <a:solidFill>
                  <a:schemeClr val="tx1"/>
                </a:solidFill>
                <a:latin typeface="Verizon NHG DS" panose="020B0604020202020204" pitchFamily="34" charset="0"/>
              </a:defRPr>
            </a:lvl1pPr>
          </a:lstStyle>
          <a:p>
            <a:fld id="{E12D0507-9F86-7A45-BE8E-43760B9F92AA}" type="slidenum">
              <a:rPr lang="en-US" smtClean="0"/>
              <a:pPr/>
              <a:t>‹#›</a:t>
            </a:fld>
            <a:endParaRPr lang="en-US" dirty="0"/>
          </a:p>
        </p:txBody>
      </p:sp>
      <p:sp>
        <p:nvSpPr>
          <p:cNvPr id="12" name="Footer Placeholder 4">
            <a:extLst>
              <a:ext uri="{FF2B5EF4-FFF2-40B4-BE49-F238E27FC236}">
                <a16:creationId xmlns:a16="http://schemas.microsoft.com/office/drawing/2014/main" id="{769E117F-5628-844C-9A62-74C6AA288F82}"/>
              </a:ext>
            </a:extLst>
          </p:cNvPr>
          <p:cNvSpPr txBox="1">
            <a:spLocks/>
          </p:cNvSpPr>
          <p:nvPr userDrawn="1"/>
        </p:nvSpPr>
        <p:spPr bwMode="auto">
          <a:xfrm>
            <a:off x="1014847" y="4612166"/>
            <a:ext cx="7124700" cy="301211"/>
          </a:xfrm>
          <a:prstGeom prst="rect">
            <a:avLst/>
          </a:prstGeom>
          <a:noFill/>
        </p:spPr>
        <p:txBody>
          <a:bodyPr vert="horz" lIns="0" tIns="0" rIns="0" bIns="0" rtlCol="0" anchor="b" anchorCtr="0"/>
          <a:lstStyle>
            <a:defPPr>
              <a:defRPr lang="en-US"/>
            </a:defPPr>
            <a:lvl1pPr marL="0" algn="l" defTabSz="457200" rtl="0" eaLnBrk="1" latinLnBrk="0" hangingPunct="1">
              <a:defRPr sz="700" kern="1200">
                <a:solidFill>
                  <a:schemeClr val="tx2"/>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740"/>
              </a:lnSpc>
            </a:pPr>
            <a:r>
              <a:rPr lang="en-US" sz="650" b="0" i="0" kern="1200" dirty="0">
                <a:solidFill>
                  <a:schemeClr val="tx1"/>
                </a:solidFill>
                <a:effectLst/>
                <a:latin typeface="Verizon NHG DS" panose="020B0604020202020204" pitchFamily="34" charset="0"/>
                <a:ea typeface="+mn-ea"/>
                <a:cs typeface="Arial Narrow"/>
              </a:rPr>
              <a:t>Verizon confidential and proprietary. Unauthorized disclosure, reproduction or other use prohibited.</a:t>
            </a:r>
            <a:endParaRPr lang="en-US" sz="650" b="0" i="0" dirty="0">
              <a:solidFill>
                <a:schemeClr val="tx1"/>
              </a:solidFill>
              <a:latin typeface="Verizon NHG DS" panose="020B0604020202020204" pitchFamily="34" charset="0"/>
            </a:endParaRPr>
          </a:p>
        </p:txBody>
      </p:sp>
      <p:pic>
        <p:nvPicPr>
          <p:cNvPr id="8" name="Picture 7">
            <a:extLst>
              <a:ext uri="{FF2B5EF4-FFF2-40B4-BE49-F238E27FC236}">
                <a16:creationId xmlns:a16="http://schemas.microsoft.com/office/drawing/2014/main" id="{1E377408-96F0-BD44-BD21-E42E94D13D75}"/>
              </a:ext>
            </a:extLst>
          </p:cNvPr>
          <p:cNvPicPr>
            <a:picLocks noChangeAspect="1"/>
          </p:cNvPicPr>
          <p:nvPr userDrawn="1"/>
        </p:nvPicPr>
        <p:blipFill>
          <a:blip r:embed="rId2"/>
          <a:stretch>
            <a:fillRect/>
          </a:stretch>
        </p:blipFill>
        <p:spPr>
          <a:xfrm>
            <a:off x="352014" y="4573128"/>
            <a:ext cx="402026" cy="433841"/>
          </a:xfrm>
          <a:prstGeom prst="rect">
            <a:avLst/>
          </a:prstGeom>
        </p:spPr>
      </p:pic>
    </p:spTree>
    <p:extLst>
      <p:ext uri="{BB962C8B-B14F-4D97-AF65-F5344CB8AC3E}">
        <p14:creationId xmlns:p14="http://schemas.microsoft.com/office/powerpoint/2010/main" val="3488063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85505E-BEF1-9B4B-AA87-85C185ADBFB8}"/>
              </a:ext>
            </a:extLst>
          </p:cNvPr>
          <p:cNvSpPr/>
          <p:nvPr userDrawn="1"/>
        </p:nvSpPr>
        <p:spPr>
          <a:xfrm>
            <a:off x="108488" y="4531602"/>
            <a:ext cx="2588217" cy="570742"/>
          </a:xfrm>
          <a:prstGeom prst="rect">
            <a:avLst/>
          </a:prstGeom>
          <a:solidFill>
            <a:schemeClr val="tx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edia Placeholder 3">
            <a:extLst>
              <a:ext uri="{FF2B5EF4-FFF2-40B4-BE49-F238E27FC236}">
                <a16:creationId xmlns:a16="http://schemas.microsoft.com/office/drawing/2014/main" id="{F5DD50A2-BE1C-2C4E-BE02-4097F318D656}"/>
              </a:ext>
            </a:extLst>
          </p:cNvPr>
          <p:cNvSpPr>
            <a:spLocks noGrp="1"/>
          </p:cNvSpPr>
          <p:nvPr>
            <p:ph type="media" sz="quarter" idx="10" hasCustomPrompt="1"/>
          </p:nvPr>
        </p:nvSpPr>
        <p:spPr>
          <a:xfrm>
            <a:off x="0" y="0"/>
            <a:ext cx="9144000" cy="5143500"/>
          </a:xfrm>
          <a:solidFill>
            <a:schemeClr val="bg1">
              <a:lumMod val="65000"/>
            </a:schemeClr>
          </a:solidFill>
        </p:spPr>
        <p:txBody>
          <a:bodyPr tIns="457200" anchor="ctr"/>
          <a:lstStyle>
            <a:lvl1pPr algn="ctr">
              <a:defRPr/>
            </a:lvl1pPr>
          </a:lstStyle>
          <a:p>
            <a:r>
              <a:rPr lang="en-US" dirty="0"/>
              <a:t>Click icon to add full screen media</a:t>
            </a:r>
          </a:p>
        </p:txBody>
      </p:sp>
    </p:spTree>
    <p:extLst>
      <p:ext uri="{BB962C8B-B14F-4D97-AF65-F5344CB8AC3E}">
        <p14:creationId xmlns:p14="http://schemas.microsoft.com/office/powerpoint/2010/main" val="307671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D2C107-8ED2-5E4B-BE06-5F9B5E2BBB09}"/>
              </a:ext>
            </a:extLst>
          </p:cNvPr>
          <p:cNvPicPr>
            <a:picLocks noChangeAspect="1"/>
          </p:cNvPicPr>
          <p:nvPr userDrawn="1"/>
        </p:nvPicPr>
        <p:blipFill>
          <a:blip r:embed="rId2"/>
          <a:stretch>
            <a:fillRect/>
          </a:stretch>
        </p:blipFill>
        <p:spPr>
          <a:xfrm>
            <a:off x="6350" y="6350"/>
            <a:ext cx="9131300" cy="5130800"/>
          </a:xfrm>
          <a:prstGeom prst="rect">
            <a:avLst/>
          </a:prstGeom>
        </p:spPr>
      </p:pic>
      <p:sp>
        <p:nvSpPr>
          <p:cNvPr id="5" name="Slide Number Placeholder 4"/>
          <p:cNvSpPr>
            <a:spLocks noGrp="1"/>
          </p:cNvSpPr>
          <p:nvPr>
            <p:ph type="sldNum" sz="quarter" idx="12"/>
          </p:nvPr>
        </p:nvSpPr>
        <p:spPr bwMode="auto"/>
        <p:txBody>
          <a:bodyPr/>
          <a:lstStyle>
            <a:lvl1pPr>
              <a:defRPr sz="700">
                <a:solidFill>
                  <a:schemeClr val="bg1"/>
                </a:solidFill>
              </a:defRPr>
            </a:lvl1pPr>
          </a:lstStyle>
          <a:p>
            <a:fld id="{E12D0507-9F86-7A45-BE8E-43760B9F92AA}" type="slidenum">
              <a:rPr lang="en-US" smtClean="0"/>
              <a:pPr/>
              <a:t>‹#›</a:t>
            </a:fld>
            <a:endParaRPr lang="en-US" dirty="0"/>
          </a:p>
        </p:txBody>
      </p:sp>
      <p:sp>
        <p:nvSpPr>
          <p:cNvPr id="7" name="Footer Placeholder 4">
            <a:extLst>
              <a:ext uri="{FF2B5EF4-FFF2-40B4-BE49-F238E27FC236}">
                <a16:creationId xmlns:a16="http://schemas.microsoft.com/office/drawing/2014/main" id="{C848F81F-DBA7-B74F-A26E-A790CA1DA81D}"/>
              </a:ext>
            </a:extLst>
          </p:cNvPr>
          <p:cNvSpPr txBox="1">
            <a:spLocks/>
          </p:cNvSpPr>
          <p:nvPr userDrawn="1"/>
        </p:nvSpPr>
        <p:spPr bwMode="auto">
          <a:xfrm>
            <a:off x="1014848" y="4700016"/>
            <a:ext cx="7124700" cy="213361"/>
          </a:xfrm>
          <a:prstGeom prst="rect">
            <a:avLst/>
          </a:prstGeom>
          <a:noFill/>
        </p:spPr>
        <p:txBody>
          <a:bodyPr vert="horz" lIns="0" tIns="0" rIns="0" bIns="0" rtlCol="0" anchor="b" anchorCtr="0"/>
          <a:lstStyle>
            <a:defPPr>
              <a:defRPr lang="en-US"/>
            </a:defPPr>
            <a:lvl1pPr marL="0" algn="l" defTabSz="457200" rtl="0" eaLnBrk="1" latinLnBrk="0" hangingPunct="1">
              <a:defRPr sz="700" kern="1200">
                <a:solidFill>
                  <a:schemeClr val="tx2"/>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740"/>
              </a:lnSpc>
            </a:pPr>
            <a:r>
              <a:rPr lang="en-US" sz="650" b="0" i="0" kern="1200" dirty="0">
                <a:solidFill>
                  <a:schemeClr val="bg1"/>
                </a:solidFill>
                <a:effectLst/>
                <a:latin typeface="Verizon NHG DS" panose="020B0604020202020204" pitchFamily="34" charset="0"/>
                <a:ea typeface="+mn-ea"/>
                <a:cs typeface="Arial Narrow"/>
              </a:rPr>
              <a:t>Verizon confidential and proprietary. Unauthorized disclosure, reproduction or other use prohibited.</a:t>
            </a:r>
            <a:endParaRPr lang="en-US" sz="650" b="0" i="0" dirty="0">
              <a:solidFill>
                <a:schemeClr val="bg1"/>
              </a:solidFill>
              <a:latin typeface="Verizon NHG DS" panose="020B0604020202020204" pitchFamily="34" charset="0"/>
            </a:endParaRPr>
          </a:p>
        </p:txBody>
      </p:sp>
      <p:pic>
        <p:nvPicPr>
          <p:cNvPr id="9" name="Picture 8">
            <a:extLst>
              <a:ext uri="{FF2B5EF4-FFF2-40B4-BE49-F238E27FC236}">
                <a16:creationId xmlns:a16="http://schemas.microsoft.com/office/drawing/2014/main" id="{DB1F5C8E-0C03-7043-9CB1-A73B66DEE67F}"/>
              </a:ext>
            </a:extLst>
          </p:cNvPr>
          <p:cNvPicPr>
            <a:picLocks noChangeAspect="1"/>
          </p:cNvPicPr>
          <p:nvPr userDrawn="1"/>
        </p:nvPicPr>
        <p:blipFill>
          <a:blip r:embed="rId3"/>
          <a:stretch>
            <a:fillRect/>
          </a:stretch>
        </p:blipFill>
        <p:spPr>
          <a:xfrm>
            <a:off x="352014" y="4573128"/>
            <a:ext cx="402026" cy="433841"/>
          </a:xfrm>
          <a:prstGeom prst="rect">
            <a:avLst/>
          </a:prstGeom>
        </p:spPr>
      </p:pic>
    </p:spTree>
    <p:extLst>
      <p:ext uri="{BB962C8B-B14F-4D97-AF65-F5344CB8AC3E}">
        <p14:creationId xmlns:p14="http://schemas.microsoft.com/office/powerpoint/2010/main" val="2062480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D2C107-8ED2-5E4B-BE06-5F9B5E2BBB09}"/>
              </a:ext>
            </a:extLst>
          </p:cNvPr>
          <p:cNvPicPr>
            <a:picLocks noChangeAspect="1"/>
          </p:cNvPicPr>
          <p:nvPr userDrawn="1"/>
        </p:nvPicPr>
        <p:blipFill>
          <a:blip r:embed="rId2"/>
          <a:stretch>
            <a:fillRect/>
          </a:stretch>
        </p:blipFill>
        <p:spPr>
          <a:xfrm>
            <a:off x="6350" y="6350"/>
            <a:ext cx="9131300" cy="5130800"/>
          </a:xfrm>
          <a:prstGeom prst="rect">
            <a:avLst/>
          </a:prstGeom>
        </p:spPr>
      </p:pic>
      <p:sp>
        <p:nvSpPr>
          <p:cNvPr id="5" name="Slide Number Placeholder 4"/>
          <p:cNvSpPr>
            <a:spLocks noGrp="1"/>
          </p:cNvSpPr>
          <p:nvPr>
            <p:ph type="sldNum" sz="quarter" idx="12"/>
          </p:nvPr>
        </p:nvSpPr>
        <p:spPr bwMode="auto"/>
        <p:txBody>
          <a:bodyPr/>
          <a:lstStyle>
            <a:lvl1pPr>
              <a:defRPr sz="700">
                <a:solidFill>
                  <a:schemeClr val="bg1"/>
                </a:solidFill>
              </a:defRPr>
            </a:lvl1pPr>
          </a:lstStyle>
          <a:p>
            <a:fld id="{E12D0507-9F86-7A45-BE8E-43760B9F92AA}" type="slidenum">
              <a:rPr lang="en-US" smtClean="0"/>
              <a:pPr/>
              <a:t>‹#›</a:t>
            </a:fld>
            <a:endParaRPr lang="en-US" dirty="0"/>
          </a:p>
        </p:txBody>
      </p:sp>
      <p:sp>
        <p:nvSpPr>
          <p:cNvPr id="6" name="Rectangle 5">
            <a:extLst>
              <a:ext uri="{FF2B5EF4-FFF2-40B4-BE49-F238E27FC236}">
                <a16:creationId xmlns:a16="http://schemas.microsoft.com/office/drawing/2014/main" id="{DD85505E-BEF1-9B4B-AA87-85C185ADBFB8}"/>
              </a:ext>
            </a:extLst>
          </p:cNvPr>
          <p:cNvSpPr/>
          <p:nvPr userDrawn="1"/>
        </p:nvSpPr>
        <p:spPr>
          <a:xfrm>
            <a:off x="108488" y="4531602"/>
            <a:ext cx="2588217" cy="570742"/>
          </a:xfrm>
          <a:prstGeom prst="rect">
            <a:avLst/>
          </a:prstGeom>
          <a:solidFill>
            <a:schemeClr val="tx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C848F81F-DBA7-B74F-A26E-A790CA1DA81D}"/>
              </a:ext>
            </a:extLst>
          </p:cNvPr>
          <p:cNvSpPr txBox="1">
            <a:spLocks/>
          </p:cNvSpPr>
          <p:nvPr userDrawn="1"/>
        </p:nvSpPr>
        <p:spPr bwMode="auto">
          <a:xfrm>
            <a:off x="1014848" y="4700016"/>
            <a:ext cx="7124700" cy="213361"/>
          </a:xfrm>
          <a:prstGeom prst="rect">
            <a:avLst/>
          </a:prstGeom>
          <a:noFill/>
        </p:spPr>
        <p:txBody>
          <a:bodyPr vert="horz" lIns="0" tIns="0" rIns="0" bIns="0" rtlCol="0" anchor="b" anchorCtr="0"/>
          <a:lstStyle>
            <a:defPPr>
              <a:defRPr lang="en-US"/>
            </a:defPPr>
            <a:lvl1pPr marL="0" algn="l" defTabSz="457200" rtl="0" eaLnBrk="1" latinLnBrk="0" hangingPunct="1">
              <a:defRPr sz="700" kern="1200">
                <a:solidFill>
                  <a:schemeClr val="tx2"/>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740"/>
              </a:lnSpc>
            </a:pPr>
            <a:r>
              <a:rPr lang="en-US" sz="650" b="0" i="0" kern="1200" dirty="0">
                <a:solidFill>
                  <a:schemeClr val="bg1"/>
                </a:solidFill>
                <a:effectLst/>
                <a:latin typeface="Verizon NHG DS" panose="020B0604020202020204" pitchFamily="34" charset="0"/>
                <a:ea typeface="+mn-ea"/>
                <a:cs typeface="Arial Narrow"/>
              </a:rPr>
              <a:t>Verizon confidential and proprietary. Unauthorized disclosure, reproduction or other use prohibited.</a:t>
            </a:r>
            <a:endParaRPr lang="en-US" sz="650" b="0" i="0" dirty="0">
              <a:solidFill>
                <a:schemeClr val="bg1"/>
              </a:solidFill>
              <a:latin typeface="Verizon NHG DS" panose="020B0604020202020204" pitchFamily="34" charset="0"/>
            </a:endParaRPr>
          </a:p>
        </p:txBody>
      </p:sp>
      <p:pic>
        <p:nvPicPr>
          <p:cNvPr id="9" name="Picture 8">
            <a:extLst>
              <a:ext uri="{FF2B5EF4-FFF2-40B4-BE49-F238E27FC236}">
                <a16:creationId xmlns:a16="http://schemas.microsoft.com/office/drawing/2014/main" id="{6D8C6CAF-EA92-9E4B-B781-99E41E11E497}"/>
              </a:ext>
            </a:extLst>
          </p:cNvPr>
          <p:cNvPicPr>
            <a:picLocks noChangeAspect="1"/>
          </p:cNvPicPr>
          <p:nvPr userDrawn="1"/>
        </p:nvPicPr>
        <p:blipFill>
          <a:blip r:embed="rId3"/>
          <a:stretch>
            <a:fillRect/>
          </a:stretch>
        </p:blipFill>
        <p:spPr>
          <a:xfrm>
            <a:off x="352014" y="4573128"/>
            <a:ext cx="402026" cy="433841"/>
          </a:xfrm>
          <a:prstGeom prst="rect">
            <a:avLst/>
          </a:prstGeom>
        </p:spPr>
      </p:pic>
    </p:spTree>
    <p:extLst>
      <p:ext uri="{BB962C8B-B14F-4D97-AF65-F5344CB8AC3E}">
        <p14:creationId xmlns:p14="http://schemas.microsoft.com/office/powerpoint/2010/main" val="1097856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rpos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E3A65D-2E1E-ED42-83DB-7456BA010AEE}"/>
              </a:ext>
            </a:extLst>
          </p:cNvPr>
          <p:cNvPicPr>
            <a:picLocks noChangeAspect="1"/>
          </p:cNvPicPr>
          <p:nvPr userDrawn="1"/>
        </p:nvPicPr>
        <p:blipFill>
          <a:blip r:embed="rId2"/>
          <a:stretch>
            <a:fillRect/>
          </a:stretch>
        </p:blipFill>
        <p:spPr>
          <a:xfrm>
            <a:off x="3207830" y="1595004"/>
            <a:ext cx="2728340" cy="1953491"/>
          </a:xfrm>
          <a:prstGeom prst="rect">
            <a:avLst/>
          </a:prstGeom>
        </p:spPr>
      </p:pic>
      <p:sp>
        <p:nvSpPr>
          <p:cNvPr id="5" name="Rectangle 4">
            <a:extLst>
              <a:ext uri="{FF2B5EF4-FFF2-40B4-BE49-F238E27FC236}">
                <a16:creationId xmlns:a16="http://schemas.microsoft.com/office/drawing/2014/main" id="{A38CC3AC-3B01-214F-BC98-6F5B5B62CB06}"/>
              </a:ext>
            </a:extLst>
          </p:cNvPr>
          <p:cNvSpPr/>
          <p:nvPr userDrawn="1"/>
        </p:nvSpPr>
        <p:spPr>
          <a:xfrm>
            <a:off x="316259" y="4599501"/>
            <a:ext cx="6435176" cy="398761"/>
          </a:xfrm>
          <a:prstGeom prst="rect">
            <a:avLst/>
          </a:prstGeom>
          <a:solidFill>
            <a:schemeClr val="bg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781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 Revers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457200" y="463073"/>
            <a:ext cx="6271846" cy="1737360"/>
          </a:xfrm>
        </p:spPr>
        <p:txBody>
          <a:bodyPr anchor="t" anchorCtr="0">
            <a:noAutofit/>
          </a:bodyPr>
          <a:lstStyle>
            <a:lvl1pPr>
              <a:defRPr sz="6000" b="1" i="0">
                <a:latin typeface="Verizon NHG DS"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bwMode="auto">
          <a:xfrm>
            <a:off x="457200" y="2291873"/>
            <a:ext cx="4114800" cy="1371600"/>
          </a:xfrm>
        </p:spPr>
        <p:txBody>
          <a:bodyPr>
            <a:noAutofit/>
          </a:bodyPr>
          <a:lstStyle>
            <a:lvl1pPr marL="0" indent="0" algn="l">
              <a:lnSpc>
                <a:spcPct val="80000"/>
              </a:lnSpc>
              <a:spcBef>
                <a:spcPts val="900"/>
              </a:spcBef>
              <a:buNone/>
              <a:defRPr sz="2400" b="0" i="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1pPr>
            <a:lvl2pPr marL="0" indent="0" algn="l">
              <a:lnSpc>
                <a:spcPct val="80000"/>
              </a:lnSpc>
              <a:spcBef>
                <a:spcPts val="900"/>
              </a:spcBef>
              <a:buNone/>
              <a:defRPr sz="2000" b="1">
                <a:solidFill>
                  <a:schemeClr val="tx1"/>
                </a:solidFill>
              </a:defRPr>
            </a:lvl2pPr>
            <a:lvl3pPr marL="0" indent="0" algn="l">
              <a:lnSpc>
                <a:spcPct val="80000"/>
              </a:lnSpc>
              <a:spcBef>
                <a:spcPts val="900"/>
              </a:spcBef>
              <a:buNone/>
              <a:defRPr sz="2000" b="1">
                <a:solidFill>
                  <a:schemeClr val="tx1"/>
                </a:solidFill>
              </a:defRPr>
            </a:lvl3pPr>
            <a:lvl4pPr marL="0" indent="0" algn="l">
              <a:lnSpc>
                <a:spcPct val="80000"/>
              </a:lnSpc>
              <a:spcBef>
                <a:spcPts val="900"/>
              </a:spcBef>
              <a:buNone/>
              <a:defRPr sz="2000" b="1">
                <a:solidFill>
                  <a:schemeClr val="tx1"/>
                </a:solidFill>
              </a:defRPr>
            </a:lvl4pPr>
            <a:lvl5pPr marL="0" indent="0" algn="l">
              <a:lnSpc>
                <a:spcPct val="80000"/>
              </a:lnSpc>
              <a:spcBef>
                <a:spcPts val="900"/>
              </a:spcBef>
              <a:buNone/>
              <a:defRPr sz="2000" b="1">
                <a:solidFill>
                  <a:schemeClr val="tx1"/>
                </a:solidFill>
              </a:defRPr>
            </a:lvl5pPr>
            <a:lvl6pPr marL="0" indent="0" algn="l">
              <a:lnSpc>
                <a:spcPct val="80000"/>
              </a:lnSpc>
              <a:spcBef>
                <a:spcPts val="900"/>
              </a:spcBef>
              <a:buNone/>
              <a:defRPr sz="2000" b="1">
                <a:solidFill>
                  <a:schemeClr val="tx1"/>
                </a:solidFill>
              </a:defRPr>
            </a:lvl6pPr>
            <a:lvl7pPr marL="0" indent="0" algn="l">
              <a:lnSpc>
                <a:spcPct val="80000"/>
              </a:lnSpc>
              <a:spcBef>
                <a:spcPts val="900"/>
              </a:spcBef>
              <a:buNone/>
              <a:defRPr sz="2000" b="1">
                <a:solidFill>
                  <a:schemeClr val="tx1"/>
                </a:solidFill>
              </a:defRPr>
            </a:lvl7pPr>
            <a:lvl8pPr marL="0" indent="0" algn="l">
              <a:lnSpc>
                <a:spcPct val="80000"/>
              </a:lnSpc>
              <a:spcBef>
                <a:spcPts val="900"/>
              </a:spcBef>
              <a:buNone/>
              <a:defRPr sz="2000" b="1">
                <a:solidFill>
                  <a:schemeClr val="tx1"/>
                </a:solidFill>
              </a:defRPr>
            </a:lvl8pPr>
            <a:lvl9pPr marL="0" indent="0" algn="l">
              <a:lnSpc>
                <a:spcPct val="80000"/>
              </a:lnSpc>
              <a:spcBef>
                <a:spcPts val="900"/>
              </a:spcBef>
              <a:buNone/>
              <a:defRPr sz="2000" b="1">
                <a:solidFill>
                  <a:schemeClr val="tx1"/>
                </a:solidFill>
              </a:defRPr>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F8CCCA67-4EB0-A244-AAA4-087AB3EEF363}"/>
              </a:ext>
            </a:extLst>
          </p:cNvPr>
          <p:cNvSpPr/>
          <p:nvPr userDrawn="1"/>
        </p:nvSpPr>
        <p:spPr>
          <a:xfrm>
            <a:off x="44181" y="4572318"/>
            <a:ext cx="8513093" cy="571182"/>
          </a:xfrm>
          <a:prstGeom prst="rect">
            <a:avLst/>
          </a:prstGeom>
          <a:solidFill>
            <a:schemeClr val="bg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9484E89-EE12-AD48-B15D-AD752AA164B0}"/>
              </a:ext>
            </a:extLst>
          </p:cNvPr>
          <p:cNvPicPr>
            <a:picLocks noChangeAspect="1"/>
          </p:cNvPicPr>
          <p:nvPr userDrawn="1"/>
        </p:nvPicPr>
        <p:blipFill>
          <a:blip r:embed="rId2"/>
          <a:stretch>
            <a:fillRect/>
          </a:stretch>
        </p:blipFill>
        <p:spPr>
          <a:xfrm>
            <a:off x="7240137" y="3106187"/>
            <a:ext cx="1981180" cy="2137965"/>
          </a:xfrm>
          <a:prstGeom prst="rect">
            <a:avLst/>
          </a:prstGeom>
        </p:spPr>
      </p:pic>
    </p:spTree>
    <p:extLst>
      <p:ext uri="{BB962C8B-B14F-4D97-AF65-F5344CB8AC3E}">
        <p14:creationId xmlns:p14="http://schemas.microsoft.com/office/powerpoint/2010/main" val="18984775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rpose - Revers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FCAE12-31D7-4F46-BF46-D50608497DBB}"/>
              </a:ext>
            </a:extLst>
          </p:cNvPr>
          <p:cNvSpPr/>
          <p:nvPr userDrawn="1"/>
        </p:nvSpPr>
        <p:spPr>
          <a:xfrm>
            <a:off x="316259" y="4599501"/>
            <a:ext cx="6435176" cy="398761"/>
          </a:xfrm>
          <a:prstGeom prst="rect">
            <a:avLst/>
          </a:prstGeom>
          <a:solidFill>
            <a:schemeClr val="bg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908F751-E803-9D49-BC62-49CCC9FECBE5}"/>
              </a:ext>
            </a:extLst>
          </p:cNvPr>
          <p:cNvPicPr>
            <a:picLocks noChangeAspect="1"/>
          </p:cNvPicPr>
          <p:nvPr userDrawn="1"/>
        </p:nvPicPr>
        <p:blipFill>
          <a:blip r:embed="rId2"/>
          <a:srcRect/>
          <a:stretch/>
        </p:blipFill>
        <p:spPr>
          <a:xfrm>
            <a:off x="3207830" y="1595004"/>
            <a:ext cx="2728339" cy="1953491"/>
          </a:xfrm>
          <a:prstGeom prst="rect">
            <a:avLst/>
          </a:prstGeom>
        </p:spPr>
      </p:pic>
    </p:spTree>
    <p:extLst>
      <p:ext uri="{BB962C8B-B14F-4D97-AF65-F5344CB8AC3E}">
        <p14:creationId xmlns:p14="http://schemas.microsoft.com/office/powerpoint/2010/main" val="395021587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rward Togeth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3740C-FD2B-BA4E-8C18-1AD86F657A91}"/>
              </a:ext>
            </a:extLst>
          </p:cNvPr>
          <p:cNvPicPr>
            <a:picLocks noChangeAspect="1"/>
          </p:cNvPicPr>
          <p:nvPr userDrawn="1"/>
        </p:nvPicPr>
        <p:blipFill>
          <a:blip r:embed="rId2"/>
          <a:stretch>
            <a:fillRect/>
          </a:stretch>
        </p:blipFill>
        <p:spPr>
          <a:xfrm>
            <a:off x="1811481" y="600740"/>
            <a:ext cx="5521037" cy="3942019"/>
          </a:xfrm>
          <a:prstGeom prst="rect">
            <a:avLst/>
          </a:prstGeom>
        </p:spPr>
      </p:pic>
      <p:sp>
        <p:nvSpPr>
          <p:cNvPr id="4" name="Rectangle 3">
            <a:extLst>
              <a:ext uri="{FF2B5EF4-FFF2-40B4-BE49-F238E27FC236}">
                <a16:creationId xmlns:a16="http://schemas.microsoft.com/office/drawing/2014/main" id="{3C0ED900-E2AB-4048-8493-4F7E4BEF8489}"/>
              </a:ext>
            </a:extLst>
          </p:cNvPr>
          <p:cNvSpPr/>
          <p:nvPr userDrawn="1"/>
        </p:nvSpPr>
        <p:spPr>
          <a:xfrm>
            <a:off x="316259" y="4599501"/>
            <a:ext cx="6435176" cy="398761"/>
          </a:xfrm>
          <a:prstGeom prst="rect">
            <a:avLst/>
          </a:prstGeom>
          <a:solidFill>
            <a:schemeClr val="bg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9520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rward Together - Revers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C63F04-5F35-784D-82A4-2698D02D839A}"/>
              </a:ext>
            </a:extLst>
          </p:cNvPr>
          <p:cNvPicPr>
            <a:picLocks noChangeAspect="1"/>
          </p:cNvPicPr>
          <p:nvPr userDrawn="1"/>
        </p:nvPicPr>
        <p:blipFill>
          <a:blip r:embed="rId2"/>
          <a:srcRect/>
          <a:stretch/>
        </p:blipFill>
        <p:spPr>
          <a:xfrm>
            <a:off x="1811482" y="600740"/>
            <a:ext cx="5521035" cy="3942019"/>
          </a:xfrm>
          <a:prstGeom prst="rect">
            <a:avLst/>
          </a:prstGeom>
        </p:spPr>
      </p:pic>
      <p:sp>
        <p:nvSpPr>
          <p:cNvPr id="7" name="Rectangle 6">
            <a:extLst>
              <a:ext uri="{FF2B5EF4-FFF2-40B4-BE49-F238E27FC236}">
                <a16:creationId xmlns:a16="http://schemas.microsoft.com/office/drawing/2014/main" id="{6404BF52-E1EF-CB48-9C57-7C8BA6FF99D4}"/>
              </a:ext>
            </a:extLst>
          </p:cNvPr>
          <p:cNvSpPr/>
          <p:nvPr userDrawn="1"/>
        </p:nvSpPr>
        <p:spPr>
          <a:xfrm>
            <a:off x="316259" y="4599501"/>
            <a:ext cx="6435176" cy="398761"/>
          </a:xfrm>
          <a:prstGeom prst="rect">
            <a:avLst/>
          </a:prstGeom>
          <a:solidFill>
            <a:schemeClr val="bg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232507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wardTogeth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AC3943-F664-AC44-A696-C285076E8CE6}"/>
              </a:ext>
            </a:extLst>
          </p:cNvPr>
          <p:cNvPicPr>
            <a:picLocks noChangeAspect="1"/>
          </p:cNvPicPr>
          <p:nvPr userDrawn="1"/>
        </p:nvPicPr>
        <p:blipFill>
          <a:blip r:embed="rId2"/>
          <a:stretch>
            <a:fillRect/>
          </a:stretch>
        </p:blipFill>
        <p:spPr>
          <a:xfrm>
            <a:off x="2003919" y="2111207"/>
            <a:ext cx="5136162" cy="921085"/>
          </a:xfrm>
          <a:prstGeom prst="rect">
            <a:avLst/>
          </a:prstGeom>
        </p:spPr>
      </p:pic>
      <p:sp>
        <p:nvSpPr>
          <p:cNvPr id="8" name="Rectangle 7">
            <a:extLst>
              <a:ext uri="{FF2B5EF4-FFF2-40B4-BE49-F238E27FC236}">
                <a16:creationId xmlns:a16="http://schemas.microsoft.com/office/drawing/2014/main" id="{B3130AEB-0A51-454A-8E68-44BD0622A1CF}"/>
              </a:ext>
            </a:extLst>
          </p:cNvPr>
          <p:cNvSpPr/>
          <p:nvPr userDrawn="1"/>
        </p:nvSpPr>
        <p:spPr>
          <a:xfrm>
            <a:off x="316259" y="4599501"/>
            <a:ext cx="6435176" cy="398761"/>
          </a:xfrm>
          <a:prstGeom prst="rect">
            <a:avLst/>
          </a:prstGeom>
          <a:solidFill>
            <a:schemeClr val="bg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7292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wardTogether - Revers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6D4A72-1D04-0B48-B396-751EA627A2BB}"/>
              </a:ext>
            </a:extLst>
          </p:cNvPr>
          <p:cNvPicPr>
            <a:picLocks noChangeAspect="1"/>
          </p:cNvPicPr>
          <p:nvPr userDrawn="1"/>
        </p:nvPicPr>
        <p:blipFill>
          <a:blip r:embed="rId2"/>
          <a:srcRect/>
          <a:stretch/>
        </p:blipFill>
        <p:spPr>
          <a:xfrm>
            <a:off x="2003919" y="2111207"/>
            <a:ext cx="5136161" cy="921085"/>
          </a:xfrm>
          <a:prstGeom prst="rect">
            <a:avLst/>
          </a:prstGeom>
        </p:spPr>
      </p:pic>
      <p:sp>
        <p:nvSpPr>
          <p:cNvPr id="9" name="Rectangle 8">
            <a:extLst>
              <a:ext uri="{FF2B5EF4-FFF2-40B4-BE49-F238E27FC236}">
                <a16:creationId xmlns:a16="http://schemas.microsoft.com/office/drawing/2014/main" id="{6991728D-703A-C94B-A227-DF12A5BE637B}"/>
              </a:ext>
            </a:extLst>
          </p:cNvPr>
          <p:cNvSpPr/>
          <p:nvPr userDrawn="1"/>
        </p:nvSpPr>
        <p:spPr>
          <a:xfrm>
            <a:off x="316259" y="4599501"/>
            <a:ext cx="6435176" cy="398761"/>
          </a:xfrm>
          <a:prstGeom prst="rect">
            <a:avLst/>
          </a:prstGeom>
          <a:solidFill>
            <a:schemeClr val="bg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587081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gn Off">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BD5E3D-9A5F-B243-B306-2C5C4DAA302E}"/>
              </a:ext>
            </a:extLst>
          </p:cNvPr>
          <p:cNvPicPr>
            <a:picLocks noChangeAspect="1"/>
          </p:cNvPicPr>
          <p:nvPr userDrawn="1"/>
        </p:nvPicPr>
        <p:blipFill>
          <a:blip r:embed="rId2"/>
          <a:srcRect/>
          <a:stretch/>
        </p:blipFill>
        <p:spPr>
          <a:xfrm>
            <a:off x="3027947" y="1884811"/>
            <a:ext cx="3344137" cy="1239560"/>
          </a:xfrm>
          <a:prstGeom prst="rect">
            <a:avLst/>
          </a:prstGeom>
          <a:noFill/>
        </p:spPr>
      </p:pic>
      <p:sp>
        <p:nvSpPr>
          <p:cNvPr id="2" name="Rectangle 1">
            <a:extLst>
              <a:ext uri="{FF2B5EF4-FFF2-40B4-BE49-F238E27FC236}">
                <a16:creationId xmlns:a16="http://schemas.microsoft.com/office/drawing/2014/main" id="{83838B69-5821-B54A-83C7-72305B459AD9}"/>
              </a:ext>
            </a:extLst>
          </p:cNvPr>
          <p:cNvSpPr/>
          <p:nvPr userDrawn="1"/>
        </p:nvSpPr>
        <p:spPr>
          <a:xfrm>
            <a:off x="316259" y="4599501"/>
            <a:ext cx="6435176" cy="398761"/>
          </a:xfrm>
          <a:prstGeom prst="rect">
            <a:avLst/>
          </a:prstGeom>
          <a:solidFill>
            <a:schemeClr val="bg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9227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gn Off - Revers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BD5E3D-9A5F-B243-B306-2C5C4DAA302E}"/>
              </a:ext>
            </a:extLst>
          </p:cNvPr>
          <p:cNvPicPr>
            <a:picLocks noChangeAspect="1"/>
          </p:cNvPicPr>
          <p:nvPr userDrawn="1"/>
        </p:nvPicPr>
        <p:blipFill>
          <a:blip r:embed="rId2"/>
          <a:srcRect/>
          <a:stretch/>
        </p:blipFill>
        <p:spPr>
          <a:xfrm>
            <a:off x="3027947" y="1884811"/>
            <a:ext cx="3344136" cy="1239560"/>
          </a:xfrm>
          <a:prstGeom prst="rect">
            <a:avLst/>
          </a:prstGeom>
          <a:noFill/>
        </p:spPr>
      </p:pic>
      <p:sp>
        <p:nvSpPr>
          <p:cNvPr id="2" name="Rectangle 1">
            <a:extLst>
              <a:ext uri="{FF2B5EF4-FFF2-40B4-BE49-F238E27FC236}">
                <a16:creationId xmlns:a16="http://schemas.microsoft.com/office/drawing/2014/main" id="{83838B69-5821-B54A-83C7-72305B459AD9}"/>
              </a:ext>
            </a:extLst>
          </p:cNvPr>
          <p:cNvSpPr/>
          <p:nvPr userDrawn="1"/>
        </p:nvSpPr>
        <p:spPr>
          <a:xfrm>
            <a:off x="316259" y="4599501"/>
            <a:ext cx="6435176" cy="398761"/>
          </a:xfrm>
          <a:prstGeom prst="rect">
            <a:avLst/>
          </a:prstGeom>
          <a:solidFill>
            <a:schemeClr val="bg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611353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xternal Sign Off">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8AC3F90-E7E0-6C4B-A200-8C4D768D5BEC}"/>
              </a:ext>
            </a:extLst>
          </p:cNvPr>
          <p:cNvPicPr>
            <a:picLocks noChangeAspect="1"/>
          </p:cNvPicPr>
          <p:nvPr userDrawn="1"/>
        </p:nvPicPr>
        <p:blipFill>
          <a:blip r:embed="rId2"/>
          <a:stretch>
            <a:fillRect/>
          </a:stretch>
        </p:blipFill>
        <p:spPr>
          <a:xfrm>
            <a:off x="2241420" y="109104"/>
            <a:ext cx="4661159" cy="4925291"/>
          </a:xfrm>
          <a:prstGeom prst="rect">
            <a:avLst/>
          </a:prstGeom>
        </p:spPr>
      </p:pic>
      <p:sp>
        <p:nvSpPr>
          <p:cNvPr id="20" name="Rectangle 19">
            <a:extLst>
              <a:ext uri="{FF2B5EF4-FFF2-40B4-BE49-F238E27FC236}">
                <a16:creationId xmlns:a16="http://schemas.microsoft.com/office/drawing/2014/main" id="{3895DDBD-8A9C-A54C-9944-62D70FE4D3BB}"/>
              </a:ext>
            </a:extLst>
          </p:cNvPr>
          <p:cNvSpPr/>
          <p:nvPr userDrawn="1"/>
        </p:nvSpPr>
        <p:spPr>
          <a:xfrm>
            <a:off x="316259" y="4599501"/>
            <a:ext cx="6435176" cy="398761"/>
          </a:xfrm>
          <a:prstGeom prst="rect">
            <a:avLst/>
          </a:prstGeom>
          <a:solidFill>
            <a:schemeClr val="bg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7502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xternal Sign Off - Revers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A7A4AE-C0A0-2D4E-BB11-788B6E59C6C6}"/>
              </a:ext>
            </a:extLst>
          </p:cNvPr>
          <p:cNvPicPr>
            <a:picLocks noChangeAspect="1"/>
          </p:cNvPicPr>
          <p:nvPr userDrawn="1"/>
        </p:nvPicPr>
        <p:blipFill>
          <a:blip r:embed="rId2"/>
          <a:stretch>
            <a:fillRect/>
          </a:stretch>
        </p:blipFill>
        <p:spPr>
          <a:xfrm>
            <a:off x="2241420" y="109104"/>
            <a:ext cx="4661159" cy="4925291"/>
          </a:xfrm>
          <a:prstGeom prst="rect">
            <a:avLst/>
          </a:prstGeom>
        </p:spPr>
      </p:pic>
      <p:sp>
        <p:nvSpPr>
          <p:cNvPr id="8" name="Rectangle 7">
            <a:extLst>
              <a:ext uri="{FF2B5EF4-FFF2-40B4-BE49-F238E27FC236}">
                <a16:creationId xmlns:a16="http://schemas.microsoft.com/office/drawing/2014/main" id="{EE39F2AE-C869-B84E-AFC8-4E1B10D7B6BC}"/>
              </a:ext>
            </a:extLst>
          </p:cNvPr>
          <p:cNvSpPr/>
          <p:nvPr userDrawn="1"/>
        </p:nvSpPr>
        <p:spPr>
          <a:xfrm>
            <a:off x="316259" y="4599501"/>
            <a:ext cx="6435176" cy="398761"/>
          </a:xfrm>
          <a:prstGeom prst="rect">
            <a:avLst/>
          </a:prstGeom>
          <a:solidFill>
            <a:schemeClr val="bg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868938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Partner Logo">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457200" y="463073"/>
            <a:ext cx="6271846" cy="1737360"/>
          </a:xfrm>
        </p:spPr>
        <p:txBody>
          <a:bodyPr anchor="t" anchorCtr="0">
            <a:noAutofit/>
          </a:bodyPr>
          <a:lstStyle>
            <a:lvl1pPr>
              <a:defRPr sz="6000" b="1" i="0">
                <a:latin typeface="Verizon NHG DS"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bwMode="auto">
          <a:xfrm>
            <a:off x="457200" y="3353772"/>
            <a:ext cx="4114800" cy="720405"/>
          </a:xfrm>
        </p:spPr>
        <p:txBody>
          <a:bodyPr>
            <a:noAutofit/>
          </a:bodyPr>
          <a:lstStyle>
            <a:lvl1pPr marL="0" indent="0" algn="l">
              <a:lnSpc>
                <a:spcPct val="80000"/>
              </a:lnSpc>
              <a:spcBef>
                <a:spcPts val="900"/>
              </a:spcBef>
              <a:buNone/>
              <a:defRPr sz="2400" b="0" i="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1pPr>
            <a:lvl2pPr marL="0" indent="0" algn="l">
              <a:lnSpc>
                <a:spcPct val="80000"/>
              </a:lnSpc>
              <a:spcBef>
                <a:spcPts val="900"/>
              </a:spcBef>
              <a:buNone/>
              <a:defRPr sz="2000" b="1">
                <a:solidFill>
                  <a:schemeClr val="tx1"/>
                </a:solidFill>
              </a:defRPr>
            </a:lvl2pPr>
            <a:lvl3pPr marL="0" indent="0" algn="l">
              <a:lnSpc>
                <a:spcPct val="80000"/>
              </a:lnSpc>
              <a:spcBef>
                <a:spcPts val="900"/>
              </a:spcBef>
              <a:buNone/>
              <a:defRPr sz="2000" b="1">
                <a:solidFill>
                  <a:schemeClr val="tx1"/>
                </a:solidFill>
              </a:defRPr>
            </a:lvl3pPr>
            <a:lvl4pPr marL="0" indent="0" algn="l">
              <a:lnSpc>
                <a:spcPct val="80000"/>
              </a:lnSpc>
              <a:spcBef>
                <a:spcPts val="900"/>
              </a:spcBef>
              <a:buNone/>
              <a:defRPr sz="2000" b="1">
                <a:solidFill>
                  <a:schemeClr val="tx1"/>
                </a:solidFill>
              </a:defRPr>
            </a:lvl4pPr>
            <a:lvl5pPr marL="0" indent="0" algn="l">
              <a:lnSpc>
                <a:spcPct val="80000"/>
              </a:lnSpc>
              <a:spcBef>
                <a:spcPts val="900"/>
              </a:spcBef>
              <a:buNone/>
              <a:defRPr sz="2000" b="1">
                <a:solidFill>
                  <a:schemeClr val="tx1"/>
                </a:solidFill>
              </a:defRPr>
            </a:lvl5pPr>
            <a:lvl6pPr marL="0" indent="0" algn="l">
              <a:lnSpc>
                <a:spcPct val="80000"/>
              </a:lnSpc>
              <a:spcBef>
                <a:spcPts val="900"/>
              </a:spcBef>
              <a:buNone/>
              <a:defRPr sz="2000" b="1">
                <a:solidFill>
                  <a:schemeClr val="tx1"/>
                </a:solidFill>
              </a:defRPr>
            </a:lvl6pPr>
            <a:lvl7pPr marL="0" indent="0" algn="l">
              <a:lnSpc>
                <a:spcPct val="80000"/>
              </a:lnSpc>
              <a:spcBef>
                <a:spcPts val="900"/>
              </a:spcBef>
              <a:buNone/>
              <a:defRPr sz="2000" b="1">
                <a:solidFill>
                  <a:schemeClr val="tx1"/>
                </a:solidFill>
              </a:defRPr>
            </a:lvl7pPr>
            <a:lvl8pPr marL="0" indent="0" algn="l">
              <a:lnSpc>
                <a:spcPct val="80000"/>
              </a:lnSpc>
              <a:spcBef>
                <a:spcPts val="900"/>
              </a:spcBef>
              <a:buNone/>
              <a:defRPr sz="2000" b="1">
                <a:solidFill>
                  <a:schemeClr val="tx1"/>
                </a:solidFill>
              </a:defRPr>
            </a:lvl8pPr>
            <a:lvl9pPr marL="0" indent="0" algn="l">
              <a:lnSpc>
                <a:spcPct val="80000"/>
              </a:lnSpc>
              <a:spcBef>
                <a:spcPts val="900"/>
              </a:spcBef>
              <a:buNone/>
              <a:defRPr sz="2000" b="1">
                <a:solidFill>
                  <a:schemeClr val="tx1"/>
                </a:solidFill>
              </a:defRPr>
            </a:lvl9pPr>
          </a:lstStyle>
          <a:p>
            <a:r>
              <a:rPr lang="en-US"/>
              <a:t>Click to edit Master subtitle style</a:t>
            </a:r>
            <a:endParaRPr lang="en-US" dirty="0"/>
          </a:p>
        </p:txBody>
      </p:sp>
      <p:sp>
        <p:nvSpPr>
          <p:cNvPr id="5" name="Picture Placeholder 4">
            <a:extLst>
              <a:ext uri="{FF2B5EF4-FFF2-40B4-BE49-F238E27FC236}">
                <a16:creationId xmlns:a16="http://schemas.microsoft.com/office/drawing/2014/main" id="{979F4390-0B54-F941-A7C0-79F024E62DB5}"/>
              </a:ext>
            </a:extLst>
          </p:cNvPr>
          <p:cNvSpPr>
            <a:spLocks noGrp="1"/>
          </p:cNvSpPr>
          <p:nvPr>
            <p:ph type="pic" sz="quarter" idx="10" hasCustomPrompt="1"/>
          </p:nvPr>
        </p:nvSpPr>
        <p:spPr>
          <a:xfrm>
            <a:off x="457202" y="2571750"/>
            <a:ext cx="1580825" cy="566418"/>
          </a:xfrm>
        </p:spPr>
        <p:txBody>
          <a:bodyPr/>
          <a:lstStyle/>
          <a:p>
            <a:r>
              <a:rPr lang="en-US" dirty="0"/>
              <a:t>Click here to insert partner logo</a:t>
            </a:r>
          </a:p>
        </p:txBody>
      </p:sp>
      <p:sp>
        <p:nvSpPr>
          <p:cNvPr id="6" name="Rectangle 5">
            <a:extLst>
              <a:ext uri="{FF2B5EF4-FFF2-40B4-BE49-F238E27FC236}">
                <a16:creationId xmlns:a16="http://schemas.microsoft.com/office/drawing/2014/main" id="{BD7E0127-8CC6-9E4A-A7BE-97154130E79B}"/>
              </a:ext>
            </a:extLst>
          </p:cNvPr>
          <p:cNvSpPr/>
          <p:nvPr userDrawn="1"/>
        </p:nvSpPr>
        <p:spPr>
          <a:xfrm>
            <a:off x="44181" y="4572318"/>
            <a:ext cx="8513093" cy="571182"/>
          </a:xfrm>
          <a:prstGeom prst="rect">
            <a:avLst/>
          </a:prstGeom>
          <a:solidFill>
            <a:schemeClr val="bg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F1A8949-7594-EE42-8243-D3E6A762FA48}"/>
              </a:ext>
            </a:extLst>
          </p:cNvPr>
          <p:cNvPicPr>
            <a:picLocks noChangeAspect="1"/>
          </p:cNvPicPr>
          <p:nvPr userDrawn="1"/>
        </p:nvPicPr>
        <p:blipFill>
          <a:blip r:embed="rId2"/>
          <a:stretch>
            <a:fillRect/>
          </a:stretch>
        </p:blipFill>
        <p:spPr>
          <a:xfrm>
            <a:off x="7240137" y="3106187"/>
            <a:ext cx="1981180" cy="2137965"/>
          </a:xfrm>
          <a:prstGeom prst="rect">
            <a:avLst/>
          </a:prstGeom>
        </p:spPr>
      </p:pic>
    </p:spTree>
    <p:extLst>
      <p:ext uri="{BB962C8B-B14F-4D97-AF65-F5344CB8AC3E}">
        <p14:creationId xmlns:p14="http://schemas.microsoft.com/office/powerpoint/2010/main" val="44138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xternal Cover">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457200" y="463073"/>
            <a:ext cx="6271846" cy="1737360"/>
          </a:xfrm>
        </p:spPr>
        <p:txBody>
          <a:bodyPr anchor="t" anchorCtr="0">
            <a:noAutofit/>
          </a:bodyPr>
          <a:lstStyle>
            <a:lvl1pPr>
              <a:defRPr sz="6000" b="1" i="0">
                <a:latin typeface="Verizon NHG DS"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bwMode="auto">
          <a:xfrm>
            <a:off x="457200" y="2291873"/>
            <a:ext cx="4114800" cy="1371600"/>
          </a:xfrm>
        </p:spPr>
        <p:txBody>
          <a:bodyPr>
            <a:noAutofit/>
          </a:bodyPr>
          <a:lstStyle>
            <a:lvl1pPr marL="0" indent="0" algn="l">
              <a:lnSpc>
                <a:spcPct val="80000"/>
              </a:lnSpc>
              <a:spcBef>
                <a:spcPts val="900"/>
              </a:spcBef>
              <a:buNone/>
              <a:defRPr sz="2400" b="0" i="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1pPr>
            <a:lvl2pPr marL="0" indent="0" algn="l">
              <a:lnSpc>
                <a:spcPct val="80000"/>
              </a:lnSpc>
              <a:spcBef>
                <a:spcPts val="900"/>
              </a:spcBef>
              <a:buNone/>
              <a:defRPr sz="2000" b="1">
                <a:solidFill>
                  <a:schemeClr val="tx1"/>
                </a:solidFill>
              </a:defRPr>
            </a:lvl2pPr>
            <a:lvl3pPr marL="0" indent="0" algn="l">
              <a:lnSpc>
                <a:spcPct val="80000"/>
              </a:lnSpc>
              <a:spcBef>
                <a:spcPts val="900"/>
              </a:spcBef>
              <a:buNone/>
              <a:defRPr sz="2000" b="1">
                <a:solidFill>
                  <a:schemeClr val="tx1"/>
                </a:solidFill>
              </a:defRPr>
            </a:lvl3pPr>
            <a:lvl4pPr marL="0" indent="0" algn="l">
              <a:lnSpc>
                <a:spcPct val="80000"/>
              </a:lnSpc>
              <a:spcBef>
                <a:spcPts val="900"/>
              </a:spcBef>
              <a:buNone/>
              <a:defRPr sz="2000" b="1">
                <a:solidFill>
                  <a:schemeClr val="tx1"/>
                </a:solidFill>
              </a:defRPr>
            </a:lvl4pPr>
            <a:lvl5pPr marL="0" indent="0" algn="l">
              <a:lnSpc>
                <a:spcPct val="80000"/>
              </a:lnSpc>
              <a:spcBef>
                <a:spcPts val="900"/>
              </a:spcBef>
              <a:buNone/>
              <a:defRPr sz="2000" b="1">
                <a:solidFill>
                  <a:schemeClr val="tx1"/>
                </a:solidFill>
              </a:defRPr>
            </a:lvl5pPr>
            <a:lvl6pPr marL="0" indent="0" algn="l">
              <a:lnSpc>
                <a:spcPct val="80000"/>
              </a:lnSpc>
              <a:spcBef>
                <a:spcPts val="900"/>
              </a:spcBef>
              <a:buNone/>
              <a:defRPr sz="2000" b="1">
                <a:solidFill>
                  <a:schemeClr val="tx1"/>
                </a:solidFill>
              </a:defRPr>
            </a:lvl6pPr>
            <a:lvl7pPr marL="0" indent="0" algn="l">
              <a:lnSpc>
                <a:spcPct val="80000"/>
              </a:lnSpc>
              <a:spcBef>
                <a:spcPts val="900"/>
              </a:spcBef>
              <a:buNone/>
              <a:defRPr sz="2000" b="1">
                <a:solidFill>
                  <a:schemeClr val="tx1"/>
                </a:solidFill>
              </a:defRPr>
            </a:lvl7pPr>
            <a:lvl8pPr marL="0" indent="0" algn="l">
              <a:lnSpc>
                <a:spcPct val="80000"/>
              </a:lnSpc>
              <a:spcBef>
                <a:spcPts val="900"/>
              </a:spcBef>
              <a:buNone/>
              <a:defRPr sz="2000" b="1">
                <a:solidFill>
                  <a:schemeClr val="tx1"/>
                </a:solidFill>
              </a:defRPr>
            </a:lvl8pPr>
            <a:lvl9pPr marL="0" indent="0" algn="l">
              <a:lnSpc>
                <a:spcPct val="80000"/>
              </a:lnSpc>
              <a:spcBef>
                <a:spcPts val="900"/>
              </a:spcBef>
              <a:buNone/>
              <a:defRPr sz="2000" b="1">
                <a:solidFill>
                  <a:schemeClr val="tx1"/>
                </a:solidFill>
              </a:defRPr>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0C91F1E7-6CBE-F644-9A57-80E2272C20A3}"/>
              </a:ext>
            </a:extLst>
          </p:cNvPr>
          <p:cNvSpPr/>
          <p:nvPr userDrawn="1"/>
        </p:nvSpPr>
        <p:spPr>
          <a:xfrm>
            <a:off x="44181" y="4572318"/>
            <a:ext cx="8513093" cy="571182"/>
          </a:xfrm>
          <a:prstGeom prst="rect">
            <a:avLst/>
          </a:prstGeom>
          <a:solidFill>
            <a:schemeClr val="bg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9E19CA7-0FA8-7D44-8F4F-400F356F3C01}"/>
              </a:ext>
            </a:extLst>
          </p:cNvPr>
          <p:cNvPicPr>
            <a:picLocks noChangeAspect="1"/>
          </p:cNvPicPr>
          <p:nvPr userDrawn="1"/>
        </p:nvPicPr>
        <p:blipFill>
          <a:blip r:embed="rId2"/>
          <a:srcRect/>
          <a:stretch/>
        </p:blipFill>
        <p:spPr>
          <a:xfrm>
            <a:off x="351886" y="4584645"/>
            <a:ext cx="1123624" cy="421734"/>
          </a:xfrm>
          <a:prstGeom prst="rect">
            <a:avLst/>
          </a:prstGeom>
          <a:noFill/>
        </p:spPr>
      </p:pic>
    </p:spTree>
    <p:extLst>
      <p:ext uri="{BB962C8B-B14F-4D97-AF65-F5344CB8AC3E}">
        <p14:creationId xmlns:p14="http://schemas.microsoft.com/office/powerpoint/2010/main" val="72095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xternal Cover - Revers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457200" y="463073"/>
            <a:ext cx="6271846" cy="1737360"/>
          </a:xfrm>
        </p:spPr>
        <p:txBody>
          <a:bodyPr anchor="t" anchorCtr="0">
            <a:noAutofit/>
          </a:bodyPr>
          <a:lstStyle>
            <a:lvl1pPr>
              <a:defRPr sz="6000" b="1" i="0">
                <a:latin typeface="Verizon NHG DS"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bwMode="auto">
          <a:xfrm>
            <a:off x="457200" y="2291873"/>
            <a:ext cx="4114800" cy="1371600"/>
          </a:xfrm>
        </p:spPr>
        <p:txBody>
          <a:bodyPr>
            <a:noAutofit/>
          </a:bodyPr>
          <a:lstStyle>
            <a:lvl1pPr marL="0" indent="0" algn="l">
              <a:lnSpc>
                <a:spcPct val="80000"/>
              </a:lnSpc>
              <a:spcBef>
                <a:spcPts val="900"/>
              </a:spcBef>
              <a:buNone/>
              <a:defRPr sz="2400" b="0" i="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1pPr>
            <a:lvl2pPr marL="0" indent="0" algn="l">
              <a:lnSpc>
                <a:spcPct val="80000"/>
              </a:lnSpc>
              <a:spcBef>
                <a:spcPts val="900"/>
              </a:spcBef>
              <a:buNone/>
              <a:defRPr sz="2000" b="1">
                <a:solidFill>
                  <a:schemeClr val="tx1"/>
                </a:solidFill>
              </a:defRPr>
            </a:lvl2pPr>
            <a:lvl3pPr marL="0" indent="0" algn="l">
              <a:lnSpc>
                <a:spcPct val="80000"/>
              </a:lnSpc>
              <a:spcBef>
                <a:spcPts val="900"/>
              </a:spcBef>
              <a:buNone/>
              <a:defRPr sz="2000" b="1">
                <a:solidFill>
                  <a:schemeClr val="tx1"/>
                </a:solidFill>
              </a:defRPr>
            </a:lvl3pPr>
            <a:lvl4pPr marL="0" indent="0" algn="l">
              <a:lnSpc>
                <a:spcPct val="80000"/>
              </a:lnSpc>
              <a:spcBef>
                <a:spcPts val="900"/>
              </a:spcBef>
              <a:buNone/>
              <a:defRPr sz="2000" b="1">
                <a:solidFill>
                  <a:schemeClr val="tx1"/>
                </a:solidFill>
              </a:defRPr>
            </a:lvl4pPr>
            <a:lvl5pPr marL="0" indent="0" algn="l">
              <a:lnSpc>
                <a:spcPct val="80000"/>
              </a:lnSpc>
              <a:spcBef>
                <a:spcPts val="900"/>
              </a:spcBef>
              <a:buNone/>
              <a:defRPr sz="2000" b="1">
                <a:solidFill>
                  <a:schemeClr val="tx1"/>
                </a:solidFill>
              </a:defRPr>
            </a:lvl5pPr>
            <a:lvl6pPr marL="0" indent="0" algn="l">
              <a:lnSpc>
                <a:spcPct val="80000"/>
              </a:lnSpc>
              <a:spcBef>
                <a:spcPts val="900"/>
              </a:spcBef>
              <a:buNone/>
              <a:defRPr sz="2000" b="1">
                <a:solidFill>
                  <a:schemeClr val="tx1"/>
                </a:solidFill>
              </a:defRPr>
            </a:lvl6pPr>
            <a:lvl7pPr marL="0" indent="0" algn="l">
              <a:lnSpc>
                <a:spcPct val="80000"/>
              </a:lnSpc>
              <a:spcBef>
                <a:spcPts val="900"/>
              </a:spcBef>
              <a:buNone/>
              <a:defRPr sz="2000" b="1">
                <a:solidFill>
                  <a:schemeClr val="tx1"/>
                </a:solidFill>
              </a:defRPr>
            </a:lvl7pPr>
            <a:lvl8pPr marL="0" indent="0" algn="l">
              <a:lnSpc>
                <a:spcPct val="80000"/>
              </a:lnSpc>
              <a:spcBef>
                <a:spcPts val="900"/>
              </a:spcBef>
              <a:buNone/>
              <a:defRPr sz="2000" b="1">
                <a:solidFill>
                  <a:schemeClr val="tx1"/>
                </a:solidFill>
              </a:defRPr>
            </a:lvl8pPr>
            <a:lvl9pPr marL="0" indent="0" algn="l">
              <a:lnSpc>
                <a:spcPct val="80000"/>
              </a:lnSpc>
              <a:spcBef>
                <a:spcPts val="900"/>
              </a:spcBef>
              <a:buNone/>
              <a:defRPr sz="2000" b="1">
                <a:solidFill>
                  <a:schemeClr val="tx1"/>
                </a:solidFill>
              </a:defRPr>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F8CCCA67-4EB0-A244-AAA4-087AB3EEF363}"/>
              </a:ext>
            </a:extLst>
          </p:cNvPr>
          <p:cNvSpPr/>
          <p:nvPr userDrawn="1"/>
        </p:nvSpPr>
        <p:spPr>
          <a:xfrm>
            <a:off x="44181" y="4572318"/>
            <a:ext cx="8513093" cy="571182"/>
          </a:xfrm>
          <a:prstGeom prst="rect">
            <a:avLst/>
          </a:prstGeom>
          <a:solidFill>
            <a:schemeClr val="bg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6C557D2-4D34-294C-A247-0008F3633403}"/>
              </a:ext>
            </a:extLst>
          </p:cNvPr>
          <p:cNvPicPr>
            <a:picLocks noChangeAspect="1"/>
          </p:cNvPicPr>
          <p:nvPr userDrawn="1"/>
        </p:nvPicPr>
        <p:blipFill>
          <a:blip r:embed="rId2"/>
          <a:srcRect/>
          <a:stretch/>
        </p:blipFill>
        <p:spPr>
          <a:xfrm>
            <a:off x="351886" y="4584645"/>
            <a:ext cx="1123624" cy="421733"/>
          </a:xfrm>
          <a:prstGeom prst="rect">
            <a:avLst/>
          </a:prstGeom>
          <a:noFill/>
        </p:spPr>
      </p:pic>
    </p:spTree>
    <p:extLst>
      <p:ext uri="{BB962C8B-B14F-4D97-AF65-F5344CB8AC3E}">
        <p14:creationId xmlns:p14="http://schemas.microsoft.com/office/powerpoint/2010/main" val="374951442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57200" y="594359"/>
            <a:ext cx="7086600" cy="1413614"/>
          </a:xfrm>
        </p:spPr>
        <p:txBody>
          <a:bodyPr lIns="0" rIns="0" anchor="t" anchorCtr="0">
            <a:normAutofit/>
          </a:bodyPr>
          <a:lstStyle>
            <a:lvl1pPr algn="l">
              <a:defRPr sz="4000" b="1" cap="none">
                <a:solidFill>
                  <a:schemeClr val="bg1"/>
                </a:solidFill>
              </a:defRPr>
            </a:lvl1pPr>
          </a:lstStyle>
          <a:p>
            <a:r>
              <a:rPr lang="en-US"/>
              <a:t>Click to edit Master title style</a:t>
            </a:r>
            <a:endParaRPr lang="en-US" dirty="0"/>
          </a:p>
        </p:txBody>
      </p:sp>
      <p:sp>
        <p:nvSpPr>
          <p:cNvPr id="10" name="Text Placeholder 7"/>
          <p:cNvSpPr>
            <a:spLocks noGrp="1"/>
          </p:cNvSpPr>
          <p:nvPr>
            <p:ph type="body" sz="quarter" idx="10"/>
          </p:nvPr>
        </p:nvSpPr>
        <p:spPr bwMode="auto">
          <a:xfrm>
            <a:off x="457200" y="2057400"/>
            <a:ext cx="7086600" cy="2381250"/>
          </a:xfrm>
        </p:spPr>
        <p:txBody>
          <a:bodyPr>
            <a:normAutofit/>
          </a:bodyPr>
          <a:lstStyle>
            <a:lvl1pPr>
              <a:defRPr sz="1800" b="1" i="0">
                <a:solidFill>
                  <a:schemeClr val="bg1"/>
                </a:solidFill>
                <a:latin typeface="Verizon NHG TX" panose="020B0604020202020204" pitchFamily="34" charset="0"/>
                <a:ea typeface="Verizon NHG TX" panose="020B0604020202020204" pitchFamily="34" charset="0"/>
                <a:cs typeface="Verizon NHG TX" panose="020B0604020202020204" pitchFamily="34" charset="0"/>
              </a:defRPr>
            </a:lvl1pPr>
            <a:lvl2pPr>
              <a:defRPr sz="1800" b="0" i="0">
                <a:solidFill>
                  <a:schemeClr val="bg1"/>
                </a:solidFill>
                <a:latin typeface="Verizon NHG TX" panose="020B0604020202020204" pitchFamily="34" charset="0"/>
                <a:ea typeface="Verizon NHG TX" panose="020B0604020202020204" pitchFamily="34" charset="0"/>
                <a:cs typeface="Verizon NHG TX" panose="020B0604020202020204" pitchFamily="34" charset="0"/>
              </a:defRPr>
            </a:lvl2pPr>
            <a:lvl3pPr>
              <a:defRPr sz="1800" b="0" i="0">
                <a:solidFill>
                  <a:schemeClr val="bg1"/>
                </a:solidFill>
                <a:latin typeface="Verizon NHG TX" panose="020B0604020202020204" pitchFamily="34" charset="0"/>
                <a:ea typeface="Verizon NHG TX" panose="020B0604020202020204" pitchFamily="34" charset="0"/>
                <a:cs typeface="Verizon NHG TX" panose="020B0604020202020204" pitchFamily="34" charset="0"/>
              </a:defRPr>
            </a:lvl3pPr>
            <a:lvl4pPr>
              <a:defRPr sz="1800" b="0" i="0">
                <a:solidFill>
                  <a:schemeClr val="bg1"/>
                </a:solidFill>
                <a:latin typeface="Verizon NHG TX" panose="020B0604020202020204" pitchFamily="34" charset="0"/>
                <a:ea typeface="Verizon NHG TX" panose="020B0604020202020204" pitchFamily="34" charset="0"/>
                <a:cs typeface="Verizon NHG TX" panose="020B0604020202020204" pitchFamily="34" charset="0"/>
              </a:defRPr>
            </a:lvl4pPr>
            <a:lvl5pPr>
              <a:defRPr sz="1800" b="0" i="0">
                <a:solidFill>
                  <a:schemeClr val="bg1"/>
                </a:solidFill>
                <a:latin typeface="Verizon NHG TX" panose="020B0604020202020204" pitchFamily="34" charset="0"/>
                <a:ea typeface="Verizon NHG TX" panose="020B0604020202020204" pitchFamily="34" charset="0"/>
                <a:cs typeface="Verizon NHG TX" panose="020B0604020202020204" pitchFamily="34" charset="0"/>
              </a:defRPr>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bwMode="auto">
          <a:xfrm>
            <a:off x="457200" y="457200"/>
            <a:ext cx="8229600" cy="0"/>
          </a:xfrm>
          <a:prstGeom prst="line">
            <a:avLst/>
          </a:prstGeom>
          <a:ln w="47625" cap="flat">
            <a:solidFill>
              <a:schemeClr val="bg1"/>
            </a:solidFill>
          </a:ln>
        </p:spPr>
        <p:style>
          <a:lnRef idx="1">
            <a:schemeClr val="dk1"/>
          </a:lnRef>
          <a:fillRef idx="0">
            <a:schemeClr val="dk1"/>
          </a:fillRef>
          <a:effectRef idx="0">
            <a:schemeClr val="dk1"/>
          </a:effectRef>
          <a:fontRef idx="minor">
            <a:schemeClr val="tx1"/>
          </a:fontRef>
        </p:style>
      </p:cxnSp>
      <p:sp>
        <p:nvSpPr>
          <p:cNvPr id="12" name="Slide Number Placeholder 5"/>
          <p:cNvSpPr>
            <a:spLocks noGrp="1"/>
          </p:cNvSpPr>
          <p:nvPr>
            <p:ph type="sldNum" sz="quarter" idx="4"/>
          </p:nvPr>
        </p:nvSpPr>
        <p:spPr bwMode="auto">
          <a:xfrm>
            <a:off x="8458200" y="4700016"/>
            <a:ext cx="228600" cy="228600"/>
          </a:xfrm>
          <a:prstGeom prst="rect">
            <a:avLst/>
          </a:prstGeom>
        </p:spPr>
        <p:txBody>
          <a:bodyPr vert="horz" lIns="0" tIns="0" rIns="0" bIns="0" rtlCol="0" anchor="b" anchorCtr="0"/>
          <a:lstStyle>
            <a:lvl1pPr algn="r">
              <a:defRPr sz="700" b="1">
                <a:solidFill>
                  <a:schemeClr val="bg2"/>
                </a:solidFill>
              </a:defRPr>
            </a:lvl1pPr>
          </a:lstStyle>
          <a:p>
            <a:fld id="{E12D0507-9F86-7A45-BE8E-43760B9F92AA}" type="slidenum">
              <a:rPr lang="en-US" smtClean="0"/>
              <a:pPr/>
              <a:t>‹#›</a:t>
            </a:fld>
            <a:endParaRPr lang="en-US" dirty="0"/>
          </a:p>
        </p:txBody>
      </p:sp>
      <p:sp>
        <p:nvSpPr>
          <p:cNvPr id="13" name="Footer Placeholder 4">
            <a:extLst>
              <a:ext uri="{FF2B5EF4-FFF2-40B4-BE49-F238E27FC236}">
                <a16:creationId xmlns:a16="http://schemas.microsoft.com/office/drawing/2014/main" id="{D1CA7DD8-CAE0-9E47-A85F-A9F692B61360}"/>
              </a:ext>
            </a:extLst>
          </p:cNvPr>
          <p:cNvSpPr txBox="1">
            <a:spLocks/>
          </p:cNvSpPr>
          <p:nvPr userDrawn="1"/>
        </p:nvSpPr>
        <p:spPr bwMode="auto">
          <a:xfrm>
            <a:off x="1014846" y="4700016"/>
            <a:ext cx="7124700" cy="213361"/>
          </a:xfrm>
          <a:prstGeom prst="rect">
            <a:avLst/>
          </a:prstGeom>
          <a:noFill/>
        </p:spPr>
        <p:txBody>
          <a:bodyPr vert="horz" lIns="0" tIns="0" rIns="0" bIns="0" rtlCol="0" anchor="b" anchorCtr="0"/>
          <a:lstStyle>
            <a:defPPr>
              <a:defRPr lang="en-US"/>
            </a:defPPr>
            <a:lvl1pPr marL="0" algn="l" defTabSz="457200" rtl="0" eaLnBrk="1" latinLnBrk="0" hangingPunct="1">
              <a:defRPr sz="700" kern="1200">
                <a:solidFill>
                  <a:schemeClr val="tx2"/>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740"/>
              </a:lnSpc>
            </a:pPr>
            <a:r>
              <a:rPr lang="en-US" sz="650" b="0" i="0" kern="1200" dirty="0">
                <a:solidFill>
                  <a:schemeClr val="bg1"/>
                </a:solidFill>
                <a:effectLst/>
                <a:latin typeface="Verizon NHG DS" panose="020B0604020202020204" pitchFamily="34" charset="0"/>
                <a:ea typeface="+mn-ea"/>
                <a:cs typeface="Arial Narrow"/>
              </a:rPr>
              <a:t>Verizon confidential and proprietary. Unauthorized disclosure, reproduction or other use prohibited.</a:t>
            </a:r>
            <a:endParaRPr lang="en-US" sz="650" b="0" i="0" dirty="0">
              <a:solidFill>
                <a:schemeClr val="bg1"/>
              </a:solidFill>
              <a:latin typeface="Verizon NHG DS" panose="020B0604020202020204" pitchFamily="34" charset="0"/>
            </a:endParaRPr>
          </a:p>
        </p:txBody>
      </p:sp>
      <p:sp>
        <p:nvSpPr>
          <p:cNvPr id="3" name="Rectangle 2">
            <a:extLst>
              <a:ext uri="{FF2B5EF4-FFF2-40B4-BE49-F238E27FC236}">
                <a16:creationId xmlns:a16="http://schemas.microsoft.com/office/drawing/2014/main" id="{555FD010-EDDE-CC4E-8304-3B1BDA7FEA0F}"/>
              </a:ext>
            </a:extLst>
          </p:cNvPr>
          <p:cNvSpPr/>
          <p:nvPr userDrawn="1"/>
        </p:nvSpPr>
        <p:spPr>
          <a:xfrm>
            <a:off x="180109" y="4488077"/>
            <a:ext cx="768927" cy="596542"/>
          </a:xfrm>
          <a:prstGeom prst="rect">
            <a:avLst/>
          </a:prstGeom>
          <a:solidFill>
            <a:schemeClr val="tx1"/>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 Revers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57200" y="594360"/>
            <a:ext cx="7086600" cy="56769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bwMode="auto">
          <a:xfrm>
            <a:off x="457200" y="1352550"/>
            <a:ext cx="7086600" cy="3086100"/>
          </a:xfrm>
        </p:spPr>
        <p:txBody>
          <a:bodyPr numCol="2" spcCol="731520"/>
          <a:lstStyle>
            <a:lvl1pPr marL="342900" indent="-342900">
              <a:buFont typeface="+mj-lt"/>
              <a:buAutoNum type="arabicPeriod"/>
              <a:tabLst>
                <a:tab pos="339725" algn="l"/>
              </a:tabLst>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bwMode="auto">
          <a:xfrm>
            <a:off x="457200" y="457200"/>
            <a:ext cx="8229600" cy="0"/>
          </a:xfrm>
          <a:prstGeom prst="line">
            <a:avLst/>
          </a:prstGeom>
          <a:ln w="47625" cap="flat">
            <a:solidFill>
              <a:schemeClr val="bg1"/>
            </a:solidFill>
          </a:ln>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EFA20194-A534-884E-A333-87D9483611A9}"/>
              </a:ext>
            </a:extLst>
          </p:cNvPr>
          <p:cNvSpPr>
            <a:spLocks noGrp="1"/>
          </p:cNvSpPr>
          <p:nvPr>
            <p:ph type="sldNum" sz="quarter" idx="4"/>
          </p:nvPr>
        </p:nvSpPr>
        <p:spPr bwMode="auto">
          <a:xfrm>
            <a:off x="8458200" y="4700016"/>
            <a:ext cx="228600" cy="228600"/>
          </a:xfrm>
          <a:prstGeom prst="rect">
            <a:avLst/>
          </a:prstGeom>
        </p:spPr>
        <p:txBody>
          <a:bodyPr vert="horz" lIns="0" tIns="0" rIns="0" bIns="0" rtlCol="0" anchor="b" anchorCtr="0"/>
          <a:lstStyle>
            <a:lvl1pPr algn="r">
              <a:defRPr sz="700" b="1">
                <a:solidFill>
                  <a:schemeClr val="bg2"/>
                </a:solidFill>
              </a:defRPr>
            </a:lvl1pPr>
          </a:lstStyle>
          <a:p>
            <a:fld id="{E12D0507-9F86-7A45-BE8E-43760B9F92AA}" type="slidenum">
              <a:rPr lang="en-US" smtClean="0"/>
              <a:pPr/>
              <a:t>‹#›</a:t>
            </a:fld>
            <a:endParaRPr lang="en-US" dirty="0"/>
          </a:p>
        </p:txBody>
      </p:sp>
      <p:sp>
        <p:nvSpPr>
          <p:cNvPr id="10" name="Footer Placeholder 4">
            <a:extLst>
              <a:ext uri="{FF2B5EF4-FFF2-40B4-BE49-F238E27FC236}">
                <a16:creationId xmlns:a16="http://schemas.microsoft.com/office/drawing/2014/main" id="{8B839DB6-47A7-EA49-A196-560A116B1E4B}"/>
              </a:ext>
            </a:extLst>
          </p:cNvPr>
          <p:cNvSpPr txBox="1">
            <a:spLocks/>
          </p:cNvSpPr>
          <p:nvPr userDrawn="1"/>
        </p:nvSpPr>
        <p:spPr bwMode="auto">
          <a:xfrm>
            <a:off x="1014847" y="4700016"/>
            <a:ext cx="7124700" cy="213361"/>
          </a:xfrm>
          <a:prstGeom prst="rect">
            <a:avLst/>
          </a:prstGeom>
          <a:noFill/>
        </p:spPr>
        <p:txBody>
          <a:bodyPr vert="horz" lIns="0" tIns="0" rIns="0" bIns="0" rtlCol="0" anchor="b" anchorCtr="0"/>
          <a:lstStyle>
            <a:defPPr>
              <a:defRPr lang="en-US"/>
            </a:defPPr>
            <a:lvl1pPr marL="0" algn="l" defTabSz="457200" rtl="0" eaLnBrk="1" latinLnBrk="0" hangingPunct="1">
              <a:defRPr sz="700" kern="1200">
                <a:solidFill>
                  <a:schemeClr val="tx2"/>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740"/>
              </a:lnSpc>
            </a:pPr>
            <a:r>
              <a:rPr lang="en-US" sz="650" b="0" i="0" kern="1200" dirty="0">
                <a:solidFill>
                  <a:schemeClr val="bg1"/>
                </a:solidFill>
                <a:effectLst/>
                <a:latin typeface="Verizon NHG DS" panose="020B0604020202020204" pitchFamily="34" charset="0"/>
                <a:ea typeface="+mn-ea"/>
                <a:cs typeface="Arial Narrow"/>
              </a:rPr>
              <a:t>Verizon confidential and proprietary. Unauthorized disclosure, reproduction or other use prohibited.</a:t>
            </a:r>
            <a:endParaRPr lang="en-US" sz="650" b="0" i="0" dirty="0">
              <a:solidFill>
                <a:schemeClr val="bg1"/>
              </a:solidFill>
              <a:latin typeface="Verizon NHG DS" panose="020B0604020202020204" pitchFamily="34" charset="0"/>
            </a:endParaRPr>
          </a:p>
        </p:txBody>
      </p:sp>
    </p:spTree>
    <p:extLst>
      <p:ext uri="{BB962C8B-B14F-4D97-AF65-F5344CB8AC3E}">
        <p14:creationId xmlns:p14="http://schemas.microsoft.com/office/powerpoint/2010/main" val="200490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352550"/>
            <a:ext cx="7086600" cy="308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bwMode="auto"/>
        <p:txBody>
          <a:bodyPr/>
          <a:lstStyle>
            <a:lvl1pPr>
              <a:defRPr sz="700"/>
            </a:lvl1pPr>
          </a:lstStyle>
          <a:p>
            <a:fld id="{E12D0507-9F86-7A45-BE8E-43760B9F92AA}" type="slidenum">
              <a:rPr lang="en-US" smtClean="0"/>
              <a:pPr/>
              <a:t>‹#›</a:t>
            </a:fld>
            <a:endParaRPr lang="en-US" dirty="0"/>
          </a:p>
        </p:txBody>
      </p:sp>
      <p:cxnSp>
        <p:nvCxnSpPr>
          <p:cNvPr id="9" name="Straight Connector 8"/>
          <p:cNvCxnSpPr/>
          <p:nvPr userDrawn="1"/>
        </p:nvCxnSpPr>
        <p:spPr bwMode="auto">
          <a:xfrm>
            <a:off x="457200" y="457200"/>
            <a:ext cx="8229600" cy="0"/>
          </a:xfrm>
          <a:prstGeom prst="line">
            <a:avLst/>
          </a:prstGeom>
          <a:ln w="47625" cap="fla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034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bwMode="auto"/>
        <p:txBody>
          <a:bodyPr/>
          <a:lstStyle>
            <a:lvl1pPr>
              <a:defRPr sz="700"/>
            </a:lvl1pPr>
          </a:lstStyle>
          <a:p>
            <a:fld id="{E12D0507-9F86-7A45-BE8E-43760B9F92AA}" type="slidenum">
              <a:rPr lang="en-US" smtClean="0"/>
              <a:pPr/>
              <a:t>‹#›</a:t>
            </a:fld>
            <a:endParaRPr lang="en-US" dirty="0"/>
          </a:p>
        </p:txBody>
      </p:sp>
      <p:cxnSp>
        <p:nvCxnSpPr>
          <p:cNvPr id="8" name="Straight Connector 7"/>
          <p:cNvCxnSpPr/>
          <p:nvPr userDrawn="1"/>
        </p:nvCxnSpPr>
        <p:spPr bwMode="auto">
          <a:xfrm>
            <a:off x="457200" y="457200"/>
            <a:ext cx="8229600" cy="0"/>
          </a:xfrm>
          <a:prstGeom prst="line">
            <a:avLst/>
          </a:prstGeom>
          <a:ln w="47625" cap="flat"/>
        </p:spPr>
        <p:style>
          <a:lnRef idx="1">
            <a:schemeClr val="dk1"/>
          </a:lnRef>
          <a:fillRef idx="0">
            <a:schemeClr val="dk1"/>
          </a:fillRef>
          <a:effectRef idx="0">
            <a:schemeClr val="dk1"/>
          </a:effectRef>
          <a:fontRef idx="minor">
            <a:schemeClr val="tx1"/>
          </a:fontRef>
        </p:style>
      </p:cxnSp>
      <p:sp>
        <p:nvSpPr>
          <p:cNvPr id="9" name="Content Placeholder 2"/>
          <p:cNvSpPr>
            <a:spLocks noGrp="1"/>
          </p:cNvSpPr>
          <p:nvPr>
            <p:ph idx="28"/>
          </p:nvPr>
        </p:nvSpPr>
        <p:spPr bwMode="auto">
          <a:xfrm>
            <a:off x="457201" y="1352550"/>
            <a:ext cx="4017817" cy="308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6CFBBC44-39B3-BC48-84D3-40E1AB5B919E}"/>
              </a:ext>
            </a:extLst>
          </p:cNvPr>
          <p:cNvSpPr>
            <a:spLocks noGrp="1"/>
          </p:cNvSpPr>
          <p:nvPr>
            <p:ph idx="29"/>
          </p:nvPr>
        </p:nvSpPr>
        <p:spPr bwMode="auto">
          <a:xfrm>
            <a:off x="4668982" y="1352550"/>
            <a:ext cx="4017817" cy="308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554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590550"/>
            <a:ext cx="7086600" cy="5715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457200" y="1352550"/>
            <a:ext cx="7086600" cy="30861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auto">
          <a:xfrm>
            <a:off x="8458200" y="4700016"/>
            <a:ext cx="228600" cy="228600"/>
          </a:xfrm>
          <a:prstGeom prst="rect">
            <a:avLst/>
          </a:prstGeom>
        </p:spPr>
        <p:txBody>
          <a:bodyPr vert="horz" lIns="0" tIns="0" rIns="0" bIns="0" rtlCol="0" anchor="b" anchorCtr="0"/>
          <a:lstStyle>
            <a:lvl1pPr algn="r">
              <a:defRPr sz="700" b="1">
                <a:solidFill>
                  <a:schemeClr val="tx1"/>
                </a:solidFill>
                <a:latin typeface="Verizon NHG DS" panose="020B0604020202020204" pitchFamily="34" charset="0"/>
              </a:defRPr>
            </a:lvl1pPr>
          </a:lstStyle>
          <a:p>
            <a:fld id="{E12D0507-9F86-7A45-BE8E-43760B9F92AA}" type="slidenum">
              <a:rPr lang="en-US" smtClean="0"/>
              <a:pPr/>
              <a:t>‹#›</a:t>
            </a:fld>
            <a:endParaRPr lang="en-US" dirty="0"/>
          </a:p>
        </p:txBody>
      </p:sp>
      <p:sp>
        <p:nvSpPr>
          <p:cNvPr id="9" name="Footer Placeholder 4">
            <a:extLst>
              <a:ext uri="{FF2B5EF4-FFF2-40B4-BE49-F238E27FC236}">
                <a16:creationId xmlns:a16="http://schemas.microsoft.com/office/drawing/2014/main" id="{0F6E7488-1577-3B49-BFAB-8328C6545892}"/>
              </a:ext>
            </a:extLst>
          </p:cNvPr>
          <p:cNvSpPr txBox="1">
            <a:spLocks/>
          </p:cNvSpPr>
          <p:nvPr userDrawn="1"/>
        </p:nvSpPr>
        <p:spPr bwMode="auto">
          <a:xfrm>
            <a:off x="1014846" y="4612166"/>
            <a:ext cx="7124700" cy="301211"/>
          </a:xfrm>
          <a:prstGeom prst="rect">
            <a:avLst/>
          </a:prstGeom>
          <a:noFill/>
        </p:spPr>
        <p:txBody>
          <a:bodyPr vert="horz" lIns="0" tIns="0" rIns="0" bIns="0" rtlCol="0" anchor="b" anchorCtr="0"/>
          <a:lstStyle>
            <a:defPPr>
              <a:defRPr lang="en-US"/>
            </a:defPPr>
            <a:lvl1pPr marL="0" algn="l" defTabSz="457200" rtl="0" eaLnBrk="1" latinLnBrk="0" hangingPunct="1">
              <a:defRPr sz="700" kern="1200">
                <a:solidFill>
                  <a:schemeClr val="tx2"/>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740"/>
              </a:lnSpc>
            </a:pPr>
            <a:r>
              <a:rPr lang="en-US" sz="650" b="0" i="0" kern="1200" dirty="0">
                <a:solidFill>
                  <a:schemeClr val="tx1"/>
                </a:solidFill>
                <a:effectLst/>
                <a:latin typeface="Verizon NHG DS" panose="020B0604020202020204" pitchFamily="34" charset="0"/>
                <a:ea typeface="+mn-ea"/>
                <a:cs typeface="Arial Narrow"/>
              </a:rPr>
              <a:t>Verizon confidential and proprietary. Unauthorized disclosure, reproduction or other use prohibited.</a:t>
            </a:r>
            <a:endParaRPr lang="en-US" sz="650" b="0" i="0" dirty="0">
              <a:solidFill>
                <a:schemeClr val="tx1"/>
              </a:solidFill>
              <a:latin typeface="Verizon NHG DS" panose="020B0604020202020204" pitchFamily="34" charset="0"/>
            </a:endParaRPr>
          </a:p>
        </p:txBody>
      </p:sp>
      <p:pic>
        <p:nvPicPr>
          <p:cNvPr id="5" name="Picture 4">
            <a:extLst>
              <a:ext uri="{FF2B5EF4-FFF2-40B4-BE49-F238E27FC236}">
                <a16:creationId xmlns:a16="http://schemas.microsoft.com/office/drawing/2014/main" id="{D9B8A5D5-5478-3C4D-988F-0FD429A71065}"/>
              </a:ext>
            </a:extLst>
          </p:cNvPr>
          <p:cNvPicPr>
            <a:picLocks noChangeAspect="1"/>
          </p:cNvPicPr>
          <p:nvPr userDrawn="1"/>
        </p:nvPicPr>
        <p:blipFill>
          <a:blip r:embed="rId30"/>
          <a:stretch>
            <a:fillRect/>
          </a:stretch>
        </p:blipFill>
        <p:spPr>
          <a:xfrm>
            <a:off x="352014" y="4573128"/>
            <a:ext cx="402026" cy="433841"/>
          </a:xfrm>
          <a:prstGeom prst="rect">
            <a:avLst/>
          </a:prstGeom>
        </p:spPr>
      </p:pic>
    </p:spTree>
    <p:extLst>
      <p:ext uri="{BB962C8B-B14F-4D97-AF65-F5344CB8AC3E}">
        <p14:creationId xmlns:p14="http://schemas.microsoft.com/office/powerpoint/2010/main" val="2880077780"/>
      </p:ext>
    </p:extLst>
  </p:cSld>
  <p:clrMap bg1="lt1" tx1="dk1" bg2="lt2" tx2="dk2" accent1="accent1" accent2="accent2" accent3="accent3" accent4="accent4" accent5="accent5" accent6="accent6" hlink="hlink" folHlink="folHlink"/>
  <p:sldLayoutIdLst>
    <p:sldLayoutId id="2147483687" r:id="rId1"/>
    <p:sldLayoutId id="2147483759" r:id="rId2"/>
    <p:sldLayoutId id="2147483763" r:id="rId3"/>
    <p:sldLayoutId id="2147483767" r:id="rId4"/>
    <p:sldLayoutId id="2147483768" r:id="rId5"/>
    <p:sldLayoutId id="2147483738" r:id="rId6"/>
    <p:sldLayoutId id="2147483743" r:id="rId7"/>
    <p:sldLayoutId id="2147483691" r:id="rId8"/>
    <p:sldLayoutId id="2147483766" r:id="rId9"/>
    <p:sldLayoutId id="2147483740" r:id="rId10"/>
    <p:sldLayoutId id="2147483760" r:id="rId11"/>
    <p:sldLayoutId id="2147483750" r:id="rId12"/>
    <p:sldLayoutId id="2147483714" r:id="rId13"/>
    <p:sldLayoutId id="2147483765" r:id="rId14"/>
    <p:sldLayoutId id="2147483741" r:id="rId15"/>
    <p:sldLayoutId id="2147483742" r:id="rId16"/>
    <p:sldLayoutId id="2147483751" r:id="rId17"/>
    <p:sldLayoutId id="2147483752" r:id="rId18"/>
    <p:sldLayoutId id="2147483755" r:id="rId19"/>
    <p:sldLayoutId id="2147483756" r:id="rId20"/>
    <p:sldLayoutId id="2147483753" r:id="rId21"/>
    <p:sldLayoutId id="2147483754" r:id="rId22"/>
    <p:sldLayoutId id="2147483757" r:id="rId23"/>
    <p:sldLayoutId id="2147483758" r:id="rId24"/>
    <p:sldLayoutId id="2147483713" r:id="rId25"/>
    <p:sldLayoutId id="2147483764" r:id="rId26"/>
    <p:sldLayoutId id="2147483769" r:id="rId27"/>
    <p:sldLayoutId id="2147483770" r:id="rId28"/>
  </p:sldLayoutIdLst>
  <p:hf hdr="0" ftr="0" dt="0"/>
  <p:txStyles>
    <p:titleStyle>
      <a:lvl1pPr algn="l" defTabSz="457200" rtl="0" eaLnBrk="1" latinLnBrk="0" hangingPunct="1">
        <a:lnSpc>
          <a:spcPct val="80000"/>
        </a:lnSpc>
        <a:spcBef>
          <a:spcPct val="0"/>
        </a:spcBef>
        <a:buNone/>
        <a:defRPr sz="2000" b="1" i="0" kern="1200">
          <a:solidFill>
            <a:schemeClr val="tx1"/>
          </a:solidFill>
          <a:latin typeface="Verizon NHG DS" panose="020B0604020202020204" pitchFamily="34" charset="0"/>
          <a:ea typeface="Verizon NHG DS" panose="020B0604020202020204" pitchFamily="34" charset="0"/>
          <a:cs typeface="Verizon NHG DS" panose="020B0604020202020204" pitchFamily="34" charset="0"/>
        </a:defRPr>
      </a:lvl1pPr>
    </p:titleStyle>
    <p:bodyStyle>
      <a:lvl1pPr marL="0" indent="0" algn="l" defTabSz="457200" rtl="0" eaLnBrk="1" latinLnBrk="0" hangingPunct="1">
        <a:lnSpc>
          <a:spcPct val="100000"/>
        </a:lnSpc>
        <a:spcBef>
          <a:spcPts val="900"/>
        </a:spcBef>
        <a:buFontTx/>
        <a:buNone/>
        <a:defRPr sz="1200" b="1"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1pPr>
      <a:lvl2pPr marL="0" indent="0" algn="l" defTabSz="457200" rtl="0" eaLnBrk="1" latinLnBrk="0" hangingPunct="1">
        <a:lnSpc>
          <a:spcPct val="100000"/>
        </a:lnSpc>
        <a:spcBef>
          <a:spcPts val="900"/>
        </a:spcBef>
        <a:buFontTx/>
        <a:buNone/>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2pPr>
      <a:lvl3pPr marL="230188" indent="-230188" algn="l" defTabSz="457200" rtl="0" eaLnBrk="1" latinLnBrk="0" hangingPunct="1">
        <a:lnSpc>
          <a:spcPct val="100000"/>
        </a:lnSpc>
        <a:spcBef>
          <a:spcPts val="600"/>
        </a:spcBef>
        <a:buFont typeface="Arial"/>
        <a:buChar char="•"/>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3pPr>
      <a:lvl4pPr marL="455613" indent="-225425" algn="l" defTabSz="457200" rtl="0" eaLnBrk="1" latinLnBrk="0" hangingPunct="1">
        <a:lnSpc>
          <a:spcPct val="100000"/>
        </a:lnSpc>
        <a:spcBef>
          <a:spcPts val="600"/>
        </a:spcBef>
        <a:buFont typeface="Arial" pitchFamily="34" charset="0"/>
        <a:buChar char="–"/>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4pPr>
      <a:lvl5pPr marL="685800" indent="-230188" algn="l" defTabSz="457200" rtl="0" eaLnBrk="1" latinLnBrk="0" hangingPunct="1">
        <a:lnSpc>
          <a:spcPct val="100000"/>
        </a:lnSpc>
        <a:spcBef>
          <a:spcPts val="600"/>
        </a:spcBef>
        <a:buFont typeface="Arial" pitchFamily="34" charset="0"/>
        <a:buChar char="–"/>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5pPr>
      <a:lvl6pPr marL="914400" indent="-225425"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6pPr>
      <a:lvl7pPr marL="1147763" indent="-233363"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7pPr>
      <a:lvl8pPr marL="1373188" indent="-225425"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8pPr>
      <a:lvl9pPr marL="1604963" indent="-231775"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9pPr>
    </p:bodyStyle>
    <p:other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88">
          <p15:clr>
            <a:srgbClr val="F26B43"/>
          </p15:clr>
        </p15:guide>
        <p15:guide id="3" pos="5472">
          <p15:clr>
            <a:srgbClr val="F26B43"/>
          </p15:clr>
        </p15:guide>
        <p15:guide id="4" pos="4752">
          <p15:clr>
            <a:srgbClr val="F26B43"/>
          </p15:clr>
        </p15:guide>
        <p15:guide id="5" orient="horz" pos="852" userDrawn="1">
          <p15:clr>
            <a:srgbClr val="F26B43"/>
          </p15:clr>
        </p15:guide>
        <p15:guide id="6" orient="horz" pos="2964">
          <p15:clr>
            <a:srgbClr val="F26B43"/>
          </p15:clr>
        </p15:guide>
        <p15:guide id="7" pos="2880">
          <p15:clr>
            <a:srgbClr val="F26B43"/>
          </p15:clr>
        </p15:guide>
        <p15:guide id="8" orient="horz" pos="372">
          <p15:clr>
            <a:srgbClr val="F26B43"/>
          </p15:clr>
        </p15:guide>
        <p15:guide id="9" orient="horz" pos="3084">
          <p15:clr>
            <a:srgbClr val="F26B43"/>
          </p15:clr>
        </p15:guide>
        <p15:guide id="10" orient="horz" pos="2796">
          <p15:clr>
            <a:srgbClr val="F26B43"/>
          </p15:clr>
        </p15:guide>
        <p15:guide id="11" pos="840">
          <p15:clr>
            <a:srgbClr val="F26B43"/>
          </p15:clr>
        </p15:guide>
        <p15:guide id="12" orient="horz" pos="7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streamingvideoalliance.org/sva-faq/" TargetMode="External"/><Relationship Id="rId3" Type="http://schemas.openxmlformats.org/officeDocument/2006/relationships/hyperlink" Target="https://www.cisco.com/c/en/us/solutions/executive-perspectives/annual-internet-report/index.html" TargetMode="External"/><Relationship Id="rId7" Type="http://schemas.openxmlformats.org/officeDocument/2006/relationships/hyperlink" Target="https://www.mordorintelligence.com/industry-reports/content-delivery-marke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www.omida.com/" TargetMode="External"/><Relationship Id="rId5" Type="http://schemas.openxmlformats.org/officeDocument/2006/relationships/hyperlink" Target="https://www.statista.com/outlook/dmo/digital-media/video-on-demand/united-states" TargetMode="External"/><Relationship Id="rId10" Type="http://schemas.openxmlformats.org/officeDocument/2006/relationships/hyperlink" Target="https://datatracker.ietf.org/wg/cdni/about/" TargetMode="External"/><Relationship Id="rId4" Type="http://schemas.openxmlformats.org/officeDocument/2006/relationships/hyperlink" Target="https://www.streamingmedia.com/Articles/ReadArticle.aspx?ArticleID=144177" TargetMode="External"/><Relationship Id="rId9" Type="http://schemas.openxmlformats.org/officeDocument/2006/relationships/hyperlink" Target="https://opencaching.streamingvideoallianc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2FA1-89D7-B84C-B016-B05428AF44B9}"/>
              </a:ext>
            </a:extLst>
          </p:cNvPr>
          <p:cNvSpPr>
            <a:spLocks noGrp="1"/>
          </p:cNvSpPr>
          <p:nvPr>
            <p:ph type="ctrTitle"/>
          </p:nvPr>
        </p:nvSpPr>
        <p:spPr>
          <a:xfrm>
            <a:off x="457200" y="463073"/>
            <a:ext cx="6786880" cy="1737360"/>
          </a:xfrm>
        </p:spPr>
        <p:txBody>
          <a:bodyPr/>
          <a:lstStyle/>
          <a:p>
            <a:r>
              <a:rPr lang="en-US" sz="4500" dirty="0"/>
              <a:t>Leveraging Open Caching for Last-Mile Delivery</a:t>
            </a:r>
            <a:br>
              <a:rPr lang="en-US" dirty="0"/>
            </a:br>
            <a:br>
              <a:rPr lang="en-US" dirty="0"/>
            </a:br>
            <a:endParaRPr lang="en-US" dirty="0"/>
          </a:p>
        </p:txBody>
      </p:sp>
      <p:sp>
        <p:nvSpPr>
          <p:cNvPr id="3" name="Subtitle 2">
            <a:extLst>
              <a:ext uri="{FF2B5EF4-FFF2-40B4-BE49-F238E27FC236}">
                <a16:creationId xmlns:a16="http://schemas.microsoft.com/office/drawing/2014/main" id="{A6A48CAA-A93F-D74C-B363-9416BEF76EB4}"/>
              </a:ext>
            </a:extLst>
          </p:cNvPr>
          <p:cNvSpPr>
            <a:spLocks noGrp="1"/>
          </p:cNvSpPr>
          <p:nvPr>
            <p:ph type="subTitle" idx="1"/>
          </p:nvPr>
        </p:nvSpPr>
        <p:spPr>
          <a:xfrm>
            <a:off x="457200" y="2434113"/>
            <a:ext cx="6004560" cy="1371600"/>
          </a:xfrm>
        </p:spPr>
        <p:txBody>
          <a:bodyPr/>
          <a:lstStyle/>
          <a:p>
            <a:pPr>
              <a:lnSpc>
                <a:spcPct val="90000"/>
              </a:lnSpc>
              <a:spcBef>
                <a:spcPts val="0"/>
              </a:spcBef>
            </a:pPr>
            <a:r>
              <a:rPr lang="en-US" sz="3600" dirty="0">
                <a:latin typeface="Verizon NHG DS" panose="020B0604020202020204" pitchFamily="34" charset="0"/>
              </a:rPr>
              <a:t>Contributors</a:t>
            </a:r>
            <a:endParaRPr lang="en-US" sz="1050" dirty="0">
              <a:latin typeface="Verizon NHG DS" panose="020B0604020202020204" pitchFamily="34" charset="0"/>
            </a:endParaRPr>
          </a:p>
          <a:p>
            <a:pPr>
              <a:lnSpc>
                <a:spcPct val="90000"/>
              </a:lnSpc>
              <a:spcBef>
                <a:spcPts val="600"/>
              </a:spcBef>
            </a:pPr>
            <a:r>
              <a:rPr lang="en-US" dirty="0">
                <a:latin typeface="Verizon NHG DS" panose="020B0604020202020204" pitchFamily="34" charset="0"/>
              </a:rPr>
              <a:t>Sanjay Mishra,</a:t>
            </a:r>
          </a:p>
          <a:p>
            <a:pPr>
              <a:lnSpc>
                <a:spcPct val="90000"/>
              </a:lnSpc>
              <a:spcBef>
                <a:spcPts val="600"/>
              </a:spcBef>
            </a:pPr>
            <a:r>
              <a:rPr lang="en-US" dirty="0">
                <a:latin typeface="Verizon NHG DS" panose="020B0604020202020204" pitchFamily="34" charset="0"/>
              </a:rPr>
              <a:t>Jeff Budney and  ErinRose Widner</a:t>
            </a:r>
          </a:p>
          <a:p>
            <a:pPr>
              <a:lnSpc>
                <a:spcPct val="90000"/>
              </a:lnSpc>
              <a:spcBef>
                <a:spcPts val="600"/>
              </a:spcBef>
            </a:pPr>
            <a:r>
              <a:rPr lang="en-US" sz="1050" dirty="0">
                <a:latin typeface="Verizon NHG DS" panose="020B0604020202020204" pitchFamily="34" charset="0"/>
              </a:rPr>
              <a:t> </a:t>
            </a:r>
          </a:p>
          <a:p>
            <a:pPr>
              <a:lnSpc>
                <a:spcPct val="90000"/>
              </a:lnSpc>
              <a:spcBef>
                <a:spcPts val="600"/>
              </a:spcBef>
            </a:pPr>
            <a:r>
              <a:rPr lang="en-US" dirty="0">
                <a:latin typeface="Verizon NHG DS" panose="020B0604020202020204" pitchFamily="34" charset="0"/>
              </a:rPr>
              <a:t>Verizon Business Group</a:t>
            </a:r>
          </a:p>
          <a:p>
            <a:pPr>
              <a:lnSpc>
                <a:spcPct val="90000"/>
              </a:lnSpc>
              <a:spcBef>
                <a:spcPts val="600"/>
              </a:spcBef>
            </a:pPr>
            <a:r>
              <a:rPr lang="en-US" dirty="0">
                <a:latin typeface="Verizon NHG DS" panose="020B0604020202020204" pitchFamily="34" charset="0"/>
              </a:rPr>
              <a:t>September 2022</a:t>
            </a:r>
          </a:p>
          <a:p>
            <a:endParaRPr lang="en-US" dirty="0"/>
          </a:p>
        </p:txBody>
      </p:sp>
    </p:spTree>
    <p:extLst>
      <p:ext uri="{BB962C8B-B14F-4D97-AF65-F5344CB8AC3E}">
        <p14:creationId xmlns:p14="http://schemas.microsoft.com/office/powerpoint/2010/main" val="119348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38B07E0-30E9-CE49-8353-59CFE68F0CE6}"/>
              </a:ext>
            </a:extLst>
          </p:cNvPr>
          <p:cNvSpPr/>
          <p:nvPr/>
        </p:nvSpPr>
        <p:spPr>
          <a:xfrm>
            <a:off x="4246880" y="1960880"/>
            <a:ext cx="4643120" cy="1513840"/>
          </a:xfrm>
          <a:prstGeom prst="roundRect">
            <a:avLst/>
          </a:prstGeom>
          <a:solidFill>
            <a:schemeClr val="accent2"/>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7C59020E-710A-EF44-8A7B-92653AE704D0}"/>
              </a:ext>
            </a:extLst>
          </p:cNvPr>
          <p:cNvSpPr>
            <a:spLocks noGrp="1"/>
          </p:cNvSpPr>
          <p:nvPr>
            <p:ph idx="1"/>
          </p:nvPr>
        </p:nvSpPr>
        <p:spPr>
          <a:xfrm>
            <a:off x="274321" y="1402080"/>
            <a:ext cx="3811734" cy="2885440"/>
          </a:xfrm>
        </p:spPr>
        <p:txBody>
          <a:bodyPr>
            <a:normAutofit/>
          </a:bodyPr>
          <a:lstStyle/>
          <a:p>
            <a:r>
              <a:rPr lang="en-US" b="0" dirty="0"/>
              <a:t>Content Delivery Networks (CDNs) have provided a far-reaching network for content providers to deliver content to their subscribers, and has become the standard delivery model. But according to The Streaming Video Technology Alliance,</a:t>
            </a:r>
            <a:r>
              <a:rPr lang="en-US" b="0" baseline="30000" dirty="0"/>
              <a:t> </a:t>
            </a:r>
            <a:r>
              <a:rPr lang="en-US" b="0" dirty="0"/>
              <a:t>ISPs also have a place in being part of the delivery value chain as we move forward.</a:t>
            </a:r>
            <a:r>
              <a:rPr lang="en-US" sz="500" b="0" dirty="0"/>
              <a:t> [7]</a:t>
            </a:r>
          </a:p>
          <a:p>
            <a:r>
              <a:rPr lang="en-US" b="0" dirty="0"/>
              <a:t>SVTA is an industry forum founded in 2014 open to all within the online video value chain, focused on the ecosystem, architecture, technologies, and best practices needed to support the future of video facilitates the development of solutions to solve technical challenges so consumers can experience the best possible viewing experience, anywhere in the world, on any device.</a:t>
            </a:r>
          </a:p>
        </p:txBody>
      </p:sp>
      <p:sp>
        <p:nvSpPr>
          <p:cNvPr id="3" name="Slide Number Placeholder 2">
            <a:extLst>
              <a:ext uri="{FF2B5EF4-FFF2-40B4-BE49-F238E27FC236}">
                <a16:creationId xmlns:a16="http://schemas.microsoft.com/office/drawing/2014/main" id="{C05FF2AE-7955-1547-983E-BA10D1799AAD}"/>
              </a:ext>
            </a:extLst>
          </p:cNvPr>
          <p:cNvSpPr>
            <a:spLocks noGrp="1"/>
          </p:cNvSpPr>
          <p:nvPr>
            <p:ph type="sldNum" sz="quarter" idx="12"/>
          </p:nvPr>
        </p:nvSpPr>
        <p:spPr/>
        <p:txBody>
          <a:bodyPr/>
          <a:lstStyle/>
          <a:p>
            <a:fld id="{E12D0507-9F86-7A45-BE8E-43760B9F92AA}" type="slidenum">
              <a:rPr lang="en-US" smtClean="0"/>
              <a:pPr/>
              <a:t>10</a:t>
            </a:fld>
            <a:endParaRPr lang="en-US" dirty="0"/>
          </a:p>
        </p:txBody>
      </p:sp>
      <p:sp>
        <p:nvSpPr>
          <p:cNvPr id="4" name="Title 3">
            <a:extLst>
              <a:ext uri="{FF2B5EF4-FFF2-40B4-BE49-F238E27FC236}">
                <a16:creationId xmlns:a16="http://schemas.microsoft.com/office/drawing/2014/main" id="{A385066F-D10E-8344-943C-1C5072CA79E3}"/>
              </a:ext>
            </a:extLst>
          </p:cNvPr>
          <p:cNvSpPr>
            <a:spLocks noGrp="1"/>
          </p:cNvSpPr>
          <p:nvPr>
            <p:ph type="title"/>
          </p:nvPr>
        </p:nvSpPr>
        <p:spPr>
          <a:xfrm>
            <a:off x="467360" y="621030"/>
            <a:ext cx="7386320" cy="571500"/>
          </a:xfrm>
        </p:spPr>
        <p:txBody>
          <a:bodyPr/>
          <a:lstStyle/>
          <a:p>
            <a:r>
              <a:rPr lang="en-US" dirty="0"/>
              <a:t>The Content Delivery Evolution &amp; Streaming Video Technology Alliance (SVA)</a:t>
            </a:r>
          </a:p>
        </p:txBody>
      </p:sp>
      <p:pic>
        <p:nvPicPr>
          <p:cNvPr id="7" name="Picture 6">
            <a:extLst>
              <a:ext uri="{FF2B5EF4-FFF2-40B4-BE49-F238E27FC236}">
                <a16:creationId xmlns:a16="http://schemas.microsoft.com/office/drawing/2014/main" id="{1D876A36-725E-5D42-B82E-078B07A26B85}"/>
              </a:ext>
            </a:extLst>
          </p:cNvPr>
          <p:cNvPicPr>
            <a:picLocks noChangeAspect="1"/>
          </p:cNvPicPr>
          <p:nvPr/>
        </p:nvPicPr>
        <p:blipFill>
          <a:blip r:embed="rId3"/>
          <a:stretch>
            <a:fillRect/>
          </a:stretch>
        </p:blipFill>
        <p:spPr>
          <a:xfrm>
            <a:off x="4540186" y="1960880"/>
            <a:ext cx="4056444" cy="1405890"/>
          </a:xfrm>
          <a:prstGeom prst="rect">
            <a:avLst/>
          </a:prstGeom>
        </p:spPr>
      </p:pic>
    </p:spTree>
    <p:extLst>
      <p:ext uri="{BB962C8B-B14F-4D97-AF65-F5344CB8AC3E}">
        <p14:creationId xmlns:p14="http://schemas.microsoft.com/office/powerpoint/2010/main" val="151020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905D3-6CEA-A84D-A1FC-EE2BE836BEAB}"/>
              </a:ext>
            </a:extLst>
          </p:cNvPr>
          <p:cNvSpPr>
            <a:spLocks noGrp="1"/>
          </p:cNvSpPr>
          <p:nvPr>
            <p:ph idx="1"/>
          </p:nvPr>
        </p:nvSpPr>
        <p:spPr>
          <a:xfrm>
            <a:off x="2414239" y="2458720"/>
            <a:ext cx="6043961" cy="1968531"/>
          </a:xfrm>
        </p:spPr>
        <p:txBody>
          <a:bodyPr>
            <a:normAutofit fontScale="92500" lnSpcReduction="10000"/>
          </a:bodyPr>
          <a:lstStyle/>
          <a:p>
            <a:r>
              <a:rPr lang="en-US" b="0" dirty="0"/>
              <a:t>According to a previously published white paper by the Streaming Video Alliance:</a:t>
            </a:r>
          </a:p>
          <a:p>
            <a:r>
              <a:rPr lang="en-US" b="0" i="1" dirty="0"/>
              <a:t>“If all the participants in the distribution chain—CPs, CDNs, and ISPs—continue to work independently, the industry will never resolve the scale and quality issues plaguing widespread adoption of streaming video. To truly address the challenges, CPs, CDNs, and ISPs must come together and collaborate to create a new, integrated delivery architecture.</a:t>
            </a:r>
          </a:p>
          <a:p>
            <a:r>
              <a:rPr lang="en-US" b="0" i="1" dirty="0"/>
              <a:t>The Streaming Video Alliance has codified such a collaborative approach in the Open Caching Network (OCN). This innovative solution, developed as a series of specifications from the Open Caching Working Group, is an open way that all three constituents can operate seamlessly together. Rather than siloed technologies, the entire ecosystem works together to develop and share information as part of each request to satisfy the ultimate goal—ensure viewers get the best possible streaming video experience.”</a:t>
            </a:r>
          </a:p>
          <a:p>
            <a:endParaRPr lang="en-US" b="0" dirty="0"/>
          </a:p>
          <a:p>
            <a:endParaRPr lang="en-US" dirty="0"/>
          </a:p>
        </p:txBody>
      </p:sp>
      <p:sp>
        <p:nvSpPr>
          <p:cNvPr id="3" name="Slide Number Placeholder 2">
            <a:extLst>
              <a:ext uri="{FF2B5EF4-FFF2-40B4-BE49-F238E27FC236}">
                <a16:creationId xmlns:a16="http://schemas.microsoft.com/office/drawing/2014/main" id="{85B100E2-B413-454D-A2EC-C733A5680429}"/>
              </a:ext>
            </a:extLst>
          </p:cNvPr>
          <p:cNvSpPr>
            <a:spLocks noGrp="1"/>
          </p:cNvSpPr>
          <p:nvPr>
            <p:ph type="sldNum" sz="quarter" idx="12"/>
          </p:nvPr>
        </p:nvSpPr>
        <p:spPr/>
        <p:txBody>
          <a:bodyPr/>
          <a:lstStyle/>
          <a:p>
            <a:fld id="{E12D0507-9F86-7A45-BE8E-43760B9F92AA}" type="slidenum">
              <a:rPr lang="en-US" smtClean="0"/>
              <a:pPr/>
              <a:t>11</a:t>
            </a:fld>
            <a:endParaRPr lang="en-US" dirty="0"/>
          </a:p>
        </p:txBody>
      </p:sp>
      <p:sp>
        <p:nvSpPr>
          <p:cNvPr id="4" name="Title 3">
            <a:extLst>
              <a:ext uri="{FF2B5EF4-FFF2-40B4-BE49-F238E27FC236}">
                <a16:creationId xmlns:a16="http://schemas.microsoft.com/office/drawing/2014/main" id="{AAB7214E-E9A7-E44E-BFB2-C997594EBCAF}"/>
              </a:ext>
            </a:extLst>
          </p:cNvPr>
          <p:cNvSpPr>
            <a:spLocks noGrp="1"/>
          </p:cNvSpPr>
          <p:nvPr>
            <p:ph type="title"/>
          </p:nvPr>
        </p:nvSpPr>
        <p:spPr/>
        <p:txBody>
          <a:bodyPr/>
          <a:lstStyle/>
          <a:p>
            <a:r>
              <a:rPr lang="en-US" dirty="0"/>
              <a:t>Streaming Video Technology Alliance:  Open Caching Working Group</a:t>
            </a:r>
          </a:p>
        </p:txBody>
      </p:sp>
      <p:pic>
        <p:nvPicPr>
          <p:cNvPr id="6" name="Picture 5">
            <a:extLst>
              <a:ext uri="{FF2B5EF4-FFF2-40B4-BE49-F238E27FC236}">
                <a16:creationId xmlns:a16="http://schemas.microsoft.com/office/drawing/2014/main" id="{D2F5714E-26DF-ED4B-9970-20B15C14159E}"/>
              </a:ext>
            </a:extLst>
          </p:cNvPr>
          <p:cNvPicPr>
            <a:picLocks noChangeAspect="1"/>
          </p:cNvPicPr>
          <p:nvPr/>
        </p:nvPicPr>
        <p:blipFill>
          <a:blip r:embed="rId3"/>
          <a:stretch>
            <a:fillRect/>
          </a:stretch>
        </p:blipFill>
        <p:spPr>
          <a:xfrm>
            <a:off x="457200" y="1162050"/>
            <a:ext cx="4354830" cy="1557664"/>
          </a:xfrm>
          <a:prstGeom prst="rect">
            <a:avLst/>
          </a:prstGeom>
        </p:spPr>
      </p:pic>
    </p:spTree>
    <p:extLst>
      <p:ext uri="{BB962C8B-B14F-4D97-AF65-F5344CB8AC3E}">
        <p14:creationId xmlns:p14="http://schemas.microsoft.com/office/powerpoint/2010/main" val="309405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82BE81-01B5-294A-B88C-ED448D09097E}"/>
              </a:ext>
            </a:extLst>
          </p:cNvPr>
          <p:cNvSpPr>
            <a:spLocks noGrp="1"/>
          </p:cNvSpPr>
          <p:nvPr>
            <p:ph idx="1"/>
          </p:nvPr>
        </p:nvSpPr>
        <p:spPr>
          <a:xfrm>
            <a:off x="5600700" y="1346914"/>
            <a:ext cx="2971800" cy="2716371"/>
          </a:xfrm>
        </p:spPr>
        <p:txBody>
          <a:bodyPr>
            <a:normAutofit/>
          </a:bodyPr>
          <a:lstStyle/>
          <a:p>
            <a:pPr marL="171450" indent="-171450">
              <a:buFont typeface="Arial" panose="020B0604020202020204" pitchFamily="34" charset="0"/>
              <a:buChar char="•"/>
            </a:pPr>
            <a:r>
              <a:rPr lang="en-US" b="0" dirty="0"/>
              <a:t>Open Caching Network is an edge caching architecture that allows Content Providers and Content Delivery Networks to utilize caches deployed by Internet Service Providers at the edge of their networks. </a:t>
            </a:r>
          </a:p>
          <a:p>
            <a:pPr marL="171450" indent="-171450">
              <a:buFont typeface="Arial" panose="020B0604020202020204" pitchFamily="34" charset="0"/>
              <a:buChar char="•"/>
            </a:pPr>
            <a:r>
              <a:rPr lang="en-US" b="0" dirty="0"/>
              <a:t>In essence, Open Caching allows CP and CDNs to offload content seamlessly in a manner that brings content closer to the user since the Open Caching architecture extends the content delivery infrastructure deep into service provider networks. </a:t>
            </a:r>
            <a:endParaRPr lang="en-US" dirty="0"/>
          </a:p>
        </p:txBody>
      </p:sp>
      <p:sp>
        <p:nvSpPr>
          <p:cNvPr id="3" name="Slide Number Placeholder 2">
            <a:extLst>
              <a:ext uri="{FF2B5EF4-FFF2-40B4-BE49-F238E27FC236}">
                <a16:creationId xmlns:a16="http://schemas.microsoft.com/office/drawing/2014/main" id="{FD673D3C-9590-B744-8746-0CEC8FACE985}"/>
              </a:ext>
            </a:extLst>
          </p:cNvPr>
          <p:cNvSpPr>
            <a:spLocks noGrp="1"/>
          </p:cNvSpPr>
          <p:nvPr>
            <p:ph type="sldNum" sz="quarter" idx="12"/>
          </p:nvPr>
        </p:nvSpPr>
        <p:spPr/>
        <p:txBody>
          <a:bodyPr/>
          <a:lstStyle/>
          <a:p>
            <a:fld id="{E12D0507-9F86-7A45-BE8E-43760B9F92AA}" type="slidenum">
              <a:rPr lang="en-US" smtClean="0"/>
              <a:pPr/>
              <a:t>12</a:t>
            </a:fld>
            <a:endParaRPr lang="en-US" dirty="0"/>
          </a:p>
        </p:txBody>
      </p:sp>
      <p:sp>
        <p:nvSpPr>
          <p:cNvPr id="4" name="Title 3">
            <a:extLst>
              <a:ext uri="{FF2B5EF4-FFF2-40B4-BE49-F238E27FC236}">
                <a16:creationId xmlns:a16="http://schemas.microsoft.com/office/drawing/2014/main" id="{28F55DA8-E067-0D48-AE87-5BC8C2A1BEB2}"/>
              </a:ext>
            </a:extLst>
          </p:cNvPr>
          <p:cNvSpPr>
            <a:spLocks noGrp="1"/>
          </p:cNvSpPr>
          <p:nvPr>
            <p:ph type="title"/>
          </p:nvPr>
        </p:nvSpPr>
        <p:spPr/>
        <p:txBody>
          <a:bodyPr/>
          <a:lstStyle/>
          <a:p>
            <a:r>
              <a:rPr lang="en-US" dirty="0"/>
              <a:t>What is the Open Caching Network?</a:t>
            </a:r>
          </a:p>
        </p:txBody>
      </p:sp>
      <p:pic>
        <p:nvPicPr>
          <p:cNvPr id="5" name="Picture 4">
            <a:extLst>
              <a:ext uri="{FF2B5EF4-FFF2-40B4-BE49-F238E27FC236}">
                <a16:creationId xmlns:a16="http://schemas.microsoft.com/office/drawing/2014/main" id="{AC22DAA3-40CC-5A45-A463-116CA063E577}"/>
              </a:ext>
            </a:extLst>
          </p:cNvPr>
          <p:cNvPicPr>
            <a:picLocks noChangeAspect="1"/>
          </p:cNvPicPr>
          <p:nvPr/>
        </p:nvPicPr>
        <p:blipFill>
          <a:blip r:embed="rId2"/>
          <a:stretch>
            <a:fillRect/>
          </a:stretch>
        </p:blipFill>
        <p:spPr>
          <a:xfrm>
            <a:off x="345440" y="1308259"/>
            <a:ext cx="4966546" cy="2793682"/>
          </a:xfrm>
          <a:prstGeom prst="rect">
            <a:avLst/>
          </a:prstGeom>
        </p:spPr>
      </p:pic>
    </p:spTree>
    <p:extLst>
      <p:ext uri="{BB962C8B-B14F-4D97-AF65-F5344CB8AC3E}">
        <p14:creationId xmlns:p14="http://schemas.microsoft.com/office/powerpoint/2010/main" val="176480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2D4A7A-AD3D-684D-912B-D843128596D1}"/>
              </a:ext>
            </a:extLst>
          </p:cNvPr>
          <p:cNvSpPr>
            <a:spLocks noGrp="1"/>
          </p:cNvSpPr>
          <p:nvPr>
            <p:ph type="sldNum" sz="quarter" idx="12"/>
          </p:nvPr>
        </p:nvSpPr>
        <p:spPr/>
        <p:txBody>
          <a:bodyPr/>
          <a:lstStyle/>
          <a:p>
            <a:fld id="{E12D0507-9F86-7A45-BE8E-43760B9F92AA}" type="slidenum">
              <a:rPr lang="en-US" smtClean="0"/>
              <a:pPr/>
              <a:t>13</a:t>
            </a:fld>
            <a:endParaRPr lang="en-US" dirty="0"/>
          </a:p>
        </p:txBody>
      </p:sp>
      <p:sp>
        <p:nvSpPr>
          <p:cNvPr id="4" name="Title 3">
            <a:extLst>
              <a:ext uri="{FF2B5EF4-FFF2-40B4-BE49-F238E27FC236}">
                <a16:creationId xmlns:a16="http://schemas.microsoft.com/office/drawing/2014/main" id="{B1F8DEC6-7800-1F4F-BD23-09230EC780BF}"/>
              </a:ext>
            </a:extLst>
          </p:cNvPr>
          <p:cNvSpPr>
            <a:spLocks noGrp="1"/>
          </p:cNvSpPr>
          <p:nvPr>
            <p:ph type="title"/>
          </p:nvPr>
        </p:nvSpPr>
        <p:spPr/>
        <p:txBody>
          <a:bodyPr/>
          <a:lstStyle/>
          <a:p>
            <a:r>
              <a:rPr lang="en-US" dirty="0"/>
              <a:t>Open Caching Model High-Level View</a:t>
            </a:r>
          </a:p>
        </p:txBody>
      </p:sp>
      <p:pic>
        <p:nvPicPr>
          <p:cNvPr id="5" name="Picture 4" descr="OCN KPI Visual Graphics">
            <a:extLst>
              <a:ext uri="{FF2B5EF4-FFF2-40B4-BE49-F238E27FC236}">
                <a16:creationId xmlns:a16="http://schemas.microsoft.com/office/drawing/2014/main" id="{1ADBEF44-361C-A942-AB6C-7EEC55CF7B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00500" y="1256371"/>
            <a:ext cx="4179029" cy="2958945"/>
          </a:xfrm>
          <a:prstGeom prst="rect">
            <a:avLst/>
          </a:prstGeom>
          <a:noFill/>
          <a:ln>
            <a:noFill/>
          </a:ln>
        </p:spPr>
      </p:pic>
      <p:sp>
        <p:nvSpPr>
          <p:cNvPr id="6" name="Content Placeholder 1">
            <a:extLst>
              <a:ext uri="{FF2B5EF4-FFF2-40B4-BE49-F238E27FC236}">
                <a16:creationId xmlns:a16="http://schemas.microsoft.com/office/drawing/2014/main" id="{C4FE1287-E8AC-0447-ADE0-84BBE86FEB7F}"/>
              </a:ext>
            </a:extLst>
          </p:cNvPr>
          <p:cNvSpPr>
            <a:spLocks noGrp="1"/>
          </p:cNvSpPr>
          <p:nvPr>
            <p:ph idx="1"/>
          </p:nvPr>
        </p:nvSpPr>
        <p:spPr>
          <a:xfrm>
            <a:off x="457200" y="1352550"/>
            <a:ext cx="2917902" cy="3086100"/>
          </a:xfrm>
        </p:spPr>
        <p:txBody>
          <a:bodyPr>
            <a:normAutofit fontScale="85000" lnSpcReduction="10000"/>
          </a:bodyPr>
          <a:lstStyle/>
          <a:p>
            <a:r>
              <a:rPr lang="en-US" dirty="0"/>
              <a:t>The Open Caching Working Group identified three core components that together create the open caching network. </a:t>
            </a:r>
          </a:p>
          <a:p>
            <a:r>
              <a:rPr lang="en-US" dirty="0"/>
              <a:t>Open Caching Node (OCN): </a:t>
            </a:r>
            <a:r>
              <a:rPr lang="en-US" b="0" dirty="0"/>
              <a:t>A universal multi-tenant cache function deployed and owned by the service provider in close proximity to the users.</a:t>
            </a:r>
          </a:p>
          <a:p>
            <a:pPr lvl="0"/>
            <a:r>
              <a:rPr lang="en-US" dirty="0"/>
              <a:t>Content Provider/CDN Open Cache Controller (CP/CDN OCC): </a:t>
            </a:r>
            <a:r>
              <a:rPr lang="en-US" b="0" dirty="0"/>
              <a:t>a control function used by delegating Content Provider (CP) and/or a CDN to exchange control plane messages and routing to the open cache resources inside service provider networks.</a:t>
            </a:r>
          </a:p>
          <a:p>
            <a:pPr lvl="0"/>
            <a:r>
              <a:rPr lang="en-US" dirty="0"/>
              <a:t>Service Provider Open Cache Controller/Request Router (SP OCC): </a:t>
            </a:r>
            <a:r>
              <a:rPr lang="en-US" b="0" dirty="0"/>
              <a:t>a control function used by a service provider with an open caching deployment to interwork with the corresponding instance upstream at the CP/CDN layer and downstream to delegate content to the network of OCNs. </a:t>
            </a:r>
          </a:p>
          <a:p>
            <a:endParaRPr lang="en-US" dirty="0"/>
          </a:p>
          <a:p>
            <a:endParaRPr lang="en-US" dirty="0"/>
          </a:p>
        </p:txBody>
      </p:sp>
      <p:sp>
        <p:nvSpPr>
          <p:cNvPr id="2" name="Oval 1">
            <a:extLst>
              <a:ext uri="{FF2B5EF4-FFF2-40B4-BE49-F238E27FC236}">
                <a16:creationId xmlns:a16="http://schemas.microsoft.com/office/drawing/2014/main" id="{051A96BD-FDBC-F143-823D-FBBF7BD2EB46}"/>
              </a:ext>
            </a:extLst>
          </p:cNvPr>
          <p:cNvSpPr/>
          <p:nvPr/>
        </p:nvSpPr>
        <p:spPr>
          <a:xfrm>
            <a:off x="5293360" y="3078480"/>
            <a:ext cx="568960" cy="528320"/>
          </a:xfrm>
          <a:prstGeom prst="ellipse">
            <a:avLst/>
          </a:prstGeom>
          <a:noFill/>
          <a:ln w="50800">
            <a:solidFill>
              <a:schemeClr val="accent1"/>
            </a:solid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0CC732AF-6DBE-9A4C-BA1E-C363DA766C15}"/>
              </a:ext>
            </a:extLst>
          </p:cNvPr>
          <p:cNvSpPr/>
          <p:nvPr/>
        </p:nvSpPr>
        <p:spPr>
          <a:xfrm>
            <a:off x="6370320" y="3078480"/>
            <a:ext cx="568960" cy="528320"/>
          </a:xfrm>
          <a:prstGeom prst="ellipse">
            <a:avLst/>
          </a:prstGeom>
          <a:noFill/>
          <a:ln w="50800">
            <a:solidFill>
              <a:schemeClr val="accent1"/>
            </a:solid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AD33FBC-049E-FE47-AF38-C53134D729E5}"/>
              </a:ext>
            </a:extLst>
          </p:cNvPr>
          <p:cNvSpPr/>
          <p:nvPr/>
        </p:nvSpPr>
        <p:spPr>
          <a:xfrm>
            <a:off x="6939280" y="1819724"/>
            <a:ext cx="665480" cy="619760"/>
          </a:xfrm>
          <a:prstGeom prst="ellipse">
            <a:avLst/>
          </a:prstGeom>
          <a:noFill/>
          <a:ln w="50800">
            <a:solidFill>
              <a:schemeClr val="accent1"/>
            </a:solid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549D6ED-A639-994D-8DAD-273238F11B0A}"/>
              </a:ext>
            </a:extLst>
          </p:cNvPr>
          <p:cNvSpPr/>
          <p:nvPr/>
        </p:nvSpPr>
        <p:spPr>
          <a:xfrm>
            <a:off x="4794250" y="1809564"/>
            <a:ext cx="665480" cy="619760"/>
          </a:xfrm>
          <a:prstGeom prst="ellipse">
            <a:avLst/>
          </a:prstGeom>
          <a:noFill/>
          <a:ln w="50800">
            <a:solidFill>
              <a:schemeClr val="accent1"/>
            </a:solid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4C33B0A-E24F-D84F-9F50-48E9DB9A45DF}"/>
              </a:ext>
            </a:extLst>
          </p:cNvPr>
          <p:cNvSpPr/>
          <p:nvPr/>
        </p:nvSpPr>
        <p:spPr>
          <a:xfrm>
            <a:off x="5757274" y="2439484"/>
            <a:ext cx="665480" cy="619760"/>
          </a:xfrm>
          <a:prstGeom prst="ellipse">
            <a:avLst/>
          </a:prstGeom>
          <a:noFill/>
          <a:ln w="50800">
            <a:solidFill>
              <a:schemeClr val="accent1"/>
            </a:solid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769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51E2-7F26-2A42-99D1-2F27668B3823}"/>
              </a:ext>
            </a:extLst>
          </p:cNvPr>
          <p:cNvSpPr>
            <a:spLocks noGrp="1"/>
          </p:cNvSpPr>
          <p:nvPr>
            <p:ph type="title"/>
          </p:nvPr>
        </p:nvSpPr>
        <p:spPr/>
        <p:txBody>
          <a:bodyPr/>
          <a:lstStyle/>
          <a:p>
            <a:r>
              <a:rPr lang="en-US" dirty="0"/>
              <a:t>Case Study: Open Caching Delivery</a:t>
            </a:r>
          </a:p>
        </p:txBody>
      </p:sp>
      <p:sp>
        <p:nvSpPr>
          <p:cNvPr id="4" name="Slide Number Placeholder 3">
            <a:extLst>
              <a:ext uri="{FF2B5EF4-FFF2-40B4-BE49-F238E27FC236}">
                <a16:creationId xmlns:a16="http://schemas.microsoft.com/office/drawing/2014/main" id="{FF1E6F38-A064-D04D-9EE7-EA4E22904A7A}"/>
              </a:ext>
            </a:extLst>
          </p:cNvPr>
          <p:cNvSpPr>
            <a:spLocks noGrp="1"/>
          </p:cNvSpPr>
          <p:nvPr>
            <p:ph type="sldNum" sz="quarter" idx="4"/>
          </p:nvPr>
        </p:nvSpPr>
        <p:spPr/>
        <p:txBody>
          <a:bodyPr/>
          <a:lstStyle/>
          <a:p>
            <a:fld id="{E12D0507-9F86-7A45-BE8E-43760B9F92AA}" type="slidenum">
              <a:rPr lang="en-US" smtClean="0"/>
              <a:pPr/>
              <a:t>14</a:t>
            </a:fld>
            <a:endParaRPr lang="en-US" dirty="0"/>
          </a:p>
        </p:txBody>
      </p:sp>
    </p:spTree>
    <p:extLst>
      <p:ext uri="{BB962C8B-B14F-4D97-AF65-F5344CB8AC3E}">
        <p14:creationId xmlns:p14="http://schemas.microsoft.com/office/powerpoint/2010/main" val="428704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24B28-1C39-4245-B6A8-03AC8D85951D}"/>
              </a:ext>
            </a:extLst>
          </p:cNvPr>
          <p:cNvSpPr>
            <a:spLocks noGrp="1"/>
          </p:cNvSpPr>
          <p:nvPr>
            <p:ph idx="1"/>
          </p:nvPr>
        </p:nvSpPr>
        <p:spPr>
          <a:xfrm>
            <a:off x="4780714" y="2334855"/>
            <a:ext cx="3791786" cy="1927265"/>
          </a:xfrm>
        </p:spPr>
        <p:txBody>
          <a:bodyPr>
            <a:noAutofit/>
          </a:bodyPr>
          <a:lstStyle/>
          <a:p>
            <a:r>
              <a:rPr lang="en-US" dirty="0"/>
              <a:t>Scenario</a:t>
            </a:r>
          </a:p>
          <a:p>
            <a:pPr marL="171450" indent="-171450">
              <a:buFont typeface="Arial" panose="020B0604020202020204" pitchFamily="34" charset="0"/>
              <a:buChar char="•"/>
            </a:pPr>
            <a:r>
              <a:rPr lang="en-US" b="0" dirty="0"/>
              <a:t>For this use case, we tested a scenario where two streams of content were delivered to a Fios subscriber. </a:t>
            </a:r>
          </a:p>
          <a:p>
            <a:pPr marL="171450" indent="-171450">
              <a:buFont typeface="Arial" panose="020B0604020202020204" pitchFamily="34" charset="0"/>
              <a:buChar char="•"/>
            </a:pPr>
            <a:r>
              <a:rPr lang="en-US" b="0" dirty="0"/>
              <a:t>The source for one stream originated outside of the ISP caches and the second source was the ISP-hosted caches.  </a:t>
            </a:r>
          </a:p>
        </p:txBody>
      </p:sp>
      <p:sp>
        <p:nvSpPr>
          <p:cNvPr id="3" name="Slide Number Placeholder 2">
            <a:extLst>
              <a:ext uri="{FF2B5EF4-FFF2-40B4-BE49-F238E27FC236}">
                <a16:creationId xmlns:a16="http://schemas.microsoft.com/office/drawing/2014/main" id="{9A848057-6AB4-3E44-B37F-A928E6CCBBB8}"/>
              </a:ext>
            </a:extLst>
          </p:cNvPr>
          <p:cNvSpPr>
            <a:spLocks noGrp="1"/>
          </p:cNvSpPr>
          <p:nvPr>
            <p:ph type="sldNum" sz="quarter" idx="12"/>
          </p:nvPr>
        </p:nvSpPr>
        <p:spPr/>
        <p:txBody>
          <a:bodyPr/>
          <a:lstStyle/>
          <a:p>
            <a:fld id="{E12D0507-9F86-7A45-BE8E-43760B9F92AA}" type="slidenum">
              <a:rPr lang="en-US" smtClean="0"/>
              <a:pPr/>
              <a:t>15</a:t>
            </a:fld>
            <a:endParaRPr lang="en-US" dirty="0"/>
          </a:p>
        </p:txBody>
      </p:sp>
      <p:sp>
        <p:nvSpPr>
          <p:cNvPr id="4" name="Title 3">
            <a:extLst>
              <a:ext uri="{FF2B5EF4-FFF2-40B4-BE49-F238E27FC236}">
                <a16:creationId xmlns:a16="http://schemas.microsoft.com/office/drawing/2014/main" id="{9291F37E-7CAC-464C-9ADA-402B83B4CE31}"/>
              </a:ext>
            </a:extLst>
          </p:cNvPr>
          <p:cNvSpPr>
            <a:spLocks noGrp="1"/>
          </p:cNvSpPr>
          <p:nvPr>
            <p:ph type="title"/>
          </p:nvPr>
        </p:nvSpPr>
        <p:spPr/>
        <p:txBody>
          <a:bodyPr/>
          <a:lstStyle/>
          <a:p>
            <a:r>
              <a:rPr lang="en-US" dirty="0"/>
              <a:t>Testing Setup &amp; Scenario</a:t>
            </a:r>
          </a:p>
        </p:txBody>
      </p:sp>
      <p:sp>
        <p:nvSpPr>
          <p:cNvPr id="5" name="Content Placeholder 1">
            <a:extLst>
              <a:ext uri="{FF2B5EF4-FFF2-40B4-BE49-F238E27FC236}">
                <a16:creationId xmlns:a16="http://schemas.microsoft.com/office/drawing/2014/main" id="{A85D83B6-93EA-0D4D-B66D-4558C3925AD9}"/>
              </a:ext>
            </a:extLst>
          </p:cNvPr>
          <p:cNvSpPr txBox="1">
            <a:spLocks/>
          </p:cNvSpPr>
          <p:nvPr/>
        </p:nvSpPr>
        <p:spPr bwMode="auto">
          <a:xfrm>
            <a:off x="459180" y="1176020"/>
            <a:ext cx="3810000" cy="3086100"/>
          </a:xfrm>
          <a:prstGeom prst="rect">
            <a:avLst/>
          </a:prstGeom>
        </p:spPr>
        <p:txBody>
          <a:bodyPr vert="horz" lIns="0" tIns="0" rIns="0" bIns="0" rtlCol="0">
            <a:noAutofit/>
          </a:bodyPr>
          <a:lstStyle>
            <a:lvl1pPr marL="0" indent="0" algn="l" defTabSz="457200" rtl="0" eaLnBrk="1" latinLnBrk="0" hangingPunct="1">
              <a:lnSpc>
                <a:spcPct val="100000"/>
              </a:lnSpc>
              <a:spcBef>
                <a:spcPts val="900"/>
              </a:spcBef>
              <a:buFontTx/>
              <a:buNone/>
              <a:defRPr sz="1200" b="1"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1pPr>
            <a:lvl2pPr marL="0" indent="0" algn="l" defTabSz="457200" rtl="0" eaLnBrk="1" latinLnBrk="0" hangingPunct="1">
              <a:lnSpc>
                <a:spcPct val="100000"/>
              </a:lnSpc>
              <a:spcBef>
                <a:spcPts val="900"/>
              </a:spcBef>
              <a:buFontTx/>
              <a:buNone/>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2pPr>
            <a:lvl3pPr marL="230188" indent="-230188" algn="l" defTabSz="457200" rtl="0" eaLnBrk="1" latinLnBrk="0" hangingPunct="1">
              <a:lnSpc>
                <a:spcPct val="100000"/>
              </a:lnSpc>
              <a:spcBef>
                <a:spcPts val="600"/>
              </a:spcBef>
              <a:buFont typeface="Arial"/>
              <a:buChar char="•"/>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3pPr>
            <a:lvl4pPr marL="455613" indent="-225425" algn="l" defTabSz="457200" rtl="0" eaLnBrk="1" latinLnBrk="0" hangingPunct="1">
              <a:lnSpc>
                <a:spcPct val="100000"/>
              </a:lnSpc>
              <a:spcBef>
                <a:spcPts val="600"/>
              </a:spcBef>
              <a:buFont typeface="Arial" pitchFamily="34" charset="0"/>
              <a:buChar char="–"/>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4pPr>
            <a:lvl5pPr marL="685800" indent="-230188" algn="l" defTabSz="457200" rtl="0" eaLnBrk="1" latinLnBrk="0" hangingPunct="1">
              <a:lnSpc>
                <a:spcPct val="100000"/>
              </a:lnSpc>
              <a:spcBef>
                <a:spcPts val="600"/>
              </a:spcBef>
              <a:buFont typeface="Arial" pitchFamily="34" charset="0"/>
              <a:buChar char="–"/>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5pPr>
            <a:lvl6pPr marL="914400" indent="-225425"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6pPr>
            <a:lvl7pPr marL="1147763" indent="-233363"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7pPr>
            <a:lvl8pPr marL="1373188" indent="-225425"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8pPr>
            <a:lvl9pPr marL="1604963" indent="-231775"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9pPr>
          </a:lstStyle>
          <a:p>
            <a:r>
              <a:rPr lang="en-US" dirty="0"/>
              <a:t>Setup</a:t>
            </a:r>
          </a:p>
          <a:p>
            <a:pPr marL="171450" indent="-171450">
              <a:buFont typeface="Arial" panose="020B0604020202020204" pitchFamily="34" charset="0"/>
              <a:buChar char="•"/>
            </a:pPr>
            <a:r>
              <a:rPr lang="en-US" b="0" dirty="0"/>
              <a:t>Verizon’s Fios Network</a:t>
            </a:r>
          </a:p>
          <a:p>
            <a:pPr marL="171450" indent="-171450">
              <a:buFont typeface="Arial" panose="020B0604020202020204" pitchFamily="34" charset="0"/>
              <a:buChar char="•"/>
            </a:pPr>
            <a:r>
              <a:rPr lang="en-US" b="0" dirty="0"/>
              <a:t>A Verizon subscriber with a 1Gbps using an Alienware Laptop with an Ethernet connection to the Fios Broadband Home Router</a:t>
            </a:r>
          </a:p>
          <a:p>
            <a:pPr marL="171450" indent="-171450">
              <a:buFont typeface="Arial" panose="020B0604020202020204" pitchFamily="34" charset="0"/>
              <a:buChar char="•"/>
            </a:pPr>
            <a:r>
              <a:rPr lang="en-US" b="0" dirty="0"/>
              <a:t>Internet Speed test shows download speed of 947 Mbps and upload speed of 923 Mbps (verizon.com/speedtest/)</a:t>
            </a:r>
          </a:p>
          <a:p>
            <a:pPr marL="171450" indent="-171450">
              <a:buFont typeface="Arial" panose="020B0604020202020204" pitchFamily="34" charset="0"/>
              <a:buChar char="•"/>
            </a:pPr>
            <a:r>
              <a:rPr lang="en-US" b="0" dirty="0"/>
              <a:t>Content played from nearest cache serving the Fios User</a:t>
            </a:r>
          </a:p>
          <a:p>
            <a:pPr marL="171450" indent="-171450">
              <a:buFont typeface="Arial" panose="020B0604020202020204" pitchFamily="34" charset="0"/>
              <a:buChar char="•"/>
            </a:pPr>
            <a:r>
              <a:rPr lang="en-US" b="0" dirty="0"/>
              <a:t>Content also played from content hosted in the Internet Cloud </a:t>
            </a:r>
          </a:p>
          <a:p>
            <a:pPr marL="171450" indent="-171450">
              <a:buFont typeface="Arial" panose="020B0604020202020204" pitchFamily="34" charset="0"/>
              <a:buChar char="•"/>
            </a:pPr>
            <a:r>
              <a:rPr lang="en-US" b="0" dirty="0"/>
              <a:t>Content resolution: 2160p (4K UHD)</a:t>
            </a:r>
          </a:p>
          <a:p>
            <a:r>
              <a:rPr lang="en-US" b="0" dirty="0"/>
              <a:t> </a:t>
            </a:r>
          </a:p>
          <a:p>
            <a:endParaRPr lang="en-US" dirty="0"/>
          </a:p>
          <a:p>
            <a:endParaRPr lang="en-US" dirty="0"/>
          </a:p>
        </p:txBody>
      </p:sp>
      <p:pic>
        <p:nvPicPr>
          <p:cNvPr id="7" name="Picture 6">
            <a:extLst>
              <a:ext uri="{FF2B5EF4-FFF2-40B4-BE49-F238E27FC236}">
                <a16:creationId xmlns:a16="http://schemas.microsoft.com/office/drawing/2014/main" id="{87D2192F-92AE-394D-8C13-5EADC8FA3FA3}"/>
              </a:ext>
            </a:extLst>
          </p:cNvPr>
          <p:cNvPicPr>
            <a:picLocks noChangeAspect="1"/>
          </p:cNvPicPr>
          <p:nvPr/>
        </p:nvPicPr>
        <p:blipFill>
          <a:blip r:embed="rId3"/>
          <a:stretch>
            <a:fillRect/>
          </a:stretch>
        </p:blipFill>
        <p:spPr>
          <a:xfrm>
            <a:off x="6250814" y="721955"/>
            <a:ext cx="2321686" cy="1404620"/>
          </a:xfrm>
          <a:prstGeom prst="rect">
            <a:avLst/>
          </a:prstGeom>
        </p:spPr>
      </p:pic>
    </p:spTree>
    <p:extLst>
      <p:ext uri="{BB962C8B-B14F-4D97-AF65-F5344CB8AC3E}">
        <p14:creationId xmlns:p14="http://schemas.microsoft.com/office/powerpoint/2010/main" val="34888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B0FE1A-5EB2-0348-8F7E-661E18F38B99}"/>
              </a:ext>
            </a:extLst>
          </p:cNvPr>
          <p:cNvSpPr>
            <a:spLocks noGrp="1"/>
          </p:cNvSpPr>
          <p:nvPr>
            <p:ph idx="1"/>
          </p:nvPr>
        </p:nvSpPr>
        <p:spPr>
          <a:xfrm>
            <a:off x="457200" y="1352550"/>
            <a:ext cx="2984810" cy="3086100"/>
          </a:xfrm>
        </p:spPr>
        <p:txBody>
          <a:bodyPr>
            <a:normAutofit/>
          </a:bodyPr>
          <a:lstStyle/>
          <a:p>
            <a:pPr marL="171450" lvl="0" indent="-171450">
              <a:buFont typeface="Arial" panose="020B0604020202020204" pitchFamily="34" charset="0"/>
              <a:buChar char="•"/>
            </a:pPr>
            <a:r>
              <a:rPr lang="en-US" sz="1800" b="0" dirty="0"/>
              <a:t>Content initially played simultaneously on split screen from the Origin (CDN) and the ISP hosted open caching network</a:t>
            </a:r>
          </a:p>
          <a:p>
            <a:pPr marL="171450" lvl="0" indent="-171450">
              <a:buFont typeface="Arial" panose="020B0604020202020204" pitchFamily="34" charset="0"/>
              <a:buChar char="•"/>
            </a:pPr>
            <a:r>
              <a:rPr lang="en-US" sz="1800" b="0" dirty="0"/>
              <a:t>Initially, cache did not have the content and it acquired as it played back to the user</a:t>
            </a:r>
          </a:p>
          <a:p>
            <a:endParaRPr lang="en-US" sz="1800" dirty="0"/>
          </a:p>
        </p:txBody>
      </p:sp>
      <p:sp>
        <p:nvSpPr>
          <p:cNvPr id="3" name="Slide Number Placeholder 2">
            <a:extLst>
              <a:ext uri="{FF2B5EF4-FFF2-40B4-BE49-F238E27FC236}">
                <a16:creationId xmlns:a16="http://schemas.microsoft.com/office/drawing/2014/main" id="{23542E76-0C6C-F649-9D4C-BF43A14E1A52}"/>
              </a:ext>
            </a:extLst>
          </p:cNvPr>
          <p:cNvSpPr>
            <a:spLocks noGrp="1"/>
          </p:cNvSpPr>
          <p:nvPr>
            <p:ph type="sldNum" sz="quarter" idx="12"/>
          </p:nvPr>
        </p:nvSpPr>
        <p:spPr/>
        <p:txBody>
          <a:bodyPr/>
          <a:lstStyle/>
          <a:p>
            <a:fld id="{E12D0507-9F86-7A45-BE8E-43760B9F92AA}" type="slidenum">
              <a:rPr lang="en-US" smtClean="0"/>
              <a:pPr/>
              <a:t>16</a:t>
            </a:fld>
            <a:endParaRPr lang="en-US" dirty="0"/>
          </a:p>
        </p:txBody>
      </p:sp>
      <p:sp>
        <p:nvSpPr>
          <p:cNvPr id="4" name="Title 3">
            <a:extLst>
              <a:ext uri="{FF2B5EF4-FFF2-40B4-BE49-F238E27FC236}">
                <a16:creationId xmlns:a16="http://schemas.microsoft.com/office/drawing/2014/main" id="{2993C346-E690-344A-A2CF-0DD3C61C9633}"/>
              </a:ext>
            </a:extLst>
          </p:cNvPr>
          <p:cNvSpPr>
            <a:spLocks noGrp="1"/>
          </p:cNvSpPr>
          <p:nvPr>
            <p:ph type="title"/>
          </p:nvPr>
        </p:nvSpPr>
        <p:spPr/>
        <p:txBody>
          <a:bodyPr/>
          <a:lstStyle/>
          <a:p>
            <a:r>
              <a:rPr lang="en-US" dirty="0"/>
              <a:t>Test Methodology &amp; Terminology</a:t>
            </a:r>
            <a:br>
              <a:rPr lang="en-US" dirty="0"/>
            </a:br>
            <a:endParaRPr lang="en-US" dirty="0"/>
          </a:p>
        </p:txBody>
      </p:sp>
      <p:graphicFrame>
        <p:nvGraphicFramePr>
          <p:cNvPr id="5" name="Table 4">
            <a:extLst>
              <a:ext uri="{FF2B5EF4-FFF2-40B4-BE49-F238E27FC236}">
                <a16:creationId xmlns:a16="http://schemas.microsoft.com/office/drawing/2014/main" id="{0AB24DD9-99A8-7747-9AE9-281D42E67C54}"/>
              </a:ext>
            </a:extLst>
          </p:cNvPr>
          <p:cNvGraphicFramePr>
            <a:graphicFrameLocks noGrp="1"/>
          </p:cNvGraphicFramePr>
          <p:nvPr>
            <p:extLst>
              <p:ext uri="{D42A27DB-BD31-4B8C-83A1-F6EECF244321}">
                <p14:modId xmlns:p14="http://schemas.microsoft.com/office/powerpoint/2010/main" val="17511720"/>
              </p:ext>
            </p:extLst>
          </p:nvPr>
        </p:nvGraphicFramePr>
        <p:xfrm>
          <a:off x="3777634" y="1428529"/>
          <a:ext cx="5054901" cy="2810570"/>
        </p:xfrm>
        <a:graphic>
          <a:graphicData uri="http://schemas.openxmlformats.org/drawingml/2006/table">
            <a:tbl>
              <a:tblPr bandRow="1">
                <a:tableStyleId>{EE9117C1-6F56-46DE-8B7F-AF8F4CEE741D}</a:tableStyleId>
              </a:tblPr>
              <a:tblGrid>
                <a:gridCol w="581178">
                  <a:extLst>
                    <a:ext uri="{9D8B030D-6E8A-4147-A177-3AD203B41FA5}">
                      <a16:colId xmlns:a16="http://schemas.microsoft.com/office/drawing/2014/main" val="988357625"/>
                    </a:ext>
                  </a:extLst>
                </a:gridCol>
                <a:gridCol w="1459704">
                  <a:extLst>
                    <a:ext uri="{9D8B030D-6E8A-4147-A177-3AD203B41FA5}">
                      <a16:colId xmlns:a16="http://schemas.microsoft.com/office/drawing/2014/main" val="3309259298"/>
                    </a:ext>
                  </a:extLst>
                </a:gridCol>
                <a:gridCol w="3014019">
                  <a:extLst>
                    <a:ext uri="{9D8B030D-6E8A-4147-A177-3AD203B41FA5}">
                      <a16:colId xmlns:a16="http://schemas.microsoft.com/office/drawing/2014/main" val="734258482"/>
                    </a:ext>
                  </a:extLst>
                </a:gridCol>
              </a:tblGrid>
              <a:tr h="145075">
                <a:tc>
                  <a:txBody>
                    <a:bodyPr/>
                    <a:lstStyle/>
                    <a:p>
                      <a:pPr marL="0" marR="0">
                        <a:lnSpc>
                          <a:spcPct val="107000"/>
                        </a:lnSpc>
                        <a:spcBef>
                          <a:spcPts val="0"/>
                        </a:spcBef>
                        <a:spcAft>
                          <a:spcPts val="800"/>
                        </a:spcAft>
                      </a:pPr>
                      <a:r>
                        <a:rPr lang="en-US" sz="900" dirty="0">
                          <a:effectLst/>
                        </a:rPr>
                        <a:t> </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Term</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Definition</a:t>
                      </a:r>
                      <a:endParaRPr lang="en-US" sz="900" dirty="0">
                        <a:effectLst/>
                        <a:latin typeface="Calibri" panose="020F0502020204030204" pitchFamily="34" charset="0"/>
                        <a:ea typeface="Calibri" panose="020F0502020204030204" pitchFamily="34" charset="0"/>
                      </a:endParaRPr>
                    </a:p>
                  </a:txBody>
                  <a:tcPr marL="58419" marR="58419" marT="0" marB="0"/>
                </a:tc>
                <a:extLst>
                  <a:ext uri="{0D108BD9-81ED-4DB2-BD59-A6C34878D82A}">
                    <a16:rowId xmlns:a16="http://schemas.microsoft.com/office/drawing/2014/main" val="3177207835"/>
                  </a:ext>
                </a:extLst>
              </a:tr>
              <a:tr h="297885">
                <a:tc>
                  <a:txBody>
                    <a:bodyPr/>
                    <a:lstStyle/>
                    <a:p>
                      <a:pPr marL="0" marR="0">
                        <a:lnSpc>
                          <a:spcPct val="107000"/>
                        </a:lnSpc>
                        <a:spcBef>
                          <a:spcPts val="0"/>
                        </a:spcBef>
                        <a:spcAft>
                          <a:spcPts val="800"/>
                        </a:spcAft>
                      </a:pPr>
                      <a:r>
                        <a:rPr lang="en-US" sz="900" dirty="0">
                          <a:effectLst/>
                        </a:rPr>
                        <a:t>1</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Time to First Byte</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The duration from the user or client making a request until the first content byte being received by the client</a:t>
                      </a:r>
                      <a:endParaRPr lang="en-US" sz="900" dirty="0">
                        <a:effectLst/>
                        <a:latin typeface="Calibri" panose="020F0502020204030204" pitchFamily="34" charset="0"/>
                        <a:ea typeface="Calibri" panose="020F0502020204030204" pitchFamily="34" charset="0"/>
                      </a:endParaRPr>
                    </a:p>
                  </a:txBody>
                  <a:tcPr marL="58419" marR="58419" marT="0" marB="0"/>
                </a:tc>
                <a:extLst>
                  <a:ext uri="{0D108BD9-81ED-4DB2-BD59-A6C34878D82A}">
                    <a16:rowId xmlns:a16="http://schemas.microsoft.com/office/drawing/2014/main" val="288760099"/>
                  </a:ext>
                </a:extLst>
              </a:tr>
              <a:tr h="297885">
                <a:tc>
                  <a:txBody>
                    <a:bodyPr/>
                    <a:lstStyle/>
                    <a:p>
                      <a:pPr marL="0" marR="0">
                        <a:lnSpc>
                          <a:spcPct val="107000"/>
                        </a:lnSpc>
                        <a:spcBef>
                          <a:spcPts val="0"/>
                        </a:spcBef>
                        <a:spcAft>
                          <a:spcPts val="800"/>
                        </a:spcAft>
                      </a:pPr>
                      <a:r>
                        <a:rPr lang="en-US" sz="900" dirty="0">
                          <a:effectLst/>
                        </a:rPr>
                        <a:t>2</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Bandwidth</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The measured client throughput from the last segment downloaded</a:t>
                      </a:r>
                      <a:endParaRPr lang="en-US" sz="900" dirty="0">
                        <a:effectLst/>
                        <a:latin typeface="Calibri" panose="020F0502020204030204" pitchFamily="34" charset="0"/>
                        <a:ea typeface="Calibri" panose="020F0502020204030204" pitchFamily="34" charset="0"/>
                      </a:endParaRPr>
                    </a:p>
                  </a:txBody>
                  <a:tcPr marL="58419" marR="58419" marT="0" marB="0"/>
                </a:tc>
                <a:extLst>
                  <a:ext uri="{0D108BD9-81ED-4DB2-BD59-A6C34878D82A}">
                    <a16:rowId xmlns:a16="http://schemas.microsoft.com/office/drawing/2014/main" val="588443914"/>
                  </a:ext>
                </a:extLst>
              </a:tr>
              <a:tr h="297885">
                <a:tc>
                  <a:txBody>
                    <a:bodyPr/>
                    <a:lstStyle/>
                    <a:p>
                      <a:pPr marL="0" marR="0">
                        <a:lnSpc>
                          <a:spcPct val="107000"/>
                        </a:lnSpc>
                        <a:spcBef>
                          <a:spcPts val="0"/>
                        </a:spcBef>
                        <a:spcAft>
                          <a:spcPts val="800"/>
                        </a:spcAft>
                      </a:pPr>
                      <a:r>
                        <a:rPr lang="en-US" sz="900" dirty="0">
                          <a:effectLst/>
                        </a:rPr>
                        <a:t>3</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Download Time</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The download time from the last requested segment. From the first byte being received to the last byte</a:t>
                      </a:r>
                      <a:endParaRPr lang="en-US" sz="900" dirty="0">
                        <a:effectLst/>
                        <a:latin typeface="Calibri" panose="020F0502020204030204" pitchFamily="34" charset="0"/>
                        <a:ea typeface="Calibri" panose="020F0502020204030204" pitchFamily="34" charset="0"/>
                      </a:endParaRPr>
                    </a:p>
                  </a:txBody>
                  <a:tcPr marL="58419" marR="58419" marT="0" marB="0"/>
                </a:tc>
                <a:extLst>
                  <a:ext uri="{0D108BD9-81ED-4DB2-BD59-A6C34878D82A}">
                    <a16:rowId xmlns:a16="http://schemas.microsoft.com/office/drawing/2014/main" val="4109513177"/>
                  </a:ext>
                </a:extLst>
              </a:tr>
              <a:tr h="145075">
                <a:tc>
                  <a:txBody>
                    <a:bodyPr/>
                    <a:lstStyle/>
                    <a:p>
                      <a:pPr marL="0" marR="0">
                        <a:lnSpc>
                          <a:spcPct val="107000"/>
                        </a:lnSpc>
                        <a:spcBef>
                          <a:spcPts val="0"/>
                        </a:spcBef>
                        <a:spcAft>
                          <a:spcPts val="800"/>
                        </a:spcAft>
                      </a:pPr>
                      <a:r>
                        <a:rPr lang="en-US" sz="900" dirty="0">
                          <a:effectLst/>
                        </a:rPr>
                        <a:t>4</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Total Downloaded</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The total amount of data downloaded by the client</a:t>
                      </a:r>
                      <a:endParaRPr lang="en-US" sz="900" dirty="0">
                        <a:effectLst/>
                        <a:latin typeface="Calibri" panose="020F0502020204030204" pitchFamily="34" charset="0"/>
                        <a:ea typeface="Calibri" panose="020F0502020204030204" pitchFamily="34" charset="0"/>
                      </a:endParaRPr>
                    </a:p>
                  </a:txBody>
                  <a:tcPr marL="58419" marR="58419" marT="0" marB="0"/>
                </a:tc>
                <a:extLst>
                  <a:ext uri="{0D108BD9-81ED-4DB2-BD59-A6C34878D82A}">
                    <a16:rowId xmlns:a16="http://schemas.microsoft.com/office/drawing/2014/main" val="2292172451"/>
                  </a:ext>
                </a:extLst>
              </a:tr>
              <a:tr h="297885">
                <a:tc>
                  <a:txBody>
                    <a:bodyPr/>
                    <a:lstStyle/>
                    <a:p>
                      <a:pPr marL="0" marR="0">
                        <a:lnSpc>
                          <a:spcPct val="107000"/>
                        </a:lnSpc>
                        <a:spcBef>
                          <a:spcPts val="0"/>
                        </a:spcBef>
                        <a:spcAft>
                          <a:spcPts val="800"/>
                        </a:spcAft>
                      </a:pPr>
                      <a:r>
                        <a:rPr lang="en-US" sz="900" dirty="0">
                          <a:effectLst/>
                        </a:rPr>
                        <a:t>5</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Response Time</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The response time for the last requested segment. From request of segment to receipt of first byte</a:t>
                      </a:r>
                      <a:endParaRPr lang="en-US" sz="900" dirty="0">
                        <a:effectLst/>
                        <a:latin typeface="Calibri" panose="020F0502020204030204" pitchFamily="34" charset="0"/>
                        <a:ea typeface="Calibri" panose="020F0502020204030204" pitchFamily="34" charset="0"/>
                      </a:endParaRPr>
                    </a:p>
                  </a:txBody>
                  <a:tcPr marL="58419" marR="58419" marT="0" marB="0"/>
                </a:tc>
                <a:extLst>
                  <a:ext uri="{0D108BD9-81ED-4DB2-BD59-A6C34878D82A}">
                    <a16:rowId xmlns:a16="http://schemas.microsoft.com/office/drawing/2014/main" val="852636094"/>
                  </a:ext>
                </a:extLst>
              </a:tr>
              <a:tr h="145075">
                <a:tc>
                  <a:txBody>
                    <a:bodyPr/>
                    <a:lstStyle/>
                    <a:p>
                      <a:pPr marL="0" marR="0">
                        <a:lnSpc>
                          <a:spcPct val="107000"/>
                        </a:lnSpc>
                        <a:spcBef>
                          <a:spcPts val="0"/>
                        </a:spcBef>
                        <a:spcAft>
                          <a:spcPts val="800"/>
                        </a:spcAft>
                      </a:pPr>
                      <a:r>
                        <a:rPr lang="en-US" sz="900" dirty="0">
                          <a:effectLst/>
                        </a:rPr>
                        <a:t>6</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Buffer</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The duration length of the forward buffer</a:t>
                      </a:r>
                      <a:endParaRPr lang="en-US" sz="900" dirty="0">
                        <a:effectLst/>
                        <a:latin typeface="Calibri" panose="020F0502020204030204" pitchFamily="34" charset="0"/>
                        <a:ea typeface="Calibri" panose="020F0502020204030204" pitchFamily="34" charset="0"/>
                      </a:endParaRPr>
                    </a:p>
                  </a:txBody>
                  <a:tcPr marL="58419" marR="58419" marT="0" marB="0"/>
                </a:tc>
                <a:extLst>
                  <a:ext uri="{0D108BD9-81ED-4DB2-BD59-A6C34878D82A}">
                    <a16:rowId xmlns:a16="http://schemas.microsoft.com/office/drawing/2014/main" val="3019367918"/>
                  </a:ext>
                </a:extLst>
              </a:tr>
              <a:tr h="297885">
                <a:tc>
                  <a:txBody>
                    <a:bodyPr/>
                    <a:lstStyle/>
                    <a:p>
                      <a:pPr marL="0" marR="0">
                        <a:lnSpc>
                          <a:spcPct val="107000"/>
                        </a:lnSpc>
                        <a:spcBef>
                          <a:spcPts val="0"/>
                        </a:spcBef>
                        <a:spcAft>
                          <a:spcPts val="800"/>
                        </a:spcAft>
                      </a:pPr>
                      <a:r>
                        <a:rPr lang="en-US" sz="900" dirty="0">
                          <a:effectLst/>
                        </a:rPr>
                        <a:t>7</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Freeze Events</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The count of times where the video had paused for buffering</a:t>
                      </a:r>
                      <a:endParaRPr lang="en-US" sz="900" dirty="0">
                        <a:effectLst/>
                        <a:latin typeface="Calibri" panose="020F0502020204030204" pitchFamily="34" charset="0"/>
                        <a:ea typeface="Calibri" panose="020F0502020204030204" pitchFamily="34" charset="0"/>
                      </a:endParaRPr>
                    </a:p>
                  </a:txBody>
                  <a:tcPr marL="58419" marR="58419" marT="0" marB="0"/>
                </a:tc>
                <a:extLst>
                  <a:ext uri="{0D108BD9-81ED-4DB2-BD59-A6C34878D82A}">
                    <a16:rowId xmlns:a16="http://schemas.microsoft.com/office/drawing/2014/main" val="3487612149"/>
                  </a:ext>
                </a:extLst>
              </a:tr>
              <a:tr h="145075">
                <a:tc>
                  <a:txBody>
                    <a:bodyPr/>
                    <a:lstStyle/>
                    <a:p>
                      <a:pPr marL="0" marR="0">
                        <a:lnSpc>
                          <a:spcPct val="107000"/>
                        </a:lnSpc>
                        <a:spcBef>
                          <a:spcPts val="0"/>
                        </a:spcBef>
                        <a:spcAft>
                          <a:spcPts val="800"/>
                        </a:spcAft>
                      </a:pPr>
                      <a:r>
                        <a:rPr lang="en-US" sz="900" dirty="0">
                          <a:effectLst/>
                        </a:rPr>
                        <a:t>8</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Bitrate</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The bitrate of the representation being downloaded</a:t>
                      </a:r>
                      <a:endParaRPr lang="en-US" sz="900" dirty="0">
                        <a:effectLst/>
                        <a:latin typeface="Calibri" panose="020F0502020204030204" pitchFamily="34" charset="0"/>
                        <a:ea typeface="Calibri" panose="020F0502020204030204" pitchFamily="34" charset="0"/>
                      </a:endParaRPr>
                    </a:p>
                  </a:txBody>
                  <a:tcPr marL="58419" marR="58419" marT="0" marB="0"/>
                </a:tc>
                <a:extLst>
                  <a:ext uri="{0D108BD9-81ED-4DB2-BD59-A6C34878D82A}">
                    <a16:rowId xmlns:a16="http://schemas.microsoft.com/office/drawing/2014/main" val="51973072"/>
                  </a:ext>
                </a:extLst>
              </a:tr>
              <a:tr h="297885">
                <a:tc>
                  <a:txBody>
                    <a:bodyPr/>
                    <a:lstStyle/>
                    <a:p>
                      <a:pPr marL="0" marR="0">
                        <a:lnSpc>
                          <a:spcPct val="107000"/>
                        </a:lnSpc>
                        <a:spcBef>
                          <a:spcPts val="0"/>
                        </a:spcBef>
                        <a:spcAft>
                          <a:spcPts val="800"/>
                        </a:spcAft>
                      </a:pPr>
                      <a:r>
                        <a:rPr lang="en-US" sz="900" dirty="0">
                          <a:effectLst/>
                        </a:rPr>
                        <a:t>9</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Jitter</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The standard deviation of bitrate values during this session</a:t>
                      </a:r>
                      <a:endParaRPr lang="en-US" sz="900" dirty="0">
                        <a:effectLst/>
                        <a:latin typeface="Calibri" panose="020F0502020204030204" pitchFamily="34" charset="0"/>
                        <a:ea typeface="Calibri" panose="020F0502020204030204" pitchFamily="34" charset="0"/>
                      </a:endParaRPr>
                    </a:p>
                  </a:txBody>
                  <a:tcPr marL="58419" marR="58419" marT="0" marB="0"/>
                </a:tc>
                <a:extLst>
                  <a:ext uri="{0D108BD9-81ED-4DB2-BD59-A6C34878D82A}">
                    <a16:rowId xmlns:a16="http://schemas.microsoft.com/office/drawing/2014/main" val="4083395613"/>
                  </a:ext>
                </a:extLst>
              </a:tr>
              <a:tr h="145075">
                <a:tc>
                  <a:txBody>
                    <a:bodyPr/>
                    <a:lstStyle/>
                    <a:p>
                      <a:pPr marL="0" marR="0">
                        <a:lnSpc>
                          <a:spcPct val="107000"/>
                        </a:lnSpc>
                        <a:spcBef>
                          <a:spcPts val="0"/>
                        </a:spcBef>
                        <a:spcAft>
                          <a:spcPts val="800"/>
                        </a:spcAft>
                      </a:pPr>
                      <a:r>
                        <a:rPr lang="en-US" sz="900" dirty="0">
                          <a:effectLst/>
                        </a:rPr>
                        <a:t>10</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Quality</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The current quality of the video</a:t>
                      </a:r>
                      <a:endParaRPr lang="en-US" sz="900" dirty="0">
                        <a:effectLst/>
                        <a:latin typeface="Calibri" panose="020F0502020204030204" pitchFamily="34" charset="0"/>
                        <a:ea typeface="Calibri" panose="020F0502020204030204" pitchFamily="34" charset="0"/>
                      </a:endParaRPr>
                    </a:p>
                  </a:txBody>
                  <a:tcPr marL="58419" marR="58419" marT="0" marB="0"/>
                </a:tc>
                <a:extLst>
                  <a:ext uri="{0D108BD9-81ED-4DB2-BD59-A6C34878D82A}">
                    <a16:rowId xmlns:a16="http://schemas.microsoft.com/office/drawing/2014/main" val="1993670573"/>
                  </a:ext>
                </a:extLst>
              </a:tr>
              <a:tr h="297885">
                <a:tc>
                  <a:txBody>
                    <a:bodyPr/>
                    <a:lstStyle/>
                    <a:p>
                      <a:pPr marL="0" marR="0">
                        <a:lnSpc>
                          <a:spcPct val="107000"/>
                        </a:lnSpc>
                        <a:spcBef>
                          <a:spcPts val="0"/>
                        </a:spcBef>
                        <a:spcAft>
                          <a:spcPts val="800"/>
                        </a:spcAft>
                      </a:pPr>
                      <a:r>
                        <a:rPr lang="en-US" sz="900" dirty="0">
                          <a:effectLst/>
                        </a:rPr>
                        <a:t>11</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Dropped FPS</a:t>
                      </a:r>
                      <a:endParaRPr lang="en-US" sz="900" dirty="0">
                        <a:effectLst/>
                        <a:latin typeface="Calibri" panose="020F0502020204030204" pitchFamily="34" charset="0"/>
                        <a:ea typeface="Calibri" panose="020F0502020204030204" pitchFamily="34" charset="0"/>
                      </a:endParaRPr>
                    </a:p>
                  </a:txBody>
                  <a:tcPr marL="58419" marR="58419" marT="0" marB="0"/>
                </a:tc>
                <a:tc>
                  <a:txBody>
                    <a:bodyPr/>
                    <a:lstStyle/>
                    <a:p>
                      <a:pPr marL="0" marR="0">
                        <a:lnSpc>
                          <a:spcPct val="107000"/>
                        </a:lnSpc>
                        <a:spcBef>
                          <a:spcPts val="0"/>
                        </a:spcBef>
                        <a:spcAft>
                          <a:spcPts val="800"/>
                        </a:spcAft>
                      </a:pPr>
                      <a:r>
                        <a:rPr lang="en-US" sz="900" dirty="0">
                          <a:effectLst/>
                        </a:rPr>
                        <a:t>The absolute count of frames dropped by the rendering pipeline since play commenced</a:t>
                      </a:r>
                      <a:endParaRPr lang="en-US" sz="900" dirty="0">
                        <a:effectLst/>
                        <a:latin typeface="Calibri" panose="020F0502020204030204" pitchFamily="34" charset="0"/>
                        <a:ea typeface="Calibri" panose="020F0502020204030204" pitchFamily="34" charset="0"/>
                      </a:endParaRPr>
                    </a:p>
                  </a:txBody>
                  <a:tcPr marL="58419" marR="58419" marT="0" marB="0"/>
                </a:tc>
                <a:extLst>
                  <a:ext uri="{0D108BD9-81ED-4DB2-BD59-A6C34878D82A}">
                    <a16:rowId xmlns:a16="http://schemas.microsoft.com/office/drawing/2014/main" val="1622279555"/>
                  </a:ext>
                </a:extLst>
              </a:tr>
            </a:tbl>
          </a:graphicData>
        </a:graphic>
      </p:graphicFrame>
      <p:sp>
        <p:nvSpPr>
          <p:cNvPr id="6" name="Content Placeholder 1">
            <a:extLst>
              <a:ext uri="{FF2B5EF4-FFF2-40B4-BE49-F238E27FC236}">
                <a16:creationId xmlns:a16="http://schemas.microsoft.com/office/drawing/2014/main" id="{5EDF2705-8248-B348-BB03-4E616FDA2430}"/>
              </a:ext>
            </a:extLst>
          </p:cNvPr>
          <p:cNvSpPr txBox="1">
            <a:spLocks/>
          </p:cNvSpPr>
          <p:nvPr/>
        </p:nvSpPr>
        <p:spPr bwMode="auto">
          <a:xfrm>
            <a:off x="3777634" y="1086315"/>
            <a:ext cx="5054901" cy="341970"/>
          </a:xfrm>
          <a:prstGeom prst="rect">
            <a:avLst/>
          </a:prstGeom>
        </p:spPr>
        <p:txBody>
          <a:bodyPr vert="horz" lIns="0" tIns="0" rIns="0" bIns="0" rtlCol="0">
            <a:normAutofit/>
          </a:bodyPr>
          <a:lstStyle>
            <a:lvl1pPr marL="0" indent="0" algn="l" defTabSz="457200" rtl="0" eaLnBrk="1" latinLnBrk="0" hangingPunct="1">
              <a:lnSpc>
                <a:spcPct val="100000"/>
              </a:lnSpc>
              <a:spcBef>
                <a:spcPts val="900"/>
              </a:spcBef>
              <a:buFontTx/>
              <a:buNone/>
              <a:defRPr sz="1200" b="1"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1pPr>
            <a:lvl2pPr marL="0" indent="0" algn="l" defTabSz="457200" rtl="0" eaLnBrk="1" latinLnBrk="0" hangingPunct="1">
              <a:lnSpc>
                <a:spcPct val="100000"/>
              </a:lnSpc>
              <a:spcBef>
                <a:spcPts val="900"/>
              </a:spcBef>
              <a:buFontTx/>
              <a:buNone/>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2pPr>
            <a:lvl3pPr marL="230188" indent="-230188" algn="l" defTabSz="457200" rtl="0" eaLnBrk="1" latinLnBrk="0" hangingPunct="1">
              <a:lnSpc>
                <a:spcPct val="100000"/>
              </a:lnSpc>
              <a:spcBef>
                <a:spcPts val="600"/>
              </a:spcBef>
              <a:buFont typeface="Arial"/>
              <a:buChar char="•"/>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3pPr>
            <a:lvl4pPr marL="455613" indent="-225425" algn="l" defTabSz="457200" rtl="0" eaLnBrk="1" latinLnBrk="0" hangingPunct="1">
              <a:lnSpc>
                <a:spcPct val="100000"/>
              </a:lnSpc>
              <a:spcBef>
                <a:spcPts val="600"/>
              </a:spcBef>
              <a:buFont typeface="Arial" pitchFamily="34" charset="0"/>
              <a:buChar char="–"/>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4pPr>
            <a:lvl5pPr marL="685800" indent="-230188" algn="l" defTabSz="457200" rtl="0" eaLnBrk="1" latinLnBrk="0" hangingPunct="1">
              <a:lnSpc>
                <a:spcPct val="100000"/>
              </a:lnSpc>
              <a:spcBef>
                <a:spcPts val="600"/>
              </a:spcBef>
              <a:buFont typeface="Arial" pitchFamily="34" charset="0"/>
              <a:buChar char="–"/>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5pPr>
            <a:lvl6pPr marL="914400" indent="-225425"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6pPr>
            <a:lvl7pPr marL="1147763" indent="-233363"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7pPr>
            <a:lvl8pPr marL="1373188" indent="-225425"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8pPr>
            <a:lvl9pPr marL="1604963" indent="-231775"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9pPr>
          </a:lstStyle>
          <a:p>
            <a:r>
              <a:rPr lang="en-US" sz="1000" dirty="0"/>
              <a:t>The table below shows the Key Performance Indicators (KPI) used for the testing and definition of the KPIs:</a:t>
            </a:r>
          </a:p>
          <a:p>
            <a:endParaRPr lang="en-US" dirty="0"/>
          </a:p>
        </p:txBody>
      </p:sp>
    </p:spTree>
    <p:extLst>
      <p:ext uri="{BB962C8B-B14F-4D97-AF65-F5344CB8AC3E}">
        <p14:creationId xmlns:p14="http://schemas.microsoft.com/office/powerpoint/2010/main" val="177449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4D7E87-78B9-B043-979E-D266B40FB51A}"/>
              </a:ext>
            </a:extLst>
          </p:cNvPr>
          <p:cNvPicPr>
            <a:picLocks noChangeAspect="1"/>
          </p:cNvPicPr>
          <p:nvPr/>
        </p:nvPicPr>
        <p:blipFill>
          <a:blip r:embed="rId3"/>
          <a:stretch>
            <a:fillRect/>
          </a:stretch>
        </p:blipFill>
        <p:spPr>
          <a:xfrm>
            <a:off x="457200" y="1019499"/>
            <a:ext cx="5850760" cy="2083604"/>
          </a:xfrm>
          <a:prstGeom prst="rect">
            <a:avLst/>
          </a:prstGeom>
        </p:spPr>
      </p:pic>
      <p:sp>
        <p:nvSpPr>
          <p:cNvPr id="2" name="Content Placeholder 1">
            <a:extLst>
              <a:ext uri="{FF2B5EF4-FFF2-40B4-BE49-F238E27FC236}">
                <a16:creationId xmlns:a16="http://schemas.microsoft.com/office/drawing/2014/main" id="{F64BE2F9-5EA6-C549-BA11-74DBE1D367D5}"/>
              </a:ext>
            </a:extLst>
          </p:cNvPr>
          <p:cNvSpPr>
            <a:spLocks noGrp="1"/>
          </p:cNvSpPr>
          <p:nvPr>
            <p:ph idx="1"/>
          </p:nvPr>
        </p:nvSpPr>
        <p:spPr>
          <a:xfrm>
            <a:off x="6323497" y="1150204"/>
            <a:ext cx="2440605" cy="1822194"/>
          </a:xfrm>
        </p:spPr>
        <p:txBody>
          <a:bodyPr>
            <a:normAutofit/>
          </a:bodyPr>
          <a:lstStyle/>
          <a:p>
            <a:r>
              <a:rPr lang="en-US" sz="1000" b="0" dirty="0"/>
              <a:t>This table, shows the results from a series of tests where content was played multiple times (for the purposes of this report, and for brevity of data, the test shows number of times (5), the test was executed). </a:t>
            </a:r>
          </a:p>
          <a:p>
            <a:r>
              <a:rPr lang="en-US" sz="1000" b="0" i="1" dirty="0"/>
              <a:t>(Also, note that the content accessed had already been cached)</a:t>
            </a:r>
          </a:p>
        </p:txBody>
      </p:sp>
      <p:sp>
        <p:nvSpPr>
          <p:cNvPr id="3" name="Slide Number Placeholder 2">
            <a:extLst>
              <a:ext uri="{FF2B5EF4-FFF2-40B4-BE49-F238E27FC236}">
                <a16:creationId xmlns:a16="http://schemas.microsoft.com/office/drawing/2014/main" id="{3E96D10F-B7C2-0446-8FAB-C59BBEFC02D1}"/>
              </a:ext>
            </a:extLst>
          </p:cNvPr>
          <p:cNvSpPr>
            <a:spLocks noGrp="1"/>
          </p:cNvSpPr>
          <p:nvPr>
            <p:ph type="sldNum" sz="quarter" idx="12"/>
          </p:nvPr>
        </p:nvSpPr>
        <p:spPr/>
        <p:txBody>
          <a:bodyPr/>
          <a:lstStyle/>
          <a:p>
            <a:fld id="{E12D0507-9F86-7A45-BE8E-43760B9F92AA}" type="slidenum">
              <a:rPr lang="en-US" smtClean="0"/>
              <a:pPr/>
              <a:t>17</a:t>
            </a:fld>
            <a:endParaRPr lang="en-US" dirty="0"/>
          </a:p>
        </p:txBody>
      </p:sp>
      <p:sp>
        <p:nvSpPr>
          <p:cNvPr id="4" name="Title 3">
            <a:extLst>
              <a:ext uri="{FF2B5EF4-FFF2-40B4-BE49-F238E27FC236}">
                <a16:creationId xmlns:a16="http://schemas.microsoft.com/office/drawing/2014/main" id="{FD4C12EE-6EBE-F549-A00C-1229BC1B915A}"/>
              </a:ext>
            </a:extLst>
          </p:cNvPr>
          <p:cNvSpPr>
            <a:spLocks noGrp="1"/>
          </p:cNvSpPr>
          <p:nvPr>
            <p:ph type="title"/>
          </p:nvPr>
        </p:nvSpPr>
        <p:spPr/>
        <p:txBody>
          <a:bodyPr/>
          <a:lstStyle/>
          <a:p>
            <a:r>
              <a:rPr lang="en-US" dirty="0"/>
              <a:t>Test Numbers &amp; Observations</a:t>
            </a:r>
          </a:p>
        </p:txBody>
      </p:sp>
      <p:sp>
        <p:nvSpPr>
          <p:cNvPr id="7" name="TextBox 6">
            <a:extLst>
              <a:ext uri="{FF2B5EF4-FFF2-40B4-BE49-F238E27FC236}">
                <a16:creationId xmlns:a16="http://schemas.microsoft.com/office/drawing/2014/main" id="{EF58CF15-BB82-D14C-8C01-239E2E93A578}"/>
              </a:ext>
            </a:extLst>
          </p:cNvPr>
          <p:cNvSpPr txBox="1"/>
          <p:nvPr/>
        </p:nvSpPr>
        <p:spPr>
          <a:xfrm>
            <a:off x="354361" y="3098801"/>
            <a:ext cx="8789639" cy="1446550"/>
          </a:xfrm>
          <a:prstGeom prst="rect">
            <a:avLst/>
          </a:prstGeom>
          <a:noFill/>
        </p:spPr>
        <p:txBody>
          <a:bodyPr wrap="square" rtlCol="0">
            <a:spAutoFit/>
          </a:bodyPr>
          <a:lstStyle/>
          <a:p>
            <a:pPr marL="171450" indent="-171450">
              <a:buFont typeface="Arial" panose="020B0604020202020204" pitchFamily="34" charset="0"/>
              <a:buChar char="•"/>
            </a:pPr>
            <a:r>
              <a:rPr lang="en-US" sz="1100" dirty="0"/>
              <a:t>The test was conducted on a live network. While the results depict real-time network traffic and constraints, they are limited to performance recorded on a given instance.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In the test that was conducted, the Origin server (hosted on Amazon cloud) performed equally well with ISP hosted local cache in terms of maintaining the bit-rate with no freezing events.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However, in other key areas we saw a tremendous improvement when using the local cache. Including the bandwidth being up to 10 times better, and the download time being about two seconds faster in a majority of the tests compared to the Origin server. </a:t>
            </a:r>
          </a:p>
        </p:txBody>
      </p:sp>
      <p:sp>
        <p:nvSpPr>
          <p:cNvPr id="10" name="Rectangle 9">
            <a:extLst>
              <a:ext uri="{FF2B5EF4-FFF2-40B4-BE49-F238E27FC236}">
                <a16:creationId xmlns:a16="http://schemas.microsoft.com/office/drawing/2014/main" id="{949149AD-0D0E-C747-A669-8081C26DC5F8}"/>
              </a:ext>
            </a:extLst>
          </p:cNvPr>
          <p:cNvSpPr/>
          <p:nvPr/>
        </p:nvSpPr>
        <p:spPr>
          <a:xfrm>
            <a:off x="2062480" y="1150203"/>
            <a:ext cx="508000" cy="1793933"/>
          </a:xfrm>
          <a:prstGeom prst="rect">
            <a:avLst/>
          </a:prstGeom>
          <a:solidFill>
            <a:schemeClr val="accent5">
              <a:alpha val="41000"/>
            </a:schemeClr>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F8591B9-5198-844D-BF69-1A76FBFE8C3A}"/>
              </a:ext>
            </a:extLst>
          </p:cNvPr>
          <p:cNvSpPr/>
          <p:nvPr/>
        </p:nvSpPr>
        <p:spPr>
          <a:xfrm>
            <a:off x="2586016" y="1150203"/>
            <a:ext cx="573743" cy="1793933"/>
          </a:xfrm>
          <a:prstGeom prst="rect">
            <a:avLst/>
          </a:prstGeom>
          <a:solidFill>
            <a:schemeClr val="accent5">
              <a:alpha val="41000"/>
            </a:schemeClr>
          </a:solidFill>
          <a:ln>
            <a:noFill/>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708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086EAD-E2F5-B849-A29D-03AF70792EEA}"/>
              </a:ext>
            </a:extLst>
          </p:cNvPr>
          <p:cNvSpPr>
            <a:spLocks noGrp="1"/>
          </p:cNvSpPr>
          <p:nvPr>
            <p:ph idx="1"/>
          </p:nvPr>
        </p:nvSpPr>
        <p:spPr>
          <a:xfrm>
            <a:off x="457200" y="965200"/>
            <a:ext cx="7086600" cy="1187450"/>
          </a:xfrm>
        </p:spPr>
        <p:txBody>
          <a:bodyPr/>
          <a:lstStyle/>
          <a:p>
            <a:r>
              <a:rPr lang="en-US" b="0" dirty="0"/>
              <a:t>For this paper, we only kept video on-demand as our focus. </a:t>
            </a:r>
          </a:p>
          <a:p>
            <a:r>
              <a:rPr lang="en-US" b="0" dirty="0"/>
              <a:t>However, based on other usage, we see Open Caching performing equally well for live-content and also high bandwidth and low latency applications such as online gaming. </a:t>
            </a:r>
          </a:p>
          <a:p>
            <a:r>
              <a:rPr lang="en-US" b="0" dirty="0"/>
              <a:t>Additionally, Open Caching can be used to deliver non-media content closer to the user such as software downloads, pictures and any kind of content that would be at an origin server or a CDN.</a:t>
            </a:r>
          </a:p>
          <a:p>
            <a:endParaRPr lang="en-US" dirty="0"/>
          </a:p>
        </p:txBody>
      </p:sp>
      <p:sp>
        <p:nvSpPr>
          <p:cNvPr id="3" name="Slide Number Placeholder 2">
            <a:extLst>
              <a:ext uri="{FF2B5EF4-FFF2-40B4-BE49-F238E27FC236}">
                <a16:creationId xmlns:a16="http://schemas.microsoft.com/office/drawing/2014/main" id="{4DC16233-48D6-A246-B25B-69FF42B46E14}"/>
              </a:ext>
            </a:extLst>
          </p:cNvPr>
          <p:cNvSpPr>
            <a:spLocks noGrp="1"/>
          </p:cNvSpPr>
          <p:nvPr>
            <p:ph type="sldNum" sz="quarter" idx="12"/>
          </p:nvPr>
        </p:nvSpPr>
        <p:spPr/>
        <p:txBody>
          <a:bodyPr/>
          <a:lstStyle/>
          <a:p>
            <a:fld id="{E12D0507-9F86-7A45-BE8E-43760B9F92AA}" type="slidenum">
              <a:rPr lang="en-US" smtClean="0"/>
              <a:pPr/>
              <a:t>18</a:t>
            </a:fld>
            <a:endParaRPr lang="en-US" dirty="0"/>
          </a:p>
        </p:txBody>
      </p:sp>
      <p:sp>
        <p:nvSpPr>
          <p:cNvPr id="4" name="Title 3">
            <a:extLst>
              <a:ext uri="{FF2B5EF4-FFF2-40B4-BE49-F238E27FC236}">
                <a16:creationId xmlns:a16="http://schemas.microsoft.com/office/drawing/2014/main" id="{CA414749-AB5F-B246-9053-A79711ABD4C2}"/>
              </a:ext>
            </a:extLst>
          </p:cNvPr>
          <p:cNvSpPr>
            <a:spLocks noGrp="1"/>
          </p:cNvSpPr>
          <p:nvPr>
            <p:ph type="title"/>
          </p:nvPr>
        </p:nvSpPr>
        <p:spPr/>
        <p:txBody>
          <a:bodyPr/>
          <a:lstStyle/>
          <a:p>
            <a:r>
              <a:rPr lang="en-US" dirty="0"/>
              <a:t>Additional Uses</a:t>
            </a:r>
          </a:p>
        </p:txBody>
      </p:sp>
      <p:pic>
        <p:nvPicPr>
          <p:cNvPr id="6" name="Picture 5">
            <a:extLst>
              <a:ext uri="{FF2B5EF4-FFF2-40B4-BE49-F238E27FC236}">
                <a16:creationId xmlns:a16="http://schemas.microsoft.com/office/drawing/2014/main" id="{897EC4FB-CFE0-2146-A99C-20F9D47032FD}"/>
              </a:ext>
            </a:extLst>
          </p:cNvPr>
          <p:cNvPicPr>
            <a:picLocks noChangeAspect="1"/>
          </p:cNvPicPr>
          <p:nvPr/>
        </p:nvPicPr>
        <p:blipFill>
          <a:blip r:embed="rId2"/>
          <a:stretch>
            <a:fillRect/>
          </a:stretch>
        </p:blipFill>
        <p:spPr>
          <a:xfrm>
            <a:off x="833120" y="2280684"/>
            <a:ext cx="3289300" cy="2185654"/>
          </a:xfrm>
          <a:prstGeom prst="rect">
            <a:avLst/>
          </a:prstGeom>
        </p:spPr>
      </p:pic>
      <p:pic>
        <p:nvPicPr>
          <p:cNvPr id="8" name="Picture 7">
            <a:extLst>
              <a:ext uri="{FF2B5EF4-FFF2-40B4-BE49-F238E27FC236}">
                <a16:creationId xmlns:a16="http://schemas.microsoft.com/office/drawing/2014/main" id="{5014FC94-B5A9-A74F-8409-045AF7383F92}"/>
              </a:ext>
            </a:extLst>
          </p:cNvPr>
          <p:cNvPicPr>
            <a:picLocks noChangeAspect="1"/>
          </p:cNvPicPr>
          <p:nvPr/>
        </p:nvPicPr>
        <p:blipFill>
          <a:blip r:embed="rId3"/>
          <a:stretch>
            <a:fillRect/>
          </a:stretch>
        </p:blipFill>
        <p:spPr>
          <a:xfrm>
            <a:off x="4724400" y="2280684"/>
            <a:ext cx="3281680" cy="2180589"/>
          </a:xfrm>
          <a:prstGeom prst="rect">
            <a:avLst/>
          </a:prstGeom>
        </p:spPr>
      </p:pic>
    </p:spTree>
    <p:extLst>
      <p:ext uri="{BB962C8B-B14F-4D97-AF65-F5344CB8AC3E}">
        <p14:creationId xmlns:p14="http://schemas.microsoft.com/office/powerpoint/2010/main" val="134508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E98DCD-69B8-6B4D-9AF5-0E3757FDC5C9}"/>
              </a:ext>
            </a:extLst>
          </p:cNvPr>
          <p:cNvSpPr>
            <a:spLocks noGrp="1"/>
          </p:cNvSpPr>
          <p:nvPr>
            <p:ph idx="1"/>
          </p:nvPr>
        </p:nvSpPr>
        <p:spPr/>
        <p:txBody>
          <a:bodyPr/>
          <a:lstStyle/>
          <a:p>
            <a:r>
              <a:rPr lang="en-US" b="0" dirty="0"/>
              <a:t>The new Open Caching standard enables a move away from proprietary systems, while still supporting an environment that leverages content delivery networks, last mile providers and streaming technologies that bring content closer to the consumer. </a:t>
            </a:r>
          </a:p>
          <a:p>
            <a:r>
              <a:rPr lang="en-US" b="0" dirty="0"/>
              <a:t>Content stored closer to customers in this manner travels a shorter distance over the network through fewer routers and switches before reaching the customer. </a:t>
            </a:r>
          </a:p>
          <a:p>
            <a:r>
              <a:rPr lang="en-US" b="0" dirty="0"/>
              <a:t>As a result, customers may be able to stream content sooner through fewer network elements with a lower potential for network events that could cause freezing or buffering and improved Quality of Experience for paying customers. </a:t>
            </a:r>
          </a:p>
          <a:p>
            <a:r>
              <a:rPr lang="en-US" b="0" dirty="0"/>
              <a:t>Open Caching is standards-based and encourages collaboration between all constituents in the content delivery pipeline including the content providers, the commercial content delivery networks and the last mile ISP.</a:t>
            </a:r>
          </a:p>
          <a:p>
            <a:endParaRPr lang="en-US" dirty="0"/>
          </a:p>
        </p:txBody>
      </p:sp>
      <p:sp>
        <p:nvSpPr>
          <p:cNvPr id="3" name="Slide Number Placeholder 2">
            <a:extLst>
              <a:ext uri="{FF2B5EF4-FFF2-40B4-BE49-F238E27FC236}">
                <a16:creationId xmlns:a16="http://schemas.microsoft.com/office/drawing/2014/main" id="{2A227052-6B91-374E-ADDF-7D362F6102E5}"/>
              </a:ext>
            </a:extLst>
          </p:cNvPr>
          <p:cNvSpPr>
            <a:spLocks noGrp="1"/>
          </p:cNvSpPr>
          <p:nvPr>
            <p:ph type="sldNum" sz="quarter" idx="12"/>
          </p:nvPr>
        </p:nvSpPr>
        <p:spPr/>
        <p:txBody>
          <a:bodyPr/>
          <a:lstStyle/>
          <a:p>
            <a:fld id="{E12D0507-9F86-7A45-BE8E-43760B9F92AA}" type="slidenum">
              <a:rPr lang="en-US" smtClean="0"/>
              <a:pPr/>
              <a:t>19</a:t>
            </a:fld>
            <a:endParaRPr lang="en-US" dirty="0"/>
          </a:p>
        </p:txBody>
      </p:sp>
      <p:sp>
        <p:nvSpPr>
          <p:cNvPr id="4" name="Title 3">
            <a:extLst>
              <a:ext uri="{FF2B5EF4-FFF2-40B4-BE49-F238E27FC236}">
                <a16:creationId xmlns:a16="http://schemas.microsoft.com/office/drawing/2014/main" id="{EF59F0BF-7377-EB44-80E9-977FEB739DD3}"/>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24879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6578C-7FC6-9044-80D0-05AD53BEA425}"/>
              </a:ext>
            </a:extLst>
          </p:cNvPr>
          <p:cNvSpPr>
            <a:spLocks noGrp="1"/>
          </p:cNvSpPr>
          <p:nvPr>
            <p:ph idx="1"/>
          </p:nvPr>
        </p:nvSpPr>
        <p:spPr/>
        <p:txBody>
          <a:bodyPr>
            <a:normAutofit/>
          </a:bodyPr>
          <a:lstStyle/>
          <a:p>
            <a:r>
              <a:rPr lang="en-US" sz="1400" b="0" dirty="0"/>
              <a:t>As media companies focus on growing their Direct to Consumer (D2C) businesses, the ecosystem that enables content delivery over IP-based networks continues to evolve and become even more critical. </a:t>
            </a:r>
          </a:p>
          <a:p>
            <a:r>
              <a:rPr lang="en-US" sz="1400" b="0" dirty="0"/>
              <a:t>In order to gain efficiencies in the process, media technology providers want to better leverage each component in the content delivery path. </a:t>
            </a:r>
          </a:p>
          <a:p>
            <a:r>
              <a:rPr lang="en-US" sz="1400" b="0" dirty="0"/>
              <a:t>The new Open Caching standard enables a move away from proprietary systems, while still supporting an environment that leverages content delivery networks, last mile providers and streaming technologies that bring content closer to the consumer.</a:t>
            </a:r>
            <a:endParaRPr lang="en-US" sz="1400" dirty="0"/>
          </a:p>
        </p:txBody>
      </p:sp>
      <p:sp>
        <p:nvSpPr>
          <p:cNvPr id="3" name="Slide Number Placeholder 2">
            <a:extLst>
              <a:ext uri="{FF2B5EF4-FFF2-40B4-BE49-F238E27FC236}">
                <a16:creationId xmlns:a16="http://schemas.microsoft.com/office/drawing/2014/main" id="{A2C63F06-B38B-4248-ACF0-9492F0D2248F}"/>
              </a:ext>
            </a:extLst>
          </p:cNvPr>
          <p:cNvSpPr>
            <a:spLocks noGrp="1"/>
          </p:cNvSpPr>
          <p:nvPr>
            <p:ph type="sldNum" sz="quarter" idx="12"/>
          </p:nvPr>
        </p:nvSpPr>
        <p:spPr/>
        <p:txBody>
          <a:bodyPr/>
          <a:lstStyle/>
          <a:p>
            <a:fld id="{E12D0507-9F86-7A45-BE8E-43760B9F92AA}" type="slidenum">
              <a:rPr lang="en-US" smtClean="0"/>
              <a:pPr/>
              <a:t>2</a:t>
            </a:fld>
            <a:endParaRPr lang="en-US" dirty="0"/>
          </a:p>
        </p:txBody>
      </p:sp>
      <p:sp>
        <p:nvSpPr>
          <p:cNvPr id="4" name="Title 3">
            <a:extLst>
              <a:ext uri="{FF2B5EF4-FFF2-40B4-BE49-F238E27FC236}">
                <a16:creationId xmlns:a16="http://schemas.microsoft.com/office/drawing/2014/main" id="{80CCF8FF-8F22-834B-B9BC-D5B441D97F05}"/>
              </a:ext>
            </a:extLst>
          </p:cNvPr>
          <p:cNvSpPr>
            <a:spLocks noGrp="1"/>
          </p:cNvSpPr>
          <p:nvPr>
            <p:ph type="title"/>
          </p:nvPr>
        </p:nvSpPr>
        <p:spPr/>
        <p:txBody>
          <a:bodyPr/>
          <a:lstStyle/>
          <a:p>
            <a:r>
              <a:rPr lang="en-US" dirty="0"/>
              <a:t>Abstract</a:t>
            </a:r>
          </a:p>
        </p:txBody>
      </p:sp>
    </p:spTree>
    <p:extLst>
      <p:ext uri="{BB962C8B-B14F-4D97-AF65-F5344CB8AC3E}">
        <p14:creationId xmlns:p14="http://schemas.microsoft.com/office/powerpoint/2010/main" val="301983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ECC0D0-B370-B343-B0B4-8F3D82213FF2}"/>
              </a:ext>
            </a:extLst>
          </p:cNvPr>
          <p:cNvSpPr>
            <a:spLocks noGrp="1"/>
          </p:cNvSpPr>
          <p:nvPr>
            <p:ph type="subTitle" idx="1"/>
          </p:nvPr>
        </p:nvSpPr>
        <p:spPr>
          <a:xfrm>
            <a:off x="406400" y="3033553"/>
            <a:ext cx="6715760" cy="1371600"/>
          </a:xfrm>
        </p:spPr>
        <p:txBody>
          <a:bodyPr/>
          <a:lstStyle/>
          <a:p>
            <a:r>
              <a:rPr lang="en-US" sz="2000" b="1" dirty="0"/>
              <a:t>ErinRose Widner</a:t>
            </a:r>
            <a:endParaRPr lang="en-US" sz="2000" dirty="0"/>
          </a:p>
          <a:p>
            <a:r>
              <a:rPr lang="en-US" sz="2000" dirty="0"/>
              <a:t>Global Business Development, Media &amp; Entertainment, Technology and Studio Innovation</a:t>
            </a:r>
          </a:p>
          <a:p>
            <a:r>
              <a:rPr lang="en-US" sz="2000" dirty="0"/>
              <a:t>Verizon Business Group</a:t>
            </a:r>
          </a:p>
          <a:p>
            <a:r>
              <a:rPr lang="en-US" sz="2000" b="1" dirty="0"/>
              <a:t>erinrose.widner@verizon.com</a:t>
            </a:r>
          </a:p>
          <a:p>
            <a:endParaRPr lang="en-US" sz="2000" dirty="0"/>
          </a:p>
        </p:txBody>
      </p:sp>
    </p:spTree>
    <p:extLst>
      <p:ext uri="{BB962C8B-B14F-4D97-AF65-F5344CB8AC3E}">
        <p14:creationId xmlns:p14="http://schemas.microsoft.com/office/powerpoint/2010/main" val="3316826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D59605-21FE-A04D-B0A8-0C2583AEAFBB}"/>
              </a:ext>
            </a:extLst>
          </p:cNvPr>
          <p:cNvSpPr>
            <a:spLocks noGrp="1"/>
          </p:cNvSpPr>
          <p:nvPr>
            <p:ph idx="1"/>
          </p:nvPr>
        </p:nvSpPr>
        <p:spPr/>
        <p:txBody>
          <a:bodyPr>
            <a:normAutofit fontScale="25000" lnSpcReduction="20000"/>
          </a:bodyPr>
          <a:lstStyle/>
          <a:p>
            <a:r>
              <a:rPr lang="en-US" sz="4300" b="0" dirty="0"/>
              <a:t>[1] </a:t>
            </a:r>
            <a:r>
              <a:rPr lang="en-US" sz="4300" b="0" dirty="0">
                <a:hlinkClick r:id="rId3"/>
              </a:rPr>
              <a:t>https://www.cisco.com/c/en/us/solutions/executive-perspectives/annual-internet-report/index.html</a:t>
            </a:r>
            <a:endParaRPr lang="en-US" sz="4300" b="0" dirty="0"/>
          </a:p>
          <a:p>
            <a:r>
              <a:rPr lang="en-US" sz="4300" b="0" dirty="0"/>
              <a:t>[2] </a:t>
            </a:r>
            <a:r>
              <a:rPr lang="en-US" sz="4300" b="0" dirty="0">
                <a:hlinkClick r:id="rId4"/>
              </a:rPr>
              <a:t>https://www.streamingmedia.com/Articles/ReadArticle.aspx?ArticleID=144177</a:t>
            </a:r>
            <a:endParaRPr lang="en-US" sz="4300" b="0" dirty="0"/>
          </a:p>
          <a:p>
            <a:r>
              <a:rPr lang="en-US" sz="4300" b="0" dirty="0"/>
              <a:t>[3] </a:t>
            </a:r>
            <a:r>
              <a:rPr lang="en-US" sz="4300" b="0" dirty="0">
                <a:hlinkClick r:id="rId5"/>
              </a:rPr>
              <a:t>https://www.statista.com/outlook/dmo/digital-media/video-on-demand/united-states</a:t>
            </a:r>
            <a:endParaRPr lang="en-US" sz="4300" b="0" dirty="0"/>
          </a:p>
          <a:p>
            <a:r>
              <a:rPr lang="en-US" sz="4300" b="0" dirty="0"/>
              <a:t>[4] Media &amp; Technology Digest, December 2021 (</a:t>
            </a:r>
            <a:r>
              <a:rPr lang="en-US" sz="4300" b="0" dirty="0">
                <a:hlinkClick r:id="rId6"/>
              </a:rPr>
              <a:t>www.omdia.com</a:t>
            </a:r>
            <a:r>
              <a:rPr lang="en-US" sz="4300" b="0" dirty="0"/>
              <a:t>)</a:t>
            </a:r>
          </a:p>
          <a:p>
            <a:r>
              <a:rPr lang="en-US" sz="4300" b="0" dirty="0"/>
              <a:t>[5] Global Data, “Subscription Video on Demand Market Trends and Opportunities in the Americas”, June 2021</a:t>
            </a:r>
          </a:p>
          <a:p>
            <a:r>
              <a:rPr lang="en-US" sz="4300" b="0" dirty="0"/>
              <a:t>[6] </a:t>
            </a:r>
            <a:r>
              <a:rPr lang="en-US" sz="4300" b="0" dirty="0">
                <a:hlinkClick r:id="rId7"/>
              </a:rPr>
              <a:t>https://www.mordorintelligence.com/industry-reports/content-delivery-market</a:t>
            </a:r>
            <a:endParaRPr lang="en-US" sz="4300" b="0" dirty="0"/>
          </a:p>
          <a:p>
            <a:r>
              <a:rPr lang="en-US" sz="4300" b="0" dirty="0"/>
              <a:t>[7] </a:t>
            </a:r>
            <a:r>
              <a:rPr lang="en-US" sz="4300" b="0" dirty="0">
                <a:hlinkClick r:id="rId8"/>
              </a:rPr>
              <a:t>https://www.streamingvideoalliance.org/sva-faq/</a:t>
            </a:r>
            <a:endParaRPr lang="en-US" sz="4300" b="0" dirty="0"/>
          </a:p>
          <a:p>
            <a:r>
              <a:rPr lang="en-US" sz="4300" b="0" dirty="0"/>
              <a:t>[8] </a:t>
            </a:r>
            <a:r>
              <a:rPr lang="en-US" sz="4300" b="0" dirty="0">
                <a:hlinkClick r:id="rId9"/>
              </a:rPr>
              <a:t>https://opencaching.streamingvideoalliance.org/</a:t>
            </a:r>
            <a:endParaRPr lang="en-US" sz="4300" b="0" dirty="0"/>
          </a:p>
          <a:p>
            <a:r>
              <a:rPr lang="en-US" sz="4300" b="0" dirty="0"/>
              <a:t>[9] </a:t>
            </a:r>
            <a:r>
              <a:rPr lang="en-US" sz="4300" b="0" dirty="0">
                <a:hlinkClick r:id="rId10"/>
              </a:rPr>
              <a:t>https://datatracker.ietf.org/wg/cdni/about/</a:t>
            </a:r>
            <a:endParaRPr lang="en-US" sz="4300" b="0" dirty="0"/>
          </a:p>
          <a:p>
            <a:r>
              <a:rPr lang="en-US" sz="4300" b="0" dirty="0"/>
              <a:t>[10] https://www.streamingvideoalliance.org/product/optimizing-video-delivery-with-the-open-caching-network/</a:t>
            </a:r>
          </a:p>
          <a:p>
            <a:endParaRPr lang="en-US" b="0" dirty="0"/>
          </a:p>
        </p:txBody>
      </p:sp>
      <p:sp>
        <p:nvSpPr>
          <p:cNvPr id="3" name="Slide Number Placeholder 2">
            <a:extLst>
              <a:ext uri="{FF2B5EF4-FFF2-40B4-BE49-F238E27FC236}">
                <a16:creationId xmlns:a16="http://schemas.microsoft.com/office/drawing/2014/main" id="{A432A45A-E4DA-8044-AFAD-D3A63BECFB52}"/>
              </a:ext>
            </a:extLst>
          </p:cNvPr>
          <p:cNvSpPr>
            <a:spLocks noGrp="1"/>
          </p:cNvSpPr>
          <p:nvPr>
            <p:ph type="sldNum" sz="quarter" idx="12"/>
          </p:nvPr>
        </p:nvSpPr>
        <p:spPr/>
        <p:txBody>
          <a:bodyPr/>
          <a:lstStyle/>
          <a:p>
            <a:fld id="{E12D0507-9F86-7A45-BE8E-43760B9F92AA}" type="slidenum">
              <a:rPr lang="en-US" smtClean="0"/>
              <a:pPr/>
              <a:t>21</a:t>
            </a:fld>
            <a:endParaRPr lang="en-US" dirty="0"/>
          </a:p>
        </p:txBody>
      </p:sp>
      <p:sp>
        <p:nvSpPr>
          <p:cNvPr id="4" name="Title 3">
            <a:extLst>
              <a:ext uri="{FF2B5EF4-FFF2-40B4-BE49-F238E27FC236}">
                <a16:creationId xmlns:a16="http://schemas.microsoft.com/office/drawing/2014/main" id="{0D9C329A-7D5A-8746-AB14-A02A465C8EA5}"/>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4297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F129-489C-0046-9A7E-72474E339B1E}"/>
              </a:ext>
            </a:extLst>
          </p:cNvPr>
          <p:cNvSpPr>
            <a:spLocks noGrp="1"/>
          </p:cNvSpPr>
          <p:nvPr>
            <p:ph type="title"/>
          </p:nvPr>
        </p:nvSpPr>
        <p:spPr/>
        <p:txBody>
          <a:bodyPr/>
          <a:lstStyle/>
          <a:p>
            <a:r>
              <a:rPr lang="en-US" dirty="0"/>
              <a:t>Media Consumer Landscape</a:t>
            </a:r>
          </a:p>
        </p:txBody>
      </p:sp>
      <p:sp>
        <p:nvSpPr>
          <p:cNvPr id="4" name="Slide Number Placeholder 3">
            <a:extLst>
              <a:ext uri="{FF2B5EF4-FFF2-40B4-BE49-F238E27FC236}">
                <a16:creationId xmlns:a16="http://schemas.microsoft.com/office/drawing/2014/main" id="{8395A9C9-4D8A-2645-B9CC-0B7552FBFBA4}"/>
              </a:ext>
            </a:extLst>
          </p:cNvPr>
          <p:cNvSpPr>
            <a:spLocks noGrp="1"/>
          </p:cNvSpPr>
          <p:nvPr>
            <p:ph type="sldNum" sz="quarter" idx="4"/>
          </p:nvPr>
        </p:nvSpPr>
        <p:spPr/>
        <p:txBody>
          <a:bodyPr/>
          <a:lstStyle/>
          <a:p>
            <a:fld id="{E12D0507-9F86-7A45-BE8E-43760B9F92AA}" type="slidenum">
              <a:rPr lang="en-US" smtClean="0"/>
              <a:pPr/>
              <a:t>3</a:t>
            </a:fld>
            <a:endParaRPr lang="en-US" dirty="0"/>
          </a:p>
        </p:txBody>
      </p:sp>
    </p:spTree>
    <p:extLst>
      <p:ext uri="{BB962C8B-B14F-4D97-AF65-F5344CB8AC3E}">
        <p14:creationId xmlns:p14="http://schemas.microsoft.com/office/powerpoint/2010/main" val="74009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C9AA23-29FD-CD41-8529-9BC112723DAD}"/>
              </a:ext>
            </a:extLst>
          </p:cNvPr>
          <p:cNvSpPr>
            <a:spLocks noGrp="1"/>
          </p:cNvSpPr>
          <p:nvPr>
            <p:ph type="sldNum" sz="quarter" idx="12"/>
          </p:nvPr>
        </p:nvSpPr>
        <p:spPr/>
        <p:txBody>
          <a:bodyPr/>
          <a:lstStyle/>
          <a:p>
            <a:fld id="{E12D0507-9F86-7A45-BE8E-43760B9F92AA}" type="slidenum">
              <a:rPr lang="en-US" smtClean="0"/>
              <a:pPr/>
              <a:t>4</a:t>
            </a:fld>
            <a:endParaRPr lang="en-US" dirty="0"/>
          </a:p>
        </p:txBody>
      </p:sp>
      <p:sp>
        <p:nvSpPr>
          <p:cNvPr id="4" name="Title 3">
            <a:extLst>
              <a:ext uri="{FF2B5EF4-FFF2-40B4-BE49-F238E27FC236}">
                <a16:creationId xmlns:a16="http://schemas.microsoft.com/office/drawing/2014/main" id="{AE3746B8-02E2-7E40-8C7D-6753DFF4BEB3}"/>
              </a:ext>
            </a:extLst>
          </p:cNvPr>
          <p:cNvSpPr>
            <a:spLocks noGrp="1"/>
          </p:cNvSpPr>
          <p:nvPr>
            <p:ph type="title"/>
          </p:nvPr>
        </p:nvSpPr>
        <p:spPr/>
        <p:txBody>
          <a:bodyPr/>
          <a:lstStyle/>
          <a:p>
            <a:r>
              <a:rPr lang="en-US" dirty="0"/>
              <a:t>2023 Global Internet Traffic Predictions</a:t>
            </a:r>
          </a:p>
        </p:txBody>
      </p:sp>
      <p:pic>
        <p:nvPicPr>
          <p:cNvPr id="6" name="Picture 5">
            <a:extLst>
              <a:ext uri="{FF2B5EF4-FFF2-40B4-BE49-F238E27FC236}">
                <a16:creationId xmlns:a16="http://schemas.microsoft.com/office/drawing/2014/main" id="{A6D2061F-A71A-CB4B-8931-6C5CC9A05484}"/>
              </a:ext>
            </a:extLst>
          </p:cNvPr>
          <p:cNvPicPr>
            <a:picLocks noChangeAspect="1"/>
          </p:cNvPicPr>
          <p:nvPr/>
        </p:nvPicPr>
        <p:blipFill>
          <a:blip r:embed="rId3"/>
          <a:stretch>
            <a:fillRect/>
          </a:stretch>
        </p:blipFill>
        <p:spPr>
          <a:xfrm>
            <a:off x="4143012" y="1404610"/>
            <a:ext cx="4131527" cy="2844801"/>
          </a:xfrm>
          <a:prstGeom prst="rect">
            <a:avLst/>
          </a:prstGeom>
        </p:spPr>
      </p:pic>
      <p:sp>
        <p:nvSpPr>
          <p:cNvPr id="7" name="TextBox 6">
            <a:extLst>
              <a:ext uri="{FF2B5EF4-FFF2-40B4-BE49-F238E27FC236}">
                <a16:creationId xmlns:a16="http://schemas.microsoft.com/office/drawing/2014/main" id="{DD4C4BD3-8C1F-A146-879F-8ED4E3B4193D}"/>
              </a:ext>
            </a:extLst>
          </p:cNvPr>
          <p:cNvSpPr txBox="1"/>
          <p:nvPr/>
        </p:nvSpPr>
        <p:spPr>
          <a:xfrm>
            <a:off x="8215067" y="4109870"/>
            <a:ext cx="287402" cy="169277"/>
          </a:xfrm>
          <a:prstGeom prst="rect">
            <a:avLst/>
          </a:prstGeom>
          <a:noFill/>
        </p:spPr>
        <p:txBody>
          <a:bodyPr wrap="square" rtlCol="0">
            <a:spAutoFit/>
          </a:bodyPr>
          <a:lstStyle/>
          <a:p>
            <a:r>
              <a:rPr lang="en-US" sz="500" dirty="0"/>
              <a:t>[1]</a:t>
            </a:r>
          </a:p>
        </p:txBody>
      </p:sp>
      <p:sp>
        <p:nvSpPr>
          <p:cNvPr id="8" name="TextBox 7">
            <a:extLst>
              <a:ext uri="{FF2B5EF4-FFF2-40B4-BE49-F238E27FC236}">
                <a16:creationId xmlns:a16="http://schemas.microsoft.com/office/drawing/2014/main" id="{1D9E1BB6-2CF0-E34D-B993-FB21447F8FF1}"/>
              </a:ext>
            </a:extLst>
          </p:cNvPr>
          <p:cNvSpPr txBox="1"/>
          <p:nvPr/>
        </p:nvSpPr>
        <p:spPr>
          <a:xfrm>
            <a:off x="457200" y="1404610"/>
            <a:ext cx="3178098" cy="3416320"/>
          </a:xfrm>
          <a:prstGeom prst="rect">
            <a:avLst/>
          </a:prstGeom>
          <a:noFill/>
        </p:spPr>
        <p:txBody>
          <a:bodyPr wrap="square" rtlCol="0">
            <a:spAutoFit/>
          </a:bodyPr>
          <a:lstStyle/>
          <a:p>
            <a:pPr marL="285750" indent="-285750">
              <a:buFont typeface="Arial" panose="020B0604020202020204" pitchFamily="34" charset="0"/>
              <a:buChar char="•"/>
            </a:pPr>
            <a:r>
              <a:rPr lang="en-US" sz="1400" dirty="0"/>
              <a:t>5.3 billion Internet users, up from 3.9 billion in 2018, an increase from 51% to 66% resulting in two-thirds of the world population with access to the Internet.</a:t>
            </a:r>
            <a:r>
              <a:rPr lang="en-US" sz="800" dirty="0"/>
              <a:t> [1]</a:t>
            </a:r>
            <a:r>
              <a:rPr lang="en-US" sz="1400" dirty="0"/>
              <a:t>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Devices and connections are growing faster (10 percent CAGR) than both the population (1.0 percent CAGR) and the Internet users (6 percent CAGR).</a:t>
            </a:r>
            <a:r>
              <a:rPr lang="en-US" sz="600" dirty="0"/>
              <a:t>[1]</a:t>
            </a:r>
          </a:p>
          <a:p>
            <a:endParaRPr lang="en-US" sz="600" dirty="0"/>
          </a:p>
          <a:p>
            <a:endParaRPr lang="en-US" sz="1400" dirty="0"/>
          </a:p>
        </p:txBody>
      </p:sp>
    </p:spTree>
    <p:extLst>
      <p:ext uri="{BB962C8B-B14F-4D97-AF65-F5344CB8AC3E}">
        <p14:creationId xmlns:p14="http://schemas.microsoft.com/office/powerpoint/2010/main" val="110493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35AFF7-1F7B-9240-997F-D0F24C53CCD2}"/>
              </a:ext>
            </a:extLst>
          </p:cNvPr>
          <p:cNvSpPr>
            <a:spLocks noGrp="1"/>
          </p:cNvSpPr>
          <p:nvPr>
            <p:ph type="sldNum" sz="quarter" idx="12"/>
          </p:nvPr>
        </p:nvSpPr>
        <p:spPr/>
        <p:txBody>
          <a:bodyPr/>
          <a:lstStyle/>
          <a:p>
            <a:fld id="{E12D0507-9F86-7A45-BE8E-43760B9F92AA}" type="slidenum">
              <a:rPr lang="en-US" smtClean="0"/>
              <a:pPr/>
              <a:t>5</a:t>
            </a:fld>
            <a:endParaRPr lang="en-US" dirty="0"/>
          </a:p>
        </p:txBody>
      </p:sp>
      <p:sp>
        <p:nvSpPr>
          <p:cNvPr id="5" name="Content Placeholder 1">
            <a:extLst>
              <a:ext uri="{FF2B5EF4-FFF2-40B4-BE49-F238E27FC236}">
                <a16:creationId xmlns:a16="http://schemas.microsoft.com/office/drawing/2014/main" id="{93F61570-2A91-E44B-B245-C521EC1E54BC}"/>
              </a:ext>
            </a:extLst>
          </p:cNvPr>
          <p:cNvSpPr txBox="1">
            <a:spLocks/>
          </p:cNvSpPr>
          <p:nvPr/>
        </p:nvSpPr>
        <p:spPr bwMode="auto">
          <a:xfrm>
            <a:off x="543684" y="733192"/>
            <a:ext cx="3159760" cy="3652266"/>
          </a:xfrm>
          <a:prstGeom prst="rect">
            <a:avLst/>
          </a:prstGeom>
        </p:spPr>
        <p:txBody>
          <a:bodyPr vert="horz" lIns="0" tIns="0" rIns="0" bIns="0" rtlCol="0">
            <a:noAutofit/>
          </a:bodyPr>
          <a:lstStyle>
            <a:lvl1pPr marL="0" indent="0" algn="l" defTabSz="457200" rtl="0" eaLnBrk="1" latinLnBrk="0" hangingPunct="1">
              <a:lnSpc>
                <a:spcPct val="100000"/>
              </a:lnSpc>
              <a:spcBef>
                <a:spcPts val="900"/>
              </a:spcBef>
              <a:buFontTx/>
              <a:buNone/>
              <a:defRPr sz="1200" b="1"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1pPr>
            <a:lvl2pPr marL="0" indent="0" algn="l" defTabSz="457200" rtl="0" eaLnBrk="1" latinLnBrk="0" hangingPunct="1">
              <a:lnSpc>
                <a:spcPct val="100000"/>
              </a:lnSpc>
              <a:spcBef>
                <a:spcPts val="900"/>
              </a:spcBef>
              <a:buFontTx/>
              <a:buNone/>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2pPr>
            <a:lvl3pPr marL="230188" indent="-230188" algn="l" defTabSz="457200" rtl="0" eaLnBrk="1" latinLnBrk="0" hangingPunct="1">
              <a:lnSpc>
                <a:spcPct val="100000"/>
              </a:lnSpc>
              <a:spcBef>
                <a:spcPts val="600"/>
              </a:spcBef>
              <a:buFont typeface="Arial"/>
              <a:buChar char="•"/>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3pPr>
            <a:lvl4pPr marL="455613" indent="-225425" algn="l" defTabSz="457200" rtl="0" eaLnBrk="1" latinLnBrk="0" hangingPunct="1">
              <a:lnSpc>
                <a:spcPct val="100000"/>
              </a:lnSpc>
              <a:spcBef>
                <a:spcPts val="600"/>
              </a:spcBef>
              <a:buFont typeface="Arial" pitchFamily="34" charset="0"/>
              <a:buChar char="–"/>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4pPr>
            <a:lvl5pPr marL="685800" indent="-230188" algn="l" defTabSz="457200" rtl="0" eaLnBrk="1" latinLnBrk="0" hangingPunct="1">
              <a:lnSpc>
                <a:spcPct val="100000"/>
              </a:lnSpc>
              <a:spcBef>
                <a:spcPts val="600"/>
              </a:spcBef>
              <a:buFont typeface="Arial" pitchFamily="34" charset="0"/>
              <a:buChar char="–"/>
              <a:defRPr sz="1200" b="0" i="0" kern="1200">
                <a:solidFill>
                  <a:schemeClr val="tx1"/>
                </a:solidFill>
                <a:latin typeface="Verizon NHG TX" panose="020B0604020202020204" pitchFamily="34" charset="0"/>
                <a:ea typeface="Verizon NHG TX" panose="020B0604020202020204" pitchFamily="34" charset="0"/>
                <a:cs typeface="Verizon NHG TX" panose="020B0604020202020204" pitchFamily="34" charset="0"/>
              </a:defRPr>
            </a:lvl5pPr>
            <a:lvl6pPr marL="914400" indent="-225425"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6pPr>
            <a:lvl7pPr marL="1147763" indent="-233363"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7pPr>
            <a:lvl8pPr marL="1373188" indent="-225425"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8pPr>
            <a:lvl9pPr marL="1604963" indent="-231775" algn="l" defTabSz="457200" rtl="0" eaLnBrk="1" latinLnBrk="0" hangingPunct="1">
              <a:lnSpc>
                <a:spcPct val="100000"/>
              </a:lnSpc>
              <a:spcBef>
                <a:spcPts val="600"/>
              </a:spcBef>
              <a:buFont typeface="Arial" pitchFamily="34" charset="0"/>
              <a:buChar char="–"/>
              <a:tabLst/>
              <a:defRPr sz="1200" kern="1200">
                <a:solidFill>
                  <a:schemeClr val="tx1"/>
                </a:solidFill>
                <a:latin typeface="+mn-lt"/>
                <a:ea typeface="+mn-ea"/>
                <a:cs typeface="+mn-cs"/>
              </a:defRPr>
            </a:lvl9pPr>
          </a:lstStyle>
          <a:p>
            <a:pPr>
              <a:spcBef>
                <a:spcPts val="500"/>
              </a:spcBef>
            </a:pPr>
            <a:r>
              <a:rPr lang="en-US" sz="4000" dirty="0"/>
              <a:t>Over </a:t>
            </a:r>
            <a:r>
              <a:rPr lang="en-US" sz="4000" dirty="0">
                <a:latin typeface="Verizon NHG DS" panose="020B0604020202020204" pitchFamily="34" charset="0"/>
              </a:rPr>
              <a:t>80%</a:t>
            </a:r>
            <a:endParaRPr lang="en-US" sz="4000" dirty="0"/>
          </a:p>
          <a:p>
            <a:pPr>
              <a:spcBef>
                <a:spcPts val="500"/>
              </a:spcBef>
            </a:pPr>
            <a:r>
              <a:rPr lang="en-US" sz="4000" dirty="0"/>
              <a:t>of Internet traffic is </a:t>
            </a:r>
          </a:p>
          <a:p>
            <a:pPr>
              <a:spcBef>
                <a:spcPts val="500"/>
              </a:spcBef>
            </a:pPr>
            <a:r>
              <a:rPr lang="en-US" sz="4000" dirty="0"/>
              <a:t>video viewing</a:t>
            </a:r>
            <a:r>
              <a:rPr lang="en-US" sz="600" b="0" dirty="0"/>
              <a:t>[2]</a:t>
            </a:r>
          </a:p>
        </p:txBody>
      </p:sp>
      <p:pic>
        <p:nvPicPr>
          <p:cNvPr id="6" name="Picture 5">
            <a:extLst>
              <a:ext uri="{FF2B5EF4-FFF2-40B4-BE49-F238E27FC236}">
                <a16:creationId xmlns:a16="http://schemas.microsoft.com/office/drawing/2014/main" id="{F59F4D6D-0239-9A42-B4DD-67A42254A60D}"/>
              </a:ext>
            </a:extLst>
          </p:cNvPr>
          <p:cNvPicPr>
            <a:picLocks noChangeAspect="1"/>
          </p:cNvPicPr>
          <p:nvPr/>
        </p:nvPicPr>
        <p:blipFill>
          <a:blip r:embed="rId3"/>
          <a:stretch>
            <a:fillRect/>
          </a:stretch>
        </p:blipFill>
        <p:spPr>
          <a:xfrm>
            <a:off x="3635637" y="1535875"/>
            <a:ext cx="4528764" cy="2046899"/>
          </a:xfrm>
          <a:prstGeom prst="rect">
            <a:avLst/>
          </a:prstGeom>
        </p:spPr>
      </p:pic>
      <p:sp>
        <p:nvSpPr>
          <p:cNvPr id="2" name="Rectangle 1">
            <a:extLst>
              <a:ext uri="{FF2B5EF4-FFF2-40B4-BE49-F238E27FC236}">
                <a16:creationId xmlns:a16="http://schemas.microsoft.com/office/drawing/2014/main" id="{D2B77667-7216-3C4C-A34B-4AE9244D1AA4}"/>
              </a:ext>
            </a:extLst>
          </p:cNvPr>
          <p:cNvSpPr/>
          <p:nvPr/>
        </p:nvSpPr>
        <p:spPr>
          <a:xfrm>
            <a:off x="8096594" y="2953805"/>
            <a:ext cx="271228" cy="184666"/>
          </a:xfrm>
          <a:prstGeom prst="rect">
            <a:avLst/>
          </a:prstGeom>
        </p:spPr>
        <p:txBody>
          <a:bodyPr wrap="none">
            <a:spAutoFit/>
          </a:bodyPr>
          <a:lstStyle/>
          <a:p>
            <a:r>
              <a:rPr lang="en-US" sz="600" dirty="0"/>
              <a:t>[1]</a:t>
            </a:r>
          </a:p>
        </p:txBody>
      </p:sp>
    </p:spTree>
    <p:extLst>
      <p:ext uri="{BB962C8B-B14F-4D97-AF65-F5344CB8AC3E}">
        <p14:creationId xmlns:p14="http://schemas.microsoft.com/office/powerpoint/2010/main" val="345313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A2CB4-CA8C-8847-AB4E-B66139C500AB}"/>
              </a:ext>
            </a:extLst>
          </p:cNvPr>
          <p:cNvSpPr>
            <a:spLocks noGrp="1"/>
          </p:cNvSpPr>
          <p:nvPr>
            <p:ph idx="1"/>
          </p:nvPr>
        </p:nvSpPr>
        <p:spPr>
          <a:xfrm>
            <a:off x="5240020" y="1049020"/>
            <a:ext cx="3446780" cy="3086100"/>
          </a:xfrm>
        </p:spPr>
        <p:txBody>
          <a:bodyPr>
            <a:normAutofit fontScale="92500" lnSpcReduction="20000"/>
          </a:bodyPr>
          <a:lstStyle/>
          <a:p>
            <a:pPr marL="171450" indent="-171450">
              <a:buFont typeface="Arial" panose="020B0604020202020204" pitchFamily="34" charset="0"/>
              <a:buChar char="•"/>
            </a:pPr>
            <a:r>
              <a:rPr lang="en-US" sz="1800" b="0" dirty="0"/>
              <a:t>Improved access to the Internet </a:t>
            </a:r>
          </a:p>
          <a:p>
            <a:pPr marL="171450" indent="-171450">
              <a:buFont typeface="Arial" panose="020B0604020202020204" pitchFamily="34" charset="0"/>
              <a:buChar char="•"/>
            </a:pPr>
            <a:r>
              <a:rPr lang="en-US" sz="1800" b="0" dirty="0"/>
              <a:t>Improved connectivity type (broadband speed) for both wireline (Fiber and DOCSIS over Cable) and fixed wireless access even with 4G–and now 5G–have improved overall broadband speeds. </a:t>
            </a:r>
          </a:p>
          <a:p>
            <a:pPr marL="171450" indent="-171450">
              <a:buFont typeface="Arial" panose="020B0604020202020204" pitchFamily="34" charset="0"/>
              <a:buChar char="•"/>
            </a:pPr>
            <a:r>
              <a:rPr lang="en-US" sz="1800" b="0" dirty="0"/>
              <a:t>The global average broadband speed continues to grow and will more than double from 2018 to 2023, from 45.9 Mbps to 110.4 Mbps.</a:t>
            </a:r>
          </a:p>
          <a:p>
            <a:endParaRPr lang="en-US" dirty="0"/>
          </a:p>
        </p:txBody>
      </p:sp>
      <p:sp>
        <p:nvSpPr>
          <p:cNvPr id="3" name="Slide Number Placeholder 2">
            <a:extLst>
              <a:ext uri="{FF2B5EF4-FFF2-40B4-BE49-F238E27FC236}">
                <a16:creationId xmlns:a16="http://schemas.microsoft.com/office/drawing/2014/main" id="{7F9456AB-F811-9643-BBE8-562A9FDDC556}"/>
              </a:ext>
            </a:extLst>
          </p:cNvPr>
          <p:cNvSpPr>
            <a:spLocks noGrp="1"/>
          </p:cNvSpPr>
          <p:nvPr>
            <p:ph type="sldNum" sz="quarter" idx="12"/>
          </p:nvPr>
        </p:nvSpPr>
        <p:spPr/>
        <p:txBody>
          <a:bodyPr/>
          <a:lstStyle/>
          <a:p>
            <a:fld id="{E12D0507-9F86-7A45-BE8E-43760B9F92AA}" type="slidenum">
              <a:rPr lang="en-US" smtClean="0"/>
              <a:pPr/>
              <a:t>6</a:t>
            </a:fld>
            <a:endParaRPr lang="en-US" dirty="0"/>
          </a:p>
        </p:txBody>
      </p:sp>
      <p:sp>
        <p:nvSpPr>
          <p:cNvPr id="4" name="Title 3">
            <a:extLst>
              <a:ext uri="{FF2B5EF4-FFF2-40B4-BE49-F238E27FC236}">
                <a16:creationId xmlns:a16="http://schemas.microsoft.com/office/drawing/2014/main" id="{84CA7C49-A32E-6B43-A530-9BA521F03D54}"/>
              </a:ext>
            </a:extLst>
          </p:cNvPr>
          <p:cNvSpPr>
            <a:spLocks noGrp="1"/>
          </p:cNvSpPr>
          <p:nvPr>
            <p:ph type="title"/>
          </p:nvPr>
        </p:nvSpPr>
        <p:spPr/>
        <p:txBody>
          <a:bodyPr/>
          <a:lstStyle/>
          <a:p>
            <a:r>
              <a:rPr lang="en-US" dirty="0"/>
              <a:t>Contributing Factors to Internet Video Consumption</a:t>
            </a:r>
          </a:p>
        </p:txBody>
      </p:sp>
      <p:sp>
        <p:nvSpPr>
          <p:cNvPr id="5" name="Rectangle 4">
            <a:extLst>
              <a:ext uri="{FF2B5EF4-FFF2-40B4-BE49-F238E27FC236}">
                <a16:creationId xmlns:a16="http://schemas.microsoft.com/office/drawing/2014/main" id="{D55426CE-BF4F-E847-BD20-4F8A47F6F06E}"/>
              </a:ext>
            </a:extLst>
          </p:cNvPr>
          <p:cNvSpPr/>
          <p:nvPr/>
        </p:nvSpPr>
        <p:spPr>
          <a:xfrm>
            <a:off x="6006382" y="3786925"/>
            <a:ext cx="271228" cy="184666"/>
          </a:xfrm>
          <a:prstGeom prst="rect">
            <a:avLst/>
          </a:prstGeom>
        </p:spPr>
        <p:txBody>
          <a:bodyPr wrap="none">
            <a:spAutoFit/>
          </a:bodyPr>
          <a:lstStyle/>
          <a:p>
            <a:r>
              <a:rPr lang="en-US" sz="600" dirty="0"/>
              <a:t>[1]</a:t>
            </a:r>
          </a:p>
        </p:txBody>
      </p:sp>
      <p:pic>
        <p:nvPicPr>
          <p:cNvPr id="7" name="Picture 6">
            <a:extLst>
              <a:ext uri="{FF2B5EF4-FFF2-40B4-BE49-F238E27FC236}">
                <a16:creationId xmlns:a16="http://schemas.microsoft.com/office/drawing/2014/main" id="{C7633520-5206-C84F-8B36-2A49811D8261}"/>
              </a:ext>
            </a:extLst>
          </p:cNvPr>
          <p:cNvPicPr>
            <a:picLocks noChangeAspect="1"/>
          </p:cNvPicPr>
          <p:nvPr/>
        </p:nvPicPr>
        <p:blipFill>
          <a:blip r:embed="rId3"/>
          <a:stretch>
            <a:fillRect/>
          </a:stretch>
        </p:blipFill>
        <p:spPr>
          <a:xfrm>
            <a:off x="457200" y="1004570"/>
            <a:ext cx="4554220" cy="3046200"/>
          </a:xfrm>
          <a:prstGeom prst="rect">
            <a:avLst/>
          </a:prstGeom>
        </p:spPr>
      </p:pic>
    </p:spTree>
    <p:extLst>
      <p:ext uri="{BB962C8B-B14F-4D97-AF65-F5344CB8AC3E}">
        <p14:creationId xmlns:p14="http://schemas.microsoft.com/office/powerpoint/2010/main" val="247523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AFD6ED-ECE1-7B48-AFF5-C86002B75AD1}"/>
              </a:ext>
            </a:extLst>
          </p:cNvPr>
          <p:cNvSpPr>
            <a:spLocks noGrp="1"/>
          </p:cNvSpPr>
          <p:nvPr>
            <p:ph idx="1"/>
          </p:nvPr>
        </p:nvSpPr>
        <p:spPr>
          <a:xfrm>
            <a:off x="457200" y="1508667"/>
            <a:ext cx="3691054" cy="2349655"/>
          </a:xfrm>
        </p:spPr>
        <p:txBody>
          <a:bodyPr>
            <a:normAutofit/>
          </a:bodyPr>
          <a:lstStyle/>
          <a:p>
            <a:pPr marL="171450" lvl="1" indent="-171450">
              <a:buFont typeface="Wingdings" pitchFamily="2" charset="2"/>
              <a:buChar char="§"/>
            </a:pPr>
            <a:r>
              <a:rPr lang="en-US" sz="1400" dirty="0"/>
              <a:t>According to Nielsen as of August 2022, streaming viewership surpassed Cable TV for the first time.</a:t>
            </a:r>
          </a:p>
          <a:p>
            <a:pPr marL="171450" lvl="1" indent="-171450">
              <a:buFont typeface="Wingdings" pitchFamily="2" charset="2"/>
              <a:buChar char="§"/>
            </a:pPr>
            <a:r>
              <a:rPr lang="en-US" sz="1400" dirty="0"/>
              <a:t>Global pay-TV subscriptions are expected to stay stable—at over 1 billion subscriptions by 2025</a:t>
            </a:r>
            <a:r>
              <a:rPr lang="en-US" sz="600" dirty="0"/>
              <a:t> [4}</a:t>
            </a:r>
            <a:endParaRPr lang="en-US" sz="1400" dirty="0"/>
          </a:p>
        </p:txBody>
      </p:sp>
      <p:sp>
        <p:nvSpPr>
          <p:cNvPr id="3" name="Slide Number Placeholder 2">
            <a:extLst>
              <a:ext uri="{FF2B5EF4-FFF2-40B4-BE49-F238E27FC236}">
                <a16:creationId xmlns:a16="http://schemas.microsoft.com/office/drawing/2014/main" id="{96B56437-E237-D94E-871C-1B17F83753B8}"/>
              </a:ext>
            </a:extLst>
          </p:cNvPr>
          <p:cNvSpPr>
            <a:spLocks noGrp="1"/>
          </p:cNvSpPr>
          <p:nvPr>
            <p:ph type="sldNum" sz="quarter" idx="12"/>
          </p:nvPr>
        </p:nvSpPr>
        <p:spPr/>
        <p:txBody>
          <a:bodyPr/>
          <a:lstStyle/>
          <a:p>
            <a:fld id="{E12D0507-9F86-7A45-BE8E-43760B9F92AA}" type="slidenum">
              <a:rPr lang="en-US" smtClean="0"/>
              <a:pPr/>
              <a:t>7</a:t>
            </a:fld>
            <a:endParaRPr lang="en-US" dirty="0"/>
          </a:p>
        </p:txBody>
      </p:sp>
      <p:sp>
        <p:nvSpPr>
          <p:cNvPr id="4" name="Title 3">
            <a:extLst>
              <a:ext uri="{FF2B5EF4-FFF2-40B4-BE49-F238E27FC236}">
                <a16:creationId xmlns:a16="http://schemas.microsoft.com/office/drawing/2014/main" id="{B950B846-064D-3B49-937C-7D1CBF4CF88E}"/>
              </a:ext>
            </a:extLst>
          </p:cNvPr>
          <p:cNvSpPr>
            <a:spLocks noGrp="1"/>
          </p:cNvSpPr>
          <p:nvPr>
            <p:ph type="title"/>
          </p:nvPr>
        </p:nvSpPr>
        <p:spPr/>
        <p:txBody>
          <a:bodyPr/>
          <a:lstStyle/>
          <a:p>
            <a:r>
              <a:rPr lang="en-US" dirty="0"/>
              <a:t>VOD &amp; Subscription Landscape</a:t>
            </a:r>
          </a:p>
        </p:txBody>
      </p:sp>
      <p:pic>
        <p:nvPicPr>
          <p:cNvPr id="6" name="Picture 5">
            <a:extLst>
              <a:ext uri="{FF2B5EF4-FFF2-40B4-BE49-F238E27FC236}">
                <a16:creationId xmlns:a16="http://schemas.microsoft.com/office/drawing/2014/main" id="{80619A53-D4A5-714A-B183-2F38F6C6B2FA}"/>
              </a:ext>
            </a:extLst>
          </p:cNvPr>
          <p:cNvPicPr>
            <a:picLocks noChangeAspect="1"/>
          </p:cNvPicPr>
          <p:nvPr/>
        </p:nvPicPr>
        <p:blipFill>
          <a:blip r:embed="rId3"/>
          <a:stretch>
            <a:fillRect/>
          </a:stretch>
        </p:blipFill>
        <p:spPr>
          <a:xfrm>
            <a:off x="4378712" y="981762"/>
            <a:ext cx="3964854" cy="3150693"/>
          </a:xfrm>
          <a:prstGeom prst="rect">
            <a:avLst/>
          </a:prstGeom>
        </p:spPr>
      </p:pic>
    </p:spTree>
    <p:extLst>
      <p:ext uri="{BB962C8B-B14F-4D97-AF65-F5344CB8AC3E}">
        <p14:creationId xmlns:p14="http://schemas.microsoft.com/office/powerpoint/2010/main" val="712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75A43B-35EF-0F48-AB5A-A36CCBA1811B}"/>
              </a:ext>
            </a:extLst>
          </p:cNvPr>
          <p:cNvSpPr>
            <a:spLocks noGrp="1"/>
          </p:cNvSpPr>
          <p:nvPr>
            <p:ph idx="1"/>
          </p:nvPr>
        </p:nvSpPr>
        <p:spPr>
          <a:xfrm>
            <a:off x="4611029" y="1171807"/>
            <a:ext cx="3847171" cy="3086100"/>
          </a:xfrm>
        </p:spPr>
        <p:txBody>
          <a:bodyPr>
            <a:normAutofit fontScale="92500" lnSpcReduction="10000"/>
          </a:bodyPr>
          <a:lstStyle/>
          <a:p>
            <a:pPr marL="171450" indent="-171450">
              <a:buFont typeface="Arial" panose="020B0604020202020204" pitchFamily="34" charset="0"/>
              <a:buChar char="•"/>
            </a:pPr>
            <a:r>
              <a:rPr lang="en-US" b="0" dirty="0"/>
              <a:t>Consumers are likely to have multiple paid SVOD subscription services, so the key in has traditionally been for SVOD providers is to invest in creating even more original content to help reduce churn and add new subscribers. </a:t>
            </a:r>
          </a:p>
          <a:p>
            <a:pPr marL="171450" indent="-171450">
              <a:buFont typeface="Arial" panose="020B0604020202020204" pitchFamily="34" charset="0"/>
              <a:buChar char="•"/>
            </a:pPr>
            <a:r>
              <a:rPr lang="en-US" b="0" dirty="0"/>
              <a:t>SVOD is also expanding their markets and content internationally in order to continue to grow and attain new customers.</a:t>
            </a:r>
          </a:p>
          <a:p>
            <a:pPr marL="171450" indent="-171450">
              <a:buFont typeface="Arial" panose="020B0604020202020204" pitchFamily="34" charset="0"/>
              <a:buChar char="•"/>
            </a:pPr>
            <a:r>
              <a:rPr lang="en-US" b="0" dirty="0"/>
              <a:t>Given substantial opportunities for growing their revenues but in a very crowded SVOD market, it is imperative for the SVOD providers to be able to give their subscribers a reason to stay. </a:t>
            </a:r>
          </a:p>
          <a:p>
            <a:pPr marL="171450" indent="-171450">
              <a:buFont typeface="Arial" panose="020B0604020202020204" pitchFamily="34" charset="0"/>
              <a:buChar char="•"/>
            </a:pPr>
            <a:r>
              <a:rPr lang="en-US" b="0" dirty="0"/>
              <a:t>With all these factors, SVODs must determine what will help provide the best user experience, both in terms of content available and the user’s ability to seamlessly access the content (e.g., fast video start-times, zero or near zero video playback failures, zero or near zero buffering, or higher bit-rate).</a:t>
            </a:r>
          </a:p>
          <a:p>
            <a:endParaRPr lang="en-US" b="0" dirty="0"/>
          </a:p>
          <a:p>
            <a:endParaRPr lang="en-US" dirty="0"/>
          </a:p>
        </p:txBody>
      </p:sp>
      <p:sp>
        <p:nvSpPr>
          <p:cNvPr id="3" name="Slide Number Placeholder 2">
            <a:extLst>
              <a:ext uri="{FF2B5EF4-FFF2-40B4-BE49-F238E27FC236}">
                <a16:creationId xmlns:a16="http://schemas.microsoft.com/office/drawing/2014/main" id="{6E45760C-89E6-7142-8A12-9C5787B331C9}"/>
              </a:ext>
            </a:extLst>
          </p:cNvPr>
          <p:cNvSpPr>
            <a:spLocks noGrp="1"/>
          </p:cNvSpPr>
          <p:nvPr>
            <p:ph type="sldNum" sz="quarter" idx="12"/>
          </p:nvPr>
        </p:nvSpPr>
        <p:spPr/>
        <p:txBody>
          <a:bodyPr/>
          <a:lstStyle/>
          <a:p>
            <a:fld id="{E12D0507-9F86-7A45-BE8E-43760B9F92AA}" type="slidenum">
              <a:rPr lang="en-US" smtClean="0"/>
              <a:pPr/>
              <a:t>8</a:t>
            </a:fld>
            <a:endParaRPr lang="en-US" dirty="0"/>
          </a:p>
        </p:txBody>
      </p:sp>
      <p:sp>
        <p:nvSpPr>
          <p:cNvPr id="4" name="Title 3">
            <a:extLst>
              <a:ext uri="{FF2B5EF4-FFF2-40B4-BE49-F238E27FC236}">
                <a16:creationId xmlns:a16="http://schemas.microsoft.com/office/drawing/2014/main" id="{0A00DA1F-65FA-C944-9CA0-A0D23F99D9FC}"/>
              </a:ext>
            </a:extLst>
          </p:cNvPr>
          <p:cNvSpPr>
            <a:spLocks noGrp="1"/>
          </p:cNvSpPr>
          <p:nvPr>
            <p:ph type="title"/>
          </p:nvPr>
        </p:nvSpPr>
        <p:spPr/>
        <p:txBody>
          <a:bodyPr/>
          <a:lstStyle/>
          <a:p>
            <a:r>
              <a:rPr lang="en-US" dirty="0"/>
              <a:t>SVOD Provider Growth &amp; Customer Demands</a:t>
            </a:r>
          </a:p>
        </p:txBody>
      </p:sp>
      <p:pic>
        <p:nvPicPr>
          <p:cNvPr id="6" name="Picture 5">
            <a:extLst>
              <a:ext uri="{FF2B5EF4-FFF2-40B4-BE49-F238E27FC236}">
                <a16:creationId xmlns:a16="http://schemas.microsoft.com/office/drawing/2014/main" id="{D1CACFDF-8693-314E-91E7-A1F383BCAA21}"/>
              </a:ext>
            </a:extLst>
          </p:cNvPr>
          <p:cNvPicPr>
            <a:picLocks noChangeAspect="1"/>
          </p:cNvPicPr>
          <p:nvPr/>
        </p:nvPicPr>
        <p:blipFill>
          <a:blip r:embed="rId3"/>
          <a:stretch>
            <a:fillRect/>
          </a:stretch>
        </p:blipFill>
        <p:spPr>
          <a:xfrm>
            <a:off x="524354" y="1487526"/>
            <a:ext cx="3802320" cy="2454662"/>
          </a:xfrm>
          <a:prstGeom prst="rect">
            <a:avLst/>
          </a:prstGeom>
        </p:spPr>
      </p:pic>
      <p:sp>
        <p:nvSpPr>
          <p:cNvPr id="5" name="Rectangle 4">
            <a:extLst>
              <a:ext uri="{FF2B5EF4-FFF2-40B4-BE49-F238E27FC236}">
                <a16:creationId xmlns:a16="http://schemas.microsoft.com/office/drawing/2014/main" id="{D0A37920-32BE-194F-8F7A-49A33D432300}"/>
              </a:ext>
            </a:extLst>
          </p:cNvPr>
          <p:cNvSpPr/>
          <p:nvPr/>
        </p:nvSpPr>
        <p:spPr>
          <a:xfrm>
            <a:off x="4174212" y="3757522"/>
            <a:ext cx="294640" cy="184666"/>
          </a:xfrm>
          <a:prstGeom prst="rect">
            <a:avLst/>
          </a:prstGeom>
        </p:spPr>
        <p:txBody>
          <a:bodyPr wrap="square">
            <a:spAutoFit/>
          </a:bodyPr>
          <a:lstStyle/>
          <a:p>
            <a:r>
              <a:rPr lang="en-US" sz="600" dirty="0"/>
              <a:t>[4]</a:t>
            </a:r>
          </a:p>
        </p:txBody>
      </p:sp>
    </p:spTree>
    <p:extLst>
      <p:ext uri="{BB962C8B-B14F-4D97-AF65-F5344CB8AC3E}">
        <p14:creationId xmlns:p14="http://schemas.microsoft.com/office/powerpoint/2010/main" val="114475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9548F-7B0F-FA45-AAC8-3BF878765D2C}"/>
              </a:ext>
            </a:extLst>
          </p:cNvPr>
          <p:cNvSpPr>
            <a:spLocks noGrp="1"/>
          </p:cNvSpPr>
          <p:nvPr>
            <p:ph type="title"/>
          </p:nvPr>
        </p:nvSpPr>
        <p:spPr/>
        <p:txBody>
          <a:bodyPr/>
          <a:lstStyle/>
          <a:p>
            <a:r>
              <a:rPr lang="en-US" dirty="0"/>
              <a:t>Content Delivery Evolution:</a:t>
            </a:r>
            <a:br>
              <a:rPr lang="en-US" dirty="0"/>
            </a:br>
            <a:r>
              <a:rPr lang="en-US" dirty="0"/>
              <a:t>Open Caching</a:t>
            </a:r>
          </a:p>
        </p:txBody>
      </p:sp>
      <p:sp>
        <p:nvSpPr>
          <p:cNvPr id="4" name="Slide Number Placeholder 3">
            <a:extLst>
              <a:ext uri="{FF2B5EF4-FFF2-40B4-BE49-F238E27FC236}">
                <a16:creationId xmlns:a16="http://schemas.microsoft.com/office/drawing/2014/main" id="{B302E411-18EA-0244-81B5-B5DB3A8D3C39}"/>
              </a:ext>
            </a:extLst>
          </p:cNvPr>
          <p:cNvSpPr>
            <a:spLocks noGrp="1"/>
          </p:cNvSpPr>
          <p:nvPr>
            <p:ph type="sldNum" sz="quarter" idx="4"/>
          </p:nvPr>
        </p:nvSpPr>
        <p:spPr/>
        <p:txBody>
          <a:bodyPr/>
          <a:lstStyle/>
          <a:p>
            <a:fld id="{E12D0507-9F86-7A45-BE8E-43760B9F92AA}" type="slidenum">
              <a:rPr lang="en-US" smtClean="0"/>
              <a:pPr/>
              <a:t>9</a:t>
            </a:fld>
            <a:endParaRPr lang="en-US" dirty="0"/>
          </a:p>
        </p:txBody>
      </p:sp>
    </p:spTree>
    <p:extLst>
      <p:ext uri="{BB962C8B-B14F-4D97-AF65-F5344CB8AC3E}">
        <p14:creationId xmlns:p14="http://schemas.microsoft.com/office/powerpoint/2010/main" val="3282307044"/>
      </p:ext>
    </p:extLst>
  </p:cSld>
  <p:clrMapOvr>
    <a:masterClrMapping/>
  </p:clrMapOvr>
</p:sld>
</file>

<file path=ppt/theme/theme1.xml><?xml version="1.0" encoding="utf-8"?>
<a:theme xmlns:a="http://schemas.openxmlformats.org/drawingml/2006/main" name="Verizon PowerPoint 2021">
  <a:themeElements>
    <a:clrScheme name="Verizon Theme Colors">
      <a:dk1>
        <a:srgbClr val="000000"/>
      </a:dk1>
      <a:lt1>
        <a:srgbClr val="FFFFFF"/>
      </a:lt1>
      <a:dk2>
        <a:srgbClr val="747676"/>
      </a:dk2>
      <a:lt2>
        <a:srgbClr val="D8DADA"/>
      </a:lt2>
      <a:accent1>
        <a:srgbClr val="EE0000"/>
      </a:accent1>
      <a:accent2>
        <a:srgbClr val="333333"/>
      </a:accent2>
      <a:accent3>
        <a:srgbClr val="FFBC3D"/>
      </a:accent3>
      <a:accent4>
        <a:srgbClr val="ED7000"/>
      </a:accent4>
      <a:accent5>
        <a:srgbClr val="00AC3E"/>
      </a:accent5>
      <a:accent6>
        <a:srgbClr val="0088CE"/>
      </a:accent6>
      <a:hlink>
        <a:srgbClr val="000000"/>
      </a:hlink>
      <a:folHlink>
        <a:srgbClr val="0088CE"/>
      </a:folHlink>
    </a:clrScheme>
    <a:fontScheme name="Verizon Theme">
      <a:majorFont>
        <a:latin typeface="Verizon NHG DS"/>
        <a:ea typeface=""/>
        <a:cs typeface=""/>
      </a:majorFont>
      <a:minorFont>
        <a:latin typeface="Verizon NHG TX"/>
        <a:ea typeface=""/>
        <a:cs typeface=""/>
      </a:minorFont>
    </a:fontScheme>
    <a:fmtScheme name="Verizon PowerPoint 2017">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style>
        <a:lnRef idx="1">
          <a:schemeClr val="accent1"/>
        </a:lnRef>
        <a:fillRef idx="1">
          <a:schemeClr val="accent1"/>
        </a:fillRef>
        <a:effectRef idx="0">
          <a:schemeClr val="accent1"/>
        </a:effectRef>
        <a:fontRef idx="minor">
          <a:schemeClr val="lt1"/>
        </a:fontRef>
      </a:style>
    </a:spDef>
    <a:lnDef>
      <a:spPr>
        <a:ln w="12700" cap="sq"/>
      </a:spPr>
      <a:bodyPr/>
      <a:lstStyle/>
      <a:style>
        <a:lnRef idx="1">
          <a:schemeClr val="accent1"/>
        </a:lnRef>
        <a:fillRef idx="1">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Verizon_PPT_Template-2" id="{C69D2653-23D6-D24A-9258-656D469D50D5}" vid="{B75508FC-4F70-B445-A4E3-3466089C5F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Verizon PowerPoint 2021</Template>
  <TotalTime>7302</TotalTime>
  <Words>2030</Words>
  <Application>Microsoft Macintosh PowerPoint</Application>
  <PresentationFormat>On-screen Show (16:9)</PresentationFormat>
  <Paragraphs>169</Paragraphs>
  <Slides>21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Narrow</vt:lpstr>
      <vt:lpstr>Calibri</vt:lpstr>
      <vt:lpstr>Neue Haas Grotesk Text Std 55 Roman</vt:lpstr>
      <vt:lpstr>Verizon NHG DS</vt:lpstr>
      <vt:lpstr>Verizon NHG TX</vt:lpstr>
      <vt:lpstr>Wingdings</vt:lpstr>
      <vt:lpstr>Verizon PowerPoint 2021</vt:lpstr>
      <vt:lpstr>Leveraging Open Caching for Last-Mile Delivery  </vt:lpstr>
      <vt:lpstr>Abstract</vt:lpstr>
      <vt:lpstr>Media Consumer Landscape</vt:lpstr>
      <vt:lpstr>2023 Global Internet Traffic Predictions</vt:lpstr>
      <vt:lpstr>PowerPoint Presentation</vt:lpstr>
      <vt:lpstr>Contributing Factors to Internet Video Consumption</vt:lpstr>
      <vt:lpstr>VOD &amp; Subscription Landscape</vt:lpstr>
      <vt:lpstr>SVOD Provider Growth &amp; Customer Demands</vt:lpstr>
      <vt:lpstr>Content Delivery Evolution: Open Caching</vt:lpstr>
      <vt:lpstr>The Content Delivery Evolution &amp; Streaming Video Technology Alliance (SVA)</vt:lpstr>
      <vt:lpstr>Streaming Video Technology Alliance:  Open Caching Working Group</vt:lpstr>
      <vt:lpstr>What is the Open Caching Network?</vt:lpstr>
      <vt:lpstr>Open Caching Model High-Level View</vt:lpstr>
      <vt:lpstr>Case Study: Open Caching Delivery</vt:lpstr>
      <vt:lpstr>Testing Setup &amp; Scenario</vt:lpstr>
      <vt:lpstr>Test Methodology &amp; Terminology </vt:lpstr>
      <vt:lpstr>Test Numbers &amp; Observations</vt:lpstr>
      <vt:lpstr>Additional Uses</vt:lpstr>
      <vt:lpstr>Conclusion</vt:lpstr>
      <vt:lpstr>PowerPoint Presentation</vt:lpstr>
      <vt:lpstr>References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Verizon PowerPoint Template for all-purpose use</dc:title>
  <dc:subject/>
  <dc:creator>Microsoft Office User</dc:creator>
  <cp:keywords/>
  <dc:description/>
  <cp:lastModifiedBy>Microsoft Office User</cp:lastModifiedBy>
  <cp:revision>78</cp:revision>
  <cp:lastPrinted>2019-03-26T15:42:09Z</cp:lastPrinted>
  <dcterms:created xsi:type="dcterms:W3CDTF">2022-04-13T23:47:30Z</dcterms:created>
  <dcterms:modified xsi:type="dcterms:W3CDTF">2022-09-10T10:00:52Z</dcterms:modified>
  <cp:category/>
</cp:coreProperties>
</file>