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8" r:id="rId3"/>
    <p:sldId id="259" r:id="rId4"/>
    <p:sldId id="269" r:id="rId5"/>
    <p:sldId id="264" r:id="rId6"/>
    <p:sldId id="270" r:id="rId7"/>
    <p:sldId id="271" r:id="rId8"/>
    <p:sldId id="266" r:id="rId9"/>
    <p:sldId id="272" r:id="rId10"/>
    <p:sldId id="273" r:id="rId11"/>
    <p:sldId id="260" r:id="rId12"/>
    <p:sldId id="284" r:id="rId13"/>
    <p:sldId id="285" r:id="rId14"/>
    <p:sldId id="286" r:id="rId15"/>
    <p:sldId id="287" r:id="rId16"/>
    <p:sldId id="290" r:id="rId17"/>
    <p:sldId id="291"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8F"/>
    <a:srgbClr val="1B3975"/>
    <a:srgbClr val="00D8D1"/>
    <a:srgbClr val="0C8F89"/>
    <a:srgbClr val="2C9FA0"/>
    <a:srgbClr val="076B0B"/>
    <a:srgbClr val="0B3B09"/>
    <a:srgbClr val="000000"/>
    <a:srgbClr val="00C2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AC17C9-555D-491E-8F81-5EAED2E90AC5}" v="3" dt="2022-09-06T09:26:41.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8"/>
    <p:restoredTop sz="96327"/>
  </p:normalViewPr>
  <p:slideViewPr>
    <p:cSldViewPr snapToGrid="0" snapToObjects="1" showGuides="1">
      <p:cViewPr varScale="1">
        <p:scale>
          <a:sx n="83" d="100"/>
          <a:sy n="83" d="100"/>
        </p:scale>
        <p:origin x="96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lhot, John" userId="cb3749b2-917d-49d2-9672-cf74d913ea86" providerId="ADAL" clId="{41AC17C9-555D-491E-8F81-5EAED2E90AC5}"/>
    <pc:docChg chg="undo custSel addSld delSld modSld">
      <pc:chgData name="Mailhot, John" userId="cb3749b2-917d-49d2-9672-cf74d913ea86" providerId="ADAL" clId="{41AC17C9-555D-491E-8F81-5EAED2E90AC5}" dt="2022-09-06T10:18:35.845" v="1791" actId="20577"/>
      <pc:docMkLst>
        <pc:docMk/>
      </pc:docMkLst>
      <pc:sldChg chg="modSp mod">
        <pc:chgData name="Mailhot, John" userId="cb3749b2-917d-49d2-9672-cf74d913ea86" providerId="ADAL" clId="{41AC17C9-555D-491E-8F81-5EAED2E90AC5}" dt="2022-09-06T08:35:42.722" v="42" actId="20577"/>
        <pc:sldMkLst>
          <pc:docMk/>
          <pc:sldMk cId="1373479689" sldId="256"/>
        </pc:sldMkLst>
        <pc:spChg chg="mod">
          <ac:chgData name="Mailhot, John" userId="cb3749b2-917d-49d2-9672-cf74d913ea86" providerId="ADAL" clId="{41AC17C9-555D-491E-8F81-5EAED2E90AC5}" dt="2022-09-06T08:35:42.722" v="42" actId="20577"/>
          <ac:spMkLst>
            <pc:docMk/>
            <pc:sldMk cId="1373479689" sldId="256"/>
            <ac:spMk id="5" creationId="{C7B37BA2-AFC0-648B-15E7-64F68CB1427F}"/>
          </ac:spMkLst>
        </pc:spChg>
        <pc:spChg chg="mod">
          <ac:chgData name="Mailhot, John" userId="cb3749b2-917d-49d2-9672-cf74d913ea86" providerId="ADAL" clId="{41AC17C9-555D-491E-8F81-5EAED2E90AC5}" dt="2022-09-06T08:35:39.839" v="41" actId="1076"/>
          <ac:spMkLst>
            <pc:docMk/>
            <pc:sldMk cId="1373479689" sldId="256"/>
            <ac:spMk id="6" creationId="{05953437-BC45-7CA9-5FC7-42D3135DDEC3}"/>
          </ac:spMkLst>
        </pc:spChg>
      </pc:sldChg>
      <pc:sldChg chg="modSp mod">
        <pc:chgData name="Mailhot, John" userId="cb3749b2-917d-49d2-9672-cf74d913ea86" providerId="ADAL" clId="{41AC17C9-555D-491E-8F81-5EAED2E90AC5}" dt="2022-09-06T09:03:36.564" v="291" actId="27636"/>
        <pc:sldMkLst>
          <pc:docMk/>
          <pc:sldMk cId="511634407" sldId="259"/>
        </pc:sldMkLst>
        <pc:spChg chg="mod">
          <ac:chgData name="Mailhot, John" userId="cb3749b2-917d-49d2-9672-cf74d913ea86" providerId="ADAL" clId="{41AC17C9-555D-491E-8F81-5EAED2E90AC5}" dt="2022-09-06T09:03:36.564" v="291" actId="27636"/>
          <ac:spMkLst>
            <pc:docMk/>
            <pc:sldMk cId="511634407" sldId="259"/>
            <ac:spMk id="2" creationId="{21869DE6-F19A-7A4C-A3A4-D011FD16DEE9}"/>
          </ac:spMkLst>
        </pc:spChg>
      </pc:sldChg>
      <pc:sldChg chg="del">
        <pc:chgData name="Mailhot, John" userId="cb3749b2-917d-49d2-9672-cf74d913ea86" providerId="ADAL" clId="{41AC17C9-555D-491E-8F81-5EAED2E90AC5}" dt="2022-09-06T09:00:07.646" v="70" actId="47"/>
        <pc:sldMkLst>
          <pc:docMk/>
          <pc:sldMk cId="3411764838" sldId="262"/>
        </pc:sldMkLst>
      </pc:sldChg>
      <pc:sldChg chg="del">
        <pc:chgData name="Mailhot, John" userId="cb3749b2-917d-49d2-9672-cf74d913ea86" providerId="ADAL" clId="{41AC17C9-555D-491E-8F81-5EAED2E90AC5}" dt="2022-09-06T09:00:09.708" v="71" actId="47"/>
        <pc:sldMkLst>
          <pc:docMk/>
          <pc:sldMk cId="1469220806" sldId="263"/>
        </pc:sldMkLst>
      </pc:sldChg>
      <pc:sldChg chg="modSp mod">
        <pc:chgData name="Mailhot, John" userId="cb3749b2-917d-49d2-9672-cf74d913ea86" providerId="ADAL" clId="{41AC17C9-555D-491E-8F81-5EAED2E90AC5}" dt="2022-09-06T09:41:49.803" v="1035" actId="20577"/>
        <pc:sldMkLst>
          <pc:docMk/>
          <pc:sldMk cId="210333547" sldId="264"/>
        </pc:sldMkLst>
        <pc:spChg chg="mod">
          <ac:chgData name="Mailhot, John" userId="cb3749b2-917d-49d2-9672-cf74d913ea86" providerId="ADAL" clId="{41AC17C9-555D-491E-8F81-5EAED2E90AC5}" dt="2022-09-06T09:41:49.803" v="1035" actId="20577"/>
          <ac:spMkLst>
            <pc:docMk/>
            <pc:sldMk cId="210333547" sldId="264"/>
            <ac:spMk id="2" creationId="{21869DE6-F19A-7A4C-A3A4-D011FD16DEE9}"/>
          </ac:spMkLst>
        </pc:spChg>
        <pc:spChg chg="mod">
          <ac:chgData name="Mailhot, John" userId="cb3749b2-917d-49d2-9672-cf74d913ea86" providerId="ADAL" clId="{41AC17C9-555D-491E-8F81-5EAED2E90AC5}" dt="2022-09-06T09:29:34.234" v="820" actId="20577"/>
          <ac:spMkLst>
            <pc:docMk/>
            <pc:sldMk cId="210333547" sldId="264"/>
            <ac:spMk id="3" creationId="{1F806EC2-1DE8-7344-9D13-9C1DE95356A3}"/>
          </ac:spMkLst>
        </pc:spChg>
      </pc:sldChg>
      <pc:sldChg chg="del">
        <pc:chgData name="Mailhot, John" userId="cb3749b2-917d-49d2-9672-cf74d913ea86" providerId="ADAL" clId="{41AC17C9-555D-491E-8F81-5EAED2E90AC5}" dt="2022-09-06T09:00:17.167" v="72" actId="47"/>
        <pc:sldMkLst>
          <pc:docMk/>
          <pc:sldMk cId="3994992153" sldId="265"/>
        </pc:sldMkLst>
      </pc:sldChg>
      <pc:sldChg chg="modSp mod">
        <pc:chgData name="Mailhot, John" userId="cb3749b2-917d-49d2-9672-cf74d913ea86" providerId="ADAL" clId="{41AC17C9-555D-491E-8F81-5EAED2E90AC5}" dt="2022-09-06T09:47:21.662" v="1505" actId="27636"/>
        <pc:sldMkLst>
          <pc:docMk/>
          <pc:sldMk cId="3910853315" sldId="266"/>
        </pc:sldMkLst>
        <pc:spChg chg="mod">
          <ac:chgData name="Mailhot, John" userId="cb3749b2-917d-49d2-9672-cf74d913ea86" providerId="ADAL" clId="{41AC17C9-555D-491E-8F81-5EAED2E90AC5}" dt="2022-09-06T09:47:21.662" v="1505" actId="27636"/>
          <ac:spMkLst>
            <pc:docMk/>
            <pc:sldMk cId="3910853315" sldId="266"/>
            <ac:spMk id="2" creationId="{21869DE6-F19A-7A4C-A3A4-D011FD16DEE9}"/>
          </ac:spMkLst>
        </pc:spChg>
      </pc:sldChg>
      <pc:sldChg chg="addSp delSp modSp new mod modClrScheme modShow chgLayout">
        <pc:chgData name="Mailhot, John" userId="cb3749b2-917d-49d2-9672-cf74d913ea86" providerId="ADAL" clId="{41AC17C9-555D-491E-8F81-5EAED2E90AC5}" dt="2022-09-06T09:00:36.767" v="73" actId="729"/>
        <pc:sldMkLst>
          <pc:docMk/>
          <pc:sldMk cId="287993475" sldId="268"/>
        </pc:sldMkLst>
        <pc:spChg chg="del">
          <ac:chgData name="Mailhot, John" userId="cb3749b2-917d-49d2-9672-cf74d913ea86" providerId="ADAL" clId="{41AC17C9-555D-491E-8F81-5EAED2E90AC5}" dt="2022-09-06T08:39:07.252" v="44" actId="700"/>
          <ac:spMkLst>
            <pc:docMk/>
            <pc:sldMk cId="287993475" sldId="268"/>
            <ac:spMk id="2" creationId="{6CB77604-7993-E332-79DB-F41172ECBFF7}"/>
          </ac:spMkLst>
        </pc:spChg>
        <pc:spChg chg="del">
          <ac:chgData name="Mailhot, John" userId="cb3749b2-917d-49d2-9672-cf74d913ea86" providerId="ADAL" clId="{41AC17C9-555D-491E-8F81-5EAED2E90AC5}" dt="2022-09-06T08:39:07.252" v="44" actId="700"/>
          <ac:spMkLst>
            <pc:docMk/>
            <pc:sldMk cId="287993475" sldId="268"/>
            <ac:spMk id="3" creationId="{FFA02EAD-6D82-25C3-B897-D85412855835}"/>
          </ac:spMkLst>
        </pc:spChg>
        <pc:spChg chg="add mod">
          <ac:chgData name="Mailhot, John" userId="cb3749b2-917d-49d2-9672-cf74d913ea86" providerId="ADAL" clId="{41AC17C9-555D-491E-8F81-5EAED2E90AC5}" dt="2022-09-06T08:40:30.250" v="69" actId="404"/>
          <ac:spMkLst>
            <pc:docMk/>
            <pc:sldMk cId="287993475" sldId="268"/>
            <ac:spMk id="4" creationId="{1020BD39-2004-5448-AA12-885F914DB805}"/>
          </ac:spMkLst>
        </pc:spChg>
      </pc:sldChg>
      <pc:sldChg chg="addSp delSp modSp mod">
        <pc:chgData name="Mailhot, John" userId="cb3749b2-917d-49d2-9672-cf74d913ea86" providerId="ADAL" clId="{41AC17C9-555D-491E-8F81-5EAED2E90AC5}" dt="2022-09-06T10:12:05.797" v="1782" actId="5793"/>
        <pc:sldMkLst>
          <pc:docMk/>
          <pc:sldMk cId="2542875503" sldId="269"/>
        </pc:sldMkLst>
        <pc:spChg chg="mod">
          <ac:chgData name="Mailhot, John" userId="cb3749b2-917d-49d2-9672-cf74d913ea86" providerId="ADAL" clId="{41AC17C9-555D-491E-8F81-5EAED2E90AC5}" dt="2022-09-06T10:12:05.797" v="1782" actId="5793"/>
          <ac:spMkLst>
            <pc:docMk/>
            <pc:sldMk cId="2542875503" sldId="269"/>
            <ac:spMk id="2" creationId="{21869DE6-F19A-7A4C-A3A4-D011FD16DEE9}"/>
          </ac:spMkLst>
        </pc:spChg>
        <pc:spChg chg="mod">
          <ac:chgData name="Mailhot, John" userId="cb3749b2-917d-49d2-9672-cf74d913ea86" providerId="ADAL" clId="{41AC17C9-555D-491E-8F81-5EAED2E90AC5}" dt="2022-09-06T09:28:45.868" v="764" actId="20577"/>
          <ac:spMkLst>
            <pc:docMk/>
            <pc:sldMk cId="2542875503" sldId="269"/>
            <ac:spMk id="3" creationId="{1F806EC2-1DE8-7344-9D13-9C1DE95356A3}"/>
          </ac:spMkLst>
        </pc:spChg>
        <pc:picChg chg="add del mod ord">
          <ac:chgData name="Mailhot, John" userId="cb3749b2-917d-49d2-9672-cf74d913ea86" providerId="ADAL" clId="{41AC17C9-555D-491E-8F81-5EAED2E90AC5}" dt="2022-09-06T09:15:23.413" v="326" actId="478"/>
          <ac:picMkLst>
            <pc:docMk/>
            <pc:sldMk cId="2542875503" sldId="269"/>
            <ac:picMk id="5" creationId="{A8154B55-3BA7-9304-E29A-7ADBA7CC5708}"/>
          </ac:picMkLst>
        </pc:picChg>
        <pc:picChg chg="add mod ord">
          <ac:chgData name="Mailhot, John" userId="cb3749b2-917d-49d2-9672-cf74d913ea86" providerId="ADAL" clId="{41AC17C9-555D-491E-8F81-5EAED2E90AC5}" dt="2022-09-06T09:27:31.465" v="726" actId="14100"/>
          <ac:picMkLst>
            <pc:docMk/>
            <pc:sldMk cId="2542875503" sldId="269"/>
            <ac:picMk id="7" creationId="{EBB887EC-47A2-D755-A7ED-E5A2754D1976}"/>
          </ac:picMkLst>
        </pc:picChg>
        <pc:picChg chg="add mod">
          <ac:chgData name="Mailhot, John" userId="cb3749b2-917d-49d2-9672-cf74d913ea86" providerId="ADAL" clId="{41AC17C9-555D-491E-8F81-5EAED2E90AC5}" dt="2022-09-06T09:27:03.729" v="725" actId="14100"/>
          <ac:picMkLst>
            <pc:docMk/>
            <pc:sldMk cId="2542875503" sldId="269"/>
            <ac:picMk id="8" creationId="{5FFE2619-353E-380B-2F0C-D0E94D31673F}"/>
          </ac:picMkLst>
        </pc:picChg>
      </pc:sldChg>
      <pc:sldChg chg="modSp mod">
        <pc:chgData name="Mailhot, John" userId="cb3749b2-917d-49d2-9672-cf74d913ea86" providerId="ADAL" clId="{41AC17C9-555D-491E-8F81-5EAED2E90AC5}" dt="2022-09-06T10:18:35.845" v="1791" actId="20577"/>
        <pc:sldMkLst>
          <pc:docMk/>
          <pc:sldMk cId="874093031" sldId="270"/>
        </pc:sldMkLst>
        <pc:spChg chg="mod">
          <ac:chgData name="Mailhot, John" userId="cb3749b2-917d-49d2-9672-cf74d913ea86" providerId="ADAL" clId="{41AC17C9-555D-491E-8F81-5EAED2E90AC5}" dt="2022-09-06T10:18:35.845" v="1791" actId="20577"/>
          <ac:spMkLst>
            <pc:docMk/>
            <pc:sldMk cId="874093031" sldId="270"/>
            <ac:spMk id="2" creationId="{21869DE6-F19A-7A4C-A3A4-D011FD16DEE9}"/>
          </ac:spMkLst>
        </pc:spChg>
      </pc:sldChg>
      <pc:sldChg chg="modSp mod">
        <pc:chgData name="Mailhot, John" userId="cb3749b2-917d-49d2-9672-cf74d913ea86" providerId="ADAL" clId="{41AC17C9-555D-491E-8F81-5EAED2E90AC5}" dt="2022-09-06T09:46:08.171" v="1336" actId="20577"/>
        <pc:sldMkLst>
          <pc:docMk/>
          <pc:sldMk cId="3054866964" sldId="271"/>
        </pc:sldMkLst>
        <pc:spChg chg="mod">
          <ac:chgData name="Mailhot, John" userId="cb3749b2-917d-49d2-9672-cf74d913ea86" providerId="ADAL" clId="{41AC17C9-555D-491E-8F81-5EAED2E90AC5}" dt="2022-09-06T09:46:08.171" v="1336" actId="20577"/>
          <ac:spMkLst>
            <pc:docMk/>
            <pc:sldMk cId="3054866964" sldId="271"/>
            <ac:spMk id="2" creationId="{21869DE6-F19A-7A4C-A3A4-D011FD16DEE9}"/>
          </ac:spMkLst>
        </pc:spChg>
      </pc:sldChg>
      <pc:sldChg chg="modSp mod">
        <pc:chgData name="Mailhot, John" userId="cb3749b2-917d-49d2-9672-cf74d913ea86" providerId="ADAL" clId="{41AC17C9-555D-491E-8F81-5EAED2E90AC5}" dt="2022-09-06T09:47:53.506" v="1533" actId="20577"/>
        <pc:sldMkLst>
          <pc:docMk/>
          <pc:sldMk cId="1800723360" sldId="272"/>
        </pc:sldMkLst>
        <pc:spChg chg="mod">
          <ac:chgData name="Mailhot, John" userId="cb3749b2-917d-49d2-9672-cf74d913ea86" providerId="ADAL" clId="{41AC17C9-555D-491E-8F81-5EAED2E90AC5}" dt="2022-09-06T09:47:53.506" v="1533" actId="20577"/>
          <ac:spMkLst>
            <pc:docMk/>
            <pc:sldMk cId="1800723360" sldId="272"/>
            <ac:spMk id="2" creationId="{21869DE6-F19A-7A4C-A3A4-D011FD16DEE9}"/>
          </ac:spMkLst>
        </pc:spChg>
        <pc:spChg chg="mod">
          <ac:chgData name="Mailhot, John" userId="cb3749b2-917d-49d2-9672-cf74d913ea86" providerId="ADAL" clId="{41AC17C9-555D-491E-8F81-5EAED2E90AC5}" dt="2022-09-06T09:47:33.311" v="1509" actId="20577"/>
          <ac:spMkLst>
            <pc:docMk/>
            <pc:sldMk cId="1800723360" sldId="272"/>
            <ac:spMk id="3" creationId="{1F806EC2-1DE8-7344-9D13-9C1DE95356A3}"/>
          </ac:spMkLst>
        </pc:spChg>
      </pc:sldChg>
      <pc:sldChg chg="modSp mod">
        <pc:chgData name="Mailhot, John" userId="cb3749b2-917d-49d2-9672-cf74d913ea86" providerId="ADAL" clId="{41AC17C9-555D-491E-8F81-5EAED2E90AC5}" dt="2022-09-06T09:48:32.424" v="1557" actId="20577"/>
        <pc:sldMkLst>
          <pc:docMk/>
          <pc:sldMk cId="4202926176" sldId="273"/>
        </pc:sldMkLst>
        <pc:spChg chg="mod">
          <ac:chgData name="Mailhot, John" userId="cb3749b2-917d-49d2-9672-cf74d913ea86" providerId="ADAL" clId="{41AC17C9-555D-491E-8F81-5EAED2E90AC5}" dt="2022-09-06T09:48:32.424" v="1557" actId="20577"/>
          <ac:spMkLst>
            <pc:docMk/>
            <pc:sldMk cId="4202926176" sldId="273"/>
            <ac:spMk id="2" creationId="{21869DE6-F19A-7A4C-A3A4-D011FD16DEE9}"/>
          </ac:spMkLst>
        </pc:spChg>
      </pc:sldChg>
      <pc:sldChg chg="modSp mod">
        <pc:chgData name="Mailhot, John" userId="cb3749b2-917d-49d2-9672-cf74d913ea86" providerId="ADAL" clId="{41AC17C9-555D-491E-8F81-5EAED2E90AC5}" dt="2022-09-06T09:49:44.620" v="1561" actId="403"/>
        <pc:sldMkLst>
          <pc:docMk/>
          <pc:sldMk cId="160057455" sldId="284"/>
        </pc:sldMkLst>
        <pc:spChg chg="mod">
          <ac:chgData name="Mailhot, John" userId="cb3749b2-917d-49d2-9672-cf74d913ea86" providerId="ADAL" clId="{41AC17C9-555D-491E-8F81-5EAED2E90AC5}" dt="2022-09-06T09:49:44.620" v="1561" actId="403"/>
          <ac:spMkLst>
            <pc:docMk/>
            <pc:sldMk cId="160057455" sldId="284"/>
            <ac:spMk id="87" creationId="{6B68A36C-25BA-4583-9106-F27D1C74360D}"/>
          </ac:spMkLst>
        </pc:spChg>
      </pc:sldChg>
      <pc:sldChg chg="modSp mod">
        <pc:chgData name="Mailhot, John" userId="cb3749b2-917d-49d2-9672-cf74d913ea86" providerId="ADAL" clId="{41AC17C9-555D-491E-8F81-5EAED2E90AC5}" dt="2022-09-06T09:53:11.804" v="1564" actId="948"/>
        <pc:sldMkLst>
          <pc:docMk/>
          <pc:sldMk cId="1930571642" sldId="287"/>
        </pc:sldMkLst>
        <pc:spChg chg="mod">
          <ac:chgData name="Mailhot, John" userId="cb3749b2-917d-49d2-9672-cf74d913ea86" providerId="ADAL" clId="{41AC17C9-555D-491E-8F81-5EAED2E90AC5}" dt="2022-09-06T09:53:11.804" v="1564" actId="948"/>
          <ac:spMkLst>
            <pc:docMk/>
            <pc:sldMk cId="1930571642" sldId="287"/>
            <ac:spMk id="2" creationId="{6376A48B-469C-4D70-8EE2-8F27E29C987A}"/>
          </ac:spMkLst>
        </pc:spChg>
      </pc:sldChg>
      <pc:sldChg chg="modSp mod">
        <pc:chgData name="Mailhot, John" userId="cb3749b2-917d-49d2-9672-cf74d913ea86" providerId="ADAL" clId="{41AC17C9-555D-491E-8F81-5EAED2E90AC5}" dt="2022-09-06T09:56:47.021" v="1714" actId="20577"/>
        <pc:sldMkLst>
          <pc:docMk/>
          <pc:sldMk cId="3923734145" sldId="290"/>
        </pc:sldMkLst>
        <pc:spChg chg="mod">
          <ac:chgData name="Mailhot, John" userId="cb3749b2-917d-49d2-9672-cf74d913ea86" providerId="ADAL" clId="{41AC17C9-555D-491E-8F81-5EAED2E90AC5}" dt="2022-09-06T09:56:47.021" v="1714" actId="20577"/>
          <ac:spMkLst>
            <pc:docMk/>
            <pc:sldMk cId="3923734145" sldId="290"/>
            <ac:spMk id="3" creationId="{02884465-9B89-4D75-AE60-69F86FEA336A}"/>
          </ac:spMkLst>
        </pc:spChg>
      </pc:sldChg>
      <pc:sldChg chg="modSp mod">
        <pc:chgData name="Mailhot, John" userId="cb3749b2-917d-49d2-9672-cf74d913ea86" providerId="ADAL" clId="{41AC17C9-555D-491E-8F81-5EAED2E90AC5}" dt="2022-09-06T09:58:04.733" v="1781" actId="20577"/>
        <pc:sldMkLst>
          <pc:docMk/>
          <pc:sldMk cId="132164115" sldId="291"/>
        </pc:sldMkLst>
        <pc:spChg chg="mod">
          <ac:chgData name="Mailhot, John" userId="cb3749b2-917d-49d2-9672-cf74d913ea86" providerId="ADAL" clId="{41AC17C9-555D-491E-8F81-5EAED2E90AC5}" dt="2022-09-06T09:58:04.733" v="1781" actId="20577"/>
          <ac:spMkLst>
            <pc:docMk/>
            <pc:sldMk cId="132164115" sldId="291"/>
            <ac:spMk id="2" creationId="{E7773633-4166-4F3F-AE6C-28C6C8BA3D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1A044-DE3D-49D3-AA2D-8E79E4A48D7C}"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9B59C-FA24-4E61-BD81-2B4F9AF7F7B1}" type="slidenum">
              <a:rPr lang="en-US" smtClean="0"/>
              <a:t>‹#›</a:t>
            </a:fld>
            <a:endParaRPr lang="en-US"/>
          </a:p>
        </p:txBody>
      </p:sp>
    </p:spTree>
    <p:extLst>
      <p:ext uri="{BB962C8B-B14F-4D97-AF65-F5344CB8AC3E}">
        <p14:creationId xmlns:p14="http://schemas.microsoft.com/office/powerpoint/2010/main" val="194702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Yes, it may go to a web platform but it’s produced in the same way as linear television </a:t>
            </a:r>
            <a:endParaRPr lang="en-IM" dirty="0"/>
          </a:p>
        </p:txBody>
      </p:sp>
      <p:sp>
        <p:nvSpPr>
          <p:cNvPr id="4" name="Slide Number Placeholder 3"/>
          <p:cNvSpPr>
            <a:spLocks noGrp="1"/>
          </p:cNvSpPr>
          <p:nvPr>
            <p:ph type="sldNum" sz="quarter" idx="5"/>
          </p:nvPr>
        </p:nvSpPr>
        <p:spPr/>
        <p:txBody>
          <a:bodyPr/>
          <a:lstStyle/>
          <a:p>
            <a:fld id="{F656A9D9-7DDA-4FB6-AE9D-06B81033BCFF}" type="slidenum">
              <a:rPr lang="en-IM" smtClean="0"/>
              <a:t>3</a:t>
            </a:fld>
            <a:endParaRPr lang="en-IM"/>
          </a:p>
        </p:txBody>
      </p:sp>
    </p:spTree>
    <p:extLst>
      <p:ext uri="{BB962C8B-B14F-4D97-AF65-F5344CB8AC3E}">
        <p14:creationId xmlns:p14="http://schemas.microsoft.com/office/powerpoint/2010/main" val="281845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Uncompressed to make sure no generation loss</a:t>
            </a:r>
            <a:endParaRPr lang="en-IM" dirty="0"/>
          </a:p>
        </p:txBody>
      </p:sp>
      <p:sp>
        <p:nvSpPr>
          <p:cNvPr id="4" name="Slide Number Placeholder 3"/>
          <p:cNvSpPr>
            <a:spLocks noGrp="1"/>
          </p:cNvSpPr>
          <p:nvPr>
            <p:ph type="sldNum" sz="quarter" idx="5"/>
          </p:nvPr>
        </p:nvSpPr>
        <p:spPr/>
        <p:txBody>
          <a:bodyPr/>
          <a:lstStyle/>
          <a:p>
            <a:fld id="{F656A9D9-7DDA-4FB6-AE9D-06B81033BCFF}" type="slidenum">
              <a:rPr lang="en-IM" smtClean="0"/>
              <a:t>4</a:t>
            </a:fld>
            <a:endParaRPr lang="en-IM"/>
          </a:p>
        </p:txBody>
      </p:sp>
    </p:spTree>
    <p:extLst>
      <p:ext uri="{BB962C8B-B14F-4D97-AF65-F5344CB8AC3E}">
        <p14:creationId xmlns:p14="http://schemas.microsoft.com/office/powerpoint/2010/main" val="2348718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Say, one stream has a one second delay and the other is two seconds</a:t>
            </a:r>
            <a:endParaRPr lang="en-IM" dirty="0"/>
          </a:p>
        </p:txBody>
      </p:sp>
      <p:sp>
        <p:nvSpPr>
          <p:cNvPr id="4" name="Slide Number Placeholder 3"/>
          <p:cNvSpPr>
            <a:spLocks noGrp="1"/>
          </p:cNvSpPr>
          <p:nvPr>
            <p:ph type="sldNum" sz="quarter" idx="5"/>
          </p:nvPr>
        </p:nvSpPr>
        <p:spPr/>
        <p:txBody>
          <a:bodyPr/>
          <a:lstStyle/>
          <a:p>
            <a:fld id="{F656A9D9-7DDA-4FB6-AE9D-06B81033BCFF}" type="slidenum">
              <a:rPr lang="en-IM" smtClean="0"/>
              <a:t>5</a:t>
            </a:fld>
            <a:endParaRPr lang="en-IM"/>
          </a:p>
        </p:txBody>
      </p:sp>
    </p:spTree>
    <p:extLst>
      <p:ext uri="{BB962C8B-B14F-4D97-AF65-F5344CB8AC3E}">
        <p14:creationId xmlns:p14="http://schemas.microsoft.com/office/powerpoint/2010/main" val="168176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we don’t want linear processes in the cloud BUT we need to have linear output</a:t>
            </a:r>
            <a:endParaRPr lang="en-IM" dirty="0"/>
          </a:p>
        </p:txBody>
      </p:sp>
      <p:sp>
        <p:nvSpPr>
          <p:cNvPr id="4" name="Slide Number Placeholder 3"/>
          <p:cNvSpPr>
            <a:spLocks noGrp="1"/>
          </p:cNvSpPr>
          <p:nvPr>
            <p:ph type="sldNum" sz="quarter" idx="5"/>
          </p:nvPr>
        </p:nvSpPr>
        <p:spPr/>
        <p:txBody>
          <a:bodyPr/>
          <a:lstStyle/>
          <a:p>
            <a:fld id="{F656A9D9-7DDA-4FB6-AE9D-06B81033BCFF}" type="slidenum">
              <a:rPr lang="en-IM" smtClean="0"/>
              <a:t>6</a:t>
            </a:fld>
            <a:endParaRPr lang="en-IM"/>
          </a:p>
        </p:txBody>
      </p:sp>
    </p:spTree>
    <p:extLst>
      <p:ext uri="{BB962C8B-B14F-4D97-AF65-F5344CB8AC3E}">
        <p14:creationId xmlns:p14="http://schemas.microsoft.com/office/powerpoint/2010/main" val="37907157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9562DEB-B81F-B32A-849A-CC7F12388C57}"/>
              </a:ext>
            </a:extLst>
          </p:cNvPr>
          <p:cNvSpPr/>
          <p:nvPr userDrawn="1"/>
        </p:nvSpPr>
        <p:spPr>
          <a:xfrm>
            <a:off x="-2" y="1"/>
            <a:ext cx="12193200" cy="6119231"/>
          </a:xfrm>
          <a:prstGeom prst="rect">
            <a:avLst/>
          </a:prstGeom>
          <a:gradFill>
            <a:gsLst>
              <a:gs pos="0">
                <a:srgbClr val="000000"/>
              </a:gs>
              <a:gs pos="100000">
                <a:srgbClr val="2C9FA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6C5F0E5-C64A-3666-C8D7-DC9415AD790D}"/>
              </a:ext>
            </a:extLst>
          </p:cNvPr>
          <p:cNvSpPr/>
          <p:nvPr userDrawn="1"/>
        </p:nvSpPr>
        <p:spPr>
          <a:xfrm>
            <a:off x="441983" y="0"/>
            <a:ext cx="11713464" cy="6102354"/>
          </a:xfrm>
          <a:prstGeom prst="rect">
            <a:avLst/>
          </a:prstGeom>
          <a:gradFill flip="none" rotWithShape="1">
            <a:gsLst>
              <a:gs pos="0">
                <a:srgbClr val="00C2B9">
                  <a:shade val="30000"/>
                  <a:satMod val="115000"/>
                  <a:alpha val="82672"/>
                </a:srgbClr>
              </a:gs>
              <a:gs pos="50000">
                <a:srgbClr val="00C2B9">
                  <a:shade val="67500"/>
                  <a:satMod val="115000"/>
                  <a:alpha val="30000"/>
                </a:srgbClr>
              </a:gs>
              <a:gs pos="100000">
                <a:srgbClr val="00C2B9">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ottom Rectangle">
            <a:extLst>
              <a:ext uri="{FF2B5EF4-FFF2-40B4-BE49-F238E27FC236}">
                <a16:creationId xmlns:a16="http://schemas.microsoft.com/office/drawing/2014/main" id="{A9C2C117-1A92-12A4-9312-1322CFA579DB}"/>
              </a:ext>
            </a:extLst>
          </p:cNvPr>
          <p:cNvSpPr/>
          <p:nvPr userDrawn="1"/>
        </p:nvSpPr>
        <p:spPr>
          <a:xfrm>
            <a:off x="-9279" y="6122427"/>
            <a:ext cx="12201272" cy="761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7B76E8-B9DF-09D0-2F44-B54CE8457B42}"/>
              </a:ext>
            </a:extLst>
          </p:cNvPr>
          <p:cNvGrpSpPr/>
          <p:nvPr userDrawn="1"/>
        </p:nvGrpSpPr>
        <p:grpSpPr>
          <a:xfrm>
            <a:off x="2620237" y="6222429"/>
            <a:ext cx="6888692" cy="529316"/>
            <a:chOff x="2538957" y="6205171"/>
            <a:chExt cx="6888692" cy="529316"/>
          </a:xfrm>
        </p:grpSpPr>
        <p:pic>
          <p:nvPicPr>
            <p:cNvPr id="8" name="Picture 7" descr="Shape&#10;&#10;Description automatically generated with medium confidence">
              <a:extLst>
                <a:ext uri="{FF2B5EF4-FFF2-40B4-BE49-F238E27FC236}">
                  <a16:creationId xmlns:a16="http://schemas.microsoft.com/office/drawing/2014/main" id="{5AEF10D1-6D77-0F24-8203-9350848B2359}"/>
                </a:ext>
              </a:extLst>
            </p:cNvPr>
            <p:cNvPicPr>
              <a:picLocks noChangeAspect="1"/>
            </p:cNvPicPr>
            <p:nvPr/>
          </p:nvPicPr>
          <p:blipFill>
            <a:blip r:embed="rId2"/>
            <a:stretch>
              <a:fillRect/>
            </a:stretch>
          </p:blipFill>
          <p:spPr>
            <a:xfrm>
              <a:off x="2538957" y="6334463"/>
              <a:ext cx="763035" cy="33760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563C5B4D-D984-BF36-C51B-00DEFDADBA2B}"/>
                </a:ext>
              </a:extLst>
            </p:cNvPr>
            <p:cNvPicPr>
              <a:picLocks noChangeAspect="1"/>
            </p:cNvPicPr>
            <p:nvPr/>
          </p:nvPicPr>
          <p:blipFill>
            <a:blip r:embed="rId3"/>
            <a:stretch>
              <a:fillRect/>
            </a:stretch>
          </p:blipFill>
          <p:spPr>
            <a:xfrm>
              <a:off x="4973436" y="6362391"/>
              <a:ext cx="926473" cy="260959"/>
            </a:xfrm>
            <a:prstGeom prst="rect">
              <a:avLst/>
            </a:prstGeom>
          </p:spPr>
        </p:pic>
        <p:pic>
          <p:nvPicPr>
            <p:cNvPr id="10" name="Picture 9" descr="A picture containing text, sign, outdoor&#10;&#10;Description automatically generated">
              <a:extLst>
                <a:ext uri="{FF2B5EF4-FFF2-40B4-BE49-F238E27FC236}">
                  <a16:creationId xmlns:a16="http://schemas.microsoft.com/office/drawing/2014/main" id="{B3F23480-37DE-E43B-244F-A085AE5D93D7}"/>
                </a:ext>
              </a:extLst>
            </p:cNvPr>
            <p:cNvPicPr>
              <a:picLocks noChangeAspect="1"/>
            </p:cNvPicPr>
            <p:nvPr/>
          </p:nvPicPr>
          <p:blipFill>
            <a:blip r:embed="rId4"/>
            <a:stretch>
              <a:fillRect/>
            </a:stretch>
          </p:blipFill>
          <p:spPr>
            <a:xfrm>
              <a:off x="3665536" y="6373633"/>
              <a:ext cx="916363" cy="259263"/>
            </a:xfrm>
            <a:prstGeom prst="rect">
              <a:avLst/>
            </a:prstGeom>
          </p:spPr>
        </p:pic>
        <p:pic>
          <p:nvPicPr>
            <p:cNvPr id="11" name="Picture 10" descr="Logo&#10;&#10;Description automatically generated">
              <a:extLst>
                <a:ext uri="{FF2B5EF4-FFF2-40B4-BE49-F238E27FC236}">
                  <a16:creationId xmlns:a16="http://schemas.microsoft.com/office/drawing/2014/main" id="{1DEDB58F-3BDE-87CC-AC31-3024CDC96F5F}"/>
                </a:ext>
              </a:extLst>
            </p:cNvPr>
            <p:cNvPicPr>
              <a:picLocks noChangeAspect="1"/>
            </p:cNvPicPr>
            <p:nvPr/>
          </p:nvPicPr>
          <p:blipFill>
            <a:blip r:embed="rId5"/>
            <a:stretch>
              <a:fillRect/>
            </a:stretch>
          </p:blipFill>
          <p:spPr>
            <a:xfrm>
              <a:off x="6298715" y="6227652"/>
              <a:ext cx="724050" cy="506835"/>
            </a:xfrm>
            <a:prstGeom prst="rect">
              <a:avLst/>
            </a:prstGeom>
          </p:spPr>
        </p:pic>
        <p:pic>
          <p:nvPicPr>
            <p:cNvPr id="12" name="Picture 11" descr="Logo, company name&#10;&#10;Description automatically generated">
              <a:extLst>
                <a:ext uri="{FF2B5EF4-FFF2-40B4-BE49-F238E27FC236}">
                  <a16:creationId xmlns:a16="http://schemas.microsoft.com/office/drawing/2014/main" id="{685ABA7E-3CC5-1473-A498-1CD0B2E6E262}"/>
                </a:ext>
              </a:extLst>
            </p:cNvPr>
            <p:cNvPicPr>
              <a:picLocks noChangeAspect="1"/>
            </p:cNvPicPr>
            <p:nvPr/>
          </p:nvPicPr>
          <p:blipFill rotWithShape="1">
            <a:blip r:embed="rId6"/>
            <a:srcRect t="28124" b="33161"/>
            <a:stretch/>
          </p:blipFill>
          <p:spPr>
            <a:xfrm>
              <a:off x="6995398" y="6205171"/>
              <a:ext cx="1595024" cy="493321"/>
            </a:xfrm>
            <a:prstGeom prst="rect">
              <a:avLst/>
            </a:prstGeom>
          </p:spPr>
        </p:pic>
        <p:pic>
          <p:nvPicPr>
            <p:cNvPr id="13" name="Picture 12" descr="Logo, company name&#10;&#10;Description automatically generated">
              <a:extLst>
                <a:ext uri="{FF2B5EF4-FFF2-40B4-BE49-F238E27FC236}">
                  <a16:creationId xmlns:a16="http://schemas.microsoft.com/office/drawing/2014/main" id="{9B1968E8-917F-92DC-6F77-5A4EF847C6C0}"/>
                </a:ext>
              </a:extLst>
            </p:cNvPr>
            <p:cNvPicPr>
              <a:picLocks noChangeAspect="1"/>
            </p:cNvPicPr>
            <p:nvPr/>
          </p:nvPicPr>
          <p:blipFill>
            <a:blip r:embed="rId7"/>
            <a:stretch>
              <a:fillRect/>
            </a:stretch>
          </p:blipFill>
          <p:spPr>
            <a:xfrm>
              <a:off x="8759011" y="6296797"/>
              <a:ext cx="668638" cy="358390"/>
            </a:xfrm>
            <a:prstGeom prst="rect">
              <a:avLst/>
            </a:prstGeom>
          </p:spPr>
        </p:pic>
      </p:grpSp>
      <p:sp>
        <p:nvSpPr>
          <p:cNvPr id="31" name="Rectangle 30">
            <a:extLst>
              <a:ext uri="{FF2B5EF4-FFF2-40B4-BE49-F238E27FC236}">
                <a16:creationId xmlns:a16="http://schemas.microsoft.com/office/drawing/2014/main" id="{8CA84E68-953C-A442-BCEB-CA375A374C0F}"/>
              </a:ext>
            </a:extLst>
          </p:cNvPr>
          <p:cNvSpPr/>
          <p:nvPr userDrawn="1"/>
        </p:nvSpPr>
        <p:spPr>
          <a:xfrm>
            <a:off x="9281786" y="0"/>
            <a:ext cx="2919484" cy="6102354"/>
          </a:xfrm>
          <a:prstGeom prst="rect">
            <a:avLst/>
          </a:prstGeom>
          <a:gradFill>
            <a:gsLst>
              <a:gs pos="0">
                <a:srgbClr val="000000"/>
              </a:gs>
              <a:gs pos="100000">
                <a:srgbClr val="2C9FA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hidden="1">
            <a:extLst>
              <a:ext uri="{FF2B5EF4-FFF2-40B4-BE49-F238E27FC236}">
                <a16:creationId xmlns:a16="http://schemas.microsoft.com/office/drawing/2014/main" id="{D0FA16CB-13DE-79D8-9634-AB09EC8BF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93466FC-D789-6175-567B-4FB250469CB6}"/>
              </a:ext>
            </a:extLst>
          </p:cNvPr>
          <p:cNvPicPr>
            <a:picLocks noChangeAspect="1"/>
          </p:cNvPicPr>
          <p:nvPr userDrawn="1"/>
        </p:nvPicPr>
        <p:blipFill>
          <a:blip r:embed="rId8"/>
          <a:stretch>
            <a:fillRect/>
          </a:stretch>
        </p:blipFill>
        <p:spPr>
          <a:xfrm>
            <a:off x="1428294" y="3047421"/>
            <a:ext cx="3747396" cy="1186958"/>
          </a:xfrm>
          <a:prstGeom prst="rect">
            <a:avLst/>
          </a:prstGeom>
        </p:spPr>
      </p:pic>
      <p:cxnSp>
        <p:nvCxnSpPr>
          <p:cNvPr id="14" name="Line">
            <a:extLst>
              <a:ext uri="{FF2B5EF4-FFF2-40B4-BE49-F238E27FC236}">
                <a16:creationId xmlns:a16="http://schemas.microsoft.com/office/drawing/2014/main" id="{2F9C37D9-BBE4-EF1C-6879-84D4706762DB}"/>
              </a:ext>
            </a:extLst>
          </p:cNvPr>
          <p:cNvCxnSpPr/>
          <p:nvPr userDrawn="1"/>
        </p:nvCxnSpPr>
        <p:spPr>
          <a:xfrm>
            <a:off x="6076797" y="2536280"/>
            <a:ext cx="0" cy="278996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0A69FCE-86E1-E7F8-8526-B5D173D21438}"/>
              </a:ext>
            </a:extLst>
          </p:cNvPr>
          <p:cNvPicPr>
            <a:picLocks noChangeAspect="1"/>
          </p:cNvPicPr>
          <p:nvPr userDrawn="1"/>
        </p:nvPicPr>
        <p:blipFill>
          <a:blip r:embed="rId9"/>
          <a:stretch>
            <a:fillRect/>
          </a:stretch>
        </p:blipFill>
        <p:spPr>
          <a:xfrm>
            <a:off x="7093051" y="2661790"/>
            <a:ext cx="4000558" cy="2538939"/>
          </a:xfrm>
          <a:prstGeom prst="rect">
            <a:avLst/>
          </a:prstGeom>
          <a:ln>
            <a:solidFill>
              <a:schemeClr val="bg1"/>
            </a:solidFill>
          </a:ln>
          <a:effectLst>
            <a:outerShdw blurRad="76200" dir="18900000" sy="23000" kx="-1200000" algn="bl" rotWithShape="0">
              <a:prstClr val="black">
                <a:alpha val="20000"/>
              </a:prstClr>
            </a:outerShdw>
          </a:effectLst>
        </p:spPr>
      </p:pic>
      <p:cxnSp>
        <p:nvCxnSpPr>
          <p:cNvPr id="35" name="Straight Connector 34">
            <a:extLst>
              <a:ext uri="{FF2B5EF4-FFF2-40B4-BE49-F238E27FC236}">
                <a16:creationId xmlns:a16="http://schemas.microsoft.com/office/drawing/2014/main" id="{10B6B7C5-B9C1-1A0E-9E6E-6D9A277FEC93}"/>
              </a:ext>
            </a:extLst>
          </p:cNvPr>
          <p:cNvCxnSpPr/>
          <p:nvPr userDrawn="1"/>
        </p:nvCxnSpPr>
        <p:spPr>
          <a:xfrm>
            <a:off x="-9279" y="6102354"/>
            <a:ext cx="122105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4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ECC15-9F07-0375-FC78-A460C9B9396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CDB283-31B9-A03A-F776-C8F7065398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818FAD-E904-CD06-E91E-380017F27442}"/>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5" name="Footer Placeholder 4">
            <a:extLst>
              <a:ext uri="{FF2B5EF4-FFF2-40B4-BE49-F238E27FC236}">
                <a16:creationId xmlns:a16="http://schemas.microsoft.com/office/drawing/2014/main" id="{AC4FA82D-A3DD-A02D-2EC0-FB60D2D04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1A883-3C2B-56FD-786B-14EA834D9FBD}"/>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88358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62DD7-3F2F-A8F5-8280-48FC554EFB73}"/>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D54E6B8-2007-F588-2D49-4D096F0206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1BA1F1-3C5B-F5C8-8568-782A6E1754C7}"/>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5" name="Footer Placeholder 4">
            <a:extLst>
              <a:ext uri="{FF2B5EF4-FFF2-40B4-BE49-F238E27FC236}">
                <a16:creationId xmlns:a16="http://schemas.microsoft.com/office/drawing/2014/main" id="{ED3ED891-9297-B947-E069-2D3583679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39025-5FD0-53C8-6CF1-AD4B90EE49A8}"/>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121640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0D10D9-7291-46CB-A197-F1ECD2B6B9EF}"/>
              </a:ext>
            </a:extLst>
          </p:cNvPr>
          <p:cNvSpPr/>
          <p:nvPr userDrawn="1"/>
        </p:nvSpPr>
        <p:spPr>
          <a:xfrm>
            <a:off x="0" y="0"/>
            <a:ext cx="12192000" cy="1383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A03BCACE-F3C0-48F5-8AFA-92CA81B82727}"/>
              </a:ext>
            </a:extLst>
          </p:cNvPr>
          <p:cNvPicPr>
            <a:picLocks noChangeAspect="1"/>
          </p:cNvPicPr>
          <p:nvPr userDrawn="1"/>
        </p:nvPicPr>
        <p:blipFill rotWithShape="1">
          <a:blip r:embed="rId2"/>
          <a:srcRect t="65476" b="24539"/>
          <a:stretch/>
        </p:blipFill>
        <p:spPr>
          <a:xfrm>
            <a:off x="0" y="0"/>
            <a:ext cx="12192000" cy="678426"/>
          </a:xfrm>
          <a:prstGeom prst="rect">
            <a:avLst/>
          </a:prstGeom>
        </p:spPr>
      </p:pic>
      <p:sp>
        <p:nvSpPr>
          <p:cNvPr id="3" name="Content Placeholder 2">
            <a:extLst>
              <a:ext uri="{FF2B5EF4-FFF2-40B4-BE49-F238E27FC236}">
                <a16:creationId xmlns:a16="http://schemas.microsoft.com/office/drawing/2014/main" id="{B4F9B02B-9281-AC41-A798-98B8136AF24F}"/>
              </a:ext>
            </a:extLst>
          </p:cNvPr>
          <p:cNvSpPr>
            <a:spLocks noGrp="1"/>
          </p:cNvSpPr>
          <p:nvPr>
            <p:ph idx="1"/>
          </p:nvPr>
        </p:nvSpPr>
        <p:spPr>
          <a:xfrm>
            <a:off x="838200" y="1061884"/>
            <a:ext cx="10515600" cy="5115079"/>
          </a:xfrm>
        </p:spPr>
        <p:txBody>
          <a:bodyPr/>
          <a:lstStyle>
            <a:lvl1pPr marL="228600" indent="-228600">
              <a:buClr>
                <a:srgbClr val="0093BF"/>
              </a:buClr>
              <a:buFont typeface="Wingdings" pitchFamily="2" charset="2"/>
              <a:buChar char="§"/>
              <a:defRPr>
                <a:solidFill>
                  <a:schemeClr val="tx1">
                    <a:lumMod val="65000"/>
                    <a:lumOff val="35000"/>
                  </a:schemeClr>
                </a:solidFill>
              </a:defRPr>
            </a:lvl1pPr>
            <a:lvl2pPr marL="685800" indent="-228600">
              <a:buClr>
                <a:srgbClr val="0093BF"/>
              </a:buClr>
              <a:buFont typeface="Wingdings" pitchFamily="2" charset="2"/>
              <a:buChar char="§"/>
              <a:defRPr>
                <a:solidFill>
                  <a:schemeClr val="tx1">
                    <a:lumMod val="65000"/>
                    <a:lumOff val="35000"/>
                  </a:schemeClr>
                </a:solidFill>
              </a:defRPr>
            </a:lvl2pPr>
            <a:lvl3pPr marL="1143000" indent="-228600">
              <a:buClr>
                <a:srgbClr val="0093BF"/>
              </a:buClr>
              <a:buFont typeface="Wingdings" pitchFamily="2" charset="2"/>
              <a:buChar char="§"/>
              <a:defRPr>
                <a:solidFill>
                  <a:schemeClr val="tx1">
                    <a:lumMod val="65000"/>
                    <a:lumOff val="35000"/>
                  </a:schemeClr>
                </a:solidFill>
              </a:defRPr>
            </a:lvl3pPr>
            <a:lvl4pPr marL="1600200" indent="-228600">
              <a:buClr>
                <a:srgbClr val="0093BF"/>
              </a:buClr>
              <a:buFont typeface="Wingdings" pitchFamily="2" charset="2"/>
              <a:buChar char="§"/>
              <a:defRPr>
                <a:solidFill>
                  <a:schemeClr val="tx1">
                    <a:lumMod val="65000"/>
                    <a:lumOff val="35000"/>
                  </a:schemeClr>
                </a:solidFill>
              </a:defRPr>
            </a:lvl4pPr>
            <a:lvl5pPr marL="2057400" indent="-228600">
              <a:buClr>
                <a:srgbClr val="0093BF"/>
              </a:buClr>
              <a:buFont typeface="Wingdings" pitchFamily="2" charset="2"/>
              <a:buChar char="§"/>
              <a:defRPr>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06281A6-8676-254C-82A8-64058A411111}"/>
              </a:ext>
            </a:extLst>
          </p:cNvPr>
          <p:cNvSpPr>
            <a:spLocks noGrp="1"/>
          </p:cNvSpPr>
          <p:nvPr>
            <p:ph type="dt" sz="half" idx="10"/>
          </p:nvPr>
        </p:nvSpPr>
        <p:spPr/>
        <p:txBody>
          <a:bodyPr/>
          <a:lstStyle/>
          <a:p>
            <a:fld id="{242DF9DC-B5C4-FC47-8B37-5D9CB82CA655}" type="datetimeFigureOut">
              <a:rPr lang="en-US" smtClean="0"/>
              <a:t>9/8/2022</a:t>
            </a:fld>
            <a:endParaRPr lang="en-US"/>
          </a:p>
        </p:txBody>
      </p:sp>
      <p:sp>
        <p:nvSpPr>
          <p:cNvPr id="5" name="Footer Placeholder 4">
            <a:extLst>
              <a:ext uri="{FF2B5EF4-FFF2-40B4-BE49-F238E27FC236}">
                <a16:creationId xmlns:a16="http://schemas.microsoft.com/office/drawing/2014/main" id="{DABAE394-3725-C44C-B2C1-A94CB5399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C02F9-A61E-5C46-98D6-197319F490AA}"/>
              </a:ext>
            </a:extLst>
          </p:cNvPr>
          <p:cNvSpPr>
            <a:spLocks noGrp="1"/>
          </p:cNvSpPr>
          <p:nvPr>
            <p:ph type="sldNum" sz="quarter" idx="12"/>
          </p:nvPr>
        </p:nvSpPr>
        <p:spPr/>
        <p:txBody>
          <a:bodyPr/>
          <a:lstStyle/>
          <a:p>
            <a:fld id="{E9518EE9-D962-CD4F-B71D-37787C4A3ED1}" type="slidenum">
              <a:rPr lang="en-US" smtClean="0"/>
              <a:t>‹#›</a:t>
            </a:fld>
            <a:endParaRPr lang="en-US"/>
          </a:p>
        </p:txBody>
      </p:sp>
      <p:sp>
        <p:nvSpPr>
          <p:cNvPr id="13" name="Title 1">
            <a:extLst>
              <a:ext uri="{FF2B5EF4-FFF2-40B4-BE49-F238E27FC236}">
                <a16:creationId xmlns:a16="http://schemas.microsoft.com/office/drawing/2014/main" id="{30A9191B-D8D3-C34F-8B09-41E549B0E9E1}"/>
              </a:ext>
            </a:extLst>
          </p:cNvPr>
          <p:cNvSpPr>
            <a:spLocks noGrp="1"/>
          </p:cNvSpPr>
          <p:nvPr>
            <p:ph type="title"/>
          </p:nvPr>
        </p:nvSpPr>
        <p:spPr>
          <a:xfrm>
            <a:off x="838200" y="-96663"/>
            <a:ext cx="10515600" cy="891416"/>
          </a:xfrm>
          <a:prstGeom prst="rect">
            <a:avLst/>
          </a:prstGeom>
        </p:spPr>
        <p:txBody>
          <a:bodyPr anchor="ctr" anchorCtr="0"/>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054120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82196-8188-0705-99D5-A535CDE5CB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B2DEFE-9D35-1429-5C16-926F9641319E}"/>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5" name="Footer Placeholder 4">
            <a:extLst>
              <a:ext uri="{FF2B5EF4-FFF2-40B4-BE49-F238E27FC236}">
                <a16:creationId xmlns:a16="http://schemas.microsoft.com/office/drawing/2014/main" id="{38D1A7B4-0406-6703-B209-7C0950691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E285-998C-BFCF-014B-6A2B890B348B}"/>
              </a:ext>
            </a:extLst>
          </p:cNvPr>
          <p:cNvSpPr>
            <a:spLocks noGrp="1"/>
          </p:cNvSpPr>
          <p:nvPr>
            <p:ph type="sldNum" sz="quarter" idx="12"/>
          </p:nvPr>
        </p:nvSpPr>
        <p:spPr/>
        <p:txBody>
          <a:bodyPr/>
          <a:lstStyle/>
          <a:p>
            <a:fld id="{F1FCF13E-67E0-DB4B-9644-A98F2C7D8D31}" type="slidenum">
              <a:rPr lang="en-US" smtClean="0"/>
              <a:t>‹#›</a:t>
            </a:fld>
            <a:endParaRPr lang="en-US"/>
          </a:p>
        </p:txBody>
      </p:sp>
      <p:sp>
        <p:nvSpPr>
          <p:cNvPr id="8" name="Title 1">
            <a:extLst>
              <a:ext uri="{FF2B5EF4-FFF2-40B4-BE49-F238E27FC236}">
                <a16:creationId xmlns:a16="http://schemas.microsoft.com/office/drawing/2014/main" id="{5A243563-B626-B90A-7CC8-A11E420E0FAF}"/>
              </a:ext>
            </a:extLst>
          </p:cNvPr>
          <p:cNvSpPr>
            <a:spLocks noGrp="1"/>
          </p:cNvSpPr>
          <p:nvPr>
            <p:ph type="title"/>
          </p:nvPr>
        </p:nvSpPr>
        <p:spPr>
          <a:xfrm>
            <a:off x="838200" y="272367"/>
            <a:ext cx="10515600" cy="891416"/>
          </a:xfrm>
          <a:prstGeom prst="rect">
            <a:avLst/>
          </a:prstGeom>
        </p:spPr>
        <p:txBody>
          <a:bodyPr anchor="ctr" anchorCtr="0"/>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30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9DD2-636C-4898-0D87-C1D6B0BB8E6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F10D901-D0EE-2362-46A0-BF56FC268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31718A-3DCA-B23B-D622-5FE239A05330}"/>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5" name="Footer Placeholder 4">
            <a:extLst>
              <a:ext uri="{FF2B5EF4-FFF2-40B4-BE49-F238E27FC236}">
                <a16:creationId xmlns:a16="http://schemas.microsoft.com/office/drawing/2014/main" id="{659A0515-547E-076A-ECCF-15E08F69B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F8775-B685-089C-CC78-6FB79ED3D695}"/>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292689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DD2EF9-3FCA-F71D-E4DE-D83835E744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1B1B62-00DA-D29D-404D-C861E927C6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FC3C8B1-7ED1-FE23-558A-5C97B5BD7EA0}"/>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6" name="Footer Placeholder 5">
            <a:extLst>
              <a:ext uri="{FF2B5EF4-FFF2-40B4-BE49-F238E27FC236}">
                <a16:creationId xmlns:a16="http://schemas.microsoft.com/office/drawing/2014/main" id="{C23CB99C-1FAB-13BC-3836-C937934DB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5CF4B-4E1A-59C9-9A98-1467175169DF}"/>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316604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65AF25-6F4E-0D05-F313-BB80EF9B8B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2BF3624-2917-89F3-3220-BD1A51660F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FD9F8FC-4343-5C66-B9E1-3AB4659B9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AC0AB30-5325-B253-70DB-5C79D7B9F6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21372EC-9787-1386-7C16-04636D7724A8}"/>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8" name="Footer Placeholder 7">
            <a:extLst>
              <a:ext uri="{FF2B5EF4-FFF2-40B4-BE49-F238E27FC236}">
                <a16:creationId xmlns:a16="http://schemas.microsoft.com/office/drawing/2014/main" id="{14C756E1-56D6-B255-D540-650BB9025B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61ED8A-EE56-76CC-F410-EF329A6A2359}"/>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359227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F8E0-882C-85AC-DB74-6EA5FBFD2B7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0A42884-EC6C-78AB-37D6-F29E96B4FF87}"/>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4" name="Footer Placeholder 3">
            <a:extLst>
              <a:ext uri="{FF2B5EF4-FFF2-40B4-BE49-F238E27FC236}">
                <a16:creationId xmlns:a16="http://schemas.microsoft.com/office/drawing/2014/main" id="{E9AEDCF7-3CE8-5B18-BB9D-D446CBAA89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4B3E4C-4AAB-2044-DC59-2EF610E99D4F}"/>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243037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18307-A042-151C-4E24-FE3335FF3D22}"/>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3" name="Footer Placeholder 2">
            <a:extLst>
              <a:ext uri="{FF2B5EF4-FFF2-40B4-BE49-F238E27FC236}">
                <a16:creationId xmlns:a16="http://schemas.microsoft.com/office/drawing/2014/main" id="{FE215A43-E95D-519A-0B2F-0F6EDF4870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7438F8-477F-1AD2-2840-7ACDC63598AC}"/>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372687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1EF7-291B-DF19-426F-85E3296187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890564-35BD-B629-CBD4-CAA72FC45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F6AF1E0-FB1C-3AAE-CC29-734375D36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38C43C-366C-F788-B65F-D2A712475D11}"/>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6" name="Footer Placeholder 5">
            <a:extLst>
              <a:ext uri="{FF2B5EF4-FFF2-40B4-BE49-F238E27FC236}">
                <a16:creationId xmlns:a16="http://schemas.microsoft.com/office/drawing/2014/main" id="{5CA0F5A1-D390-6B58-F0C6-830149682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367A7-4A04-B77A-64AA-C2B423997440}"/>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176384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F061A-B4BE-4C3D-46A0-2E8E28D5A4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6C90CC-CE2A-BB5F-AEF5-1162881D66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836976-42C6-E0E8-60D5-C18588110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FA97EA-2AF0-227D-37FC-10E1F366C889}"/>
              </a:ext>
            </a:extLst>
          </p:cNvPr>
          <p:cNvSpPr>
            <a:spLocks noGrp="1"/>
          </p:cNvSpPr>
          <p:nvPr>
            <p:ph type="dt" sz="half" idx="10"/>
          </p:nvPr>
        </p:nvSpPr>
        <p:spPr/>
        <p:txBody>
          <a:bodyPr/>
          <a:lstStyle/>
          <a:p>
            <a:fld id="{5FD86490-DB3D-9340-B04F-1F2289A7EF84}" type="datetimeFigureOut">
              <a:rPr lang="en-US" smtClean="0"/>
              <a:t>9/8/2022</a:t>
            </a:fld>
            <a:endParaRPr lang="en-US"/>
          </a:p>
        </p:txBody>
      </p:sp>
      <p:sp>
        <p:nvSpPr>
          <p:cNvPr id="6" name="Footer Placeholder 5">
            <a:extLst>
              <a:ext uri="{FF2B5EF4-FFF2-40B4-BE49-F238E27FC236}">
                <a16:creationId xmlns:a16="http://schemas.microsoft.com/office/drawing/2014/main" id="{F74AE31D-D610-6421-A22F-D60F7B97E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B5BD3-1E96-BB27-59EE-41990B878BD4}"/>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401431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6E8BA4-C263-DD8F-2075-E58B2DE26AEE}"/>
              </a:ext>
            </a:extLst>
          </p:cNvPr>
          <p:cNvPicPr>
            <a:picLocks noChangeAspect="1"/>
          </p:cNvPicPr>
          <p:nvPr userDrawn="1"/>
        </p:nvPicPr>
        <p:blipFill rotWithShape="1">
          <a:blip r:embed="rId14"/>
          <a:srcRect t="41540" b="38803"/>
          <a:stretch/>
        </p:blipFill>
        <p:spPr>
          <a:xfrm>
            <a:off x="1" y="0"/>
            <a:ext cx="12191999" cy="1348154"/>
          </a:xfrm>
          <a:prstGeom prst="rect">
            <a:avLst/>
          </a:prstGeom>
        </p:spPr>
      </p:pic>
      <p:sp>
        <p:nvSpPr>
          <p:cNvPr id="3" name="Text Placeholder 2">
            <a:extLst>
              <a:ext uri="{FF2B5EF4-FFF2-40B4-BE49-F238E27FC236}">
                <a16:creationId xmlns:a16="http://schemas.microsoft.com/office/drawing/2014/main" id="{D184B369-DAC4-2108-E86E-24B484AAAD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5EBAC18-7798-A02A-6561-CE7810AD4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86490-DB3D-9340-B04F-1F2289A7EF84}" type="datetimeFigureOut">
              <a:rPr lang="en-US" smtClean="0"/>
              <a:t>9/8/2022</a:t>
            </a:fld>
            <a:endParaRPr lang="en-US"/>
          </a:p>
        </p:txBody>
      </p:sp>
      <p:sp>
        <p:nvSpPr>
          <p:cNvPr id="5" name="Footer Placeholder 4">
            <a:extLst>
              <a:ext uri="{FF2B5EF4-FFF2-40B4-BE49-F238E27FC236}">
                <a16:creationId xmlns:a16="http://schemas.microsoft.com/office/drawing/2014/main" id="{0A5E13B5-7FE1-4E5E-2145-DDBA1D918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94D2FF-DC11-7A4B-D738-06B585F0A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CF13E-67E0-DB4B-9644-A98F2C7D8D31}" type="slidenum">
              <a:rPr lang="en-US" smtClean="0"/>
              <a:t>‹#›</a:t>
            </a:fld>
            <a:endParaRPr lang="en-US"/>
          </a:p>
        </p:txBody>
      </p:sp>
      <p:pic>
        <p:nvPicPr>
          <p:cNvPr id="7" name="Picture 6">
            <a:extLst>
              <a:ext uri="{FF2B5EF4-FFF2-40B4-BE49-F238E27FC236}">
                <a16:creationId xmlns:a16="http://schemas.microsoft.com/office/drawing/2014/main" id="{59ADCBF2-5CE3-1E76-C4D3-70D6610F20D2}"/>
              </a:ext>
            </a:extLst>
          </p:cNvPr>
          <p:cNvPicPr>
            <a:picLocks noChangeAspect="1"/>
          </p:cNvPicPr>
          <p:nvPr userDrawn="1"/>
        </p:nvPicPr>
        <p:blipFill rotWithShape="1">
          <a:blip r:embed="rId14"/>
          <a:srcRect t="41540" b="38803"/>
          <a:stretch/>
        </p:blipFill>
        <p:spPr>
          <a:xfrm>
            <a:off x="0" y="0"/>
            <a:ext cx="12192000" cy="1348154"/>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06B2E87-1D0C-F4BD-7459-862641E10282}"/>
              </a:ext>
            </a:extLst>
          </p:cNvPr>
          <p:cNvPicPr>
            <a:picLocks noChangeAspect="1"/>
          </p:cNvPicPr>
          <p:nvPr userDrawn="1"/>
        </p:nvPicPr>
        <p:blipFill>
          <a:blip r:embed="rId15"/>
          <a:stretch>
            <a:fillRect/>
          </a:stretch>
        </p:blipFill>
        <p:spPr>
          <a:xfrm>
            <a:off x="9975272" y="412699"/>
            <a:ext cx="2069275" cy="655426"/>
          </a:xfrm>
          <a:prstGeom prst="rect">
            <a:avLst/>
          </a:prstGeom>
        </p:spPr>
      </p:pic>
    </p:spTree>
    <p:extLst>
      <p:ext uri="{BB962C8B-B14F-4D97-AF65-F5344CB8AC3E}">
        <p14:creationId xmlns:p14="http://schemas.microsoft.com/office/powerpoint/2010/main" val="200228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C9FA0"/>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C9FA0"/>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C9FA0"/>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vsf-tv.github.io/cef/"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bin"/></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vsf.tv/Ground-Cloud-Cloud-Ground.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B37BA2-AFC0-648B-15E7-64F68CB1427F}"/>
              </a:ext>
            </a:extLst>
          </p:cNvPr>
          <p:cNvSpPr txBox="1"/>
          <p:nvPr/>
        </p:nvSpPr>
        <p:spPr>
          <a:xfrm>
            <a:off x="601884" y="375419"/>
            <a:ext cx="10938075" cy="1323439"/>
          </a:xfrm>
          <a:prstGeom prst="rect">
            <a:avLst/>
          </a:prstGeom>
          <a:noFill/>
        </p:spPr>
        <p:txBody>
          <a:bodyPr wrap="square" rtlCol="0">
            <a:spAutoFit/>
          </a:bodyPr>
          <a:lstStyle/>
          <a:p>
            <a:pPr algn="ctr"/>
            <a:r>
              <a:rPr lang="en-US" sz="4000" dirty="0">
                <a:solidFill>
                  <a:schemeClr val="bg1"/>
                </a:solidFill>
                <a:latin typeface="+mj-lt"/>
              </a:rPr>
              <a:t>Ground-to-Cloud Media Transport Integration - Standards and Approaches</a:t>
            </a:r>
          </a:p>
        </p:txBody>
      </p:sp>
      <p:sp>
        <p:nvSpPr>
          <p:cNvPr id="6" name="TextBox 5">
            <a:extLst>
              <a:ext uri="{FF2B5EF4-FFF2-40B4-BE49-F238E27FC236}">
                <a16:creationId xmlns:a16="http://schemas.microsoft.com/office/drawing/2014/main" id="{05953437-BC45-7CA9-5FC7-42D3135DDEC3}"/>
              </a:ext>
            </a:extLst>
          </p:cNvPr>
          <p:cNvSpPr txBox="1"/>
          <p:nvPr/>
        </p:nvSpPr>
        <p:spPr>
          <a:xfrm>
            <a:off x="2031277" y="1687283"/>
            <a:ext cx="8079288" cy="954107"/>
          </a:xfrm>
          <a:prstGeom prst="rect">
            <a:avLst/>
          </a:prstGeom>
          <a:noFill/>
        </p:spPr>
        <p:txBody>
          <a:bodyPr wrap="square" rtlCol="0">
            <a:spAutoFit/>
          </a:bodyPr>
          <a:lstStyle/>
          <a:p>
            <a:pPr algn="ctr"/>
            <a:r>
              <a:rPr lang="en-US" sz="2800" dirty="0">
                <a:solidFill>
                  <a:schemeClr val="bg1"/>
                </a:solidFill>
                <a:latin typeface="+mj-lt"/>
              </a:rPr>
              <a:t>John Mailhot – Imagine Communications</a:t>
            </a:r>
          </a:p>
          <a:p>
            <a:pPr algn="ctr"/>
            <a:r>
              <a:rPr lang="en-US" sz="2800" dirty="0">
                <a:solidFill>
                  <a:schemeClr val="bg1"/>
                </a:solidFill>
                <a:latin typeface="+mj-lt"/>
              </a:rPr>
              <a:t>Kieran Kunhya – Open Broadcast Systems</a:t>
            </a:r>
          </a:p>
        </p:txBody>
      </p:sp>
    </p:spTree>
    <p:extLst>
      <p:ext uri="{BB962C8B-B14F-4D97-AF65-F5344CB8AC3E}">
        <p14:creationId xmlns:p14="http://schemas.microsoft.com/office/powerpoint/2010/main" val="1373479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p:txBody>
          <a:bodyPr>
            <a:normAutofit/>
          </a:bodyPr>
          <a:lstStyle/>
          <a:p>
            <a:pPr marL="355600" indent="-344488"/>
            <a:r>
              <a:rPr lang="en-US" dirty="0"/>
              <a:t>The boring but important part </a:t>
            </a:r>
            <a:r>
              <a:rPr lang="en-US" dirty="0">
                <a:sym typeface="Wingdings" panose="05000000000000000000" pitchFamily="2" charset="2"/>
              </a:rPr>
              <a:t>– on Ground and Cloud</a:t>
            </a:r>
          </a:p>
          <a:p>
            <a:pPr marL="355600" indent="-344488"/>
            <a:r>
              <a:rPr lang="en-US" dirty="0">
                <a:sym typeface="Wingdings" panose="05000000000000000000" pitchFamily="2" charset="2"/>
              </a:rPr>
              <a:t>How do cloud instances expose their capabilities (max resolution, frame rate etc.)?</a:t>
            </a:r>
          </a:p>
          <a:p>
            <a:pPr marL="355600" indent="-344488"/>
            <a:r>
              <a:rPr lang="en-US" dirty="0">
                <a:sym typeface="Wingdings" panose="05000000000000000000" pitchFamily="2" charset="2"/>
              </a:rPr>
              <a:t>Is there an orchestration layer that connects the pieces together?</a:t>
            </a:r>
          </a:p>
          <a:p>
            <a:pPr marL="355600" indent="-344488"/>
            <a:r>
              <a:rPr lang="en-US" dirty="0">
                <a:sym typeface="Wingdings" panose="05000000000000000000" pitchFamily="2" charset="2"/>
              </a:rPr>
              <a:t>Handling changes in signal flow (resolution/framerate, audio channels)</a:t>
            </a:r>
          </a:p>
          <a:p>
            <a:pPr marL="355600" indent="-344488"/>
            <a:r>
              <a:rPr lang="en-US" dirty="0">
                <a:sym typeface="Wingdings" panose="05000000000000000000" pitchFamily="2" charset="2"/>
              </a:rPr>
              <a:t>Connection status (Am I ready?)</a:t>
            </a:r>
          </a:p>
          <a:p>
            <a:pPr marL="355600" indent="-344488"/>
            <a:endParaRPr lang="en-US" dirty="0">
              <a:sym typeface="Wingdings" panose="05000000000000000000" pitchFamily="2" charset="2"/>
            </a:endParaRPr>
          </a:p>
          <a:p>
            <a:pPr marL="355600" indent="-344488"/>
            <a:r>
              <a:rPr lang="en-US" dirty="0"/>
              <a:t>Control of Ground to Cloud (and vice-versa) elements</a:t>
            </a:r>
          </a:p>
        </p:txBody>
      </p:sp>
      <p:sp>
        <p:nvSpPr>
          <p:cNvPr id="3" name="Title 2">
            <a:extLst>
              <a:ext uri="{FF2B5EF4-FFF2-40B4-BE49-F238E27FC236}">
                <a16:creationId xmlns:a16="http://schemas.microsoft.com/office/drawing/2014/main" id="{1F806EC2-1DE8-7344-9D13-9C1DE95356A3}"/>
              </a:ext>
            </a:extLst>
          </p:cNvPr>
          <p:cNvSpPr>
            <a:spLocks noGrp="1"/>
          </p:cNvSpPr>
          <p:nvPr>
            <p:ph type="title"/>
          </p:nvPr>
        </p:nvSpPr>
        <p:spPr/>
        <p:txBody>
          <a:bodyPr/>
          <a:lstStyle/>
          <a:p>
            <a:r>
              <a:rPr lang="en-US" dirty="0"/>
              <a:t>Orchestration and Control</a:t>
            </a:r>
          </a:p>
        </p:txBody>
      </p:sp>
    </p:spTree>
    <p:extLst>
      <p:ext uri="{BB962C8B-B14F-4D97-AF65-F5344CB8AC3E}">
        <p14:creationId xmlns:p14="http://schemas.microsoft.com/office/powerpoint/2010/main" val="4202926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F3737ED-E990-4D07-BFD5-E5301DC148D8}"/>
              </a:ext>
            </a:extLst>
          </p:cNvPr>
          <p:cNvSpPr>
            <a:spLocks noGrp="1"/>
          </p:cNvSpPr>
          <p:nvPr>
            <p:ph idx="1"/>
          </p:nvPr>
        </p:nvSpPr>
        <p:spPr>
          <a:xfrm>
            <a:off x="838200" y="794754"/>
            <a:ext cx="10515600" cy="5693914"/>
          </a:xfrm>
        </p:spPr>
        <p:txBody>
          <a:bodyPr>
            <a:normAutofit fontScale="85000" lnSpcReduction="20000"/>
          </a:bodyPr>
          <a:lstStyle/>
          <a:p>
            <a:r>
              <a:rPr lang="en-US" dirty="0">
                <a:solidFill>
                  <a:schemeClr val="bg2">
                    <a:lumMod val="75000"/>
                  </a:schemeClr>
                </a:solidFill>
              </a:rPr>
              <a:t>Uncompressed (2022-6 or 2110-20)  (already defined)</a:t>
            </a:r>
          </a:p>
          <a:p>
            <a:r>
              <a:rPr lang="en-US" b="1" dirty="0"/>
              <a:t>“</a:t>
            </a:r>
            <a:r>
              <a:rPr lang="en-US" b="1" dirty="0" err="1"/>
              <a:t>PremiumCompressed</a:t>
            </a:r>
            <a:r>
              <a:rPr lang="en-US" b="1" dirty="0"/>
              <a:t>” – super low latency, super high quality</a:t>
            </a:r>
          </a:p>
          <a:p>
            <a:pPr lvl="1"/>
            <a:r>
              <a:rPr lang="en-US" b="1" dirty="0"/>
              <a:t>JXS for (1080i @ 200m?) (UHD @ 1000-1500M)</a:t>
            </a:r>
          </a:p>
          <a:p>
            <a:pPr lvl="1"/>
            <a:r>
              <a:rPr lang="en-US" b="1" dirty="0"/>
              <a:t>Dual-path reliability model for super-good reliability @ </a:t>
            </a:r>
            <a:r>
              <a:rPr lang="en-US" b="1" i="1" u="sng" dirty="0"/>
              <a:t>minimum latency</a:t>
            </a:r>
          </a:p>
          <a:p>
            <a:pPr lvl="1"/>
            <a:endParaRPr lang="en-US" b="1" dirty="0"/>
          </a:p>
          <a:p>
            <a:r>
              <a:rPr lang="en-US" dirty="0">
                <a:solidFill>
                  <a:schemeClr val="bg2">
                    <a:lumMod val="75000"/>
                  </a:schemeClr>
                </a:solidFill>
              </a:rPr>
              <a:t>J2K-ULL (stripes) @200</a:t>
            </a:r>
          </a:p>
          <a:p>
            <a:r>
              <a:rPr lang="en-US" dirty="0">
                <a:solidFill>
                  <a:schemeClr val="bg2">
                    <a:lumMod val="75000"/>
                  </a:schemeClr>
                </a:solidFill>
              </a:rPr>
              <a:t>J2K (full-frame) @120</a:t>
            </a:r>
          </a:p>
          <a:p>
            <a:r>
              <a:rPr lang="en-US" dirty="0">
                <a:solidFill>
                  <a:schemeClr val="bg2">
                    <a:lumMod val="75000"/>
                  </a:schemeClr>
                </a:solidFill>
              </a:rPr>
              <a:t>AVCI @ 100</a:t>
            </a:r>
          </a:p>
          <a:p>
            <a:endParaRPr lang="en-US" dirty="0"/>
          </a:p>
          <a:p>
            <a:r>
              <a:rPr lang="en-US" b="1" dirty="0"/>
              <a:t>Interactive Latency ~20Mbit(HD) (ULL restricted VBV buffer)  $$</a:t>
            </a:r>
          </a:p>
          <a:p>
            <a:pPr lvl="1"/>
            <a:r>
              <a:rPr lang="en-US" b="1" dirty="0"/>
              <a:t>ARQ/RIST or dual-path model or FEC?  (Typical 4:2:2/10 profile)</a:t>
            </a:r>
          </a:p>
          <a:p>
            <a:pPr lvl="1"/>
            <a:endParaRPr lang="en-US" dirty="0"/>
          </a:p>
          <a:p>
            <a:r>
              <a:rPr lang="en-US" b="1" dirty="0"/>
              <a:t>Rate Optimized (longer latency @ lower rate) (HD@3-10 </a:t>
            </a:r>
            <a:r>
              <a:rPr lang="en-US" b="1" dirty="0" err="1"/>
              <a:t>Mbits</a:t>
            </a:r>
            <a:r>
              <a:rPr lang="en-US" b="1" dirty="0"/>
              <a:t>, more delay)</a:t>
            </a:r>
          </a:p>
          <a:p>
            <a:pPr lvl="1"/>
            <a:r>
              <a:rPr lang="en-US" b="1" dirty="0"/>
              <a:t>ARQ/RIST or dual-path model or FEC?  (Typical 4:2:0/8 profile)</a:t>
            </a:r>
          </a:p>
          <a:p>
            <a:pPr lvl="1"/>
            <a:endParaRPr lang="en-US" dirty="0"/>
          </a:p>
          <a:p>
            <a:r>
              <a:rPr lang="en-US" dirty="0">
                <a:solidFill>
                  <a:schemeClr val="bg2">
                    <a:lumMod val="75000"/>
                  </a:schemeClr>
                </a:solidFill>
              </a:rPr>
              <a:t>Zoom / GoToMeeting / </a:t>
            </a:r>
            <a:r>
              <a:rPr lang="en-US" dirty="0" err="1">
                <a:solidFill>
                  <a:schemeClr val="bg2">
                    <a:lumMod val="75000"/>
                  </a:schemeClr>
                </a:solidFill>
              </a:rPr>
              <a:t>Webex</a:t>
            </a:r>
            <a:r>
              <a:rPr lang="en-US" dirty="0">
                <a:solidFill>
                  <a:schemeClr val="bg2">
                    <a:lumMod val="75000"/>
                  </a:schemeClr>
                </a:solidFill>
              </a:rPr>
              <a:t> – whatever gets a picture on the screen</a:t>
            </a:r>
          </a:p>
          <a:p>
            <a:pPr lvl="1"/>
            <a:r>
              <a:rPr lang="en-US" dirty="0">
                <a:solidFill>
                  <a:schemeClr val="bg2">
                    <a:lumMod val="75000"/>
                  </a:schemeClr>
                </a:solidFill>
              </a:rPr>
              <a:t>Internet best-effort reliability work</a:t>
            </a:r>
          </a:p>
        </p:txBody>
      </p:sp>
      <p:sp>
        <p:nvSpPr>
          <p:cNvPr id="4" name="Title 3">
            <a:extLst>
              <a:ext uri="{FF2B5EF4-FFF2-40B4-BE49-F238E27FC236}">
                <a16:creationId xmlns:a16="http://schemas.microsoft.com/office/drawing/2014/main" id="{D31F33F0-C4F1-437F-A978-075558630B71}"/>
              </a:ext>
            </a:extLst>
          </p:cNvPr>
          <p:cNvSpPr>
            <a:spLocks noGrp="1"/>
          </p:cNvSpPr>
          <p:nvPr>
            <p:ph type="title"/>
          </p:nvPr>
        </p:nvSpPr>
        <p:spPr/>
        <p:txBody>
          <a:bodyPr>
            <a:noAutofit/>
          </a:bodyPr>
          <a:lstStyle/>
          <a:p>
            <a:r>
              <a:rPr lang="en-US" sz="3600" dirty="0"/>
              <a:t>What are the “operating points” we see today (for TV)</a:t>
            </a:r>
          </a:p>
        </p:txBody>
      </p:sp>
      <p:sp>
        <p:nvSpPr>
          <p:cNvPr id="6" name="TextBox 5">
            <a:extLst>
              <a:ext uri="{FF2B5EF4-FFF2-40B4-BE49-F238E27FC236}">
                <a16:creationId xmlns:a16="http://schemas.microsoft.com/office/drawing/2014/main" id="{48309D7D-5FEC-407C-9076-4F1AEF888736}"/>
              </a:ext>
            </a:extLst>
          </p:cNvPr>
          <p:cNvSpPr txBox="1"/>
          <p:nvPr/>
        </p:nvSpPr>
        <p:spPr>
          <a:xfrm rot="16200000">
            <a:off x="-392948" y="2663688"/>
            <a:ext cx="16005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Focus on these</a:t>
            </a:r>
          </a:p>
        </p:txBody>
      </p:sp>
      <p:cxnSp>
        <p:nvCxnSpPr>
          <p:cNvPr id="8" name="Connector: Elbow 7">
            <a:extLst>
              <a:ext uri="{FF2B5EF4-FFF2-40B4-BE49-F238E27FC236}">
                <a16:creationId xmlns:a16="http://schemas.microsoft.com/office/drawing/2014/main" id="{83B12957-D6F3-4EB6-BFD5-DA5856125B18}"/>
              </a:ext>
            </a:extLst>
          </p:cNvPr>
          <p:cNvCxnSpPr>
            <a:cxnSpLocks/>
            <a:stCxn id="6" idx="3"/>
          </p:cNvCxnSpPr>
          <p:nvPr/>
        </p:nvCxnSpPr>
        <p:spPr>
          <a:xfrm rot="5400000" flipH="1" flipV="1">
            <a:off x="451387" y="1537383"/>
            <a:ext cx="466636" cy="554805"/>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3571EBB2-8990-4D53-B4CD-F5086B0EC947}"/>
              </a:ext>
            </a:extLst>
          </p:cNvPr>
          <p:cNvCxnSpPr>
            <a:cxnSpLocks/>
            <a:stCxn id="6" idx="1"/>
          </p:cNvCxnSpPr>
          <p:nvPr/>
        </p:nvCxnSpPr>
        <p:spPr>
          <a:xfrm rot="16200000" flipH="1">
            <a:off x="340995" y="3714915"/>
            <a:ext cx="687420" cy="554802"/>
          </a:xfrm>
          <a:prstGeom prst="bentConnector3">
            <a:avLst>
              <a:gd name="adj1" fmla="val 100419"/>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F9626094-CC8E-469B-8BD0-59C2180A7F8D}"/>
              </a:ext>
            </a:extLst>
          </p:cNvPr>
          <p:cNvCxnSpPr>
            <a:cxnSpLocks/>
            <a:stCxn id="6" idx="1"/>
          </p:cNvCxnSpPr>
          <p:nvPr/>
        </p:nvCxnSpPr>
        <p:spPr>
          <a:xfrm rot="16200000" flipH="1">
            <a:off x="-15828" y="4071738"/>
            <a:ext cx="1401066" cy="554802"/>
          </a:xfrm>
          <a:prstGeom prst="bentConnector3">
            <a:avLst>
              <a:gd name="adj1" fmla="val 99679"/>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946CFB9-5841-48A5-9E5B-94121A0A4F4F}"/>
              </a:ext>
            </a:extLst>
          </p:cNvPr>
          <p:cNvSpPr txBox="1"/>
          <p:nvPr/>
        </p:nvSpPr>
        <p:spPr>
          <a:xfrm>
            <a:off x="8167868" y="6488668"/>
            <a:ext cx="402413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 of the VSF GCCG AHG </a:t>
            </a:r>
          </a:p>
        </p:txBody>
      </p:sp>
      <p:sp>
        <p:nvSpPr>
          <p:cNvPr id="3" name="TextBox 2">
            <a:extLst>
              <a:ext uri="{FF2B5EF4-FFF2-40B4-BE49-F238E27FC236}">
                <a16:creationId xmlns:a16="http://schemas.microsoft.com/office/drawing/2014/main" id="{106C4FE4-4865-4AB9-8AA6-40F3E0C8CB90}"/>
              </a:ext>
            </a:extLst>
          </p:cNvPr>
          <p:cNvSpPr txBox="1"/>
          <p:nvPr/>
        </p:nvSpPr>
        <p:spPr>
          <a:xfrm>
            <a:off x="7993767" y="590747"/>
            <a:ext cx="3790929" cy="1981440"/>
          </a:xfrm>
          <a:prstGeom prst="rect">
            <a:avLst/>
          </a:prstGeom>
          <a:solidFill>
            <a:srgbClr val="F8F8F8">
              <a:alpha val="69020"/>
            </a:srgb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Premium Compressed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(JPEG XS)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VSF TR-08: codec &amp; LAN 2110-22 base</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VSF TR-09: WAN 2110-x extension</a:t>
            </a:r>
          </a:p>
          <a:p>
            <a:pPr marL="0" marR="0" lvl="0" indent="0" algn="l" defTabSz="2286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 reference TR-08</a:t>
            </a:r>
          </a:p>
          <a:p>
            <a:pPr marL="0" marR="0" lvl="0" indent="0" algn="l" defTabSz="2286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 opt: with 2022-7</a:t>
            </a:r>
          </a:p>
          <a:p>
            <a:pPr marL="0" marR="0" lvl="0" indent="0" algn="l" defTabSz="2286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 opt: with FEC (small </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intl</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1D)</a:t>
            </a:r>
          </a:p>
          <a:p>
            <a:pPr marL="0" marR="0" lvl="0" indent="0" algn="l" defTabSz="2286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 opt: GRE Tunnel (ref RIST)</a:t>
            </a:r>
          </a:p>
          <a:p>
            <a:pPr marL="0" marR="0" lvl="0" indent="0" algn="l" defTabSz="2286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 opt: encryption (ref RIST)</a:t>
            </a:r>
          </a:p>
        </p:txBody>
      </p:sp>
      <p:sp>
        <p:nvSpPr>
          <p:cNvPr id="7" name="TextBox 6">
            <a:extLst>
              <a:ext uri="{FF2B5EF4-FFF2-40B4-BE49-F238E27FC236}">
                <a16:creationId xmlns:a16="http://schemas.microsoft.com/office/drawing/2014/main" id="{B9954C8F-6205-4AE0-B2C3-BA88C99C9B90}"/>
              </a:ext>
            </a:extLst>
          </p:cNvPr>
          <p:cNvSpPr txBox="1"/>
          <p:nvPr/>
        </p:nvSpPr>
        <p:spPr>
          <a:xfrm>
            <a:off x="2113204" y="2255862"/>
            <a:ext cx="4836324" cy="1477328"/>
          </a:xfrm>
          <a:prstGeom prst="rect">
            <a:avLst/>
          </a:prstGeom>
          <a:solidFill>
            <a:srgbClr val="F8F8F8">
              <a:alpha val="72157"/>
            </a:srgb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Interactive Latency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(small GOP or Prog Refresh)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(HD) H264 (constrained VBV, 4:2:2, 10bit)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(UHD) H265 (constrained for latency)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2022-2(TS-RTP)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RIST-FEC (+/- multi-path) </a:t>
            </a:r>
          </a:p>
        </p:txBody>
      </p:sp>
      <p:sp>
        <p:nvSpPr>
          <p:cNvPr id="12" name="TextBox 11">
            <a:extLst>
              <a:ext uri="{FF2B5EF4-FFF2-40B4-BE49-F238E27FC236}">
                <a16:creationId xmlns:a16="http://schemas.microsoft.com/office/drawing/2014/main" id="{6B447994-C98A-4FF5-AF20-C57CE5378635}"/>
              </a:ext>
            </a:extLst>
          </p:cNvPr>
          <p:cNvSpPr txBox="1"/>
          <p:nvPr/>
        </p:nvSpPr>
        <p:spPr>
          <a:xfrm>
            <a:off x="8322129" y="3259597"/>
            <a:ext cx="3513334" cy="1754326"/>
          </a:xfrm>
          <a:prstGeom prst="rect">
            <a:avLst/>
          </a:prstGeom>
          <a:solidFill>
            <a:srgbClr val="F8F8F8">
              <a:alpha val="61176"/>
            </a:srgb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Bandwidth Optimized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(HD) H264 (420/8 standard </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vbv</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(UHD) H265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2022-2(TS-RTP)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ARQ or FEC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Opt</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encryption (ref RIST)</a:t>
            </a:r>
          </a:p>
        </p:txBody>
      </p:sp>
    </p:spTree>
    <p:extLst>
      <p:ext uri="{BB962C8B-B14F-4D97-AF65-F5344CB8AC3E}">
        <p14:creationId xmlns:p14="http://schemas.microsoft.com/office/powerpoint/2010/main" val="300614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Rounded Corners 87">
            <a:extLst>
              <a:ext uri="{FF2B5EF4-FFF2-40B4-BE49-F238E27FC236}">
                <a16:creationId xmlns:a16="http://schemas.microsoft.com/office/drawing/2014/main" id="{2621CBBB-0255-493E-8D64-96AFF16AE44D}"/>
              </a:ext>
            </a:extLst>
          </p:cNvPr>
          <p:cNvSpPr/>
          <p:nvPr/>
        </p:nvSpPr>
        <p:spPr>
          <a:xfrm>
            <a:off x="2327249" y="1458410"/>
            <a:ext cx="7437541" cy="4375231"/>
          </a:xfrm>
          <a:prstGeom prst="roundRect">
            <a:avLst>
              <a:gd name="adj" fmla="val 3439"/>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69398FAE-8985-4F43-BCE4-B35DE1F975D1}"/>
              </a:ext>
            </a:extLst>
          </p:cNvPr>
          <p:cNvSpPr/>
          <p:nvPr/>
        </p:nvSpPr>
        <p:spPr>
          <a:xfrm>
            <a:off x="10084487" y="1782501"/>
            <a:ext cx="1885698" cy="4375231"/>
          </a:xfrm>
          <a:prstGeom prst="roundRect">
            <a:avLst>
              <a:gd name="adj" fmla="val 517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b"/>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Ground-based</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Catcher</a:t>
            </a:r>
          </a:p>
        </p:txBody>
      </p:sp>
      <p:sp>
        <p:nvSpPr>
          <p:cNvPr id="70" name="Rectangle: Rounded Corners 69">
            <a:extLst>
              <a:ext uri="{FF2B5EF4-FFF2-40B4-BE49-F238E27FC236}">
                <a16:creationId xmlns:a16="http://schemas.microsoft.com/office/drawing/2014/main" id="{3477E1A0-2AF5-4599-AA75-04ADC6A0E802}"/>
              </a:ext>
            </a:extLst>
          </p:cNvPr>
          <p:cNvSpPr/>
          <p:nvPr/>
        </p:nvSpPr>
        <p:spPr>
          <a:xfrm>
            <a:off x="126962" y="1782501"/>
            <a:ext cx="1885698" cy="4375231"/>
          </a:xfrm>
          <a:prstGeom prst="roundRect">
            <a:avLst>
              <a:gd name="adj" fmla="val 517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b"/>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Ground-based</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Thrower</a:t>
            </a:r>
          </a:p>
        </p:txBody>
      </p:sp>
      <p:sp>
        <p:nvSpPr>
          <p:cNvPr id="48" name="Rectangle: Rounded Corners 47">
            <a:extLst>
              <a:ext uri="{FF2B5EF4-FFF2-40B4-BE49-F238E27FC236}">
                <a16:creationId xmlns:a16="http://schemas.microsoft.com/office/drawing/2014/main" id="{A7AE1A1A-4354-4593-B67E-6CE9B866AA1F}"/>
              </a:ext>
            </a:extLst>
          </p:cNvPr>
          <p:cNvSpPr/>
          <p:nvPr/>
        </p:nvSpPr>
        <p:spPr>
          <a:xfrm>
            <a:off x="7902194" y="1567944"/>
            <a:ext cx="1728092" cy="4149950"/>
          </a:xfrm>
          <a:prstGeom prst="roundRect">
            <a:avLst>
              <a:gd name="adj" fmla="val 517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Cloud-side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Thrower App</a:t>
            </a:r>
          </a:p>
        </p:txBody>
      </p:sp>
      <p:sp>
        <p:nvSpPr>
          <p:cNvPr id="42" name="Rectangle: Rounded Corners 41">
            <a:extLst>
              <a:ext uri="{FF2B5EF4-FFF2-40B4-BE49-F238E27FC236}">
                <a16:creationId xmlns:a16="http://schemas.microsoft.com/office/drawing/2014/main" id="{7C648013-CE7D-43B0-8E91-00083834CC03}"/>
              </a:ext>
            </a:extLst>
          </p:cNvPr>
          <p:cNvSpPr/>
          <p:nvPr/>
        </p:nvSpPr>
        <p:spPr>
          <a:xfrm>
            <a:off x="6080973" y="1567944"/>
            <a:ext cx="1623643" cy="2726531"/>
          </a:xfrm>
          <a:prstGeom prst="roundRect">
            <a:avLst>
              <a:gd name="adj" fmla="val 517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Cloud Production &amp; Playout Apps</a:t>
            </a:r>
          </a:p>
        </p:txBody>
      </p:sp>
      <p:sp>
        <p:nvSpPr>
          <p:cNvPr id="35" name="Rectangle: Rounded Corners 34">
            <a:extLst>
              <a:ext uri="{FF2B5EF4-FFF2-40B4-BE49-F238E27FC236}">
                <a16:creationId xmlns:a16="http://schemas.microsoft.com/office/drawing/2014/main" id="{B92080E1-544F-477E-9C13-8E02E5C106E1}"/>
              </a:ext>
            </a:extLst>
          </p:cNvPr>
          <p:cNvSpPr/>
          <p:nvPr/>
        </p:nvSpPr>
        <p:spPr>
          <a:xfrm>
            <a:off x="4306317" y="1573641"/>
            <a:ext cx="1623643" cy="2720834"/>
          </a:xfrm>
          <a:prstGeom prst="roundRect">
            <a:avLst>
              <a:gd name="adj" fmla="val 517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Cloud Production &amp; Playout Apps</a:t>
            </a:r>
          </a:p>
        </p:txBody>
      </p:sp>
      <p:sp>
        <p:nvSpPr>
          <p:cNvPr id="31" name="Rectangle: Rounded Corners 30">
            <a:extLst>
              <a:ext uri="{FF2B5EF4-FFF2-40B4-BE49-F238E27FC236}">
                <a16:creationId xmlns:a16="http://schemas.microsoft.com/office/drawing/2014/main" id="{87AC69F3-F4B2-41F0-A724-36C79E12C812}"/>
              </a:ext>
            </a:extLst>
          </p:cNvPr>
          <p:cNvSpPr/>
          <p:nvPr/>
        </p:nvSpPr>
        <p:spPr>
          <a:xfrm>
            <a:off x="2427210" y="1550372"/>
            <a:ext cx="1728093" cy="4167522"/>
          </a:xfrm>
          <a:prstGeom prst="roundRect">
            <a:avLst>
              <a:gd name="adj" fmla="val 517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Cloud-side Catcher App</a:t>
            </a:r>
          </a:p>
        </p:txBody>
      </p:sp>
      <p:sp>
        <p:nvSpPr>
          <p:cNvPr id="6" name="Rectangle 5">
            <a:extLst>
              <a:ext uri="{FF2B5EF4-FFF2-40B4-BE49-F238E27FC236}">
                <a16:creationId xmlns:a16="http://schemas.microsoft.com/office/drawing/2014/main" id="{B0E47F6F-1E4B-4B06-8350-DA7537C603D6}"/>
              </a:ext>
            </a:extLst>
          </p:cNvPr>
          <p:cNvSpPr/>
          <p:nvPr/>
        </p:nvSpPr>
        <p:spPr>
          <a:xfrm>
            <a:off x="291900" y="5335852"/>
            <a:ext cx="2957697"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Unicast IP - WAN</a:t>
            </a:r>
          </a:p>
        </p:txBody>
      </p:sp>
      <p:sp>
        <p:nvSpPr>
          <p:cNvPr id="7" name="Rectangle 6">
            <a:extLst>
              <a:ext uri="{FF2B5EF4-FFF2-40B4-BE49-F238E27FC236}">
                <a16:creationId xmlns:a16="http://schemas.microsoft.com/office/drawing/2014/main" id="{CB20540A-7072-4EEE-86AD-1981A985CFEA}"/>
              </a:ext>
            </a:extLst>
          </p:cNvPr>
          <p:cNvSpPr/>
          <p:nvPr/>
        </p:nvSpPr>
        <p:spPr>
          <a:xfrm>
            <a:off x="279238" y="4355276"/>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UDP</a:t>
            </a:r>
          </a:p>
        </p:txBody>
      </p:sp>
      <p:sp>
        <p:nvSpPr>
          <p:cNvPr id="8" name="Rectangle 7">
            <a:extLst>
              <a:ext uri="{FF2B5EF4-FFF2-40B4-BE49-F238E27FC236}">
                <a16:creationId xmlns:a16="http://schemas.microsoft.com/office/drawing/2014/main" id="{385EF6D5-C683-4D39-9747-4570E0649158}"/>
              </a:ext>
            </a:extLst>
          </p:cNvPr>
          <p:cNvSpPr/>
          <p:nvPr/>
        </p:nvSpPr>
        <p:spPr>
          <a:xfrm>
            <a:off x="279239" y="4026664"/>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GRE</a:t>
            </a:r>
          </a:p>
        </p:txBody>
      </p:sp>
      <p:sp>
        <p:nvSpPr>
          <p:cNvPr id="9" name="Rectangle 8">
            <a:extLst>
              <a:ext uri="{FF2B5EF4-FFF2-40B4-BE49-F238E27FC236}">
                <a16:creationId xmlns:a16="http://schemas.microsoft.com/office/drawing/2014/main" id="{EF48F85D-E21A-4831-A400-3CE9061F0EE1}"/>
              </a:ext>
            </a:extLst>
          </p:cNvPr>
          <p:cNvSpPr/>
          <p:nvPr/>
        </p:nvSpPr>
        <p:spPr>
          <a:xfrm>
            <a:off x="279239" y="3674240"/>
            <a:ext cx="485775"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-22</a:t>
            </a:r>
          </a:p>
        </p:txBody>
      </p:sp>
      <p:sp>
        <p:nvSpPr>
          <p:cNvPr id="10" name="Rectangle 9">
            <a:extLst>
              <a:ext uri="{FF2B5EF4-FFF2-40B4-BE49-F238E27FC236}">
                <a16:creationId xmlns:a16="http://schemas.microsoft.com/office/drawing/2014/main" id="{1D9644F7-E0DD-41B8-ADCA-962D5A3B0FA5}"/>
              </a:ext>
            </a:extLst>
          </p:cNvPr>
          <p:cNvSpPr/>
          <p:nvPr/>
        </p:nvSpPr>
        <p:spPr>
          <a:xfrm>
            <a:off x="826926" y="3674240"/>
            <a:ext cx="485775"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-30</a:t>
            </a:r>
          </a:p>
        </p:txBody>
      </p:sp>
      <p:sp>
        <p:nvSpPr>
          <p:cNvPr id="11" name="Rectangle 10">
            <a:extLst>
              <a:ext uri="{FF2B5EF4-FFF2-40B4-BE49-F238E27FC236}">
                <a16:creationId xmlns:a16="http://schemas.microsoft.com/office/drawing/2014/main" id="{337AEF20-55F4-4306-B1FC-4EF7F9616307}"/>
              </a:ext>
            </a:extLst>
          </p:cNvPr>
          <p:cNvSpPr/>
          <p:nvPr/>
        </p:nvSpPr>
        <p:spPr>
          <a:xfrm>
            <a:off x="1374613" y="3674240"/>
            <a:ext cx="485775" cy="228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-40</a:t>
            </a:r>
          </a:p>
        </p:txBody>
      </p:sp>
      <p:sp>
        <p:nvSpPr>
          <p:cNvPr id="12" name="Rectangle 11">
            <a:extLst>
              <a:ext uri="{FF2B5EF4-FFF2-40B4-BE49-F238E27FC236}">
                <a16:creationId xmlns:a16="http://schemas.microsoft.com/office/drawing/2014/main" id="{771AFDA4-0B2B-40B1-BA87-62ED1D4C7753}"/>
              </a:ext>
            </a:extLst>
          </p:cNvPr>
          <p:cNvSpPr/>
          <p:nvPr/>
        </p:nvSpPr>
        <p:spPr>
          <a:xfrm>
            <a:off x="279238" y="4691787"/>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FEC/ARQ/-7</a:t>
            </a:r>
          </a:p>
        </p:txBody>
      </p:sp>
      <p:sp>
        <p:nvSpPr>
          <p:cNvPr id="13" name="Rectangle 12">
            <a:extLst>
              <a:ext uri="{FF2B5EF4-FFF2-40B4-BE49-F238E27FC236}">
                <a16:creationId xmlns:a16="http://schemas.microsoft.com/office/drawing/2014/main" id="{3560D57D-66F3-4091-BD1A-5B2B62A3BABF}"/>
              </a:ext>
            </a:extLst>
          </p:cNvPr>
          <p:cNvSpPr/>
          <p:nvPr/>
        </p:nvSpPr>
        <p:spPr>
          <a:xfrm>
            <a:off x="291899" y="3292559"/>
            <a:ext cx="485775" cy="247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JXS</a:t>
            </a:r>
          </a:p>
        </p:txBody>
      </p:sp>
      <p:sp>
        <p:nvSpPr>
          <p:cNvPr id="14" name="Rectangle 13">
            <a:extLst>
              <a:ext uri="{FF2B5EF4-FFF2-40B4-BE49-F238E27FC236}">
                <a16:creationId xmlns:a16="http://schemas.microsoft.com/office/drawing/2014/main" id="{AD9AC056-39C9-41C3-8B1D-21D7187C736A}"/>
              </a:ext>
            </a:extLst>
          </p:cNvPr>
          <p:cNvSpPr/>
          <p:nvPr/>
        </p:nvSpPr>
        <p:spPr>
          <a:xfrm>
            <a:off x="1374613" y="3309758"/>
            <a:ext cx="485775"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ANC</a:t>
            </a:r>
          </a:p>
        </p:txBody>
      </p:sp>
      <p:sp>
        <p:nvSpPr>
          <p:cNvPr id="15" name="Rectangle 14">
            <a:extLst>
              <a:ext uri="{FF2B5EF4-FFF2-40B4-BE49-F238E27FC236}">
                <a16:creationId xmlns:a16="http://schemas.microsoft.com/office/drawing/2014/main" id="{FFA16E81-FDDE-4FE3-B933-C900A4EA298D}"/>
              </a:ext>
            </a:extLst>
          </p:cNvPr>
          <p:cNvSpPr/>
          <p:nvPr/>
        </p:nvSpPr>
        <p:spPr>
          <a:xfrm>
            <a:off x="826924" y="3300535"/>
            <a:ext cx="485775" cy="23782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PCM</a:t>
            </a:r>
          </a:p>
        </p:txBody>
      </p:sp>
      <p:sp>
        <p:nvSpPr>
          <p:cNvPr id="27" name="Rectangle 26">
            <a:extLst>
              <a:ext uri="{FF2B5EF4-FFF2-40B4-BE49-F238E27FC236}">
                <a16:creationId xmlns:a16="http://schemas.microsoft.com/office/drawing/2014/main" id="{2DD39184-B445-414E-BCFD-3FEFAF0C2D6C}"/>
              </a:ext>
            </a:extLst>
          </p:cNvPr>
          <p:cNvSpPr/>
          <p:nvPr/>
        </p:nvSpPr>
        <p:spPr>
          <a:xfrm>
            <a:off x="279236" y="1886251"/>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Live Source</a:t>
            </a:r>
          </a:p>
        </p:txBody>
      </p:sp>
      <p:sp>
        <p:nvSpPr>
          <p:cNvPr id="28" name="Rectangle 27">
            <a:extLst>
              <a:ext uri="{FF2B5EF4-FFF2-40B4-BE49-F238E27FC236}">
                <a16:creationId xmlns:a16="http://schemas.microsoft.com/office/drawing/2014/main" id="{164FBD40-1CB5-4D03-A66C-91A751BC1EFE}"/>
              </a:ext>
            </a:extLst>
          </p:cNvPr>
          <p:cNvSpPr/>
          <p:nvPr/>
        </p:nvSpPr>
        <p:spPr>
          <a:xfrm>
            <a:off x="2573185" y="2273382"/>
            <a:ext cx="1472591" cy="272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Live Feed</a:t>
            </a:r>
          </a:p>
        </p:txBody>
      </p:sp>
      <p:sp>
        <p:nvSpPr>
          <p:cNvPr id="30" name="Rectangle 29">
            <a:extLst>
              <a:ext uri="{FF2B5EF4-FFF2-40B4-BE49-F238E27FC236}">
                <a16:creationId xmlns:a16="http://schemas.microsoft.com/office/drawing/2014/main" id="{5152C709-560E-4508-9C75-52D8D3265038}"/>
              </a:ext>
            </a:extLst>
          </p:cNvPr>
          <p:cNvSpPr/>
          <p:nvPr/>
        </p:nvSpPr>
        <p:spPr>
          <a:xfrm>
            <a:off x="3362798" y="3968243"/>
            <a:ext cx="5316253" cy="233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Intra-Cloud Network</a:t>
            </a:r>
          </a:p>
        </p:txBody>
      </p:sp>
      <p:sp>
        <p:nvSpPr>
          <p:cNvPr id="37" name="Rectangle 36">
            <a:extLst>
              <a:ext uri="{FF2B5EF4-FFF2-40B4-BE49-F238E27FC236}">
                <a16:creationId xmlns:a16="http://schemas.microsoft.com/office/drawing/2014/main" id="{14B01CF4-42A7-44F5-ACD9-3968AC76AD4D}"/>
              </a:ext>
            </a:extLst>
          </p:cNvPr>
          <p:cNvSpPr/>
          <p:nvPr/>
        </p:nvSpPr>
        <p:spPr>
          <a:xfrm>
            <a:off x="4370460" y="3229620"/>
            <a:ext cx="683694" cy="605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Cloud provider specific</a:t>
            </a:r>
          </a:p>
        </p:txBody>
      </p:sp>
      <p:sp>
        <p:nvSpPr>
          <p:cNvPr id="51" name="Rectangle 50">
            <a:extLst>
              <a:ext uri="{FF2B5EF4-FFF2-40B4-BE49-F238E27FC236}">
                <a16:creationId xmlns:a16="http://schemas.microsoft.com/office/drawing/2014/main" id="{27A3BED8-2C33-4C3E-8546-286A1B6FE097}"/>
              </a:ext>
            </a:extLst>
          </p:cNvPr>
          <p:cNvSpPr/>
          <p:nvPr/>
        </p:nvSpPr>
        <p:spPr>
          <a:xfrm>
            <a:off x="7997313" y="2299828"/>
            <a:ext cx="1479830" cy="209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Live Out</a:t>
            </a:r>
          </a:p>
        </p:txBody>
      </p:sp>
      <p:sp>
        <p:nvSpPr>
          <p:cNvPr id="55" name="Rectangle: Rounded Corners 54">
            <a:extLst>
              <a:ext uri="{FF2B5EF4-FFF2-40B4-BE49-F238E27FC236}">
                <a16:creationId xmlns:a16="http://schemas.microsoft.com/office/drawing/2014/main" id="{083738F2-4520-416A-B6B1-868357715451}"/>
              </a:ext>
            </a:extLst>
          </p:cNvPr>
          <p:cNvSpPr/>
          <p:nvPr/>
        </p:nvSpPr>
        <p:spPr>
          <a:xfrm>
            <a:off x="8834395" y="3935970"/>
            <a:ext cx="642746" cy="215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1C5D6A49-39D5-4B95-9A8C-5A100121111F}"/>
              </a:ext>
            </a:extLst>
          </p:cNvPr>
          <p:cNvSpPr/>
          <p:nvPr/>
        </p:nvSpPr>
        <p:spPr>
          <a:xfrm>
            <a:off x="8827113" y="4306540"/>
            <a:ext cx="650028" cy="197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Rounded Corners 56">
            <a:extLst>
              <a:ext uri="{FF2B5EF4-FFF2-40B4-BE49-F238E27FC236}">
                <a16:creationId xmlns:a16="http://schemas.microsoft.com/office/drawing/2014/main" id="{D635E74B-2CF4-4EFB-BEEF-FA731435D5EF}"/>
              </a:ext>
            </a:extLst>
          </p:cNvPr>
          <p:cNvSpPr/>
          <p:nvPr/>
        </p:nvSpPr>
        <p:spPr>
          <a:xfrm>
            <a:off x="8827112" y="4659199"/>
            <a:ext cx="650029" cy="205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548954FC-7B17-49D4-9FF6-1352F8E5254D}"/>
              </a:ext>
            </a:extLst>
          </p:cNvPr>
          <p:cNvSpPr/>
          <p:nvPr/>
        </p:nvSpPr>
        <p:spPr>
          <a:xfrm>
            <a:off x="2614133" y="3250373"/>
            <a:ext cx="151727" cy="15954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107F022E-E2E2-4CF0-81E0-8905883FDD2A}"/>
              </a:ext>
            </a:extLst>
          </p:cNvPr>
          <p:cNvSpPr/>
          <p:nvPr/>
        </p:nvSpPr>
        <p:spPr>
          <a:xfrm>
            <a:off x="2614133" y="3972893"/>
            <a:ext cx="642746" cy="215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7B2E6B0C-0854-49F5-A7DF-54CF62163F7F}"/>
              </a:ext>
            </a:extLst>
          </p:cNvPr>
          <p:cNvSpPr/>
          <p:nvPr/>
        </p:nvSpPr>
        <p:spPr>
          <a:xfrm>
            <a:off x="2606851" y="4343463"/>
            <a:ext cx="650028" cy="197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892E685D-73D7-4C36-85F2-3B430F4423A4}"/>
              </a:ext>
            </a:extLst>
          </p:cNvPr>
          <p:cNvSpPr/>
          <p:nvPr/>
        </p:nvSpPr>
        <p:spPr>
          <a:xfrm>
            <a:off x="2606850" y="4696122"/>
            <a:ext cx="650029" cy="205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9D395F6-15A2-4A71-B9A2-7D1269B36AA7}"/>
              </a:ext>
            </a:extLst>
          </p:cNvPr>
          <p:cNvSpPr/>
          <p:nvPr/>
        </p:nvSpPr>
        <p:spPr>
          <a:xfrm>
            <a:off x="5125119" y="3222265"/>
            <a:ext cx="683695" cy="605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Cloud provider specific</a:t>
            </a:r>
          </a:p>
        </p:txBody>
      </p:sp>
      <p:sp>
        <p:nvSpPr>
          <p:cNvPr id="65" name="Rectangle 64">
            <a:extLst>
              <a:ext uri="{FF2B5EF4-FFF2-40B4-BE49-F238E27FC236}">
                <a16:creationId xmlns:a16="http://schemas.microsoft.com/office/drawing/2014/main" id="{41B1ABF2-7E97-4F42-948B-5867E2286A6B}"/>
              </a:ext>
            </a:extLst>
          </p:cNvPr>
          <p:cNvSpPr/>
          <p:nvPr/>
        </p:nvSpPr>
        <p:spPr>
          <a:xfrm>
            <a:off x="6141235" y="3242522"/>
            <a:ext cx="683694" cy="605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Cloud provider specific</a:t>
            </a:r>
          </a:p>
        </p:txBody>
      </p:sp>
      <p:sp>
        <p:nvSpPr>
          <p:cNvPr id="66" name="Rectangle 65">
            <a:extLst>
              <a:ext uri="{FF2B5EF4-FFF2-40B4-BE49-F238E27FC236}">
                <a16:creationId xmlns:a16="http://schemas.microsoft.com/office/drawing/2014/main" id="{B4267B5B-EF21-4EC8-AF5D-8CFF73BC2337}"/>
              </a:ext>
            </a:extLst>
          </p:cNvPr>
          <p:cNvSpPr/>
          <p:nvPr/>
        </p:nvSpPr>
        <p:spPr>
          <a:xfrm>
            <a:off x="6908099" y="3222264"/>
            <a:ext cx="679784" cy="619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Cloud provider specific</a:t>
            </a:r>
          </a:p>
        </p:txBody>
      </p:sp>
      <p:sp>
        <p:nvSpPr>
          <p:cNvPr id="67" name="Rectangle 66">
            <a:extLst>
              <a:ext uri="{FF2B5EF4-FFF2-40B4-BE49-F238E27FC236}">
                <a16:creationId xmlns:a16="http://schemas.microsoft.com/office/drawing/2014/main" id="{CA53487C-029A-44AF-9DAA-793526413D0F}"/>
              </a:ext>
            </a:extLst>
          </p:cNvPr>
          <p:cNvSpPr/>
          <p:nvPr/>
        </p:nvSpPr>
        <p:spPr>
          <a:xfrm>
            <a:off x="7999268" y="3213450"/>
            <a:ext cx="679784" cy="619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Cloud provider specific</a:t>
            </a:r>
          </a:p>
        </p:txBody>
      </p:sp>
      <p:sp>
        <p:nvSpPr>
          <p:cNvPr id="69" name="Rectangle 68">
            <a:extLst>
              <a:ext uri="{FF2B5EF4-FFF2-40B4-BE49-F238E27FC236}">
                <a16:creationId xmlns:a16="http://schemas.microsoft.com/office/drawing/2014/main" id="{C0C0F72F-A113-48EC-9D38-D399FC856FB9}"/>
              </a:ext>
            </a:extLst>
          </p:cNvPr>
          <p:cNvSpPr/>
          <p:nvPr/>
        </p:nvSpPr>
        <p:spPr>
          <a:xfrm>
            <a:off x="3362799" y="3242522"/>
            <a:ext cx="683694" cy="605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Cloud provider specific</a:t>
            </a:r>
          </a:p>
        </p:txBody>
      </p:sp>
      <p:sp>
        <p:nvSpPr>
          <p:cNvPr id="71" name="Rectangle 70">
            <a:extLst>
              <a:ext uri="{FF2B5EF4-FFF2-40B4-BE49-F238E27FC236}">
                <a16:creationId xmlns:a16="http://schemas.microsoft.com/office/drawing/2014/main" id="{93CC58A4-B56F-47A2-BEED-E699123D7D90}"/>
              </a:ext>
            </a:extLst>
          </p:cNvPr>
          <p:cNvSpPr/>
          <p:nvPr/>
        </p:nvSpPr>
        <p:spPr>
          <a:xfrm>
            <a:off x="291899" y="5005493"/>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encryption</a:t>
            </a:r>
          </a:p>
        </p:txBody>
      </p:sp>
      <p:sp>
        <p:nvSpPr>
          <p:cNvPr id="72" name="Rectangle: Rounded Corners 71">
            <a:extLst>
              <a:ext uri="{FF2B5EF4-FFF2-40B4-BE49-F238E27FC236}">
                <a16:creationId xmlns:a16="http://schemas.microsoft.com/office/drawing/2014/main" id="{5EDAB295-9B38-4038-A8DB-FE8FEBADCD5C}"/>
              </a:ext>
            </a:extLst>
          </p:cNvPr>
          <p:cNvSpPr/>
          <p:nvPr/>
        </p:nvSpPr>
        <p:spPr>
          <a:xfrm>
            <a:off x="2610491" y="5009347"/>
            <a:ext cx="650029" cy="205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7D96669B-8B6C-4112-9F0B-F8A05C97408F}"/>
              </a:ext>
            </a:extLst>
          </p:cNvPr>
          <p:cNvSpPr/>
          <p:nvPr/>
        </p:nvSpPr>
        <p:spPr>
          <a:xfrm>
            <a:off x="8827218" y="5004073"/>
            <a:ext cx="650029" cy="205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1CB7CD3E-A4AC-4D74-9652-21C1C5E776A0}"/>
              </a:ext>
            </a:extLst>
          </p:cNvPr>
          <p:cNvSpPr/>
          <p:nvPr/>
        </p:nvSpPr>
        <p:spPr>
          <a:xfrm>
            <a:off x="10236763" y="4355276"/>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UDP</a:t>
            </a:r>
          </a:p>
        </p:txBody>
      </p:sp>
      <p:sp>
        <p:nvSpPr>
          <p:cNvPr id="76" name="Rectangle 75">
            <a:extLst>
              <a:ext uri="{FF2B5EF4-FFF2-40B4-BE49-F238E27FC236}">
                <a16:creationId xmlns:a16="http://schemas.microsoft.com/office/drawing/2014/main" id="{9BAE5CA7-0C5D-494D-812C-C082411A0819}"/>
              </a:ext>
            </a:extLst>
          </p:cNvPr>
          <p:cNvSpPr/>
          <p:nvPr/>
        </p:nvSpPr>
        <p:spPr>
          <a:xfrm>
            <a:off x="10236764" y="4026664"/>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GRE</a:t>
            </a:r>
          </a:p>
        </p:txBody>
      </p:sp>
      <p:sp>
        <p:nvSpPr>
          <p:cNvPr id="80" name="Rectangle 79">
            <a:extLst>
              <a:ext uri="{FF2B5EF4-FFF2-40B4-BE49-F238E27FC236}">
                <a16:creationId xmlns:a16="http://schemas.microsoft.com/office/drawing/2014/main" id="{990D1FF7-C6A7-4825-A6DE-E0D6AEF30878}"/>
              </a:ext>
            </a:extLst>
          </p:cNvPr>
          <p:cNvSpPr/>
          <p:nvPr/>
        </p:nvSpPr>
        <p:spPr>
          <a:xfrm>
            <a:off x="10236763" y="4691787"/>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FEC/ARQ/-7</a:t>
            </a:r>
          </a:p>
        </p:txBody>
      </p:sp>
      <p:sp>
        <p:nvSpPr>
          <p:cNvPr id="85" name="Rectangle 84">
            <a:extLst>
              <a:ext uri="{FF2B5EF4-FFF2-40B4-BE49-F238E27FC236}">
                <a16:creationId xmlns:a16="http://schemas.microsoft.com/office/drawing/2014/main" id="{3B145DBC-2975-44A6-9393-79CCA8E6593B}"/>
              </a:ext>
            </a:extLst>
          </p:cNvPr>
          <p:cNvSpPr/>
          <p:nvPr/>
        </p:nvSpPr>
        <p:spPr>
          <a:xfrm>
            <a:off x="10213767" y="1865388"/>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Live Product</a:t>
            </a:r>
          </a:p>
        </p:txBody>
      </p:sp>
      <p:sp>
        <p:nvSpPr>
          <p:cNvPr id="86" name="Rectangle 85">
            <a:extLst>
              <a:ext uri="{FF2B5EF4-FFF2-40B4-BE49-F238E27FC236}">
                <a16:creationId xmlns:a16="http://schemas.microsoft.com/office/drawing/2014/main" id="{FF184E4F-928E-46C4-9812-E2014E117E6B}"/>
              </a:ext>
            </a:extLst>
          </p:cNvPr>
          <p:cNvSpPr/>
          <p:nvPr/>
        </p:nvSpPr>
        <p:spPr>
          <a:xfrm>
            <a:off x="10249424" y="5005493"/>
            <a:ext cx="1581149"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encryption</a:t>
            </a:r>
          </a:p>
        </p:txBody>
      </p:sp>
      <p:sp>
        <p:nvSpPr>
          <p:cNvPr id="87" name="TextBox 86">
            <a:extLst>
              <a:ext uri="{FF2B5EF4-FFF2-40B4-BE49-F238E27FC236}">
                <a16:creationId xmlns:a16="http://schemas.microsoft.com/office/drawing/2014/main" id="{6B68A36C-25BA-4583-9106-F27D1C74360D}"/>
              </a:ext>
            </a:extLst>
          </p:cNvPr>
          <p:cNvSpPr txBox="1"/>
          <p:nvPr/>
        </p:nvSpPr>
        <p:spPr>
          <a:xfrm>
            <a:off x="4462260" y="5950454"/>
            <a:ext cx="37338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Signal Plane is the easy part</a:t>
            </a:r>
          </a:p>
        </p:txBody>
      </p:sp>
      <p:sp>
        <p:nvSpPr>
          <p:cNvPr id="89" name="Rectangle 88">
            <a:extLst>
              <a:ext uri="{FF2B5EF4-FFF2-40B4-BE49-F238E27FC236}">
                <a16:creationId xmlns:a16="http://schemas.microsoft.com/office/drawing/2014/main" id="{65983F1F-E27B-4FB5-B65C-DB62F34164CD}"/>
              </a:ext>
            </a:extLst>
          </p:cNvPr>
          <p:cNvSpPr/>
          <p:nvPr/>
        </p:nvSpPr>
        <p:spPr>
          <a:xfrm>
            <a:off x="8834395" y="5314236"/>
            <a:ext cx="2983357" cy="218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Unicast IP - WAN</a:t>
            </a:r>
          </a:p>
        </p:txBody>
      </p:sp>
      <p:grpSp>
        <p:nvGrpSpPr>
          <p:cNvPr id="92" name="Group 91">
            <a:extLst>
              <a:ext uri="{FF2B5EF4-FFF2-40B4-BE49-F238E27FC236}">
                <a16:creationId xmlns:a16="http://schemas.microsoft.com/office/drawing/2014/main" id="{8CFEDF16-8FDE-407C-9AC3-C399A21365E1}"/>
              </a:ext>
            </a:extLst>
          </p:cNvPr>
          <p:cNvGrpSpPr/>
          <p:nvPr/>
        </p:nvGrpSpPr>
        <p:grpSpPr>
          <a:xfrm>
            <a:off x="2576078" y="2658027"/>
            <a:ext cx="692028" cy="488806"/>
            <a:chOff x="2576078" y="2658027"/>
            <a:chExt cx="692028" cy="488806"/>
          </a:xfrm>
        </p:grpSpPr>
        <p:sp>
          <p:nvSpPr>
            <p:cNvPr id="58" name="Rectangle 57">
              <a:extLst>
                <a:ext uri="{FF2B5EF4-FFF2-40B4-BE49-F238E27FC236}">
                  <a16:creationId xmlns:a16="http://schemas.microsoft.com/office/drawing/2014/main" id="{69B54FB6-B2FC-4564-8DA0-795B7D3539ED}"/>
                </a:ext>
              </a:extLst>
            </p:cNvPr>
            <p:cNvSpPr/>
            <p:nvPr/>
          </p:nvSpPr>
          <p:spPr>
            <a:xfrm rot="16200000">
              <a:off x="2442029" y="2792076"/>
              <a:ext cx="488806" cy="2207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90" name="Rectangle 89">
              <a:extLst>
                <a:ext uri="{FF2B5EF4-FFF2-40B4-BE49-F238E27FC236}">
                  <a16:creationId xmlns:a16="http://schemas.microsoft.com/office/drawing/2014/main" id="{A5D20773-B393-4D17-9C25-8328269BC2EA}"/>
                </a:ext>
              </a:extLst>
            </p:cNvPr>
            <p:cNvSpPr/>
            <p:nvPr/>
          </p:nvSpPr>
          <p:spPr>
            <a:xfrm rot="16200000">
              <a:off x="2677689" y="2792076"/>
              <a:ext cx="488806" cy="2207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91" name="Rectangle 90">
              <a:extLst>
                <a:ext uri="{FF2B5EF4-FFF2-40B4-BE49-F238E27FC236}">
                  <a16:creationId xmlns:a16="http://schemas.microsoft.com/office/drawing/2014/main" id="{026D2440-9786-4B34-9BCD-A97241C25E70}"/>
                </a:ext>
              </a:extLst>
            </p:cNvPr>
            <p:cNvSpPr/>
            <p:nvPr/>
          </p:nvSpPr>
          <p:spPr>
            <a:xfrm rot="16200000">
              <a:off x="2913349" y="2792076"/>
              <a:ext cx="488806" cy="22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grpSp>
      <p:sp>
        <p:nvSpPr>
          <p:cNvPr id="94" name="Rectangle 93">
            <a:extLst>
              <a:ext uri="{FF2B5EF4-FFF2-40B4-BE49-F238E27FC236}">
                <a16:creationId xmlns:a16="http://schemas.microsoft.com/office/drawing/2014/main" id="{0878DA05-4FE2-4D07-93B0-A91512901973}"/>
              </a:ext>
            </a:extLst>
          </p:cNvPr>
          <p:cNvSpPr/>
          <p:nvPr/>
        </p:nvSpPr>
        <p:spPr>
          <a:xfrm rot="16200000">
            <a:off x="49202" y="2500528"/>
            <a:ext cx="940068" cy="4857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Timestamped Formatted Samples</a:t>
            </a:r>
          </a:p>
        </p:txBody>
      </p:sp>
      <p:sp>
        <p:nvSpPr>
          <p:cNvPr id="97" name="Rectangle 96">
            <a:extLst>
              <a:ext uri="{FF2B5EF4-FFF2-40B4-BE49-F238E27FC236}">
                <a16:creationId xmlns:a16="http://schemas.microsoft.com/office/drawing/2014/main" id="{AA9C0038-8A5D-436D-924A-904BAF116E56}"/>
              </a:ext>
            </a:extLst>
          </p:cNvPr>
          <p:cNvSpPr/>
          <p:nvPr/>
        </p:nvSpPr>
        <p:spPr>
          <a:xfrm rot="16200000">
            <a:off x="606679" y="2492364"/>
            <a:ext cx="940068" cy="4857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Timestamped Formatted Samples</a:t>
            </a:r>
          </a:p>
        </p:txBody>
      </p:sp>
      <p:sp>
        <p:nvSpPr>
          <p:cNvPr id="98" name="Rectangle 97">
            <a:extLst>
              <a:ext uri="{FF2B5EF4-FFF2-40B4-BE49-F238E27FC236}">
                <a16:creationId xmlns:a16="http://schemas.microsoft.com/office/drawing/2014/main" id="{6A22D4EC-B9FB-4830-A119-B4C6DAD17A53}"/>
              </a:ext>
            </a:extLst>
          </p:cNvPr>
          <p:cNvSpPr/>
          <p:nvPr/>
        </p:nvSpPr>
        <p:spPr>
          <a:xfrm rot="16200000">
            <a:off x="1163413" y="2491809"/>
            <a:ext cx="940068" cy="4857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Timestamped Formatted Samples</a:t>
            </a:r>
          </a:p>
        </p:txBody>
      </p:sp>
      <p:grpSp>
        <p:nvGrpSpPr>
          <p:cNvPr id="100" name="Group 99">
            <a:extLst>
              <a:ext uri="{FF2B5EF4-FFF2-40B4-BE49-F238E27FC236}">
                <a16:creationId xmlns:a16="http://schemas.microsoft.com/office/drawing/2014/main" id="{EC4AE676-98B2-4312-9E6F-84699C63FBA5}"/>
              </a:ext>
            </a:extLst>
          </p:cNvPr>
          <p:cNvGrpSpPr/>
          <p:nvPr/>
        </p:nvGrpSpPr>
        <p:grpSpPr>
          <a:xfrm>
            <a:off x="3362798" y="2659694"/>
            <a:ext cx="692028" cy="488806"/>
            <a:chOff x="2576078" y="2658027"/>
            <a:chExt cx="692028" cy="488806"/>
          </a:xfrm>
        </p:grpSpPr>
        <p:sp>
          <p:nvSpPr>
            <p:cNvPr id="101" name="Rectangle 100">
              <a:extLst>
                <a:ext uri="{FF2B5EF4-FFF2-40B4-BE49-F238E27FC236}">
                  <a16:creationId xmlns:a16="http://schemas.microsoft.com/office/drawing/2014/main" id="{AA60BBCB-E7DB-4A3D-AE81-4C896CE3D875}"/>
                </a:ext>
              </a:extLst>
            </p:cNvPr>
            <p:cNvSpPr/>
            <p:nvPr/>
          </p:nvSpPr>
          <p:spPr>
            <a:xfrm rot="16200000">
              <a:off x="2442029" y="2792076"/>
              <a:ext cx="488806" cy="2207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02" name="Rectangle 101">
              <a:extLst>
                <a:ext uri="{FF2B5EF4-FFF2-40B4-BE49-F238E27FC236}">
                  <a16:creationId xmlns:a16="http://schemas.microsoft.com/office/drawing/2014/main" id="{71BB1B2C-3671-43EF-BA15-AB290AE53498}"/>
                </a:ext>
              </a:extLst>
            </p:cNvPr>
            <p:cNvSpPr/>
            <p:nvPr/>
          </p:nvSpPr>
          <p:spPr>
            <a:xfrm rot="16200000">
              <a:off x="2677689" y="2792076"/>
              <a:ext cx="488806" cy="2207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03" name="Rectangle 102">
              <a:extLst>
                <a:ext uri="{FF2B5EF4-FFF2-40B4-BE49-F238E27FC236}">
                  <a16:creationId xmlns:a16="http://schemas.microsoft.com/office/drawing/2014/main" id="{1CA453D6-4B49-487C-BF00-0DE1591EEA6B}"/>
                </a:ext>
              </a:extLst>
            </p:cNvPr>
            <p:cNvSpPr/>
            <p:nvPr/>
          </p:nvSpPr>
          <p:spPr>
            <a:xfrm rot="16200000">
              <a:off x="2913349" y="2792076"/>
              <a:ext cx="488806" cy="22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grpSp>
      <p:grpSp>
        <p:nvGrpSpPr>
          <p:cNvPr id="104" name="Group 103">
            <a:extLst>
              <a:ext uri="{FF2B5EF4-FFF2-40B4-BE49-F238E27FC236}">
                <a16:creationId xmlns:a16="http://schemas.microsoft.com/office/drawing/2014/main" id="{9C76209C-EAC5-4D6B-8E31-758A38D1B6F9}"/>
              </a:ext>
            </a:extLst>
          </p:cNvPr>
          <p:cNvGrpSpPr/>
          <p:nvPr/>
        </p:nvGrpSpPr>
        <p:grpSpPr>
          <a:xfrm>
            <a:off x="4380423" y="2648261"/>
            <a:ext cx="692028" cy="488806"/>
            <a:chOff x="2576078" y="2658027"/>
            <a:chExt cx="692028" cy="488806"/>
          </a:xfrm>
        </p:grpSpPr>
        <p:sp>
          <p:nvSpPr>
            <p:cNvPr id="105" name="Rectangle 104">
              <a:extLst>
                <a:ext uri="{FF2B5EF4-FFF2-40B4-BE49-F238E27FC236}">
                  <a16:creationId xmlns:a16="http://schemas.microsoft.com/office/drawing/2014/main" id="{0D1A757E-3F5E-4AFC-8E61-A051FD8243F1}"/>
                </a:ext>
              </a:extLst>
            </p:cNvPr>
            <p:cNvSpPr/>
            <p:nvPr/>
          </p:nvSpPr>
          <p:spPr>
            <a:xfrm rot="16200000">
              <a:off x="2442029" y="2792076"/>
              <a:ext cx="488806" cy="2207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06" name="Rectangle 105">
              <a:extLst>
                <a:ext uri="{FF2B5EF4-FFF2-40B4-BE49-F238E27FC236}">
                  <a16:creationId xmlns:a16="http://schemas.microsoft.com/office/drawing/2014/main" id="{F4C81EA1-CAA3-4297-A905-81BBC5F58CF5}"/>
                </a:ext>
              </a:extLst>
            </p:cNvPr>
            <p:cNvSpPr/>
            <p:nvPr/>
          </p:nvSpPr>
          <p:spPr>
            <a:xfrm rot="16200000">
              <a:off x="2677689" y="2792076"/>
              <a:ext cx="488806" cy="2207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07" name="Rectangle 106">
              <a:extLst>
                <a:ext uri="{FF2B5EF4-FFF2-40B4-BE49-F238E27FC236}">
                  <a16:creationId xmlns:a16="http://schemas.microsoft.com/office/drawing/2014/main" id="{285DE186-60A3-4DBA-B06C-F76BF1F571D1}"/>
                </a:ext>
              </a:extLst>
            </p:cNvPr>
            <p:cNvSpPr/>
            <p:nvPr/>
          </p:nvSpPr>
          <p:spPr>
            <a:xfrm rot="16200000">
              <a:off x="2913349" y="2792076"/>
              <a:ext cx="488806" cy="22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grpSp>
      <p:grpSp>
        <p:nvGrpSpPr>
          <p:cNvPr id="108" name="Group 107">
            <a:extLst>
              <a:ext uri="{FF2B5EF4-FFF2-40B4-BE49-F238E27FC236}">
                <a16:creationId xmlns:a16="http://schemas.microsoft.com/office/drawing/2014/main" id="{FDADD0B4-CBB3-4932-86E8-0C1D22544EB4}"/>
              </a:ext>
            </a:extLst>
          </p:cNvPr>
          <p:cNvGrpSpPr/>
          <p:nvPr/>
        </p:nvGrpSpPr>
        <p:grpSpPr>
          <a:xfrm>
            <a:off x="5125119" y="2640906"/>
            <a:ext cx="692028" cy="488806"/>
            <a:chOff x="2576078" y="2658027"/>
            <a:chExt cx="692028" cy="488806"/>
          </a:xfrm>
        </p:grpSpPr>
        <p:sp>
          <p:nvSpPr>
            <p:cNvPr id="109" name="Rectangle 108">
              <a:extLst>
                <a:ext uri="{FF2B5EF4-FFF2-40B4-BE49-F238E27FC236}">
                  <a16:creationId xmlns:a16="http://schemas.microsoft.com/office/drawing/2014/main" id="{C4609B42-9BC3-4ABB-B5B5-56C38EA32BD7}"/>
                </a:ext>
              </a:extLst>
            </p:cNvPr>
            <p:cNvSpPr/>
            <p:nvPr/>
          </p:nvSpPr>
          <p:spPr>
            <a:xfrm rot="16200000">
              <a:off x="2442029" y="2792076"/>
              <a:ext cx="488806" cy="2207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10" name="Rectangle 109">
              <a:extLst>
                <a:ext uri="{FF2B5EF4-FFF2-40B4-BE49-F238E27FC236}">
                  <a16:creationId xmlns:a16="http://schemas.microsoft.com/office/drawing/2014/main" id="{8DE01160-5AAB-4633-8FD0-87B52DC1F779}"/>
                </a:ext>
              </a:extLst>
            </p:cNvPr>
            <p:cNvSpPr/>
            <p:nvPr/>
          </p:nvSpPr>
          <p:spPr>
            <a:xfrm rot="16200000">
              <a:off x="2677689" y="2792076"/>
              <a:ext cx="488806" cy="2207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11" name="Rectangle 110">
              <a:extLst>
                <a:ext uri="{FF2B5EF4-FFF2-40B4-BE49-F238E27FC236}">
                  <a16:creationId xmlns:a16="http://schemas.microsoft.com/office/drawing/2014/main" id="{BE1E483C-C97F-484A-A14D-4D91AABC6355}"/>
                </a:ext>
              </a:extLst>
            </p:cNvPr>
            <p:cNvSpPr/>
            <p:nvPr/>
          </p:nvSpPr>
          <p:spPr>
            <a:xfrm rot="16200000">
              <a:off x="2913349" y="2792076"/>
              <a:ext cx="488806" cy="22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grpSp>
      <p:grpSp>
        <p:nvGrpSpPr>
          <p:cNvPr id="112" name="Group 111">
            <a:extLst>
              <a:ext uri="{FF2B5EF4-FFF2-40B4-BE49-F238E27FC236}">
                <a16:creationId xmlns:a16="http://schemas.microsoft.com/office/drawing/2014/main" id="{FEC3FF47-F490-4DF3-8A3B-DD67EC539167}"/>
              </a:ext>
            </a:extLst>
          </p:cNvPr>
          <p:cNvGrpSpPr/>
          <p:nvPr/>
        </p:nvGrpSpPr>
        <p:grpSpPr>
          <a:xfrm>
            <a:off x="6137068" y="2636294"/>
            <a:ext cx="692028" cy="488806"/>
            <a:chOff x="2576078" y="2658027"/>
            <a:chExt cx="692028" cy="488806"/>
          </a:xfrm>
        </p:grpSpPr>
        <p:sp>
          <p:nvSpPr>
            <p:cNvPr id="113" name="Rectangle 112">
              <a:extLst>
                <a:ext uri="{FF2B5EF4-FFF2-40B4-BE49-F238E27FC236}">
                  <a16:creationId xmlns:a16="http://schemas.microsoft.com/office/drawing/2014/main" id="{6B0E3256-44FD-470C-B860-DA43A76F24A3}"/>
                </a:ext>
              </a:extLst>
            </p:cNvPr>
            <p:cNvSpPr/>
            <p:nvPr/>
          </p:nvSpPr>
          <p:spPr>
            <a:xfrm rot="16200000">
              <a:off x="2442029" y="2792076"/>
              <a:ext cx="488806" cy="2207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14" name="Rectangle 113">
              <a:extLst>
                <a:ext uri="{FF2B5EF4-FFF2-40B4-BE49-F238E27FC236}">
                  <a16:creationId xmlns:a16="http://schemas.microsoft.com/office/drawing/2014/main" id="{902991F6-03B8-46C6-92EC-F5598D079438}"/>
                </a:ext>
              </a:extLst>
            </p:cNvPr>
            <p:cNvSpPr/>
            <p:nvPr/>
          </p:nvSpPr>
          <p:spPr>
            <a:xfrm rot="16200000">
              <a:off x="2677689" y="2792076"/>
              <a:ext cx="488806" cy="2207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15" name="Rectangle 114">
              <a:extLst>
                <a:ext uri="{FF2B5EF4-FFF2-40B4-BE49-F238E27FC236}">
                  <a16:creationId xmlns:a16="http://schemas.microsoft.com/office/drawing/2014/main" id="{E2B5E6C8-B352-43A7-8F33-2EC0D22FC3B5}"/>
                </a:ext>
              </a:extLst>
            </p:cNvPr>
            <p:cNvSpPr/>
            <p:nvPr/>
          </p:nvSpPr>
          <p:spPr>
            <a:xfrm rot="16200000">
              <a:off x="2913349" y="2792076"/>
              <a:ext cx="488806" cy="22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grpSp>
      <p:grpSp>
        <p:nvGrpSpPr>
          <p:cNvPr id="116" name="Group 115">
            <a:extLst>
              <a:ext uri="{FF2B5EF4-FFF2-40B4-BE49-F238E27FC236}">
                <a16:creationId xmlns:a16="http://schemas.microsoft.com/office/drawing/2014/main" id="{20E19769-75EA-460D-851B-00F14050F446}"/>
              </a:ext>
            </a:extLst>
          </p:cNvPr>
          <p:cNvGrpSpPr/>
          <p:nvPr/>
        </p:nvGrpSpPr>
        <p:grpSpPr>
          <a:xfrm>
            <a:off x="6908025" y="2636294"/>
            <a:ext cx="692028" cy="488806"/>
            <a:chOff x="2576078" y="2658027"/>
            <a:chExt cx="692028" cy="488806"/>
          </a:xfrm>
        </p:grpSpPr>
        <p:sp>
          <p:nvSpPr>
            <p:cNvPr id="117" name="Rectangle 116">
              <a:extLst>
                <a:ext uri="{FF2B5EF4-FFF2-40B4-BE49-F238E27FC236}">
                  <a16:creationId xmlns:a16="http://schemas.microsoft.com/office/drawing/2014/main" id="{F378B118-A910-4DA4-AADA-1877F9CEA55A}"/>
                </a:ext>
              </a:extLst>
            </p:cNvPr>
            <p:cNvSpPr/>
            <p:nvPr/>
          </p:nvSpPr>
          <p:spPr>
            <a:xfrm rot="16200000">
              <a:off x="2442029" y="2792076"/>
              <a:ext cx="488806" cy="2207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18" name="Rectangle 117">
              <a:extLst>
                <a:ext uri="{FF2B5EF4-FFF2-40B4-BE49-F238E27FC236}">
                  <a16:creationId xmlns:a16="http://schemas.microsoft.com/office/drawing/2014/main" id="{344D9630-6C60-4768-AC96-A2220BA6B74B}"/>
                </a:ext>
              </a:extLst>
            </p:cNvPr>
            <p:cNvSpPr/>
            <p:nvPr/>
          </p:nvSpPr>
          <p:spPr>
            <a:xfrm rot="16200000">
              <a:off x="2677689" y="2792076"/>
              <a:ext cx="488806" cy="2207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19" name="Rectangle 118">
              <a:extLst>
                <a:ext uri="{FF2B5EF4-FFF2-40B4-BE49-F238E27FC236}">
                  <a16:creationId xmlns:a16="http://schemas.microsoft.com/office/drawing/2014/main" id="{25067633-2AC6-4753-B863-77E102CEE768}"/>
                </a:ext>
              </a:extLst>
            </p:cNvPr>
            <p:cNvSpPr/>
            <p:nvPr/>
          </p:nvSpPr>
          <p:spPr>
            <a:xfrm rot="16200000">
              <a:off x="2913349" y="2792076"/>
              <a:ext cx="488806" cy="22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grpSp>
      <p:grpSp>
        <p:nvGrpSpPr>
          <p:cNvPr id="120" name="Group 119">
            <a:extLst>
              <a:ext uri="{FF2B5EF4-FFF2-40B4-BE49-F238E27FC236}">
                <a16:creationId xmlns:a16="http://schemas.microsoft.com/office/drawing/2014/main" id="{849A3539-6F4D-4992-B852-1253A09A19FE}"/>
              </a:ext>
            </a:extLst>
          </p:cNvPr>
          <p:cNvGrpSpPr/>
          <p:nvPr/>
        </p:nvGrpSpPr>
        <p:grpSpPr>
          <a:xfrm>
            <a:off x="7983996" y="2661541"/>
            <a:ext cx="692028" cy="488806"/>
            <a:chOff x="2576078" y="2658027"/>
            <a:chExt cx="692028" cy="488806"/>
          </a:xfrm>
        </p:grpSpPr>
        <p:sp>
          <p:nvSpPr>
            <p:cNvPr id="121" name="Rectangle 120">
              <a:extLst>
                <a:ext uri="{FF2B5EF4-FFF2-40B4-BE49-F238E27FC236}">
                  <a16:creationId xmlns:a16="http://schemas.microsoft.com/office/drawing/2014/main" id="{78B9723B-D45F-459B-964E-A9B931ABE5AE}"/>
                </a:ext>
              </a:extLst>
            </p:cNvPr>
            <p:cNvSpPr/>
            <p:nvPr/>
          </p:nvSpPr>
          <p:spPr>
            <a:xfrm rot="16200000">
              <a:off x="2442029" y="2792076"/>
              <a:ext cx="488806" cy="2207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22" name="Rectangle 121">
              <a:extLst>
                <a:ext uri="{FF2B5EF4-FFF2-40B4-BE49-F238E27FC236}">
                  <a16:creationId xmlns:a16="http://schemas.microsoft.com/office/drawing/2014/main" id="{FCD5EE80-07CC-4211-8F17-FCB0A1FDF155}"/>
                </a:ext>
              </a:extLst>
            </p:cNvPr>
            <p:cNvSpPr/>
            <p:nvPr/>
          </p:nvSpPr>
          <p:spPr>
            <a:xfrm rot="16200000">
              <a:off x="2677689" y="2792076"/>
              <a:ext cx="488806" cy="2207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23" name="Rectangle 122">
              <a:extLst>
                <a:ext uri="{FF2B5EF4-FFF2-40B4-BE49-F238E27FC236}">
                  <a16:creationId xmlns:a16="http://schemas.microsoft.com/office/drawing/2014/main" id="{3ADA2198-5C4A-4D12-B414-47487E6BB3E7}"/>
                </a:ext>
              </a:extLst>
            </p:cNvPr>
            <p:cNvSpPr/>
            <p:nvPr/>
          </p:nvSpPr>
          <p:spPr>
            <a:xfrm rot="16200000">
              <a:off x="2913349" y="2792076"/>
              <a:ext cx="488806" cy="22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grpSp>
      <p:grpSp>
        <p:nvGrpSpPr>
          <p:cNvPr id="124" name="Group 123">
            <a:extLst>
              <a:ext uri="{FF2B5EF4-FFF2-40B4-BE49-F238E27FC236}">
                <a16:creationId xmlns:a16="http://schemas.microsoft.com/office/drawing/2014/main" id="{580DB329-E36E-4FD7-B554-0ED38A05D8F7}"/>
              </a:ext>
            </a:extLst>
          </p:cNvPr>
          <p:cNvGrpSpPr/>
          <p:nvPr/>
        </p:nvGrpSpPr>
        <p:grpSpPr>
          <a:xfrm>
            <a:off x="8794000" y="2661540"/>
            <a:ext cx="692028" cy="488806"/>
            <a:chOff x="2576078" y="2658027"/>
            <a:chExt cx="692028" cy="488806"/>
          </a:xfrm>
        </p:grpSpPr>
        <p:sp>
          <p:nvSpPr>
            <p:cNvPr id="125" name="Rectangle 124">
              <a:extLst>
                <a:ext uri="{FF2B5EF4-FFF2-40B4-BE49-F238E27FC236}">
                  <a16:creationId xmlns:a16="http://schemas.microsoft.com/office/drawing/2014/main" id="{649DAEBC-4E08-4571-A889-E79728C3CABB}"/>
                </a:ext>
              </a:extLst>
            </p:cNvPr>
            <p:cNvSpPr/>
            <p:nvPr/>
          </p:nvSpPr>
          <p:spPr>
            <a:xfrm rot="16200000">
              <a:off x="2442029" y="2792076"/>
              <a:ext cx="488806" cy="2207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26" name="Rectangle 125">
              <a:extLst>
                <a:ext uri="{FF2B5EF4-FFF2-40B4-BE49-F238E27FC236}">
                  <a16:creationId xmlns:a16="http://schemas.microsoft.com/office/drawing/2014/main" id="{8198FE39-3006-4F78-9B1D-6CABCD09F39E}"/>
                </a:ext>
              </a:extLst>
            </p:cNvPr>
            <p:cNvSpPr/>
            <p:nvPr/>
          </p:nvSpPr>
          <p:spPr>
            <a:xfrm rot="16200000">
              <a:off x="2677689" y="2792076"/>
              <a:ext cx="488806" cy="2207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sp>
          <p:nvSpPr>
            <p:cNvPr id="127" name="Rectangle 126">
              <a:extLst>
                <a:ext uri="{FF2B5EF4-FFF2-40B4-BE49-F238E27FC236}">
                  <a16:creationId xmlns:a16="http://schemas.microsoft.com/office/drawing/2014/main" id="{3AD2FB5E-1115-49F7-A50B-B188E13F90E5}"/>
                </a:ext>
              </a:extLst>
            </p:cNvPr>
            <p:cNvSpPr/>
            <p:nvPr/>
          </p:nvSpPr>
          <p:spPr>
            <a:xfrm rot="16200000">
              <a:off x="2913349" y="2792076"/>
              <a:ext cx="488806" cy="22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TFS</a:t>
              </a:r>
            </a:p>
          </p:txBody>
        </p:sp>
      </p:grpSp>
      <p:sp>
        <p:nvSpPr>
          <p:cNvPr id="128" name="Rectangle 127">
            <a:extLst>
              <a:ext uri="{FF2B5EF4-FFF2-40B4-BE49-F238E27FC236}">
                <a16:creationId xmlns:a16="http://schemas.microsoft.com/office/drawing/2014/main" id="{2CAA5CFE-1CE5-49DF-8394-BE288A74F55B}"/>
              </a:ext>
            </a:extLst>
          </p:cNvPr>
          <p:cNvSpPr/>
          <p:nvPr/>
        </p:nvSpPr>
        <p:spPr>
          <a:xfrm>
            <a:off x="10236603" y="3665017"/>
            <a:ext cx="485775"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-22</a:t>
            </a:r>
          </a:p>
        </p:txBody>
      </p:sp>
      <p:sp>
        <p:nvSpPr>
          <p:cNvPr id="129" name="Rectangle 128">
            <a:extLst>
              <a:ext uri="{FF2B5EF4-FFF2-40B4-BE49-F238E27FC236}">
                <a16:creationId xmlns:a16="http://schemas.microsoft.com/office/drawing/2014/main" id="{FB5CF17B-175B-4B34-8AA8-6F3F9C344E44}"/>
              </a:ext>
            </a:extLst>
          </p:cNvPr>
          <p:cNvSpPr/>
          <p:nvPr/>
        </p:nvSpPr>
        <p:spPr>
          <a:xfrm>
            <a:off x="10784290" y="3665017"/>
            <a:ext cx="485775"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-30</a:t>
            </a:r>
          </a:p>
        </p:txBody>
      </p:sp>
      <p:sp>
        <p:nvSpPr>
          <p:cNvPr id="130" name="Rectangle 129">
            <a:extLst>
              <a:ext uri="{FF2B5EF4-FFF2-40B4-BE49-F238E27FC236}">
                <a16:creationId xmlns:a16="http://schemas.microsoft.com/office/drawing/2014/main" id="{96731BD1-DC77-4DDB-B9C3-F1F7CAB269D1}"/>
              </a:ext>
            </a:extLst>
          </p:cNvPr>
          <p:cNvSpPr/>
          <p:nvPr/>
        </p:nvSpPr>
        <p:spPr>
          <a:xfrm>
            <a:off x="11331977" y="3665017"/>
            <a:ext cx="485775" cy="228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-40</a:t>
            </a:r>
          </a:p>
        </p:txBody>
      </p:sp>
      <p:sp>
        <p:nvSpPr>
          <p:cNvPr id="131" name="Rectangle 130">
            <a:extLst>
              <a:ext uri="{FF2B5EF4-FFF2-40B4-BE49-F238E27FC236}">
                <a16:creationId xmlns:a16="http://schemas.microsoft.com/office/drawing/2014/main" id="{82B914FF-3CAA-4933-92E6-657C3EE983ED}"/>
              </a:ext>
            </a:extLst>
          </p:cNvPr>
          <p:cNvSpPr/>
          <p:nvPr/>
        </p:nvSpPr>
        <p:spPr>
          <a:xfrm>
            <a:off x="10249263" y="3283336"/>
            <a:ext cx="485775" cy="247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JXS</a:t>
            </a:r>
          </a:p>
        </p:txBody>
      </p:sp>
      <p:sp>
        <p:nvSpPr>
          <p:cNvPr id="132" name="Rectangle 131">
            <a:extLst>
              <a:ext uri="{FF2B5EF4-FFF2-40B4-BE49-F238E27FC236}">
                <a16:creationId xmlns:a16="http://schemas.microsoft.com/office/drawing/2014/main" id="{60E69AA6-2356-49C3-B457-FAE1FC2CD66A}"/>
              </a:ext>
            </a:extLst>
          </p:cNvPr>
          <p:cNvSpPr/>
          <p:nvPr/>
        </p:nvSpPr>
        <p:spPr>
          <a:xfrm>
            <a:off x="11331977" y="3300535"/>
            <a:ext cx="485775"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ANC</a:t>
            </a:r>
          </a:p>
        </p:txBody>
      </p:sp>
      <p:sp>
        <p:nvSpPr>
          <p:cNvPr id="133" name="Rectangle 132">
            <a:extLst>
              <a:ext uri="{FF2B5EF4-FFF2-40B4-BE49-F238E27FC236}">
                <a16:creationId xmlns:a16="http://schemas.microsoft.com/office/drawing/2014/main" id="{C4D1415D-EBD1-42A9-B32A-2C57EEC934C9}"/>
              </a:ext>
            </a:extLst>
          </p:cNvPr>
          <p:cNvSpPr/>
          <p:nvPr/>
        </p:nvSpPr>
        <p:spPr>
          <a:xfrm>
            <a:off x="10784288" y="3291312"/>
            <a:ext cx="485775" cy="23782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PCM</a:t>
            </a:r>
          </a:p>
        </p:txBody>
      </p:sp>
      <p:sp>
        <p:nvSpPr>
          <p:cNvPr id="134" name="Rectangle 133">
            <a:extLst>
              <a:ext uri="{FF2B5EF4-FFF2-40B4-BE49-F238E27FC236}">
                <a16:creationId xmlns:a16="http://schemas.microsoft.com/office/drawing/2014/main" id="{E69DEB2D-5641-43D2-BAC2-630CC6F0654E}"/>
              </a:ext>
            </a:extLst>
          </p:cNvPr>
          <p:cNvSpPr/>
          <p:nvPr/>
        </p:nvSpPr>
        <p:spPr>
          <a:xfrm rot="16200000">
            <a:off x="10006566" y="2491305"/>
            <a:ext cx="940068" cy="4857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Timestamped Formatted Samples</a:t>
            </a:r>
          </a:p>
        </p:txBody>
      </p:sp>
      <p:sp>
        <p:nvSpPr>
          <p:cNvPr id="135" name="Rectangle 134">
            <a:extLst>
              <a:ext uri="{FF2B5EF4-FFF2-40B4-BE49-F238E27FC236}">
                <a16:creationId xmlns:a16="http://schemas.microsoft.com/office/drawing/2014/main" id="{15694750-56F9-46B9-A3D8-B642DBDE0C72}"/>
              </a:ext>
            </a:extLst>
          </p:cNvPr>
          <p:cNvSpPr/>
          <p:nvPr/>
        </p:nvSpPr>
        <p:spPr>
          <a:xfrm rot="16200000">
            <a:off x="10564043" y="2483141"/>
            <a:ext cx="940068" cy="4857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Timestamped Formatted Samples</a:t>
            </a:r>
          </a:p>
        </p:txBody>
      </p:sp>
      <p:sp>
        <p:nvSpPr>
          <p:cNvPr id="136" name="Rectangle 135">
            <a:extLst>
              <a:ext uri="{FF2B5EF4-FFF2-40B4-BE49-F238E27FC236}">
                <a16:creationId xmlns:a16="http://schemas.microsoft.com/office/drawing/2014/main" id="{1CE6C2F6-AA3E-46CB-A46A-00F2ABFE282A}"/>
              </a:ext>
            </a:extLst>
          </p:cNvPr>
          <p:cNvSpPr/>
          <p:nvPr/>
        </p:nvSpPr>
        <p:spPr>
          <a:xfrm rot="16200000">
            <a:off x="11120777" y="2482586"/>
            <a:ext cx="940068" cy="4857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Timestamped Formatted Samples</a:t>
            </a:r>
          </a:p>
        </p:txBody>
      </p:sp>
      <p:sp>
        <p:nvSpPr>
          <p:cNvPr id="137" name="Rectangle: Rounded Corners 136">
            <a:extLst>
              <a:ext uri="{FF2B5EF4-FFF2-40B4-BE49-F238E27FC236}">
                <a16:creationId xmlns:a16="http://schemas.microsoft.com/office/drawing/2014/main" id="{16C32846-13FB-4C11-BCA6-4CE883D7EC8E}"/>
              </a:ext>
            </a:extLst>
          </p:cNvPr>
          <p:cNvSpPr/>
          <p:nvPr/>
        </p:nvSpPr>
        <p:spPr>
          <a:xfrm>
            <a:off x="2836739" y="3250370"/>
            <a:ext cx="151727" cy="15954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Rounded Corners 137">
            <a:extLst>
              <a:ext uri="{FF2B5EF4-FFF2-40B4-BE49-F238E27FC236}">
                <a16:creationId xmlns:a16="http://schemas.microsoft.com/office/drawing/2014/main" id="{076D9CFD-F21D-49F1-AB9A-E247D9BE7BAF}"/>
              </a:ext>
            </a:extLst>
          </p:cNvPr>
          <p:cNvSpPr/>
          <p:nvPr/>
        </p:nvSpPr>
        <p:spPr>
          <a:xfrm>
            <a:off x="3079704" y="3252089"/>
            <a:ext cx="151727" cy="1595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Rounded Corners 138">
            <a:extLst>
              <a:ext uri="{FF2B5EF4-FFF2-40B4-BE49-F238E27FC236}">
                <a16:creationId xmlns:a16="http://schemas.microsoft.com/office/drawing/2014/main" id="{DA4804A4-8317-4D2D-80E8-0B03BC742C01}"/>
              </a:ext>
            </a:extLst>
          </p:cNvPr>
          <p:cNvSpPr/>
          <p:nvPr/>
        </p:nvSpPr>
        <p:spPr>
          <a:xfrm>
            <a:off x="2615075" y="3565616"/>
            <a:ext cx="151727" cy="15954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Rounded Corners 139">
            <a:extLst>
              <a:ext uri="{FF2B5EF4-FFF2-40B4-BE49-F238E27FC236}">
                <a16:creationId xmlns:a16="http://schemas.microsoft.com/office/drawing/2014/main" id="{6693BDA2-3F8F-4F96-BBA8-1053181A3341}"/>
              </a:ext>
            </a:extLst>
          </p:cNvPr>
          <p:cNvSpPr/>
          <p:nvPr/>
        </p:nvSpPr>
        <p:spPr>
          <a:xfrm>
            <a:off x="2837681" y="3565613"/>
            <a:ext cx="151727" cy="15954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Rounded Corners 140">
            <a:extLst>
              <a:ext uri="{FF2B5EF4-FFF2-40B4-BE49-F238E27FC236}">
                <a16:creationId xmlns:a16="http://schemas.microsoft.com/office/drawing/2014/main" id="{ABF86514-3EAF-45F3-B028-D2B50DFD1009}"/>
              </a:ext>
            </a:extLst>
          </p:cNvPr>
          <p:cNvSpPr/>
          <p:nvPr/>
        </p:nvSpPr>
        <p:spPr>
          <a:xfrm>
            <a:off x="3080646" y="3567332"/>
            <a:ext cx="151727" cy="1595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Rounded Corners 141">
            <a:extLst>
              <a:ext uri="{FF2B5EF4-FFF2-40B4-BE49-F238E27FC236}">
                <a16:creationId xmlns:a16="http://schemas.microsoft.com/office/drawing/2014/main" id="{DF59E558-F9A6-4909-9092-E121E3C20EA2}"/>
              </a:ext>
            </a:extLst>
          </p:cNvPr>
          <p:cNvSpPr/>
          <p:nvPr/>
        </p:nvSpPr>
        <p:spPr>
          <a:xfrm>
            <a:off x="8841988" y="3253968"/>
            <a:ext cx="151727" cy="15954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Rounded Corners 142">
            <a:extLst>
              <a:ext uri="{FF2B5EF4-FFF2-40B4-BE49-F238E27FC236}">
                <a16:creationId xmlns:a16="http://schemas.microsoft.com/office/drawing/2014/main" id="{10F4AF99-852C-40F3-A8F2-903CFEC3F53F}"/>
              </a:ext>
            </a:extLst>
          </p:cNvPr>
          <p:cNvSpPr/>
          <p:nvPr/>
        </p:nvSpPr>
        <p:spPr>
          <a:xfrm>
            <a:off x="9064594" y="3253965"/>
            <a:ext cx="151727" cy="15954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Rounded Corners 143">
            <a:extLst>
              <a:ext uri="{FF2B5EF4-FFF2-40B4-BE49-F238E27FC236}">
                <a16:creationId xmlns:a16="http://schemas.microsoft.com/office/drawing/2014/main" id="{9E0F16AE-996B-4AC6-B8A3-EEA3A0A7B669}"/>
              </a:ext>
            </a:extLst>
          </p:cNvPr>
          <p:cNvSpPr/>
          <p:nvPr/>
        </p:nvSpPr>
        <p:spPr>
          <a:xfrm>
            <a:off x="9307559" y="3255684"/>
            <a:ext cx="151727" cy="1595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Rounded Corners 144">
            <a:extLst>
              <a:ext uri="{FF2B5EF4-FFF2-40B4-BE49-F238E27FC236}">
                <a16:creationId xmlns:a16="http://schemas.microsoft.com/office/drawing/2014/main" id="{E9251E62-E760-410A-AD36-188900728AB2}"/>
              </a:ext>
            </a:extLst>
          </p:cNvPr>
          <p:cNvSpPr/>
          <p:nvPr/>
        </p:nvSpPr>
        <p:spPr>
          <a:xfrm>
            <a:off x="8842930" y="3569211"/>
            <a:ext cx="151727" cy="15954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Rounded Corners 145">
            <a:extLst>
              <a:ext uri="{FF2B5EF4-FFF2-40B4-BE49-F238E27FC236}">
                <a16:creationId xmlns:a16="http://schemas.microsoft.com/office/drawing/2014/main" id="{830F72F5-6F0F-4844-A593-C87D6E1611B4}"/>
              </a:ext>
            </a:extLst>
          </p:cNvPr>
          <p:cNvSpPr/>
          <p:nvPr/>
        </p:nvSpPr>
        <p:spPr>
          <a:xfrm>
            <a:off x="9065536" y="3569208"/>
            <a:ext cx="151727" cy="15954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Rounded Corners 146">
            <a:extLst>
              <a:ext uri="{FF2B5EF4-FFF2-40B4-BE49-F238E27FC236}">
                <a16:creationId xmlns:a16="http://schemas.microsoft.com/office/drawing/2014/main" id="{BF57B698-2B25-4D48-9BF0-600BF0776156}"/>
              </a:ext>
            </a:extLst>
          </p:cNvPr>
          <p:cNvSpPr/>
          <p:nvPr/>
        </p:nvSpPr>
        <p:spPr>
          <a:xfrm>
            <a:off x="9308501" y="3570927"/>
            <a:ext cx="151727" cy="1595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9" name="Straight Connector 148">
            <a:extLst>
              <a:ext uri="{FF2B5EF4-FFF2-40B4-BE49-F238E27FC236}">
                <a16:creationId xmlns:a16="http://schemas.microsoft.com/office/drawing/2014/main" id="{3116A348-D7B9-4338-9497-DFDE2E8B6683}"/>
              </a:ext>
            </a:extLst>
          </p:cNvPr>
          <p:cNvCxnSpPr>
            <a:cxnSpLocks/>
          </p:cNvCxnSpPr>
          <p:nvPr/>
        </p:nvCxnSpPr>
        <p:spPr>
          <a:xfrm>
            <a:off x="2148665" y="3015257"/>
            <a:ext cx="7783116" cy="12075"/>
          </a:xfrm>
          <a:prstGeom prst="line">
            <a:avLst/>
          </a:prstGeom>
          <a:ln w="13652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333DC8F-CCF7-4CFF-8E7D-89BE709A2BE2}"/>
              </a:ext>
            </a:extLst>
          </p:cNvPr>
          <p:cNvCxnSpPr>
            <a:cxnSpLocks/>
          </p:cNvCxnSpPr>
          <p:nvPr/>
        </p:nvCxnSpPr>
        <p:spPr>
          <a:xfrm flipV="1">
            <a:off x="2158615" y="4866195"/>
            <a:ext cx="5857" cy="130279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E068F49-4711-49EB-A564-88B09F8D7124}"/>
              </a:ext>
            </a:extLst>
          </p:cNvPr>
          <p:cNvCxnSpPr>
            <a:cxnSpLocks/>
          </p:cNvCxnSpPr>
          <p:nvPr/>
        </p:nvCxnSpPr>
        <p:spPr>
          <a:xfrm flipV="1">
            <a:off x="9907924" y="4901272"/>
            <a:ext cx="5857" cy="130279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5956E28-F2E5-4268-B1F0-491C89F9D448}"/>
              </a:ext>
            </a:extLst>
          </p:cNvPr>
          <p:cNvSpPr txBox="1"/>
          <p:nvPr/>
        </p:nvSpPr>
        <p:spPr>
          <a:xfrm>
            <a:off x="629571" y="1372998"/>
            <a:ext cx="8942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a:t>
            </a:r>
          </a:p>
        </p:txBody>
      </p:sp>
      <p:cxnSp>
        <p:nvCxnSpPr>
          <p:cNvPr id="4" name="Straight Arrow Connector 3">
            <a:extLst>
              <a:ext uri="{FF2B5EF4-FFF2-40B4-BE49-F238E27FC236}">
                <a16:creationId xmlns:a16="http://schemas.microsoft.com/office/drawing/2014/main" id="{3FB03795-B2F4-46FE-9775-2D6339E7F0BD}"/>
              </a:ext>
            </a:extLst>
          </p:cNvPr>
          <p:cNvCxnSpPr/>
          <p:nvPr/>
        </p:nvCxnSpPr>
        <p:spPr>
          <a:xfrm flipH="1" flipV="1">
            <a:off x="2158615" y="6168987"/>
            <a:ext cx="607245" cy="231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54D02-3BC9-41BF-8D7A-2B3722BBA81D}"/>
              </a:ext>
            </a:extLst>
          </p:cNvPr>
          <p:cNvSpPr txBox="1"/>
          <p:nvPr/>
        </p:nvSpPr>
        <p:spPr>
          <a:xfrm>
            <a:off x="2754161" y="6279151"/>
            <a:ext cx="128984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VSF TR-08 / TR-09</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Interop Point</a:t>
            </a:r>
          </a:p>
        </p:txBody>
      </p:sp>
      <p:cxnSp>
        <p:nvCxnSpPr>
          <p:cNvPr id="148" name="Straight Arrow Connector 147">
            <a:extLst>
              <a:ext uri="{FF2B5EF4-FFF2-40B4-BE49-F238E27FC236}">
                <a16:creationId xmlns:a16="http://schemas.microsoft.com/office/drawing/2014/main" id="{3D86BC6A-E75A-4D0D-8AFF-E4F1C8AE4FD2}"/>
              </a:ext>
            </a:extLst>
          </p:cNvPr>
          <p:cNvCxnSpPr/>
          <p:nvPr/>
        </p:nvCxnSpPr>
        <p:spPr>
          <a:xfrm flipH="1" flipV="1">
            <a:off x="9902067" y="6196148"/>
            <a:ext cx="607245" cy="231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D934587D-8DF1-4FD9-9A58-2526389EB9C7}"/>
              </a:ext>
            </a:extLst>
          </p:cNvPr>
          <p:cNvSpPr txBox="1"/>
          <p:nvPr/>
        </p:nvSpPr>
        <p:spPr>
          <a:xfrm>
            <a:off x="10447952" y="6306312"/>
            <a:ext cx="10001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Interop Point</a:t>
            </a:r>
          </a:p>
        </p:txBody>
      </p:sp>
      <p:cxnSp>
        <p:nvCxnSpPr>
          <p:cNvPr id="152" name="Straight Arrow Connector 151">
            <a:extLst>
              <a:ext uri="{FF2B5EF4-FFF2-40B4-BE49-F238E27FC236}">
                <a16:creationId xmlns:a16="http://schemas.microsoft.com/office/drawing/2014/main" id="{B2E29AEF-A600-4924-A6E2-E030DF2ED21D}"/>
              </a:ext>
            </a:extLst>
          </p:cNvPr>
          <p:cNvCxnSpPr>
            <a:cxnSpLocks/>
            <a:stCxn id="153" idx="1"/>
          </p:cNvCxnSpPr>
          <p:nvPr/>
        </p:nvCxnSpPr>
        <p:spPr>
          <a:xfrm flipH="1">
            <a:off x="2148665" y="2824523"/>
            <a:ext cx="3560" cy="190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44414135-17C4-4C38-ACCF-26684749F85A}"/>
              </a:ext>
            </a:extLst>
          </p:cNvPr>
          <p:cNvSpPr txBox="1"/>
          <p:nvPr/>
        </p:nvSpPr>
        <p:spPr>
          <a:xfrm rot="16200000">
            <a:off x="1652151" y="2185950"/>
            <a:ext cx="100014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Interop Point</a:t>
            </a:r>
          </a:p>
        </p:txBody>
      </p:sp>
      <p:cxnSp>
        <p:nvCxnSpPr>
          <p:cNvPr id="154" name="Straight Arrow Connector 153">
            <a:extLst>
              <a:ext uri="{FF2B5EF4-FFF2-40B4-BE49-F238E27FC236}">
                <a16:creationId xmlns:a16="http://schemas.microsoft.com/office/drawing/2014/main" id="{30326591-3F8A-457B-9D28-CE94E6224E77}"/>
              </a:ext>
            </a:extLst>
          </p:cNvPr>
          <p:cNvCxnSpPr>
            <a:cxnSpLocks/>
            <a:stCxn id="156" idx="1"/>
          </p:cNvCxnSpPr>
          <p:nvPr/>
        </p:nvCxnSpPr>
        <p:spPr>
          <a:xfrm flipH="1">
            <a:off x="9931781" y="2826391"/>
            <a:ext cx="3560" cy="190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8B3A4F78-C4FA-43F9-B747-2ED6D00D3284}"/>
              </a:ext>
            </a:extLst>
          </p:cNvPr>
          <p:cNvSpPr txBox="1"/>
          <p:nvPr/>
        </p:nvSpPr>
        <p:spPr>
          <a:xfrm rot="16200000">
            <a:off x="9435267" y="2187818"/>
            <a:ext cx="100014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Interop Point</a:t>
            </a:r>
          </a:p>
        </p:txBody>
      </p:sp>
      <p:sp>
        <p:nvSpPr>
          <p:cNvPr id="2" name="TextBox 1">
            <a:extLst>
              <a:ext uri="{FF2B5EF4-FFF2-40B4-BE49-F238E27FC236}">
                <a16:creationId xmlns:a16="http://schemas.microsoft.com/office/drawing/2014/main" id="{4602DDFA-726C-433D-AF5E-E4590096F841}"/>
              </a:ext>
            </a:extLst>
          </p:cNvPr>
          <p:cNvSpPr txBox="1"/>
          <p:nvPr/>
        </p:nvSpPr>
        <p:spPr>
          <a:xfrm>
            <a:off x="8167868" y="6488668"/>
            <a:ext cx="402413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 of the VSF GCCG AHG </a:t>
            </a:r>
          </a:p>
        </p:txBody>
      </p:sp>
      <p:sp>
        <p:nvSpPr>
          <p:cNvPr id="17" name="Rectangle: Rounded Corners 16">
            <a:extLst>
              <a:ext uri="{FF2B5EF4-FFF2-40B4-BE49-F238E27FC236}">
                <a16:creationId xmlns:a16="http://schemas.microsoft.com/office/drawing/2014/main" id="{B9E9AD76-8E9B-4F94-83D8-ACCC7356D0DC}"/>
              </a:ext>
            </a:extLst>
          </p:cNvPr>
          <p:cNvSpPr/>
          <p:nvPr/>
        </p:nvSpPr>
        <p:spPr>
          <a:xfrm>
            <a:off x="5941537" y="1113504"/>
            <a:ext cx="121147" cy="204647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7" name="Straight Arrow Connector 156">
            <a:extLst>
              <a:ext uri="{FF2B5EF4-FFF2-40B4-BE49-F238E27FC236}">
                <a16:creationId xmlns:a16="http://schemas.microsoft.com/office/drawing/2014/main" id="{68154954-17BE-4BCE-8E2D-42B9E316090B}"/>
              </a:ext>
            </a:extLst>
          </p:cNvPr>
          <p:cNvCxnSpPr>
            <a:cxnSpLocks/>
            <a:stCxn id="158" idx="1"/>
          </p:cNvCxnSpPr>
          <p:nvPr/>
        </p:nvCxnSpPr>
        <p:spPr>
          <a:xfrm flipH="1">
            <a:off x="5993382" y="2836598"/>
            <a:ext cx="3560" cy="190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40B8D28C-0EC8-437F-935F-C6CC05EE3BCE}"/>
              </a:ext>
            </a:extLst>
          </p:cNvPr>
          <p:cNvSpPr txBox="1"/>
          <p:nvPr/>
        </p:nvSpPr>
        <p:spPr>
          <a:xfrm rot="16200000">
            <a:off x="5496868" y="2198025"/>
            <a:ext cx="1000146" cy="276999"/>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Interop Point</a:t>
            </a:r>
          </a:p>
        </p:txBody>
      </p:sp>
      <p:sp>
        <p:nvSpPr>
          <p:cNvPr id="18" name="Title 17">
            <a:extLst>
              <a:ext uri="{FF2B5EF4-FFF2-40B4-BE49-F238E27FC236}">
                <a16:creationId xmlns:a16="http://schemas.microsoft.com/office/drawing/2014/main" id="{66746EA4-0179-437F-BDD4-2C6600403B6C}"/>
              </a:ext>
            </a:extLst>
          </p:cNvPr>
          <p:cNvSpPr>
            <a:spLocks noGrp="1"/>
          </p:cNvSpPr>
          <p:nvPr>
            <p:ph type="title"/>
          </p:nvPr>
        </p:nvSpPr>
        <p:spPr/>
        <p:txBody>
          <a:bodyPr/>
          <a:lstStyle/>
          <a:p>
            <a:r>
              <a:rPr lang="en-US" dirty="0"/>
              <a:t>Where are the points-of-interoperability?</a:t>
            </a:r>
          </a:p>
        </p:txBody>
      </p:sp>
    </p:spTree>
    <p:extLst>
      <p:ext uri="{BB962C8B-B14F-4D97-AF65-F5344CB8AC3E}">
        <p14:creationId xmlns:p14="http://schemas.microsoft.com/office/powerpoint/2010/main" val="160057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5D44-17E7-4091-A4F4-BDE8B7EC3938}"/>
              </a:ext>
            </a:extLst>
          </p:cNvPr>
          <p:cNvSpPr>
            <a:spLocks noGrp="1"/>
          </p:cNvSpPr>
          <p:nvPr>
            <p:ph type="title"/>
          </p:nvPr>
        </p:nvSpPr>
        <p:spPr>
          <a:xfrm>
            <a:off x="838199" y="365126"/>
            <a:ext cx="11108377" cy="726256"/>
          </a:xfrm>
        </p:spPr>
        <p:txBody>
          <a:bodyPr>
            <a:normAutofit/>
          </a:bodyPr>
          <a:lstStyle/>
          <a:p>
            <a:r>
              <a:rPr lang="en-US" dirty="0"/>
              <a:t>VSF and other Related Work In Progress</a:t>
            </a:r>
          </a:p>
        </p:txBody>
      </p:sp>
      <p:sp>
        <p:nvSpPr>
          <p:cNvPr id="3" name="Content Placeholder 2">
            <a:extLst>
              <a:ext uri="{FF2B5EF4-FFF2-40B4-BE49-F238E27FC236}">
                <a16:creationId xmlns:a16="http://schemas.microsoft.com/office/drawing/2014/main" id="{F0A3AB0B-181D-4017-8EFF-A4F0BA87F189}"/>
              </a:ext>
            </a:extLst>
          </p:cNvPr>
          <p:cNvSpPr>
            <a:spLocks noGrp="1"/>
          </p:cNvSpPr>
          <p:nvPr>
            <p:ph idx="1"/>
          </p:nvPr>
        </p:nvSpPr>
        <p:spPr>
          <a:xfrm>
            <a:off x="838200" y="1455173"/>
            <a:ext cx="11353800" cy="5402827"/>
          </a:xfrm>
        </p:spPr>
        <p:txBody>
          <a:bodyPr>
            <a:normAutofit fontScale="70000" lnSpcReduction="20000"/>
          </a:bodyPr>
          <a:lstStyle/>
          <a:p>
            <a:r>
              <a:rPr lang="en-US" sz="3400" b="1" dirty="0">
                <a:solidFill>
                  <a:schemeClr val="tx1"/>
                </a:solidFill>
              </a:rPr>
              <a:t>Document the “Premium Compressed” use case for G-C and C-G: TR-08 &amp; TR-09</a:t>
            </a:r>
            <a:r>
              <a:rPr lang="en-US" sz="3400" dirty="0">
                <a:solidFill>
                  <a:schemeClr val="tx1"/>
                </a:solidFill>
              </a:rPr>
              <a:t> </a:t>
            </a:r>
          </a:p>
          <a:p>
            <a:pPr lvl="1"/>
            <a:r>
              <a:rPr lang="en-US" sz="3400" b="1" dirty="0">
                <a:solidFill>
                  <a:srgbClr val="FF0000"/>
                </a:solidFill>
              </a:rPr>
              <a:t>TR-07 &amp; 08 published</a:t>
            </a:r>
            <a:r>
              <a:rPr lang="en-US" sz="2600" dirty="0">
                <a:solidFill>
                  <a:srgbClr val="FF0000"/>
                </a:solidFill>
              </a:rPr>
              <a:t>. JPEG-XS over TS and over 2110-22 with interop points and capability sets</a:t>
            </a:r>
          </a:p>
          <a:p>
            <a:pPr lvl="1"/>
            <a:r>
              <a:rPr lang="en-US" sz="3400" b="1" dirty="0">
                <a:solidFill>
                  <a:srgbClr val="FF0000"/>
                </a:solidFill>
              </a:rPr>
              <a:t>TR-09 is publishing soon</a:t>
            </a:r>
            <a:r>
              <a:rPr lang="en-US" sz="2600" dirty="0">
                <a:solidFill>
                  <a:srgbClr val="FF0000"/>
                </a:solidFill>
              </a:rPr>
              <a:t>.  Defines the data encapsulation plane, plus NMOS-like Control plane </a:t>
            </a:r>
          </a:p>
          <a:p>
            <a:endParaRPr lang="en-US" b="0" i="0" dirty="0">
              <a:solidFill>
                <a:srgbClr val="000000"/>
              </a:solidFill>
              <a:effectLst/>
              <a:latin typeface="Segoe UI" panose="020B0502040204020203" pitchFamily="34" charset="0"/>
            </a:endParaRPr>
          </a:p>
          <a:p>
            <a:r>
              <a:rPr lang="en-US" b="0" i="0" dirty="0">
                <a:solidFill>
                  <a:srgbClr val="000000"/>
                </a:solidFill>
                <a:effectLst/>
                <a:latin typeface="Segoe UI" panose="020B0502040204020203" pitchFamily="34" charset="0"/>
              </a:rPr>
              <a:t>Is there something more to document about the TS/IP/H.26x case?  Or is it good enough?</a:t>
            </a:r>
          </a:p>
          <a:p>
            <a:pPr lvl="1"/>
            <a:r>
              <a:rPr lang="en-US" b="0" i="0" dirty="0">
                <a:solidFill>
                  <a:srgbClr val="FF0000"/>
                </a:solidFill>
                <a:effectLst/>
                <a:latin typeface="Segoe UI" panose="020B0502040204020203" pitchFamily="34" charset="0"/>
              </a:rPr>
              <a:t>Can the TR-09 (ARQ, FEC, -7) control plane be applied to this class of streams ?  (yes, probably)</a:t>
            </a:r>
          </a:p>
          <a:p>
            <a:pPr lvl="1"/>
            <a:endParaRPr lang="en-US" dirty="0">
              <a:solidFill>
                <a:srgbClr val="000000"/>
              </a:solidFill>
              <a:latin typeface="Segoe UI" panose="020B0502040204020203" pitchFamily="34" charset="0"/>
            </a:endParaRPr>
          </a:p>
          <a:p>
            <a:r>
              <a:rPr lang="en-US" sz="3400" b="0" i="0" dirty="0">
                <a:solidFill>
                  <a:srgbClr val="000000"/>
                </a:solidFill>
                <a:effectLst/>
                <a:latin typeface="Segoe UI" panose="020B0502040204020203" pitchFamily="34" charset="0"/>
              </a:rPr>
              <a:t>Time-Flow / Time-Transport / Time-Tagging model</a:t>
            </a:r>
            <a:endParaRPr lang="en-US" sz="3400" b="1" i="0" u="sng" dirty="0">
              <a:solidFill>
                <a:srgbClr val="FF0000"/>
              </a:solidFill>
              <a:effectLst/>
              <a:latin typeface="Segoe UI" panose="020B0502040204020203" pitchFamily="34" charset="0"/>
            </a:endParaRPr>
          </a:p>
          <a:p>
            <a:pPr lvl="1"/>
            <a:r>
              <a:rPr lang="en-US" sz="2900" b="0" i="0" dirty="0">
                <a:solidFill>
                  <a:srgbClr val="000000"/>
                </a:solidFill>
                <a:effectLst/>
                <a:latin typeface="Segoe UI" panose="020B0502040204020203" pitchFamily="34" charset="0"/>
              </a:rPr>
              <a:t>How do we treat time in the concatenated virtualized systems</a:t>
            </a:r>
          </a:p>
          <a:p>
            <a:pPr lvl="1"/>
            <a:r>
              <a:rPr lang="en-US" sz="2900" dirty="0">
                <a:solidFill>
                  <a:srgbClr val="000000"/>
                </a:solidFill>
                <a:latin typeface="Segoe UI" panose="020B0502040204020203" pitchFamily="34" charset="0"/>
              </a:rPr>
              <a:t>How do we integrate “real-time” on the ground with “floating time” in the cloud?</a:t>
            </a:r>
          </a:p>
          <a:p>
            <a:pPr lvl="1"/>
            <a:r>
              <a:rPr lang="en-US" sz="2900" dirty="0">
                <a:solidFill>
                  <a:srgbClr val="FF0000"/>
                </a:solidFill>
                <a:latin typeface="Segoe UI" panose="020B0502040204020203" pitchFamily="34" charset="0"/>
                <a:cs typeface="Segoe UI" panose="020B0502040204020203" pitchFamily="34" charset="0"/>
              </a:rPr>
              <a:t>This requires a vocabulary and some modeling/specification effort</a:t>
            </a:r>
          </a:p>
          <a:p>
            <a:pPr lvl="1"/>
            <a:r>
              <a:rPr lang="en-US" sz="2900" dirty="0">
                <a:solidFill>
                  <a:srgbClr val="FF0000"/>
                </a:solidFill>
                <a:latin typeface="Segoe UI" panose="020B0502040204020203" pitchFamily="34" charset="0"/>
                <a:cs typeface="Segoe UI" panose="020B0502040204020203" pitchFamily="34" charset="0"/>
              </a:rPr>
              <a:t>Define how to catch up / manage drift / manage change / re-integration to timeline</a:t>
            </a:r>
            <a:endParaRPr lang="en-US" sz="2900" b="0" i="0" dirty="0">
              <a:solidFill>
                <a:srgbClr val="000000"/>
              </a:solidFill>
              <a:effectLst/>
              <a:latin typeface="Segoe UI" panose="020B0502040204020203" pitchFamily="34" charset="0"/>
              <a:cs typeface="Segoe UI" panose="020B0502040204020203" pitchFamily="34" charset="0"/>
            </a:endParaRPr>
          </a:p>
          <a:p>
            <a:endParaRPr lang="en-US" dirty="0">
              <a:solidFill>
                <a:srgbClr val="000000"/>
              </a:solidFill>
              <a:latin typeface="Segoe UI" panose="020B0502040204020203" pitchFamily="34" charset="0"/>
            </a:endParaRPr>
          </a:p>
          <a:p>
            <a:r>
              <a:rPr lang="en-US" b="0" i="0" dirty="0">
                <a:solidFill>
                  <a:srgbClr val="000000"/>
                </a:solidFill>
                <a:effectLst/>
                <a:latin typeface="Segoe UI" panose="020B0502040204020203" pitchFamily="34" charset="0"/>
              </a:rPr>
              <a:t>The Media Containers / Object Format structures for hand-off from application to application </a:t>
            </a:r>
          </a:p>
          <a:p>
            <a:pPr lvl="1"/>
            <a:r>
              <a:rPr lang="en-US" sz="2600" dirty="0">
                <a:solidFill>
                  <a:srgbClr val="FF0000"/>
                </a:solidFill>
              </a:rPr>
              <a:t>The AWS CDI structures are defined on </a:t>
            </a:r>
            <a:r>
              <a:rPr lang="en-US" sz="2600" dirty="0" err="1">
                <a:solidFill>
                  <a:srgbClr val="FF0000"/>
                </a:solidFill>
              </a:rPr>
              <a:t>github</a:t>
            </a:r>
            <a:r>
              <a:rPr lang="en-US" sz="2600" dirty="0">
                <a:solidFill>
                  <a:srgbClr val="FF0000"/>
                </a:solidFill>
              </a:rPr>
              <a:t> </a:t>
            </a:r>
          </a:p>
          <a:p>
            <a:pPr lvl="1"/>
            <a:r>
              <a:rPr lang="en-US" sz="2600" dirty="0">
                <a:solidFill>
                  <a:srgbClr val="FF0000"/>
                </a:solidFill>
              </a:rPr>
              <a:t>Need to document how this handoff interacts with latency and latency accumulation</a:t>
            </a:r>
          </a:p>
        </p:txBody>
      </p:sp>
      <p:sp>
        <p:nvSpPr>
          <p:cNvPr id="5" name="TextBox 4">
            <a:extLst>
              <a:ext uri="{FF2B5EF4-FFF2-40B4-BE49-F238E27FC236}">
                <a16:creationId xmlns:a16="http://schemas.microsoft.com/office/drawing/2014/main" id="{69BC9476-EFF1-4179-94AA-452421ACBA3B}"/>
              </a:ext>
            </a:extLst>
          </p:cNvPr>
          <p:cNvSpPr txBox="1"/>
          <p:nvPr/>
        </p:nvSpPr>
        <p:spPr>
          <a:xfrm>
            <a:off x="8167868" y="6488668"/>
            <a:ext cx="402413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 of the VSF GCCG AHG </a:t>
            </a:r>
          </a:p>
        </p:txBody>
      </p:sp>
    </p:spTree>
    <p:extLst>
      <p:ext uri="{BB962C8B-B14F-4D97-AF65-F5344CB8AC3E}">
        <p14:creationId xmlns:p14="http://schemas.microsoft.com/office/powerpoint/2010/main" val="1422229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02124C-8B10-458A-B792-085A69DF783D}"/>
              </a:ext>
            </a:extLst>
          </p:cNvPr>
          <p:cNvSpPr>
            <a:spLocks noGrp="1"/>
          </p:cNvSpPr>
          <p:nvPr>
            <p:ph idx="1"/>
          </p:nvPr>
        </p:nvSpPr>
        <p:spPr>
          <a:xfrm>
            <a:off x="838199" y="1946786"/>
            <a:ext cx="10999839" cy="4541881"/>
          </a:xfrm>
        </p:spPr>
        <p:txBody>
          <a:bodyPr>
            <a:normAutofit fontScale="92500" lnSpcReduction="10000"/>
          </a:bodyPr>
          <a:lstStyle/>
          <a:p>
            <a:r>
              <a:rPr lang="en-US" dirty="0">
                <a:solidFill>
                  <a:schemeClr val="tx1"/>
                </a:solidFill>
              </a:rPr>
              <a:t>Allow variability in the handoffs, but with an ability to predict the outcome</a:t>
            </a:r>
          </a:p>
          <a:p>
            <a:r>
              <a:rPr lang="en-US" dirty="0">
                <a:solidFill>
                  <a:schemeClr val="tx1"/>
                </a:solidFill>
              </a:rPr>
              <a:t>Some processes must reconcile the variable inputs into a consistent output</a:t>
            </a:r>
          </a:p>
          <a:p>
            <a:pPr lvl="1"/>
            <a:r>
              <a:rPr lang="en-US" dirty="0">
                <a:solidFill>
                  <a:schemeClr val="tx1"/>
                </a:solidFill>
              </a:rPr>
              <a:t>Must bound the input buffering (latency) yet accommodate the variability</a:t>
            </a:r>
          </a:p>
          <a:p>
            <a:endParaRPr lang="en-US" sz="1300" dirty="0">
              <a:solidFill>
                <a:schemeClr val="tx1"/>
              </a:solidFill>
            </a:endParaRPr>
          </a:p>
          <a:p>
            <a:r>
              <a:rPr lang="en-US" dirty="0">
                <a:solidFill>
                  <a:schemeClr val="tx1"/>
                </a:solidFill>
              </a:rPr>
              <a:t>What are the sources of delivery (arrival) variability?</a:t>
            </a:r>
          </a:p>
          <a:p>
            <a:pPr lvl="1"/>
            <a:r>
              <a:rPr lang="en-US" dirty="0">
                <a:solidFill>
                  <a:schemeClr val="tx1"/>
                </a:solidFill>
              </a:rPr>
              <a:t>Network-induced (probably small)</a:t>
            </a:r>
          </a:p>
          <a:p>
            <a:pPr lvl="1"/>
            <a:r>
              <a:rPr lang="en-US" dirty="0">
                <a:solidFill>
                  <a:schemeClr val="tx1"/>
                </a:solidFill>
              </a:rPr>
              <a:t>Processing-induced (upstream process steps with variable latency)</a:t>
            </a:r>
          </a:p>
          <a:p>
            <a:endParaRPr lang="en-US" sz="1200" dirty="0">
              <a:solidFill>
                <a:schemeClr val="tx1"/>
              </a:solidFill>
            </a:endParaRPr>
          </a:p>
          <a:p>
            <a:r>
              <a:rPr lang="en-US" dirty="0">
                <a:solidFill>
                  <a:schemeClr val="tx1"/>
                </a:solidFill>
              </a:rPr>
              <a:t>Vocabulary (about each process step in the datacenter)</a:t>
            </a:r>
          </a:p>
          <a:p>
            <a:pPr lvl="1"/>
            <a:r>
              <a:rPr lang="en-US" dirty="0">
                <a:solidFill>
                  <a:schemeClr val="tx1"/>
                </a:solidFill>
              </a:rPr>
              <a:t>TX Variability – bound on how early/late the signal may egress, variance above baseline</a:t>
            </a:r>
          </a:p>
          <a:p>
            <a:pPr lvl="1"/>
            <a:r>
              <a:rPr lang="en-US" dirty="0">
                <a:solidFill>
                  <a:schemeClr val="tx1"/>
                </a:solidFill>
              </a:rPr>
              <a:t>TX Planning Delay – the baseline in the above statement – the smallest value of delay</a:t>
            </a:r>
          </a:p>
          <a:p>
            <a:pPr lvl="1"/>
            <a:r>
              <a:rPr lang="en-US" dirty="0">
                <a:solidFill>
                  <a:schemeClr val="tx1"/>
                </a:solidFill>
              </a:rPr>
              <a:t>Actual delay is planning delay plus some amount of variability</a:t>
            </a:r>
          </a:p>
          <a:p>
            <a:pPr lvl="1"/>
            <a:endParaRPr lang="en-US" dirty="0"/>
          </a:p>
        </p:txBody>
      </p:sp>
      <p:sp>
        <p:nvSpPr>
          <p:cNvPr id="2" name="Title 1">
            <a:extLst>
              <a:ext uri="{FF2B5EF4-FFF2-40B4-BE49-F238E27FC236}">
                <a16:creationId xmlns:a16="http://schemas.microsoft.com/office/drawing/2014/main" id="{07205D17-E7F6-4FB9-A734-16FA6725E144}"/>
              </a:ext>
            </a:extLst>
          </p:cNvPr>
          <p:cNvSpPr>
            <a:spLocks noGrp="1"/>
          </p:cNvSpPr>
          <p:nvPr>
            <p:ph type="title"/>
          </p:nvPr>
        </p:nvSpPr>
        <p:spPr>
          <a:xfrm>
            <a:off x="0" y="272367"/>
            <a:ext cx="11353800" cy="891416"/>
          </a:xfrm>
        </p:spPr>
        <p:txBody>
          <a:bodyPr/>
          <a:lstStyle/>
          <a:p>
            <a:r>
              <a:rPr lang="en-US" dirty="0"/>
              <a:t>The “time variability / time floating” work</a:t>
            </a:r>
          </a:p>
        </p:txBody>
      </p:sp>
      <p:sp>
        <p:nvSpPr>
          <p:cNvPr id="4" name="TextBox 3">
            <a:extLst>
              <a:ext uri="{FF2B5EF4-FFF2-40B4-BE49-F238E27FC236}">
                <a16:creationId xmlns:a16="http://schemas.microsoft.com/office/drawing/2014/main" id="{B9D7C692-8172-4808-BAAE-F162C6C6F4CD}"/>
              </a:ext>
            </a:extLst>
          </p:cNvPr>
          <p:cNvSpPr txBox="1"/>
          <p:nvPr/>
        </p:nvSpPr>
        <p:spPr>
          <a:xfrm>
            <a:off x="8167868" y="6488668"/>
            <a:ext cx="402413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 of the VSF GCCG AHG </a:t>
            </a:r>
          </a:p>
        </p:txBody>
      </p:sp>
      <p:sp>
        <p:nvSpPr>
          <p:cNvPr id="7" name="TextBox 6">
            <a:extLst>
              <a:ext uri="{FF2B5EF4-FFF2-40B4-BE49-F238E27FC236}">
                <a16:creationId xmlns:a16="http://schemas.microsoft.com/office/drawing/2014/main" id="{21B65863-AD19-4DB4-8A51-B15EC0C3A147}"/>
              </a:ext>
            </a:extLst>
          </p:cNvPr>
          <p:cNvSpPr txBox="1"/>
          <p:nvPr/>
        </p:nvSpPr>
        <p:spPr>
          <a:xfrm>
            <a:off x="88490" y="1392788"/>
            <a:ext cx="12208278" cy="461665"/>
          </a:xfrm>
          <a:prstGeom prst="rect">
            <a:avLst/>
          </a:prstGeom>
          <a:noFill/>
        </p:spPr>
        <p:txBody>
          <a:bodyPr wrap="none" rtlCol="0">
            <a:spAutoFit/>
          </a:bodyPr>
          <a:lstStyle/>
          <a:p>
            <a:r>
              <a:rPr lang="en-US" sz="2400" b="1" dirty="0"/>
              <a:t>How do we avoid re-creating our frame-sync pipeline in the cloud, and let software work well?</a:t>
            </a:r>
          </a:p>
        </p:txBody>
      </p:sp>
    </p:spTree>
    <p:extLst>
      <p:ext uri="{BB962C8B-B14F-4D97-AF65-F5344CB8AC3E}">
        <p14:creationId xmlns:p14="http://schemas.microsoft.com/office/powerpoint/2010/main" val="2569752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6A4E1BC-E6E7-4540-B9CB-20A7047C0884}"/>
              </a:ext>
            </a:extLst>
          </p:cNvPr>
          <p:cNvSpPr/>
          <p:nvPr/>
        </p:nvSpPr>
        <p:spPr>
          <a:xfrm>
            <a:off x="6502521" y="5356306"/>
            <a:ext cx="518417" cy="457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8310D210-93E7-4E61-AB9D-662BA6D0AE22}"/>
              </a:ext>
            </a:extLst>
          </p:cNvPr>
          <p:cNvSpPr/>
          <p:nvPr/>
        </p:nvSpPr>
        <p:spPr>
          <a:xfrm>
            <a:off x="10121796" y="2118802"/>
            <a:ext cx="518417" cy="457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76A48B-469C-4D70-8EE2-8F27E29C987A}"/>
              </a:ext>
            </a:extLst>
          </p:cNvPr>
          <p:cNvSpPr>
            <a:spLocks noGrp="1"/>
          </p:cNvSpPr>
          <p:nvPr>
            <p:ph type="title"/>
          </p:nvPr>
        </p:nvSpPr>
        <p:spPr>
          <a:xfrm>
            <a:off x="668596" y="365125"/>
            <a:ext cx="9068717" cy="875499"/>
          </a:xfrm>
        </p:spPr>
        <p:txBody>
          <a:bodyPr/>
          <a:lstStyle/>
          <a:p>
            <a:pPr>
              <a:lnSpc>
                <a:spcPct val="80000"/>
              </a:lnSpc>
            </a:pPr>
            <a:r>
              <a:rPr lang="en-US" dirty="0"/>
              <a:t>What is the “spec” </a:t>
            </a:r>
            <a:br>
              <a:rPr lang="en-US" dirty="0"/>
            </a:br>
            <a:r>
              <a:rPr lang="en-US" dirty="0"/>
              <a:t>of latency and variability?</a:t>
            </a:r>
          </a:p>
        </p:txBody>
      </p:sp>
      <p:sp>
        <p:nvSpPr>
          <p:cNvPr id="3" name="Content Placeholder 2">
            <a:extLst>
              <a:ext uri="{FF2B5EF4-FFF2-40B4-BE49-F238E27FC236}">
                <a16:creationId xmlns:a16="http://schemas.microsoft.com/office/drawing/2014/main" id="{7959F26F-89D2-4DE5-80E0-AFB1120A14BD}"/>
              </a:ext>
            </a:extLst>
          </p:cNvPr>
          <p:cNvSpPr>
            <a:spLocks noGrp="1"/>
          </p:cNvSpPr>
          <p:nvPr>
            <p:ph idx="1"/>
          </p:nvPr>
        </p:nvSpPr>
        <p:spPr>
          <a:xfrm>
            <a:off x="353962" y="1519084"/>
            <a:ext cx="5683044" cy="5163297"/>
          </a:xfrm>
        </p:spPr>
        <p:txBody>
          <a:bodyPr>
            <a:normAutofit fontScale="77500" lnSpcReduction="20000"/>
          </a:bodyPr>
          <a:lstStyle/>
          <a:p>
            <a:r>
              <a:rPr lang="en-US" dirty="0">
                <a:solidFill>
                  <a:schemeClr val="tx1"/>
                </a:solidFill>
              </a:rPr>
              <a:t>Push model (not </a:t>
            </a:r>
            <a:r>
              <a:rPr lang="en-US" dirty="0" err="1">
                <a:solidFill>
                  <a:schemeClr val="tx1"/>
                </a:solidFill>
              </a:rPr>
              <a:t>backpressured</a:t>
            </a:r>
            <a:r>
              <a:rPr lang="en-US" dirty="0">
                <a:solidFill>
                  <a:schemeClr val="tx1"/>
                </a:solidFill>
              </a:rPr>
              <a:t>)</a:t>
            </a:r>
          </a:p>
          <a:p>
            <a:r>
              <a:rPr lang="en-US" dirty="0">
                <a:solidFill>
                  <a:schemeClr val="tx1"/>
                </a:solidFill>
              </a:rPr>
              <a:t>Based on (uniform?) content “chunks” </a:t>
            </a:r>
          </a:p>
          <a:p>
            <a:pPr lvl="1"/>
            <a:r>
              <a:rPr lang="en-US" dirty="0">
                <a:solidFill>
                  <a:schemeClr val="tx1"/>
                </a:solidFill>
              </a:rPr>
              <a:t>might be frames, fields, stripes </a:t>
            </a:r>
          </a:p>
          <a:p>
            <a:pPr lvl="1"/>
            <a:r>
              <a:rPr lang="en-US" dirty="0">
                <a:solidFill>
                  <a:schemeClr val="tx1"/>
                </a:solidFill>
              </a:rPr>
              <a:t>might be blocks of audio samples</a:t>
            </a:r>
          </a:p>
          <a:p>
            <a:r>
              <a:rPr lang="en-US" dirty="0">
                <a:solidFill>
                  <a:schemeClr val="tx1"/>
                </a:solidFill>
              </a:rPr>
              <a:t>L</a:t>
            </a:r>
            <a:r>
              <a:rPr lang="en-US" baseline="-25000" dirty="0">
                <a:solidFill>
                  <a:schemeClr val="tx1"/>
                </a:solidFill>
              </a:rPr>
              <a:t>MIN</a:t>
            </a:r>
            <a:r>
              <a:rPr lang="en-US" dirty="0">
                <a:solidFill>
                  <a:schemeClr val="tx1"/>
                </a:solidFill>
              </a:rPr>
              <a:t> = the soonest/shortest amount of time from input to output</a:t>
            </a:r>
          </a:p>
          <a:p>
            <a:pPr lvl="1"/>
            <a:r>
              <a:rPr lang="en-US" dirty="0">
                <a:solidFill>
                  <a:schemeClr val="tx1"/>
                </a:solidFill>
              </a:rPr>
              <a:t>Input time = buffer 100% arrived to me</a:t>
            </a:r>
          </a:p>
          <a:p>
            <a:pPr lvl="1"/>
            <a:r>
              <a:rPr lang="en-US" dirty="0">
                <a:solidFill>
                  <a:schemeClr val="tx1"/>
                </a:solidFill>
              </a:rPr>
              <a:t>Output time = buffer left me 100%</a:t>
            </a:r>
          </a:p>
          <a:p>
            <a:pPr lvl="1"/>
            <a:r>
              <a:rPr lang="en-US" dirty="0">
                <a:solidFill>
                  <a:schemeClr val="tx1"/>
                </a:solidFill>
              </a:rPr>
              <a:t>Includes the egress transit time</a:t>
            </a:r>
          </a:p>
          <a:p>
            <a:r>
              <a:rPr lang="en-US" dirty="0">
                <a:solidFill>
                  <a:schemeClr val="tx1"/>
                </a:solidFill>
              </a:rPr>
              <a:t>L</a:t>
            </a:r>
            <a:r>
              <a:rPr lang="en-US" baseline="-25000" dirty="0">
                <a:solidFill>
                  <a:schemeClr val="tx1"/>
                </a:solidFill>
              </a:rPr>
              <a:t>99%</a:t>
            </a:r>
            <a:r>
              <a:rPr lang="en-US" dirty="0">
                <a:solidFill>
                  <a:schemeClr val="tx1"/>
                </a:solidFill>
              </a:rPr>
              <a:t> = the amount of variability </a:t>
            </a:r>
            <a:r>
              <a:rPr lang="en-US" i="1" u="sng" dirty="0">
                <a:solidFill>
                  <a:schemeClr val="tx1"/>
                </a:solidFill>
              </a:rPr>
              <a:t>beyond</a:t>
            </a:r>
            <a:r>
              <a:rPr lang="en-US" dirty="0">
                <a:solidFill>
                  <a:schemeClr val="tx1"/>
                </a:solidFill>
              </a:rPr>
              <a:t> the L</a:t>
            </a:r>
            <a:r>
              <a:rPr lang="en-US" baseline="-25000" dirty="0">
                <a:solidFill>
                  <a:schemeClr val="tx1"/>
                </a:solidFill>
              </a:rPr>
              <a:t>MIN</a:t>
            </a:r>
            <a:r>
              <a:rPr lang="en-US" dirty="0">
                <a:solidFill>
                  <a:schemeClr val="tx1"/>
                </a:solidFill>
              </a:rPr>
              <a:t> for 99</a:t>
            </a:r>
            <a:r>
              <a:rPr lang="en-US" baseline="30000" dirty="0">
                <a:solidFill>
                  <a:schemeClr val="tx1"/>
                </a:solidFill>
              </a:rPr>
              <a:t>th</a:t>
            </a:r>
            <a:r>
              <a:rPr lang="en-US" dirty="0">
                <a:solidFill>
                  <a:schemeClr val="tx1"/>
                </a:solidFill>
              </a:rPr>
              <a:t> percentile case</a:t>
            </a:r>
          </a:p>
          <a:p>
            <a:r>
              <a:rPr lang="en-US" dirty="0">
                <a:solidFill>
                  <a:schemeClr val="tx1"/>
                </a:solidFill>
              </a:rPr>
              <a:t>What about continuity?  Do processing steps need to maintain cadence if input not there?</a:t>
            </a:r>
          </a:p>
          <a:p>
            <a:pPr lvl="1"/>
            <a:r>
              <a:rPr lang="en-US" dirty="0">
                <a:solidFill>
                  <a:schemeClr val="tx1"/>
                </a:solidFill>
              </a:rPr>
              <a:t>Maybe not – only if it “has to” for its own processing purposes.  Otherwise best to just be late or missing and let downstream do the best it can with what it gets when it gets it.</a:t>
            </a:r>
          </a:p>
        </p:txBody>
      </p:sp>
      <p:sp>
        <p:nvSpPr>
          <p:cNvPr id="4" name="Rectangle 3">
            <a:extLst>
              <a:ext uri="{FF2B5EF4-FFF2-40B4-BE49-F238E27FC236}">
                <a16:creationId xmlns:a16="http://schemas.microsoft.com/office/drawing/2014/main" id="{F37A7B0C-D57B-4A94-B43F-15522A9ED93C}"/>
              </a:ext>
            </a:extLst>
          </p:cNvPr>
          <p:cNvSpPr/>
          <p:nvPr/>
        </p:nvSpPr>
        <p:spPr>
          <a:xfrm>
            <a:off x="7881730" y="2110659"/>
            <a:ext cx="1292087" cy="1212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Processing</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Step A</a:t>
            </a:r>
          </a:p>
        </p:txBody>
      </p:sp>
      <p:cxnSp>
        <p:nvCxnSpPr>
          <p:cNvPr id="6" name="Straight Arrow Connector 5">
            <a:extLst>
              <a:ext uri="{FF2B5EF4-FFF2-40B4-BE49-F238E27FC236}">
                <a16:creationId xmlns:a16="http://schemas.microsoft.com/office/drawing/2014/main" id="{70B352AC-64F7-493F-B121-FD330122FAAD}"/>
              </a:ext>
            </a:extLst>
          </p:cNvPr>
          <p:cNvCxnSpPr>
            <a:endCxn id="4" idx="1"/>
          </p:cNvCxnSpPr>
          <p:nvPr/>
        </p:nvCxnSpPr>
        <p:spPr>
          <a:xfrm flipV="1">
            <a:off x="6858000" y="2716946"/>
            <a:ext cx="1023730" cy="9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A0FA0C-DD65-4A71-8C1B-8322A8AEFC11}"/>
              </a:ext>
            </a:extLst>
          </p:cNvPr>
          <p:cNvCxnSpPr>
            <a:cxnSpLocks/>
            <a:stCxn id="4" idx="3"/>
            <a:endCxn id="10" idx="1"/>
          </p:cNvCxnSpPr>
          <p:nvPr/>
        </p:nvCxnSpPr>
        <p:spPr>
          <a:xfrm>
            <a:off x="9173817" y="2716946"/>
            <a:ext cx="1464365" cy="795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DF04921-6571-47E2-86D6-42B39C40575A}"/>
              </a:ext>
            </a:extLst>
          </p:cNvPr>
          <p:cNvSpPr/>
          <p:nvPr/>
        </p:nvSpPr>
        <p:spPr>
          <a:xfrm>
            <a:off x="10638182" y="3150092"/>
            <a:ext cx="1292087" cy="725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Processing</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Step B</a:t>
            </a:r>
          </a:p>
        </p:txBody>
      </p:sp>
      <p:sp>
        <p:nvSpPr>
          <p:cNvPr id="12" name="Rectangle 11">
            <a:extLst>
              <a:ext uri="{FF2B5EF4-FFF2-40B4-BE49-F238E27FC236}">
                <a16:creationId xmlns:a16="http://schemas.microsoft.com/office/drawing/2014/main" id="{67650B1E-644C-4F04-8C8E-83ACE8592E58}"/>
              </a:ext>
            </a:extLst>
          </p:cNvPr>
          <p:cNvSpPr/>
          <p:nvPr/>
        </p:nvSpPr>
        <p:spPr>
          <a:xfrm>
            <a:off x="7881730" y="3939459"/>
            <a:ext cx="1292087" cy="1212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Processing</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Step X</a:t>
            </a:r>
          </a:p>
        </p:txBody>
      </p:sp>
      <p:cxnSp>
        <p:nvCxnSpPr>
          <p:cNvPr id="13" name="Straight Arrow Connector 12">
            <a:extLst>
              <a:ext uri="{FF2B5EF4-FFF2-40B4-BE49-F238E27FC236}">
                <a16:creationId xmlns:a16="http://schemas.microsoft.com/office/drawing/2014/main" id="{C43DE925-2580-48CA-BBD9-1C2B21ABB0E8}"/>
              </a:ext>
            </a:extLst>
          </p:cNvPr>
          <p:cNvCxnSpPr>
            <a:cxnSpLocks/>
            <a:stCxn id="12" idx="3"/>
            <a:endCxn id="10" idx="1"/>
          </p:cNvCxnSpPr>
          <p:nvPr/>
        </p:nvCxnSpPr>
        <p:spPr>
          <a:xfrm flipV="1">
            <a:off x="9173817" y="3512819"/>
            <a:ext cx="1464365" cy="103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927882-BB36-4EAA-A662-0494AEB2C45B}"/>
              </a:ext>
            </a:extLst>
          </p:cNvPr>
          <p:cNvCxnSpPr>
            <a:cxnSpLocks/>
            <a:endCxn id="12" idx="1"/>
          </p:cNvCxnSpPr>
          <p:nvPr/>
        </p:nvCxnSpPr>
        <p:spPr>
          <a:xfrm flipV="1">
            <a:off x="6858000" y="4545746"/>
            <a:ext cx="1023730" cy="4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AE287E1-240A-4C51-B8B0-2F09EE53B095}"/>
              </a:ext>
            </a:extLst>
          </p:cNvPr>
          <p:cNvCxnSpPr>
            <a:cxnSpLocks/>
          </p:cNvCxnSpPr>
          <p:nvPr/>
        </p:nvCxnSpPr>
        <p:spPr>
          <a:xfrm>
            <a:off x="9509594" y="2103531"/>
            <a:ext cx="2275248" cy="13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3ECB510-EB0A-4E89-A2C0-8B7884EB5A18}"/>
              </a:ext>
            </a:extLst>
          </p:cNvPr>
          <p:cNvSpPr txBox="1"/>
          <p:nvPr/>
        </p:nvSpPr>
        <p:spPr>
          <a:xfrm>
            <a:off x="11447321" y="1812554"/>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t>
            </a:r>
          </a:p>
        </p:txBody>
      </p:sp>
      <p:cxnSp>
        <p:nvCxnSpPr>
          <p:cNvPr id="22" name="Straight Connector 21">
            <a:extLst>
              <a:ext uri="{FF2B5EF4-FFF2-40B4-BE49-F238E27FC236}">
                <a16:creationId xmlns:a16="http://schemas.microsoft.com/office/drawing/2014/main" id="{E2668290-0939-40C5-BE05-8A8098B580CF}"/>
              </a:ext>
            </a:extLst>
          </p:cNvPr>
          <p:cNvCxnSpPr>
            <a:cxnSpLocks/>
          </p:cNvCxnSpPr>
          <p:nvPr/>
        </p:nvCxnSpPr>
        <p:spPr>
          <a:xfrm>
            <a:off x="10265343" y="1466899"/>
            <a:ext cx="0" cy="704979"/>
          </a:xfrm>
          <a:prstGeom prst="line">
            <a:avLst/>
          </a:prstGeom>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312C6CF3-9724-4677-8AB4-98127C28FD02}"/>
              </a:ext>
            </a:extLst>
          </p:cNvPr>
          <p:cNvSpPr/>
          <p:nvPr/>
        </p:nvSpPr>
        <p:spPr>
          <a:xfrm>
            <a:off x="10265344" y="1567351"/>
            <a:ext cx="372838" cy="529714"/>
          </a:xfrm>
          <a:custGeom>
            <a:avLst/>
            <a:gdLst>
              <a:gd name="connsiteX0" fmla="*/ 0 w 917359"/>
              <a:gd name="connsiteY0" fmla="*/ 532660 h 532660"/>
              <a:gd name="connsiteX1" fmla="*/ 482353 w 917359"/>
              <a:gd name="connsiteY1" fmla="*/ 0 h 532660"/>
              <a:gd name="connsiteX2" fmla="*/ 917359 w 917359"/>
              <a:gd name="connsiteY2" fmla="*/ 532660 h 532660"/>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14 h 529714"/>
              <a:gd name="connsiteX1" fmla="*/ 186857 w 917359"/>
              <a:gd name="connsiteY1" fmla="*/ 13 h 529714"/>
              <a:gd name="connsiteX2" fmla="*/ 917359 w 917359"/>
              <a:gd name="connsiteY2" fmla="*/ 529714 h 529714"/>
              <a:gd name="connsiteX0" fmla="*/ 0 w 917359"/>
              <a:gd name="connsiteY0" fmla="*/ 529714 h 529714"/>
              <a:gd name="connsiteX1" fmla="*/ 186857 w 917359"/>
              <a:gd name="connsiteY1" fmla="*/ 13 h 529714"/>
              <a:gd name="connsiteX2" fmla="*/ 917359 w 917359"/>
              <a:gd name="connsiteY2" fmla="*/ 529714 h 529714"/>
            </a:gdLst>
            <a:ahLst/>
            <a:cxnLst>
              <a:cxn ang="0">
                <a:pos x="connsiteX0" y="connsiteY0"/>
              </a:cxn>
              <a:cxn ang="0">
                <a:pos x="connsiteX1" y="connsiteY1"/>
              </a:cxn>
              <a:cxn ang="0">
                <a:pos x="connsiteX2" y="connsiteY2"/>
              </a:cxn>
            </a:cxnLst>
            <a:rect l="l" t="t" r="r" b="b"/>
            <a:pathLst>
              <a:path w="917359" h="529714">
                <a:moveTo>
                  <a:pt x="0" y="529714"/>
                </a:moveTo>
                <a:cubicBezTo>
                  <a:pt x="5956" y="221955"/>
                  <a:pt x="33964" y="13"/>
                  <a:pt x="186857" y="13"/>
                </a:cubicBezTo>
                <a:cubicBezTo>
                  <a:pt x="322107" y="-2946"/>
                  <a:pt x="458755" y="485326"/>
                  <a:pt x="917359" y="5297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Arrow Connector 25">
            <a:extLst>
              <a:ext uri="{FF2B5EF4-FFF2-40B4-BE49-F238E27FC236}">
                <a16:creationId xmlns:a16="http://schemas.microsoft.com/office/drawing/2014/main" id="{C2D14B97-10FF-4729-90C8-DD512A9A41F0}"/>
              </a:ext>
            </a:extLst>
          </p:cNvPr>
          <p:cNvCxnSpPr/>
          <p:nvPr/>
        </p:nvCxnSpPr>
        <p:spPr>
          <a:xfrm>
            <a:off x="6288157" y="2100720"/>
            <a:ext cx="15902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6047F71-055B-421D-A5F5-3DBF63264341}"/>
              </a:ext>
            </a:extLst>
          </p:cNvPr>
          <p:cNvSpPr txBox="1"/>
          <p:nvPr/>
        </p:nvSpPr>
        <p:spPr>
          <a:xfrm>
            <a:off x="7620120" y="1802546"/>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t>
            </a:r>
          </a:p>
        </p:txBody>
      </p:sp>
      <p:cxnSp>
        <p:nvCxnSpPr>
          <p:cNvPr id="28" name="Straight Connector 27">
            <a:extLst>
              <a:ext uri="{FF2B5EF4-FFF2-40B4-BE49-F238E27FC236}">
                <a16:creationId xmlns:a16="http://schemas.microsoft.com/office/drawing/2014/main" id="{52E3D3D0-A1DA-4908-B874-DEE6EBD4BF8B}"/>
              </a:ext>
            </a:extLst>
          </p:cNvPr>
          <p:cNvCxnSpPr>
            <a:cxnSpLocks/>
          </p:cNvCxnSpPr>
          <p:nvPr/>
        </p:nvCxnSpPr>
        <p:spPr>
          <a:xfrm>
            <a:off x="6900905" y="1466899"/>
            <a:ext cx="0" cy="70497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6AC8B99C-8FD2-44D5-B509-28D49925C735}"/>
              </a:ext>
            </a:extLst>
          </p:cNvPr>
          <p:cNvSpPr/>
          <p:nvPr/>
        </p:nvSpPr>
        <p:spPr>
          <a:xfrm>
            <a:off x="6889475" y="1564540"/>
            <a:ext cx="45719" cy="529714"/>
          </a:xfrm>
          <a:custGeom>
            <a:avLst/>
            <a:gdLst>
              <a:gd name="connsiteX0" fmla="*/ 0 w 917359"/>
              <a:gd name="connsiteY0" fmla="*/ 532660 h 532660"/>
              <a:gd name="connsiteX1" fmla="*/ 482353 w 917359"/>
              <a:gd name="connsiteY1" fmla="*/ 0 h 532660"/>
              <a:gd name="connsiteX2" fmla="*/ 917359 w 917359"/>
              <a:gd name="connsiteY2" fmla="*/ 532660 h 532660"/>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14 h 529714"/>
              <a:gd name="connsiteX1" fmla="*/ 186857 w 917359"/>
              <a:gd name="connsiteY1" fmla="*/ 13 h 529714"/>
              <a:gd name="connsiteX2" fmla="*/ 917359 w 917359"/>
              <a:gd name="connsiteY2" fmla="*/ 529714 h 529714"/>
              <a:gd name="connsiteX0" fmla="*/ 0 w 917359"/>
              <a:gd name="connsiteY0" fmla="*/ 529714 h 529714"/>
              <a:gd name="connsiteX1" fmla="*/ 186857 w 917359"/>
              <a:gd name="connsiteY1" fmla="*/ 13 h 529714"/>
              <a:gd name="connsiteX2" fmla="*/ 917359 w 917359"/>
              <a:gd name="connsiteY2" fmla="*/ 529714 h 529714"/>
            </a:gdLst>
            <a:ahLst/>
            <a:cxnLst>
              <a:cxn ang="0">
                <a:pos x="connsiteX0" y="connsiteY0"/>
              </a:cxn>
              <a:cxn ang="0">
                <a:pos x="connsiteX1" y="connsiteY1"/>
              </a:cxn>
              <a:cxn ang="0">
                <a:pos x="connsiteX2" y="connsiteY2"/>
              </a:cxn>
            </a:cxnLst>
            <a:rect l="l" t="t" r="r" b="b"/>
            <a:pathLst>
              <a:path w="917359" h="529714">
                <a:moveTo>
                  <a:pt x="0" y="529714"/>
                </a:moveTo>
                <a:cubicBezTo>
                  <a:pt x="5956" y="221955"/>
                  <a:pt x="33964" y="13"/>
                  <a:pt x="186857" y="13"/>
                </a:cubicBezTo>
                <a:cubicBezTo>
                  <a:pt x="322107" y="-2946"/>
                  <a:pt x="458755" y="485326"/>
                  <a:pt x="917359" y="529714"/>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B60F2FC0-9BDE-4EF4-9259-EE3F4BAB0D04}"/>
              </a:ext>
            </a:extLst>
          </p:cNvPr>
          <p:cNvCxnSpPr>
            <a:cxnSpLocks/>
          </p:cNvCxnSpPr>
          <p:nvPr/>
        </p:nvCxnSpPr>
        <p:spPr>
          <a:xfrm>
            <a:off x="9627525" y="1466899"/>
            <a:ext cx="0" cy="70497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C28A70EE-8108-434E-861B-297D62A90430}"/>
              </a:ext>
            </a:extLst>
          </p:cNvPr>
          <p:cNvSpPr/>
          <p:nvPr/>
        </p:nvSpPr>
        <p:spPr>
          <a:xfrm>
            <a:off x="9616095" y="1564540"/>
            <a:ext cx="45719" cy="529714"/>
          </a:xfrm>
          <a:custGeom>
            <a:avLst/>
            <a:gdLst>
              <a:gd name="connsiteX0" fmla="*/ 0 w 917359"/>
              <a:gd name="connsiteY0" fmla="*/ 532660 h 532660"/>
              <a:gd name="connsiteX1" fmla="*/ 482353 w 917359"/>
              <a:gd name="connsiteY1" fmla="*/ 0 h 532660"/>
              <a:gd name="connsiteX2" fmla="*/ 917359 w 917359"/>
              <a:gd name="connsiteY2" fmla="*/ 532660 h 532660"/>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14 h 529714"/>
              <a:gd name="connsiteX1" fmla="*/ 186857 w 917359"/>
              <a:gd name="connsiteY1" fmla="*/ 13 h 529714"/>
              <a:gd name="connsiteX2" fmla="*/ 917359 w 917359"/>
              <a:gd name="connsiteY2" fmla="*/ 529714 h 529714"/>
              <a:gd name="connsiteX0" fmla="*/ 0 w 917359"/>
              <a:gd name="connsiteY0" fmla="*/ 529714 h 529714"/>
              <a:gd name="connsiteX1" fmla="*/ 186857 w 917359"/>
              <a:gd name="connsiteY1" fmla="*/ 13 h 529714"/>
              <a:gd name="connsiteX2" fmla="*/ 917359 w 917359"/>
              <a:gd name="connsiteY2" fmla="*/ 529714 h 529714"/>
            </a:gdLst>
            <a:ahLst/>
            <a:cxnLst>
              <a:cxn ang="0">
                <a:pos x="connsiteX0" y="connsiteY0"/>
              </a:cxn>
              <a:cxn ang="0">
                <a:pos x="connsiteX1" y="connsiteY1"/>
              </a:cxn>
              <a:cxn ang="0">
                <a:pos x="connsiteX2" y="connsiteY2"/>
              </a:cxn>
            </a:cxnLst>
            <a:rect l="l" t="t" r="r" b="b"/>
            <a:pathLst>
              <a:path w="917359" h="529714">
                <a:moveTo>
                  <a:pt x="0" y="529714"/>
                </a:moveTo>
                <a:cubicBezTo>
                  <a:pt x="5956" y="221955"/>
                  <a:pt x="33964" y="13"/>
                  <a:pt x="186857" y="13"/>
                </a:cubicBezTo>
                <a:cubicBezTo>
                  <a:pt x="322107" y="-2946"/>
                  <a:pt x="458755" y="485326"/>
                  <a:pt x="917359" y="529714"/>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Brace 31">
            <a:extLst>
              <a:ext uri="{FF2B5EF4-FFF2-40B4-BE49-F238E27FC236}">
                <a16:creationId xmlns:a16="http://schemas.microsoft.com/office/drawing/2014/main" id="{AD5FB7DC-57F4-4B8D-8130-CC00AA48DABC}"/>
              </a:ext>
            </a:extLst>
          </p:cNvPr>
          <p:cNvSpPr/>
          <p:nvPr/>
        </p:nvSpPr>
        <p:spPr>
          <a:xfrm rot="5400000">
            <a:off x="9803991" y="2033468"/>
            <a:ext cx="275268" cy="628203"/>
          </a:xfrm>
          <a:prstGeom prst="rightBrace">
            <a:avLst>
              <a:gd name="adj1" fmla="val 2355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AA07D71-B542-46B0-B825-CE6307BD2C3E}"/>
              </a:ext>
            </a:extLst>
          </p:cNvPr>
          <p:cNvSpPr txBox="1"/>
          <p:nvPr/>
        </p:nvSpPr>
        <p:spPr>
          <a:xfrm>
            <a:off x="9498674" y="2334239"/>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MIN</a:t>
            </a:r>
          </a:p>
        </p:txBody>
      </p:sp>
      <p:cxnSp>
        <p:nvCxnSpPr>
          <p:cNvPr id="34" name="Straight Connector 33">
            <a:extLst>
              <a:ext uri="{FF2B5EF4-FFF2-40B4-BE49-F238E27FC236}">
                <a16:creationId xmlns:a16="http://schemas.microsoft.com/office/drawing/2014/main" id="{0C8881DF-E0B4-481B-964D-515C0D2542AB}"/>
              </a:ext>
            </a:extLst>
          </p:cNvPr>
          <p:cNvCxnSpPr>
            <a:cxnSpLocks/>
          </p:cNvCxnSpPr>
          <p:nvPr/>
        </p:nvCxnSpPr>
        <p:spPr>
          <a:xfrm>
            <a:off x="10636559" y="1476907"/>
            <a:ext cx="0" cy="704979"/>
          </a:xfrm>
          <a:prstGeom prst="line">
            <a:avLst/>
          </a:prstGeom>
        </p:spPr>
        <p:style>
          <a:lnRef idx="1">
            <a:schemeClr val="accent1"/>
          </a:lnRef>
          <a:fillRef idx="0">
            <a:schemeClr val="accent1"/>
          </a:fillRef>
          <a:effectRef idx="0">
            <a:schemeClr val="accent1"/>
          </a:effectRef>
          <a:fontRef idx="minor">
            <a:schemeClr val="tx1"/>
          </a:fontRef>
        </p:style>
      </p:cxnSp>
      <p:sp>
        <p:nvSpPr>
          <p:cNvPr id="35" name="Right Brace 34">
            <a:extLst>
              <a:ext uri="{FF2B5EF4-FFF2-40B4-BE49-F238E27FC236}">
                <a16:creationId xmlns:a16="http://schemas.microsoft.com/office/drawing/2014/main" id="{5457E4C5-6EC6-449E-87D4-49ED9A5501FB}"/>
              </a:ext>
            </a:extLst>
          </p:cNvPr>
          <p:cNvSpPr/>
          <p:nvPr/>
        </p:nvSpPr>
        <p:spPr>
          <a:xfrm rot="5400000">
            <a:off x="10314444" y="2070316"/>
            <a:ext cx="268801" cy="375426"/>
          </a:xfrm>
          <a:prstGeom prst="rightBrace">
            <a:avLst>
              <a:gd name="adj1" fmla="val 8333"/>
              <a:gd name="adj2" fmla="val 25722"/>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15703904-4D60-4356-A143-14E783ABAE7B}"/>
              </a:ext>
            </a:extLst>
          </p:cNvPr>
          <p:cNvSpPr txBox="1"/>
          <p:nvPr/>
        </p:nvSpPr>
        <p:spPr>
          <a:xfrm>
            <a:off x="10478553" y="2308216"/>
            <a:ext cx="683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99%</a:t>
            </a:r>
          </a:p>
        </p:txBody>
      </p:sp>
      <p:cxnSp>
        <p:nvCxnSpPr>
          <p:cNvPr id="37" name="Straight Arrow Connector 36">
            <a:extLst>
              <a:ext uri="{FF2B5EF4-FFF2-40B4-BE49-F238E27FC236}">
                <a16:creationId xmlns:a16="http://schemas.microsoft.com/office/drawing/2014/main" id="{28CE8825-667F-4ACA-B848-0AD1AFE584FA}"/>
              </a:ext>
            </a:extLst>
          </p:cNvPr>
          <p:cNvCxnSpPr/>
          <p:nvPr/>
        </p:nvCxnSpPr>
        <p:spPr>
          <a:xfrm>
            <a:off x="6023200" y="5332008"/>
            <a:ext cx="15902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65FD5C6-831E-4CBF-AC0B-22CC461A5740}"/>
              </a:ext>
            </a:extLst>
          </p:cNvPr>
          <p:cNvSpPr txBox="1"/>
          <p:nvPr/>
        </p:nvSpPr>
        <p:spPr>
          <a:xfrm>
            <a:off x="7355163" y="5033834"/>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t>
            </a:r>
          </a:p>
        </p:txBody>
      </p:sp>
      <p:cxnSp>
        <p:nvCxnSpPr>
          <p:cNvPr id="39" name="Straight Connector 38">
            <a:extLst>
              <a:ext uri="{FF2B5EF4-FFF2-40B4-BE49-F238E27FC236}">
                <a16:creationId xmlns:a16="http://schemas.microsoft.com/office/drawing/2014/main" id="{42F75661-D6D4-433F-9F86-9B2FD9B0F616}"/>
              </a:ext>
            </a:extLst>
          </p:cNvPr>
          <p:cNvCxnSpPr>
            <a:cxnSpLocks/>
          </p:cNvCxnSpPr>
          <p:nvPr/>
        </p:nvCxnSpPr>
        <p:spPr>
          <a:xfrm>
            <a:off x="7018390" y="4695376"/>
            <a:ext cx="0" cy="704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16E67B-E497-4919-8706-0E747E3678A3}"/>
              </a:ext>
            </a:extLst>
          </p:cNvPr>
          <p:cNvCxnSpPr>
            <a:cxnSpLocks/>
          </p:cNvCxnSpPr>
          <p:nvPr/>
        </p:nvCxnSpPr>
        <p:spPr>
          <a:xfrm>
            <a:off x="6721162" y="4695376"/>
            <a:ext cx="0" cy="70497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7B78C85D-2FD7-42BC-A542-AFF2F8EC2BC4}"/>
              </a:ext>
            </a:extLst>
          </p:cNvPr>
          <p:cNvSpPr/>
          <p:nvPr/>
        </p:nvSpPr>
        <p:spPr>
          <a:xfrm>
            <a:off x="6724897" y="4777584"/>
            <a:ext cx="285700" cy="529714"/>
          </a:xfrm>
          <a:custGeom>
            <a:avLst/>
            <a:gdLst>
              <a:gd name="connsiteX0" fmla="*/ 0 w 917359"/>
              <a:gd name="connsiteY0" fmla="*/ 532660 h 532660"/>
              <a:gd name="connsiteX1" fmla="*/ 482353 w 917359"/>
              <a:gd name="connsiteY1" fmla="*/ 0 h 532660"/>
              <a:gd name="connsiteX2" fmla="*/ 917359 w 917359"/>
              <a:gd name="connsiteY2" fmla="*/ 532660 h 532660"/>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14 h 529714"/>
              <a:gd name="connsiteX1" fmla="*/ 186857 w 917359"/>
              <a:gd name="connsiteY1" fmla="*/ 13 h 529714"/>
              <a:gd name="connsiteX2" fmla="*/ 917359 w 917359"/>
              <a:gd name="connsiteY2" fmla="*/ 529714 h 529714"/>
              <a:gd name="connsiteX0" fmla="*/ 0 w 917359"/>
              <a:gd name="connsiteY0" fmla="*/ 529714 h 529714"/>
              <a:gd name="connsiteX1" fmla="*/ 186857 w 917359"/>
              <a:gd name="connsiteY1" fmla="*/ 13 h 529714"/>
              <a:gd name="connsiteX2" fmla="*/ 917359 w 917359"/>
              <a:gd name="connsiteY2" fmla="*/ 529714 h 529714"/>
            </a:gdLst>
            <a:ahLst/>
            <a:cxnLst>
              <a:cxn ang="0">
                <a:pos x="connsiteX0" y="connsiteY0"/>
              </a:cxn>
              <a:cxn ang="0">
                <a:pos x="connsiteX1" y="connsiteY1"/>
              </a:cxn>
              <a:cxn ang="0">
                <a:pos x="connsiteX2" y="connsiteY2"/>
              </a:cxn>
            </a:cxnLst>
            <a:rect l="l" t="t" r="r" b="b"/>
            <a:pathLst>
              <a:path w="917359" h="529714">
                <a:moveTo>
                  <a:pt x="0" y="529714"/>
                </a:moveTo>
                <a:cubicBezTo>
                  <a:pt x="5956" y="221955"/>
                  <a:pt x="33964" y="13"/>
                  <a:pt x="186857" y="13"/>
                </a:cubicBezTo>
                <a:cubicBezTo>
                  <a:pt x="322107" y="-2946"/>
                  <a:pt x="458755" y="485326"/>
                  <a:pt x="917359" y="529714"/>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ight Brace 42">
            <a:extLst>
              <a:ext uri="{FF2B5EF4-FFF2-40B4-BE49-F238E27FC236}">
                <a16:creationId xmlns:a16="http://schemas.microsoft.com/office/drawing/2014/main" id="{3F89AD0A-AAEE-4719-9637-03524FC5D64D}"/>
              </a:ext>
            </a:extLst>
          </p:cNvPr>
          <p:cNvSpPr/>
          <p:nvPr/>
        </p:nvSpPr>
        <p:spPr>
          <a:xfrm rot="5400000">
            <a:off x="6730433" y="5429141"/>
            <a:ext cx="275268" cy="293812"/>
          </a:xfrm>
          <a:prstGeom prst="rightBrace">
            <a:avLst>
              <a:gd name="adj1" fmla="val 2355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65C4B0D7-7CF6-41D9-8A68-5C447938FCED}"/>
              </a:ext>
            </a:extLst>
          </p:cNvPr>
          <p:cNvSpPr txBox="1"/>
          <p:nvPr/>
        </p:nvSpPr>
        <p:spPr>
          <a:xfrm>
            <a:off x="6639565" y="5719258"/>
            <a:ext cx="742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LW</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99%</a:t>
            </a:r>
          </a:p>
        </p:txBody>
      </p:sp>
      <p:cxnSp>
        <p:nvCxnSpPr>
          <p:cNvPr id="48" name="Straight Arrow Connector 47">
            <a:extLst>
              <a:ext uri="{FF2B5EF4-FFF2-40B4-BE49-F238E27FC236}">
                <a16:creationId xmlns:a16="http://schemas.microsoft.com/office/drawing/2014/main" id="{64EAE9C3-23A9-4BA1-9EF8-7242BD40D7D3}"/>
              </a:ext>
            </a:extLst>
          </p:cNvPr>
          <p:cNvCxnSpPr>
            <a:cxnSpLocks/>
          </p:cNvCxnSpPr>
          <p:nvPr/>
        </p:nvCxnSpPr>
        <p:spPr>
          <a:xfrm>
            <a:off x="9430800" y="5064770"/>
            <a:ext cx="21466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59B8C55-3330-43FD-B52A-D2349641026C}"/>
              </a:ext>
            </a:extLst>
          </p:cNvPr>
          <p:cNvSpPr txBox="1"/>
          <p:nvPr/>
        </p:nvSpPr>
        <p:spPr>
          <a:xfrm>
            <a:off x="11229454" y="4759571"/>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t>
            </a:r>
          </a:p>
        </p:txBody>
      </p:sp>
      <p:cxnSp>
        <p:nvCxnSpPr>
          <p:cNvPr id="50" name="Straight Connector 49">
            <a:extLst>
              <a:ext uri="{FF2B5EF4-FFF2-40B4-BE49-F238E27FC236}">
                <a16:creationId xmlns:a16="http://schemas.microsoft.com/office/drawing/2014/main" id="{6412CB13-4510-49D3-909E-F29B53F3CA3A}"/>
              </a:ext>
            </a:extLst>
          </p:cNvPr>
          <p:cNvCxnSpPr>
            <a:cxnSpLocks/>
          </p:cNvCxnSpPr>
          <p:nvPr/>
        </p:nvCxnSpPr>
        <p:spPr>
          <a:xfrm>
            <a:off x="10312650" y="4421113"/>
            <a:ext cx="0" cy="704979"/>
          </a:xfrm>
          <a:prstGeom prst="line">
            <a:avLst/>
          </a:prstGeom>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F8F5C17C-E3BB-49CF-830B-9AFA89750CA9}"/>
              </a:ext>
            </a:extLst>
          </p:cNvPr>
          <p:cNvSpPr/>
          <p:nvPr/>
        </p:nvSpPr>
        <p:spPr>
          <a:xfrm>
            <a:off x="10313159" y="4639253"/>
            <a:ext cx="825831" cy="430130"/>
          </a:xfrm>
          <a:custGeom>
            <a:avLst/>
            <a:gdLst>
              <a:gd name="connsiteX0" fmla="*/ 0 w 917359"/>
              <a:gd name="connsiteY0" fmla="*/ 532660 h 532660"/>
              <a:gd name="connsiteX1" fmla="*/ 482353 w 917359"/>
              <a:gd name="connsiteY1" fmla="*/ 0 h 532660"/>
              <a:gd name="connsiteX2" fmla="*/ 917359 w 917359"/>
              <a:gd name="connsiteY2" fmla="*/ 532660 h 532660"/>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14 h 529714"/>
              <a:gd name="connsiteX1" fmla="*/ 186857 w 917359"/>
              <a:gd name="connsiteY1" fmla="*/ 13 h 529714"/>
              <a:gd name="connsiteX2" fmla="*/ 917359 w 917359"/>
              <a:gd name="connsiteY2" fmla="*/ 529714 h 529714"/>
              <a:gd name="connsiteX0" fmla="*/ 0 w 917359"/>
              <a:gd name="connsiteY0" fmla="*/ 529714 h 529714"/>
              <a:gd name="connsiteX1" fmla="*/ 186857 w 917359"/>
              <a:gd name="connsiteY1" fmla="*/ 13 h 529714"/>
              <a:gd name="connsiteX2" fmla="*/ 917359 w 917359"/>
              <a:gd name="connsiteY2" fmla="*/ 529714 h 529714"/>
            </a:gdLst>
            <a:ahLst/>
            <a:cxnLst>
              <a:cxn ang="0">
                <a:pos x="connsiteX0" y="connsiteY0"/>
              </a:cxn>
              <a:cxn ang="0">
                <a:pos x="connsiteX1" y="connsiteY1"/>
              </a:cxn>
              <a:cxn ang="0">
                <a:pos x="connsiteX2" y="connsiteY2"/>
              </a:cxn>
            </a:cxnLst>
            <a:rect l="l" t="t" r="r" b="b"/>
            <a:pathLst>
              <a:path w="917359" h="529714">
                <a:moveTo>
                  <a:pt x="0" y="529714"/>
                </a:moveTo>
                <a:cubicBezTo>
                  <a:pt x="5956" y="221955"/>
                  <a:pt x="33964" y="13"/>
                  <a:pt x="186857" y="13"/>
                </a:cubicBezTo>
                <a:cubicBezTo>
                  <a:pt x="322107" y="-2946"/>
                  <a:pt x="458755" y="485326"/>
                  <a:pt x="917359" y="529714"/>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Connector 51">
            <a:extLst>
              <a:ext uri="{FF2B5EF4-FFF2-40B4-BE49-F238E27FC236}">
                <a16:creationId xmlns:a16="http://schemas.microsoft.com/office/drawing/2014/main" id="{04494E96-9562-4481-9FED-A6332932A432}"/>
              </a:ext>
            </a:extLst>
          </p:cNvPr>
          <p:cNvCxnSpPr>
            <a:cxnSpLocks/>
          </p:cNvCxnSpPr>
          <p:nvPr/>
        </p:nvCxnSpPr>
        <p:spPr>
          <a:xfrm>
            <a:off x="9548731" y="4428138"/>
            <a:ext cx="0" cy="70497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4125407B-AF06-4FE8-8BC1-07928DDFFA77}"/>
              </a:ext>
            </a:extLst>
          </p:cNvPr>
          <p:cNvSpPr/>
          <p:nvPr/>
        </p:nvSpPr>
        <p:spPr>
          <a:xfrm>
            <a:off x="9537301" y="4525779"/>
            <a:ext cx="241782" cy="529714"/>
          </a:xfrm>
          <a:custGeom>
            <a:avLst/>
            <a:gdLst>
              <a:gd name="connsiteX0" fmla="*/ 0 w 917359"/>
              <a:gd name="connsiteY0" fmla="*/ 532660 h 532660"/>
              <a:gd name="connsiteX1" fmla="*/ 482353 w 917359"/>
              <a:gd name="connsiteY1" fmla="*/ 0 h 532660"/>
              <a:gd name="connsiteX2" fmla="*/ 917359 w 917359"/>
              <a:gd name="connsiteY2" fmla="*/ 532660 h 532660"/>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14 h 529714"/>
              <a:gd name="connsiteX1" fmla="*/ 186857 w 917359"/>
              <a:gd name="connsiteY1" fmla="*/ 13 h 529714"/>
              <a:gd name="connsiteX2" fmla="*/ 917359 w 917359"/>
              <a:gd name="connsiteY2" fmla="*/ 529714 h 529714"/>
              <a:gd name="connsiteX0" fmla="*/ 0 w 917359"/>
              <a:gd name="connsiteY0" fmla="*/ 529714 h 529714"/>
              <a:gd name="connsiteX1" fmla="*/ 186857 w 917359"/>
              <a:gd name="connsiteY1" fmla="*/ 13 h 529714"/>
              <a:gd name="connsiteX2" fmla="*/ 917359 w 917359"/>
              <a:gd name="connsiteY2" fmla="*/ 529714 h 529714"/>
            </a:gdLst>
            <a:ahLst/>
            <a:cxnLst>
              <a:cxn ang="0">
                <a:pos x="connsiteX0" y="connsiteY0"/>
              </a:cxn>
              <a:cxn ang="0">
                <a:pos x="connsiteX1" y="connsiteY1"/>
              </a:cxn>
              <a:cxn ang="0">
                <a:pos x="connsiteX2" y="connsiteY2"/>
              </a:cxn>
            </a:cxnLst>
            <a:rect l="l" t="t" r="r" b="b"/>
            <a:pathLst>
              <a:path w="917359" h="529714">
                <a:moveTo>
                  <a:pt x="0" y="529714"/>
                </a:moveTo>
                <a:cubicBezTo>
                  <a:pt x="5956" y="221955"/>
                  <a:pt x="33964" y="13"/>
                  <a:pt x="186857" y="13"/>
                </a:cubicBezTo>
                <a:cubicBezTo>
                  <a:pt x="322107" y="-2946"/>
                  <a:pt x="458755" y="485326"/>
                  <a:pt x="917359" y="529714"/>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ight Brace 53">
            <a:extLst>
              <a:ext uri="{FF2B5EF4-FFF2-40B4-BE49-F238E27FC236}">
                <a16:creationId xmlns:a16="http://schemas.microsoft.com/office/drawing/2014/main" id="{2FAC963E-8F39-4EDE-B775-D6FBFD68E09E}"/>
              </a:ext>
            </a:extLst>
          </p:cNvPr>
          <p:cNvSpPr/>
          <p:nvPr/>
        </p:nvSpPr>
        <p:spPr>
          <a:xfrm rot="5400000">
            <a:off x="9792882" y="4940237"/>
            <a:ext cx="275268" cy="763570"/>
          </a:xfrm>
          <a:prstGeom prst="rightBrace">
            <a:avLst>
              <a:gd name="adj1" fmla="val 2355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248467AA-00DC-4016-8191-312CFB76E408}"/>
              </a:ext>
            </a:extLst>
          </p:cNvPr>
          <p:cNvSpPr txBox="1"/>
          <p:nvPr/>
        </p:nvSpPr>
        <p:spPr>
          <a:xfrm>
            <a:off x="9578797" y="5334658"/>
            <a:ext cx="671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LX</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MIN</a:t>
            </a:r>
          </a:p>
        </p:txBody>
      </p:sp>
      <p:cxnSp>
        <p:nvCxnSpPr>
          <p:cNvPr id="56" name="Straight Connector 55">
            <a:extLst>
              <a:ext uri="{FF2B5EF4-FFF2-40B4-BE49-F238E27FC236}">
                <a16:creationId xmlns:a16="http://schemas.microsoft.com/office/drawing/2014/main" id="{4CECBCDE-F1B1-4353-8072-2A5090E315DB}"/>
              </a:ext>
            </a:extLst>
          </p:cNvPr>
          <p:cNvCxnSpPr>
            <a:cxnSpLocks/>
          </p:cNvCxnSpPr>
          <p:nvPr/>
        </p:nvCxnSpPr>
        <p:spPr>
          <a:xfrm>
            <a:off x="10861290" y="4431121"/>
            <a:ext cx="0" cy="704979"/>
          </a:xfrm>
          <a:prstGeom prst="line">
            <a:avLst/>
          </a:prstGeom>
        </p:spPr>
        <p:style>
          <a:lnRef idx="1">
            <a:schemeClr val="accent1"/>
          </a:lnRef>
          <a:fillRef idx="0">
            <a:schemeClr val="accent1"/>
          </a:fillRef>
          <a:effectRef idx="0">
            <a:schemeClr val="accent1"/>
          </a:effectRef>
          <a:fontRef idx="minor">
            <a:schemeClr val="tx1"/>
          </a:fontRef>
        </p:style>
      </p:cxnSp>
      <p:sp>
        <p:nvSpPr>
          <p:cNvPr id="57" name="Right Brace 56">
            <a:extLst>
              <a:ext uri="{FF2B5EF4-FFF2-40B4-BE49-F238E27FC236}">
                <a16:creationId xmlns:a16="http://schemas.microsoft.com/office/drawing/2014/main" id="{E82F3421-6D1B-4921-82FB-7F09C1E31526}"/>
              </a:ext>
            </a:extLst>
          </p:cNvPr>
          <p:cNvSpPr/>
          <p:nvPr/>
        </p:nvSpPr>
        <p:spPr>
          <a:xfrm rot="5400000">
            <a:off x="10444080" y="5040665"/>
            <a:ext cx="568285" cy="837982"/>
          </a:xfrm>
          <a:prstGeom prst="rightBrace">
            <a:avLst>
              <a:gd name="adj1" fmla="val 8333"/>
              <a:gd name="adj2" fmla="val 11105"/>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043C38D8-1356-4604-8293-3F933A3E27AC}"/>
              </a:ext>
            </a:extLst>
          </p:cNvPr>
          <p:cNvSpPr txBox="1"/>
          <p:nvPr/>
        </p:nvSpPr>
        <p:spPr>
          <a:xfrm>
            <a:off x="10838402" y="5773115"/>
            <a:ext cx="13976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LX</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99%</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+LW</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99%</a:t>
            </a:r>
          </a:p>
        </p:txBody>
      </p:sp>
      <p:sp>
        <p:nvSpPr>
          <p:cNvPr id="59" name="Freeform: Shape 58">
            <a:extLst>
              <a:ext uri="{FF2B5EF4-FFF2-40B4-BE49-F238E27FC236}">
                <a16:creationId xmlns:a16="http://schemas.microsoft.com/office/drawing/2014/main" id="{0308FDCD-B334-46DC-9A47-E68F47F9EEF5}"/>
              </a:ext>
            </a:extLst>
          </p:cNvPr>
          <p:cNvSpPr/>
          <p:nvPr/>
        </p:nvSpPr>
        <p:spPr>
          <a:xfrm>
            <a:off x="10324091" y="4525779"/>
            <a:ext cx="615517" cy="524126"/>
          </a:xfrm>
          <a:custGeom>
            <a:avLst/>
            <a:gdLst>
              <a:gd name="connsiteX0" fmla="*/ 0 w 917359"/>
              <a:gd name="connsiteY0" fmla="*/ 532660 h 532660"/>
              <a:gd name="connsiteX1" fmla="*/ 482353 w 917359"/>
              <a:gd name="connsiteY1" fmla="*/ 0 h 532660"/>
              <a:gd name="connsiteX2" fmla="*/ 917359 w 917359"/>
              <a:gd name="connsiteY2" fmla="*/ 532660 h 532660"/>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14 h 529714"/>
              <a:gd name="connsiteX1" fmla="*/ 186857 w 917359"/>
              <a:gd name="connsiteY1" fmla="*/ 13 h 529714"/>
              <a:gd name="connsiteX2" fmla="*/ 917359 w 917359"/>
              <a:gd name="connsiteY2" fmla="*/ 529714 h 529714"/>
              <a:gd name="connsiteX0" fmla="*/ 0 w 917359"/>
              <a:gd name="connsiteY0" fmla="*/ 529714 h 529714"/>
              <a:gd name="connsiteX1" fmla="*/ 186857 w 917359"/>
              <a:gd name="connsiteY1" fmla="*/ 13 h 529714"/>
              <a:gd name="connsiteX2" fmla="*/ 917359 w 917359"/>
              <a:gd name="connsiteY2" fmla="*/ 529714 h 529714"/>
            </a:gdLst>
            <a:ahLst/>
            <a:cxnLst>
              <a:cxn ang="0">
                <a:pos x="connsiteX0" y="connsiteY0"/>
              </a:cxn>
              <a:cxn ang="0">
                <a:pos x="connsiteX1" y="connsiteY1"/>
              </a:cxn>
              <a:cxn ang="0">
                <a:pos x="connsiteX2" y="connsiteY2"/>
              </a:cxn>
            </a:cxnLst>
            <a:rect l="l" t="t" r="r" b="b"/>
            <a:pathLst>
              <a:path w="917359" h="529714">
                <a:moveTo>
                  <a:pt x="0" y="529714"/>
                </a:moveTo>
                <a:cubicBezTo>
                  <a:pt x="5956" y="221955"/>
                  <a:pt x="33964" y="13"/>
                  <a:pt x="186857" y="13"/>
                </a:cubicBezTo>
                <a:cubicBezTo>
                  <a:pt x="322107" y="-2946"/>
                  <a:pt x="458755" y="485326"/>
                  <a:pt x="917359" y="5297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ight Brace 59">
            <a:extLst>
              <a:ext uri="{FF2B5EF4-FFF2-40B4-BE49-F238E27FC236}">
                <a16:creationId xmlns:a16="http://schemas.microsoft.com/office/drawing/2014/main" id="{7728747A-5CDE-4E12-8059-E6F89FEFC871}"/>
              </a:ext>
            </a:extLst>
          </p:cNvPr>
          <p:cNvSpPr/>
          <p:nvPr/>
        </p:nvSpPr>
        <p:spPr>
          <a:xfrm rot="5400000">
            <a:off x="10352521" y="5120853"/>
            <a:ext cx="465418" cy="551997"/>
          </a:xfrm>
          <a:prstGeom prst="rightBrace">
            <a:avLst>
              <a:gd name="adj1" fmla="val 23558"/>
              <a:gd name="adj2" fmla="val 3213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EFC22DD5-1EC0-4E08-846F-BEC1426DEE0A}"/>
              </a:ext>
            </a:extLst>
          </p:cNvPr>
          <p:cNvSpPr txBox="1"/>
          <p:nvPr/>
        </p:nvSpPr>
        <p:spPr>
          <a:xfrm>
            <a:off x="10368788" y="5480162"/>
            <a:ext cx="670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LX</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99%</a:t>
            </a:r>
          </a:p>
        </p:txBody>
      </p:sp>
      <p:cxnSp>
        <p:nvCxnSpPr>
          <p:cNvPr id="62" name="Straight Connector 61">
            <a:extLst>
              <a:ext uri="{FF2B5EF4-FFF2-40B4-BE49-F238E27FC236}">
                <a16:creationId xmlns:a16="http://schemas.microsoft.com/office/drawing/2014/main" id="{62AD86F3-6B7B-437B-9BF6-30E09BF04FE2}"/>
              </a:ext>
            </a:extLst>
          </p:cNvPr>
          <p:cNvCxnSpPr>
            <a:cxnSpLocks/>
          </p:cNvCxnSpPr>
          <p:nvPr/>
        </p:nvCxnSpPr>
        <p:spPr>
          <a:xfrm>
            <a:off x="11147218" y="4451471"/>
            <a:ext cx="0" cy="9879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503FC613-AE91-4D0C-89C4-34C86672B44B}"/>
              </a:ext>
            </a:extLst>
          </p:cNvPr>
          <p:cNvSpPr/>
          <p:nvPr/>
        </p:nvSpPr>
        <p:spPr>
          <a:xfrm>
            <a:off x="6371058" y="2154939"/>
            <a:ext cx="51841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BAB2317-A1FB-4FFB-8853-60E50214CC2A}"/>
              </a:ext>
            </a:extLst>
          </p:cNvPr>
          <p:cNvSpPr/>
          <p:nvPr/>
        </p:nvSpPr>
        <p:spPr>
          <a:xfrm>
            <a:off x="9737313" y="2116152"/>
            <a:ext cx="51841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A1A5C6FB-0704-4A78-9D01-0975F7B80111}"/>
              </a:ext>
            </a:extLst>
          </p:cNvPr>
          <p:cNvSpPr/>
          <p:nvPr/>
        </p:nvSpPr>
        <p:spPr>
          <a:xfrm>
            <a:off x="6198470" y="5351103"/>
            <a:ext cx="51841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C3F73764-B8E5-43FF-9FBE-6215F5FAA3B8}"/>
              </a:ext>
            </a:extLst>
          </p:cNvPr>
          <p:cNvSpPr/>
          <p:nvPr/>
        </p:nvSpPr>
        <p:spPr>
          <a:xfrm>
            <a:off x="10309231" y="5084533"/>
            <a:ext cx="973235" cy="485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57FB2560-4B2F-4915-9438-561FDED41673}"/>
              </a:ext>
            </a:extLst>
          </p:cNvPr>
          <p:cNvSpPr/>
          <p:nvPr/>
        </p:nvSpPr>
        <p:spPr>
          <a:xfrm>
            <a:off x="9793884" y="5088521"/>
            <a:ext cx="51841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54B04474-3564-42FA-AB13-CE488C405288}"/>
              </a:ext>
            </a:extLst>
          </p:cNvPr>
          <p:cNvSpPr/>
          <p:nvPr/>
        </p:nvSpPr>
        <p:spPr>
          <a:xfrm>
            <a:off x="10525728" y="4522332"/>
            <a:ext cx="615517" cy="529714"/>
          </a:xfrm>
          <a:custGeom>
            <a:avLst/>
            <a:gdLst>
              <a:gd name="connsiteX0" fmla="*/ 0 w 917359"/>
              <a:gd name="connsiteY0" fmla="*/ 532660 h 532660"/>
              <a:gd name="connsiteX1" fmla="*/ 482353 w 917359"/>
              <a:gd name="connsiteY1" fmla="*/ 0 h 532660"/>
              <a:gd name="connsiteX2" fmla="*/ 917359 w 917359"/>
              <a:gd name="connsiteY2" fmla="*/ 532660 h 532660"/>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01 h 529701"/>
              <a:gd name="connsiteX1" fmla="*/ 186857 w 917359"/>
              <a:gd name="connsiteY1" fmla="*/ 0 h 529701"/>
              <a:gd name="connsiteX2" fmla="*/ 917359 w 917359"/>
              <a:gd name="connsiteY2" fmla="*/ 529701 h 529701"/>
              <a:gd name="connsiteX0" fmla="*/ 0 w 917359"/>
              <a:gd name="connsiteY0" fmla="*/ 529714 h 529714"/>
              <a:gd name="connsiteX1" fmla="*/ 186857 w 917359"/>
              <a:gd name="connsiteY1" fmla="*/ 13 h 529714"/>
              <a:gd name="connsiteX2" fmla="*/ 917359 w 917359"/>
              <a:gd name="connsiteY2" fmla="*/ 529714 h 529714"/>
              <a:gd name="connsiteX0" fmla="*/ 0 w 917359"/>
              <a:gd name="connsiteY0" fmla="*/ 529714 h 529714"/>
              <a:gd name="connsiteX1" fmla="*/ 186857 w 917359"/>
              <a:gd name="connsiteY1" fmla="*/ 13 h 529714"/>
              <a:gd name="connsiteX2" fmla="*/ 917359 w 917359"/>
              <a:gd name="connsiteY2" fmla="*/ 529714 h 529714"/>
            </a:gdLst>
            <a:ahLst/>
            <a:cxnLst>
              <a:cxn ang="0">
                <a:pos x="connsiteX0" y="connsiteY0"/>
              </a:cxn>
              <a:cxn ang="0">
                <a:pos x="connsiteX1" y="connsiteY1"/>
              </a:cxn>
              <a:cxn ang="0">
                <a:pos x="connsiteX2" y="connsiteY2"/>
              </a:cxn>
            </a:cxnLst>
            <a:rect l="l" t="t" r="r" b="b"/>
            <a:pathLst>
              <a:path w="917359" h="529714">
                <a:moveTo>
                  <a:pt x="0" y="529714"/>
                </a:moveTo>
                <a:cubicBezTo>
                  <a:pt x="5956" y="221955"/>
                  <a:pt x="33964" y="13"/>
                  <a:pt x="186857" y="13"/>
                </a:cubicBezTo>
                <a:cubicBezTo>
                  <a:pt x="322107" y="-2946"/>
                  <a:pt x="458755" y="485326"/>
                  <a:pt x="917359" y="529714"/>
                </a:cubicBezTo>
              </a:path>
            </a:pathLst>
          </a:cu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86EC5454-55A3-4C99-9051-FEB9CD57FB68}"/>
              </a:ext>
            </a:extLst>
          </p:cNvPr>
          <p:cNvSpPr txBox="1"/>
          <p:nvPr/>
        </p:nvSpPr>
        <p:spPr>
          <a:xfrm>
            <a:off x="6617691" y="6313049"/>
            <a:ext cx="5268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panose="020F0502020204030204"/>
                <a:ea typeface="+mn-ea"/>
                <a:cs typeface="+mn-cs"/>
              </a:rPr>
              <a:t>Variability on the input accumulates into the output!!!</a:t>
            </a:r>
          </a:p>
        </p:txBody>
      </p:sp>
      <p:sp>
        <p:nvSpPr>
          <p:cNvPr id="63" name="TextBox 62">
            <a:extLst>
              <a:ext uri="{FF2B5EF4-FFF2-40B4-BE49-F238E27FC236}">
                <a16:creationId xmlns:a16="http://schemas.microsoft.com/office/drawing/2014/main" id="{91B1516C-C85D-4603-B01B-7B83F5181A05}"/>
              </a:ext>
            </a:extLst>
          </p:cNvPr>
          <p:cNvSpPr txBox="1"/>
          <p:nvPr/>
        </p:nvSpPr>
        <p:spPr>
          <a:xfrm>
            <a:off x="-2919" y="6482871"/>
            <a:ext cx="4024132"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 of the VSF GCCG AHG </a:t>
            </a:r>
          </a:p>
        </p:txBody>
      </p:sp>
    </p:spTree>
    <p:extLst>
      <p:ext uri="{BB962C8B-B14F-4D97-AF65-F5344CB8AC3E}">
        <p14:creationId xmlns:p14="http://schemas.microsoft.com/office/powerpoint/2010/main" val="1930571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884465-9B89-4D75-AE60-69F86FEA336A}"/>
              </a:ext>
            </a:extLst>
          </p:cNvPr>
          <p:cNvSpPr>
            <a:spLocks noGrp="1"/>
          </p:cNvSpPr>
          <p:nvPr>
            <p:ph idx="1"/>
          </p:nvPr>
        </p:nvSpPr>
        <p:spPr>
          <a:xfrm>
            <a:off x="383459" y="1061884"/>
            <a:ext cx="11385754" cy="5683045"/>
          </a:xfrm>
        </p:spPr>
        <p:txBody>
          <a:bodyPr>
            <a:normAutofit lnSpcReduction="10000"/>
          </a:bodyPr>
          <a:lstStyle/>
          <a:p>
            <a:pPr marL="0" indent="0">
              <a:buNone/>
            </a:pPr>
            <a:r>
              <a:rPr lang="en-US" dirty="0">
                <a:solidFill>
                  <a:schemeClr val="tx1"/>
                </a:solidFill>
              </a:rPr>
              <a:t>For </a:t>
            </a:r>
            <a:r>
              <a:rPr lang="en-US" b="1" i="1" dirty="0">
                <a:solidFill>
                  <a:schemeClr val="tx1"/>
                </a:solidFill>
              </a:rPr>
              <a:t>Ground-to-Cloud</a:t>
            </a:r>
            <a:r>
              <a:rPr lang="en-US" dirty="0">
                <a:solidFill>
                  <a:schemeClr val="tx1"/>
                </a:solidFill>
              </a:rPr>
              <a:t> and </a:t>
            </a:r>
            <a:r>
              <a:rPr lang="en-US" b="1" i="1" dirty="0">
                <a:solidFill>
                  <a:schemeClr val="tx1"/>
                </a:solidFill>
              </a:rPr>
              <a:t>Cloud-to-Ground</a:t>
            </a:r>
            <a:r>
              <a:rPr lang="en-US" dirty="0">
                <a:solidFill>
                  <a:schemeClr val="tx1"/>
                </a:solidFill>
              </a:rPr>
              <a:t>, target TR08/TR09 for high-quality, and H.264/265 TS for intermediate quality</a:t>
            </a:r>
          </a:p>
          <a:p>
            <a:pPr marL="0" indent="0">
              <a:buNone/>
            </a:pPr>
            <a:endParaRPr lang="en-US" sz="800" dirty="0">
              <a:solidFill>
                <a:schemeClr val="tx1"/>
              </a:solidFill>
            </a:endParaRPr>
          </a:p>
          <a:p>
            <a:pPr marL="0" indent="0">
              <a:buNone/>
            </a:pPr>
            <a:r>
              <a:rPr lang="en-US" dirty="0">
                <a:solidFill>
                  <a:schemeClr val="tx1"/>
                </a:solidFill>
              </a:rPr>
              <a:t>For </a:t>
            </a:r>
            <a:r>
              <a:rPr lang="en-US" b="1" i="1" dirty="0">
                <a:solidFill>
                  <a:schemeClr val="tx1"/>
                </a:solidFill>
              </a:rPr>
              <a:t>inter-instance</a:t>
            </a:r>
            <a:r>
              <a:rPr lang="en-US" dirty="0">
                <a:solidFill>
                  <a:schemeClr val="tx1"/>
                </a:solidFill>
              </a:rPr>
              <a:t> (intra-cloud) coordinated handoff (a “virtual facility”)</a:t>
            </a:r>
          </a:p>
          <a:p>
            <a:pPr lvl="1"/>
            <a:r>
              <a:rPr lang="en-US" dirty="0">
                <a:solidFill>
                  <a:schemeClr val="tx1"/>
                </a:solidFill>
              </a:rPr>
              <a:t>Identify senders and receivers (use NMOS extended, similar to TR-09)</a:t>
            </a:r>
            <a:endParaRPr lang="en-US" sz="1500" dirty="0">
              <a:solidFill>
                <a:schemeClr val="tx1"/>
              </a:solidFill>
            </a:endParaRPr>
          </a:p>
          <a:p>
            <a:pPr lvl="1"/>
            <a:r>
              <a:rPr lang="en-US" dirty="0">
                <a:solidFill>
                  <a:schemeClr val="tx1"/>
                </a:solidFill>
              </a:rPr>
              <a:t>Initiate connections (IS-05 extended) (WIP in AMWA BCP-06-x)</a:t>
            </a:r>
          </a:p>
          <a:p>
            <a:pPr lvl="2"/>
            <a:r>
              <a:rPr lang="en-US" dirty="0">
                <a:solidFill>
                  <a:schemeClr val="tx1"/>
                </a:solidFill>
              </a:rPr>
              <a:t>What is the content description lingo? (VSF to recommend additions to AMWA)</a:t>
            </a:r>
          </a:p>
          <a:p>
            <a:pPr lvl="2"/>
            <a:r>
              <a:rPr lang="en-US" dirty="0">
                <a:solidFill>
                  <a:schemeClr val="tx1"/>
                </a:solidFill>
              </a:rPr>
              <a:t>What are the transport params for CDI?  for other clouds? (VSF will recommend to AMWA)</a:t>
            </a:r>
          </a:p>
          <a:p>
            <a:pPr lvl="2"/>
            <a:r>
              <a:rPr lang="en-US" dirty="0">
                <a:solidFill>
                  <a:schemeClr val="tx1"/>
                </a:solidFill>
              </a:rPr>
              <a:t>What is the timing description specification? (document our WIP)</a:t>
            </a:r>
          </a:p>
          <a:p>
            <a:pPr lvl="1"/>
            <a:r>
              <a:rPr lang="en-US" dirty="0">
                <a:solidFill>
                  <a:schemeClr val="tx1"/>
                </a:solidFill>
              </a:rPr>
              <a:t>What is the data format of the buffer-style handoff between instances in cloud?</a:t>
            </a:r>
          </a:p>
          <a:p>
            <a:pPr lvl="2"/>
            <a:r>
              <a:rPr lang="en-US" dirty="0">
                <a:solidFill>
                  <a:schemeClr val="tx1"/>
                </a:solidFill>
              </a:rPr>
              <a:t>Canonical format = 2110 pgroup concatenated schema</a:t>
            </a:r>
          </a:p>
          <a:p>
            <a:pPr lvl="2"/>
            <a:r>
              <a:rPr lang="en-US" dirty="0">
                <a:solidFill>
                  <a:schemeClr val="tx1"/>
                </a:solidFill>
              </a:rPr>
              <a:t>Other buffer formats can exist and may be more perfect, i.e. </a:t>
            </a:r>
            <a:r>
              <a:rPr lang="en-US" sz="2000" dirty="0">
                <a:solidFill>
                  <a:schemeClr val="tx1"/>
                </a:solidFill>
                <a:hlinkClick r:id="rId2">
                  <a:extLst>
                    <a:ext uri="{A12FA001-AC4F-418D-AE19-62706E023703}">
                      <ahyp:hlinkClr xmlns:ahyp="http://schemas.microsoft.com/office/drawing/2018/hyperlinkcolor" val="tx"/>
                    </a:ext>
                  </a:extLst>
                </a:hlinkClick>
              </a:rPr>
              <a:t>https://vsf-tv.github.io/cef/</a:t>
            </a:r>
            <a:r>
              <a:rPr lang="en-US" sz="2000" dirty="0">
                <a:solidFill>
                  <a:schemeClr val="tx1"/>
                </a:solidFill>
              </a:rPr>
              <a:t> </a:t>
            </a:r>
            <a:endParaRPr lang="en-US" dirty="0">
              <a:solidFill>
                <a:schemeClr val="tx1"/>
              </a:solidFill>
            </a:endParaRPr>
          </a:p>
          <a:p>
            <a:pPr lvl="2"/>
            <a:r>
              <a:rPr lang="en-US" dirty="0">
                <a:solidFill>
                  <a:schemeClr val="tx1"/>
                </a:solidFill>
              </a:rPr>
              <a:t>Canonical audio-only format including timing relationship and transport suggestion</a:t>
            </a:r>
            <a:r>
              <a:rPr lang="en-US" sz="1500" dirty="0">
                <a:solidFill>
                  <a:schemeClr val="tx1"/>
                </a:solidFill>
              </a:rPr>
              <a:t> (TBD)</a:t>
            </a:r>
          </a:p>
          <a:p>
            <a:pPr lvl="2"/>
            <a:r>
              <a:rPr lang="en-US" dirty="0">
                <a:solidFill>
                  <a:schemeClr val="tx1"/>
                </a:solidFill>
              </a:rPr>
              <a:t>Canonical metadata format including timing relationship and transport suggestion </a:t>
            </a:r>
            <a:r>
              <a:rPr lang="en-US" sz="1500" dirty="0">
                <a:solidFill>
                  <a:schemeClr val="tx1"/>
                </a:solidFill>
              </a:rPr>
              <a:t>(TBD)</a:t>
            </a:r>
            <a:endParaRPr lang="en-US" dirty="0">
              <a:solidFill>
                <a:schemeClr val="tx1"/>
              </a:solidFill>
            </a:endParaRPr>
          </a:p>
          <a:p>
            <a:r>
              <a:rPr lang="en-US" dirty="0">
                <a:solidFill>
                  <a:schemeClr val="tx1"/>
                </a:solidFill>
              </a:rPr>
              <a:t>For inter-envelope (arms-length) handoffs within/between cloud(s)</a:t>
            </a:r>
          </a:p>
          <a:p>
            <a:pPr lvl="1"/>
            <a:r>
              <a:rPr lang="en-US" dirty="0">
                <a:solidFill>
                  <a:schemeClr val="tx1"/>
                </a:solidFill>
              </a:rPr>
              <a:t>Essentially this is like the ground-to-cloud case</a:t>
            </a:r>
          </a:p>
        </p:txBody>
      </p:sp>
      <p:sp>
        <p:nvSpPr>
          <p:cNvPr id="2" name="Title 1">
            <a:extLst>
              <a:ext uri="{FF2B5EF4-FFF2-40B4-BE49-F238E27FC236}">
                <a16:creationId xmlns:a16="http://schemas.microsoft.com/office/drawing/2014/main" id="{F20A56F3-9F3A-4FBE-A27A-CEE88E1AC77B}"/>
              </a:ext>
            </a:extLst>
          </p:cNvPr>
          <p:cNvSpPr>
            <a:spLocks noGrp="1"/>
          </p:cNvSpPr>
          <p:nvPr>
            <p:ph type="title"/>
          </p:nvPr>
        </p:nvSpPr>
        <p:spPr/>
        <p:txBody>
          <a:bodyPr>
            <a:normAutofit fontScale="90000"/>
          </a:bodyPr>
          <a:lstStyle/>
          <a:p>
            <a:r>
              <a:rPr lang="en-US" dirty="0"/>
              <a:t>Summary of Consensus Views and path forward</a:t>
            </a:r>
          </a:p>
        </p:txBody>
      </p:sp>
    </p:spTree>
    <p:extLst>
      <p:ext uri="{BB962C8B-B14F-4D97-AF65-F5344CB8AC3E}">
        <p14:creationId xmlns:p14="http://schemas.microsoft.com/office/powerpoint/2010/main" val="3923734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73633-4166-4F3F-AE6C-28C6C8BA3D94}"/>
              </a:ext>
            </a:extLst>
          </p:cNvPr>
          <p:cNvSpPr>
            <a:spLocks noGrp="1"/>
          </p:cNvSpPr>
          <p:nvPr>
            <p:ph idx="1"/>
          </p:nvPr>
        </p:nvSpPr>
        <p:spPr/>
        <p:txBody>
          <a:bodyPr/>
          <a:lstStyle/>
          <a:p>
            <a:r>
              <a:rPr lang="en-US" dirty="0">
                <a:solidFill>
                  <a:schemeClr val="tx1"/>
                </a:solidFill>
              </a:rPr>
              <a:t>The VSF GCCG group has some WIP to document, </a:t>
            </a:r>
            <a:br>
              <a:rPr lang="en-US" dirty="0">
                <a:solidFill>
                  <a:schemeClr val="tx1"/>
                </a:solidFill>
              </a:rPr>
            </a:br>
            <a:r>
              <a:rPr lang="en-US" dirty="0">
                <a:solidFill>
                  <a:schemeClr val="tx1"/>
                </a:solidFill>
              </a:rPr>
              <a:t>and some actions to document/forward to AMWA</a:t>
            </a:r>
          </a:p>
          <a:p>
            <a:r>
              <a:rPr lang="en-US" dirty="0">
                <a:solidFill>
                  <a:schemeClr val="tx1"/>
                </a:solidFill>
              </a:rPr>
              <a:t>AMWA is extending NMOS to other stream types</a:t>
            </a:r>
          </a:p>
          <a:p>
            <a:r>
              <a:rPr lang="en-US" dirty="0">
                <a:solidFill>
                  <a:schemeClr val="tx1"/>
                </a:solidFill>
              </a:rPr>
              <a:t>VSF already published TR-08</a:t>
            </a:r>
          </a:p>
          <a:p>
            <a:r>
              <a:rPr lang="en-US" dirty="0">
                <a:solidFill>
                  <a:schemeClr val="tx1"/>
                </a:solidFill>
              </a:rPr>
              <a:t>VSF is publishing TR-09 very soon</a:t>
            </a:r>
          </a:p>
          <a:p>
            <a:endParaRPr lang="en-US" dirty="0">
              <a:solidFill>
                <a:schemeClr val="tx1"/>
              </a:solidFill>
            </a:endParaRPr>
          </a:p>
          <a:p>
            <a:r>
              <a:rPr lang="en-US" dirty="0">
                <a:solidFill>
                  <a:schemeClr val="tx1"/>
                </a:solidFill>
              </a:rPr>
              <a:t>Be sure to attend other talks this week about the sub-topics in here</a:t>
            </a:r>
          </a:p>
          <a:p>
            <a:r>
              <a:rPr lang="en-US" dirty="0">
                <a:solidFill>
                  <a:schemeClr val="tx1"/>
                </a:solidFill>
              </a:rPr>
              <a:t>Join the VSF and AMWA and help move this work forward</a:t>
            </a:r>
          </a:p>
        </p:txBody>
      </p:sp>
      <p:sp>
        <p:nvSpPr>
          <p:cNvPr id="3" name="Title 2">
            <a:extLst>
              <a:ext uri="{FF2B5EF4-FFF2-40B4-BE49-F238E27FC236}">
                <a16:creationId xmlns:a16="http://schemas.microsoft.com/office/drawing/2014/main" id="{CE5BED0B-8C16-49FC-8C52-1DE78D4D942F}"/>
              </a:ext>
            </a:extLst>
          </p:cNvPr>
          <p:cNvSpPr>
            <a:spLocks noGrp="1"/>
          </p:cNvSpPr>
          <p:nvPr>
            <p:ph type="title"/>
          </p:nvPr>
        </p:nvSpPr>
        <p:spPr/>
        <p:txBody>
          <a:bodyPr/>
          <a:lstStyle/>
          <a:p>
            <a:r>
              <a:rPr lang="en-US" dirty="0"/>
              <a:t>Where do we go from here?</a:t>
            </a:r>
          </a:p>
        </p:txBody>
      </p:sp>
    </p:spTree>
    <p:extLst>
      <p:ext uri="{BB962C8B-B14F-4D97-AF65-F5344CB8AC3E}">
        <p14:creationId xmlns:p14="http://schemas.microsoft.com/office/powerpoint/2010/main" val="132164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B37BA2-AFC0-648B-15E7-64F68CB1427F}"/>
              </a:ext>
            </a:extLst>
          </p:cNvPr>
          <p:cNvSpPr txBox="1"/>
          <p:nvPr/>
        </p:nvSpPr>
        <p:spPr>
          <a:xfrm>
            <a:off x="2056356" y="1089194"/>
            <a:ext cx="8079288" cy="923330"/>
          </a:xfrm>
          <a:prstGeom prst="rect">
            <a:avLst/>
          </a:prstGeom>
          <a:noFill/>
        </p:spPr>
        <p:txBody>
          <a:bodyPr wrap="square" rtlCol="0">
            <a:spAutoFit/>
          </a:bodyPr>
          <a:lstStyle/>
          <a:p>
            <a:pPr algn="ctr"/>
            <a:r>
              <a:rPr lang="en-US" sz="5400" dirty="0">
                <a:solidFill>
                  <a:schemeClr val="bg1"/>
                </a:solidFill>
                <a:latin typeface="+mj-lt"/>
              </a:rPr>
              <a:t>Any Questions?</a:t>
            </a:r>
          </a:p>
        </p:txBody>
      </p:sp>
    </p:spTree>
    <p:extLst>
      <p:ext uri="{BB962C8B-B14F-4D97-AF65-F5344CB8AC3E}">
        <p14:creationId xmlns:p14="http://schemas.microsoft.com/office/powerpoint/2010/main" val="211297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20BD39-2004-5448-AA12-885F914DB805}"/>
              </a:ext>
            </a:extLst>
          </p:cNvPr>
          <p:cNvSpPr txBox="1"/>
          <p:nvPr/>
        </p:nvSpPr>
        <p:spPr>
          <a:xfrm>
            <a:off x="405114" y="1620457"/>
            <a:ext cx="11303956" cy="4524315"/>
          </a:xfrm>
          <a:prstGeom prst="rect">
            <a:avLst/>
          </a:prstGeom>
          <a:noFill/>
        </p:spPr>
        <p:txBody>
          <a:bodyPr wrap="square" rtlCol="0">
            <a:spAutoFit/>
          </a:bodyPr>
          <a:lstStyle/>
          <a:p>
            <a:r>
              <a:rPr lang="en-US" sz="2400" dirty="0"/>
              <a:t>The integration of live signals into cloud-based production and playout applications across vendors brings unique challenges - hear about how the VSF is working to address these complex workflow requirements.</a:t>
            </a:r>
          </a:p>
          <a:p>
            <a:endParaRPr lang="en-US" sz="2400" dirty="0"/>
          </a:p>
          <a:p>
            <a:r>
              <a:rPr lang="en-US" sz="2400" dirty="0"/>
              <a:t>The integration of live signals into cloud-based production and playout applications across vendors brings unique challenges - the multitude of possible codecs, how to signal and find the endpoints, and making the transport robust against troubles. Within cloud-based workflows the fun really starts - how to send media signals between elements of a large-scale workflow such that the timing of the whole chain is managed - without replicating the traditional "frame-lock-step" approach we use on the ground. This session talks about the current work within the VSF to establish a flexible timing model and set of recommended practices for ground-to-cloud-to-cloud-to-ground workflows.</a:t>
            </a:r>
          </a:p>
        </p:txBody>
      </p:sp>
    </p:spTree>
    <p:extLst>
      <p:ext uri="{BB962C8B-B14F-4D97-AF65-F5344CB8AC3E}">
        <p14:creationId xmlns:p14="http://schemas.microsoft.com/office/powerpoint/2010/main" val="287993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a:xfrm>
            <a:off x="838200" y="1825625"/>
            <a:ext cx="7055734" cy="4760008"/>
          </a:xfrm>
        </p:spPr>
        <p:txBody>
          <a:bodyPr>
            <a:normAutofit fontScale="92500" lnSpcReduction="10000"/>
          </a:bodyPr>
          <a:lstStyle/>
          <a:p>
            <a:pPr marL="355600" indent="-344488"/>
            <a:r>
              <a:rPr lang="en-US" dirty="0"/>
              <a:t>Pandemic showed the power of the cloud to scale-up compute-heavy services on demand:</a:t>
            </a:r>
          </a:p>
          <a:p>
            <a:pPr marL="812800" lvl="1" indent="-344488"/>
            <a:r>
              <a:rPr lang="en-US" sz="2800" dirty="0"/>
              <a:t>Zoom, Cloud-hosted email, Social Media, Amazon, Netflix </a:t>
            </a:r>
            <a:r>
              <a:rPr lang="en-US" sz="2800" dirty="0" err="1"/>
              <a:t>etc</a:t>
            </a:r>
            <a:r>
              <a:rPr lang="en-US" sz="2800" dirty="0"/>
              <a:t>…</a:t>
            </a:r>
          </a:p>
          <a:p>
            <a:pPr marL="11112" indent="0">
              <a:buNone/>
            </a:pPr>
            <a:endParaRPr lang="en-US" dirty="0"/>
          </a:p>
          <a:p>
            <a:pPr marL="355600" indent="-344488"/>
            <a:r>
              <a:rPr lang="en-US" b="1" dirty="0"/>
              <a:t>But television broadcast production still mainly on-premise – nearly all mid/high end production is some variant of in-person.</a:t>
            </a:r>
          </a:p>
          <a:p>
            <a:pPr marL="355600" indent="-344488"/>
            <a:endParaRPr lang="en-US" b="1" dirty="0"/>
          </a:p>
          <a:p>
            <a:pPr marL="355600" indent="-344488"/>
            <a:r>
              <a:rPr lang="en-US" dirty="0"/>
              <a:t>Cloud economics (scale-up/scale down) seems a great alternative to paying for resources that stay idle most of the time – what is stopping us?</a:t>
            </a:r>
          </a:p>
        </p:txBody>
      </p:sp>
      <p:sp>
        <p:nvSpPr>
          <p:cNvPr id="3" name="Title 2">
            <a:extLst>
              <a:ext uri="{FF2B5EF4-FFF2-40B4-BE49-F238E27FC236}">
                <a16:creationId xmlns:a16="http://schemas.microsoft.com/office/drawing/2014/main" id="{1F806EC2-1DE8-7344-9D13-9C1DE95356A3}"/>
              </a:ext>
            </a:extLst>
          </p:cNvPr>
          <p:cNvSpPr>
            <a:spLocks noGrp="1"/>
          </p:cNvSpPr>
          <p:nvPr>
            <p:ph type="title"/>
          </p:nvPr>
        </p:nvSpPr>
        <p:spPr/>
        <p:txBody>
          <a:bodyPr/>
          <a:lstStyle/>
          <a:p>
            <a:r>
              <a:rPr lang="en-US" sz="3800" dirty="0"/>
              <a:t>What is Ground-cloud-cloud-ground (GCCG)?</a:t>
            </a:r>
          </a:p>
        </p:txBody>
      </p:sp>
      <p:pic>
        <p:nvPicPr>
          <p:cNvPr id="5" name="Picture 4">
            <a:extLst>
              <a:ext uri="{FF2B5EF4-FFF2-40B4-BE49-F238E27FC236}">
                <a16:creationId xmlns:a16="http://schemas.microsoft.com/office/drawing/2014/main" id="{D5A32F0F-312A-4EAA-8107-89CE41B3721E}"/>
              </a:ext>
            </a:extLst>
          </p:cNvPr>
          <p:cNvPicPr>
            <a:picLocks noChangeAspect="1"/>
          </p:cNvPicPr>
          <p:nvPr/>
        </p:nvPicPr>
        <p:blipFill>
          <a:blip r:embed="rId3"/>
          <a:stretch>
            <a:fillRect/>
          </a:stretch>
        </p:blipFill>
        <p:spPr>
          <a:xfrm>
            <a:off x="7988300" y="1617964"/>
            <a:ext cx="3957028" cy="2639192"/>
          </a:xfrm>
          <a:prstGeom prst="rect">
            <a:avLst/>
          </a:prstGeom>
        </p:spPr>
      </p:pic>
      <p:pic>
        <p:nvPicPr>
          <p:cNvPr id="7" name="Picture 6">
            <a:extLst>
              <a:ext uri="{FF2B5EF4-FFF2-40B4-BE49-F238E27FC236}">
                <a16:creationId xmlns:a16="http://schemas.microsoft.com/office/drawing/2014/main" id="{EF41258E-C25E-4F23-A2C7-3F016204D718}"/>
              </a:ext>
            </a:extLst>
          </p:cNvPr>
          <p:cNvPicPr>
            <a:picLocks noChangeAspect="1"/>
          </p:cNvPicPr>
          <p:nvPr/>
        </p:nvPicPr>
        <p:blipFill>
          <a:blip r:embed="rId4"/>
          <a:stretch>
            <a:fillRect/>
          </a:stretch>
        </p:blipFill>
        <p:spPr>
          <a:xfrm>
            <a:off x="8259032" y="4433322"/>
            <a:ext cx="3305492" cy="2203661"/>
          </a:xfrm>
          <a:prstGeom prst="rect">
            <a:avLst/>
          </a:prstGeom>
        </p:spPr>
      </p:pic>
    </p:spTree>
    <p:extLst>
      <p:ext uri="{BB962C8B-B14F-4D97-AF65-F5344CB8AC3E}">
        <p14:creationId xmlns:p14="http://schemas.microsoft.com/office/powerpoint/2010/main" val="511634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B887EC-47A2-D755-A7ED-E5A2754D1976}"/>
              </a:ext>
            </a:extLst>
          </p:cNvPr>
          <p:cNvPicPr>
            <a:picLocks noChangeAspect="1"/>
          </p:cNvPicPr>
          <p:nvPr/>
        </p:nvPicPr>
        <p:blipFill>
          <a:blip r:embed="rId3"/>
          <a:stretch>
            <a:fillRect/>
          </a:stretch>
        </p:blipFill>
        <p:spPr>
          <a:xfrm>
            <a:off x="7176305" y="2863878"/>
            <a:ext cx="5015696" cy="3994122"/>
          </a:xfrm>
          <a:prstGeom prst="rect">
            <a:avLst/>
          </a:prstGeom>
        </p:spPr>
      </p:pic>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a:xfrm>
            <a:off x="196770" y="1825624"/>
            <a:ext cx="8472668" cy="4876117"/>
          </a:xfrm>
        </p:spPr>
        <p:txBody>
          <a:bodyPr>
            <a:normAutofit fontScale="92500" lnSpcReduction="10000"/>
          </a:bodyPr>
          <a:lstStyle/>
          <a:p>
            <a:pPr marL="11112" indent="0">
              <a:buNone/>
            </a:pPr>
            <a:r>
              <a:rPr lang="en-US" dirty="0"/>
              <a:t>“But I’ve been doing live cloud production” – Yes and No</a:t>
            </a:r>
          </a:p>
          <a:p>
            <a:pPr marL="355600" indent="-344488"/>
            <a:r>
              <a:rPr lang="en-US" dirty="0"/>
              <a:t>Single Vendor Monolithic applications such as Channel-in-a-box, playout server, cloud switchers, use the cloud as a home, but not necessarily as a scalable architecture</a:t>
            </a:r>
          </a:p>
          <a:p>
            <a:pPr marL="355600" indent="-344488"/>
            <a:r>
              <a:rPr lang="en-US" dirty="0"/>
              <a:t>Proprietary Transports stifle innovation</a:t>
            </a:r>
          </a:p>
          <a:p>
            <a:pPr marL="355600" indent="-344488"/>
            <a:endParaRPr lang="en-US" dirty="0"/>
          </a:p>
          <a:p>
            <a:pPr marL="355600" indent="-344488"/>
            <a:r>
              <a:rPr lang="en-US" sz="3000" b="1" dirty="0"/>
              <a:t>To get widespread adoption we must have:</a:t>
            </a:r>
          </a:p>
          <a:p>
            <a:pPr marL="812800" lvl="1" indent="-344488"/>
            <a:r>
              <a:rPr lang="en-US" sz="3000" b="1" dirty="0"/>
              <a:t>Multi-vendor interoperation via standard APIs</a:t>
            </a:r>
          </a:p>
          <a:p>
            <a:pPr marL="812800" lvl="1" indent="-344488"/>
            <a:r>
              <a:rPr lang="en-US" sz="3000" b="1" dirty="0"/>
              <a:t>Appropriate-to-task picture quality levels</a:t>
            </a:r>
          </a:p>
          <a:p>
            <a:pPr marL="812800" lvl="1" indent="-344488"/>
            <a:r>
              <a:rPr lang="en-US" sz="3000" b="1" dirty="0"/>
              <a:t>Standards for Ground-Cloud-Cloud-Ground</a:t>
            </a:r>
          </a:p>
          <a:p>
            <a:pPr marL="812800" lvl="1" indent="-344488"/>
            <a:r>
              <a:rPr lang="en-US" sz="3000" b="1" dirty="0"/>
              <a:t>Agreed mechanism(s) for building workflows</a:t>
            </a:r>
          </a:p>
        </p:txBody>
      </p:sp>
      <p:sp>
        <p:nvSpPr>
          <p:cNvPr id="3" name="Title 2">
            <a:extLst>
              <a:ext uri="{FF2B5EF4-FFF2-40B4-BE49-F238E27FC236}">
                <a16:creationId xmlns:a16="http://schemas.microsoft.com/office/drawing/2014/main" id="{1F806EC2-1DE8-7344-9D13-9C1DE95356A3}"/>
              </a:ext>
            </a:extLst>
          </p:cNvPr>
          <p:cNvSpPr>
            <a:spLocks noGrp="1"/>
          </p:cNvSpPr>
          <p:nvPr>
            <p:ph type="title"/>
          </p:nvPr>
        </p:nvSpPr>
        <p:spPr/>
        <p:txBody>
          <a:bodyPr/>
          <a:lstStyle/>
          <a:p>
            <a:r>
              <a:rPr lang="en-US" sz="3800" dirty="0"/>
              <a:t>Moving Cloud production to the next level</a:t>
            </a:r>
          </a:p>
        </p:txBody>
      </p:sp>
      <p:pic>
        <p:nvPicPr>
          <p:cNvPr id="8" name="Picture 7">
            <a:extLst>
              <a:ext uri="{FF2B5EF4-FFF2-40B4-BE49-F238E27FC236}">
                <a16:creationId xmlns:a16="http://schemas.microsoft.com/office/drawing/2014/main" id="{5FFE2619-353E-380B-2F0C-D0E94D31673F}"/>
              </a:ext>
            </a:extLst>
          </p:cNvPr>
          <p:cNvPicPr>
            <a:picLocks noChangeAspect="1"/>
          </p:cNvPicPr>
          <p:nvPr/>
        </p:nvPicPr>
        <p:blipFill>
          <a:blip r:embed="rId4"/>
          <a:stretch>
            <a:fillRect/>
          </a:stretch>
        </p:blipFill>
        <p:spPr>
          <a:xfrm>
            <a:off x="11551533" y="6145642"/>
            <a:ext cx="605741" cy="211934"/>
          </a:xfrm>
          <a:prstGeom prst="rect">
            <a:avLst/>
          </a:prstGeom>
        </p:spPr>
      </p:pic>
    </p:spTree>
    <p:extLst>
      <p:ext uri="{BB962C8B-B14F-4D97-AF65-F5344CB8AC3E}">
        <p14:creationId xmlns:p14="http://schemas.microsoft.com/office/powerpoint/2010/main" val="2542875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a:xfrm>
            <a:off x="838201" y="1825624"/>
            <a:ext cx="7781428" cy="4609899"/>
          </a:xfrm>
        </p:spPr>
        <p:txBody>
          <a:bodyPr>
            <a:normAutofit lnSpcReduction="10000"/>
          </a:bodyPr>
          <a:lstStyle/>
          <a:p>
            <a:pPr marL="355600" indent="-344488"/>
            <a:r>
              <a:rPr lang="en-US" dirty="0"/>
              <a:t>Integration with the ground – both ways</a:t>
            </a:r>
          </a:p>
          <a:p>
            <a:pPr marL="812800" lvl="1" indent="-344488"/>
            <a:r>
              <a:rPr lang="en-US" dirty="0"/>
              <a:t>Must work into existing workflows</a:t>
            </a:r>
          </a:p>
          <a:p>
            <a:pPr marL="812800" lvl="1" indent="-344488"/>
            <a:r>
              <a:rPr lang="en-US" dirty="0"/>
              <a:t>SDI, ST 2110, satellite, cable, OTA</a:t>
            </a:r>
          </a:p>
          <a:p>
            <a:pPr marL="355600" indent="-344488"/>
            <a:r>
              <a:rPr lang="en-US" dirty="0"/>
              <a:t>Legacy Workflows have well-defined linear timing models (</a:t>
            </a:r>
            <a:r>
              <a:rPr lang="en-US" dirty="0" err="1"/>
              <a:t>e.g</a:t>
            </a:r>
            <a:r>
              <a:rPr lang="en-US" dirty="0"/>
              <a:t> SDI, ST 2110-21, MPEG-TS VBV)</a:t>
            </a:r>
          </a:p>
          <a:p>
            <a:pPr marL="355600" indent="-344488"/>
            <a:r>
              <a:rPr lang="en-US" dirty="0"/>
              <a:t>Without a proper timing model, you end up with variable (undefined) latency</a:t>
            </a:r>
          </a:p>
          <a:p>
            <a:pPr marL="812800" lvl="1" indent="-344488"/>
            <a:r>
              <a:rPr lang="en-US" dirty="0"/>
              <a:t>One reason web streams are 20-30 seconds behind broadcast – They don’t have a timing model!</a:t>
            </a:r>
          </a:p>
          <a:p>
            <a:pPr marL="812800" lvl="1" indent="-344488"/>
            <a:r>
              <a:rPr lang="en-US" dirty="0"/>
              <a:t>What are my neighbors cheering about?</a:t>
            </a:r>
          </a:p>
          <a:p>
            <a:pPr marL="355600" indent="-344488"/>
            <a:r>
              <a:rPr lang="en-US" dirty="0"/>
              <a:t>Inter-cutting ground and cloud requires timing</a:t>
            </a:r>
          </a:p>
        </p:txBody>
      </p:sp>
      <p:sp>
        <p:nvSpPr>
          <p:cNvPr id="3" name="Title 2">
            <a:extLst>
              <a:ext uri="{FF2B5EF4-FFF2-40B4-BE49-F238E27FC236}">
                <a16:creationId xmlns:a16="http://schemas.microsoft.com/office/drawing/2014/main" id="{1F806EC2-1DE8-7344-9D13-9C1DE95356A3}"/>
              </a:ext>
            </a:extLst>
          </p:cNvPr>
          <p:cNvSpPr>
            <a:spLocks noGrp="1"/>
          </p:cNvSpPr>
          <p:nvPr>
            <p:ph type="title"/>
          </p:nvPr>
        </p:nvSpPr>
        <p:spPr/>
        <p:txBody>
          <a:bodyPr/>
          <a:lstStyle/>
          <a:p>
            <a:r>
              <a:rPr lang="en-US" sz="3800" dirty="0"/>
              <a:t>Cloud production – What makes it difficult? </a:t>
            </a:r>
          </a:p>
        </p:txBody>
      </p:sp>
      <p:pic>
        <p:nvPicPr>
          <p:cNvPr id="5" name="Picture 4">
            <a:extLst>
              <a:ext uri="{FF2B5EF4-FFF2-40B4-BE49-F238E27FC236}">
                <a16:creationId xmlns:a16="http://schemas.microsoft.com/office/drawing/2014/main" id="{749AD771-EF4B-4CD2-ABCC-15B4BEF7D9F3}"/>
              </a:ext>
            </a:extLst>
          </p:cNvPr>
          <p:cNvPicPr>
            <a:picLocks noChangeAspect="1"/>
          </p:cNvPicPr>
          <p:nvPr/>
        </p:nvPicPr>
        <p:blipFill>
          <a:blip r:embed="rId3"/>
          <a:stretch>
            <a:fillRect/>
          </a:stretch>
        </p:blipFill>
        <p:spPr>
          <a:xfrm flipH="1">
            <a:off x="8997375" y="1893805"/>
            <a:ext cx="2677474" cy="4016210"/>
          </a:xfrm>
          <a:prstGeom prst="rect">
            <a:avLst/>
          </a:prstGeom>
        </p:spPr>
      </p:pic>
    </p:spTree>
    <p:extLst>
      <p:ext uri="{BB962C8B-B14F-4D97-AF65-F5344CB8AC3E}">
        <p14:creationId xmlns:p14="http://schemas.microsoft.com/office/powerpoint/2010/main" val="210333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a:xfrm>
            <a:off x="838199" y="1825624"/>
            <a:ext cx="10640209" cy="5032375"/>
          </a:xfrm>
        </p:spPr>
        <p:txBody>
          <a:bodyPr>
            <a:normAutofit fontScale="85000" lnSpcReduction="10000"/>
          </a:bodyPr>
          <a:lstStyle/>
          <a:p>
            <a:pPr marL="355600" indent="-344488"/>
            <a:r>
              <a:rPr lang="en-US" sz="3100" dirty="0"/>
              <a:t>Some people claiming to have 2110 in public cloud</a:t>
            </a:r>
          </a:p>
          <a:p>
            <a:pPr marL="355600" indent="-344488"/>
            <a:r>
              <a:rPr lang="en-US" sz="3100" dirty="0"/>
              <a:t>But it’s not possible right now in any public cloud:</a:t>
            </a:r>
          </a:p>
          <a:p>
            <a:pPr marL="812800" lvl="1" indent="-344488"/>
            <a:r>
              <a:rPr lang="en-US" sz="3100" b="1" dirty="0"/>
              <a:t>No (full) PTP in the cloud – all clouds handle time their own way</a:t>
            </a:r>
          </a:p>
          <a:p>
            <a:pPr marL="812800" lvl="1" indent="-344488"/>
            <a:r>
              <a:rPr lang="en-US" sz="3100" dirty="0"/>
              <a:t>Cloud networks are shared and have packet loss</a:t>
            </a:r>
            <a:endParaRPr lang="en-US" sz="3100" b="1" dirty="0"/>
          </a:p>
          <a:p>
            <a:pPr marL="812800" lvl="1" indent="-344488"/>
            <a:r>
              <a:rPr lang="en-US" sz="3100" dirty="0"/>
              <a:t>No real access to network card capabilities (</a:t>
            </a:r>
            <a:r>
              <a:rPr lang="en-US" sz="3100" dirty="0" err="1"/>
              <a:t>e.g</a:t>
            </a:r>
            <a:r>
              <a:rPr lang="en-US" sz="3100" dirty="0"/>
              <a:t> packet pacing) for 2110</a:t>
            </a:r>
          </a:p>
          <a:p>
            <a:pPr marL="355600" indent="-344488"/>
            <a:r>
              <a:rPr lang="en-US" sz="3800" b="1" i="1" dirty="0"/>
              <a:t>Is this even a good idea?</a:t>
            </a:r>
          </a:p>
          <a:p>
            <a:pPr marL="812800" lvl="1" indent="-344488"/>
            <a:r>
              <a:rPr lang="en-US" sz="2700" dirty="0"/>
              <a:t>We don’t actually </a:t>
            </a:r>
            <a:r>
              <a:rPr lang="en-US" sz="2700"/>
              <a:t>want time-linear </a:t>
            </a:r>
            <a:r>
              <a:rPr lang="en-US" sz="2700" dirty="0"/>
              <a:t>processing in cloud any more</a:t>
            </a:r>
          </a:p>
          <a:p>
            <a:pPr marL="812800" lvl="1" indent="-344488"/>
            <a:r>
              <a:rPr lang="en-US" sz="3100" dirty="0"/>
              <a:t>Allow cloud instances to process data non-linearly, sometimes faster or slower than real-time but on average real-time – known worst case</a:t>
            </a:r>
          </a:p>
          <a:p>
            <a:pPr marL="355600" indent="-344488"/>
            <a:r>
              <a:rPr lang="en-US" sz="3100" dirty="0"/>
              <a:t>How to handle “synthetic” sources (</a:t>
            </a:r>
            <a:r>
              <a:rPr lang="en-US" sz="3100" dirty="0" err="1"/>
              <a:t>e.g</a:t>
            </a:r>
            <a:r>
              <a:rPr lang="en-US" sz="3100" dirty="0"/>
              <a:t> clips, graphics) played out from cloud?</a:t>
            </a:r>
          </a:p>
          <a:p>
            <a:pPr marL="355600" indent="-344488"/>
            <a:endParaRPr lang="en-US" dirty="0"/>
          </a:p>
        </p:txBody>
      </p:sp>
      <p:sp>
        <p:nvSpPr>
          <p:cNvPr id="3" name="Title 2">
            <a:extLst>
              <a:ext uri="{FF2B5EF4-FFF2-40B4-BE49-F238E27FC236}">
                <a16:creationId xmlns:a16="http://schemas.microsoft.com/office/drawing/2014/main" id="{1F806EC2-1DE8-7344-9D13-9C1DE95356A3}"/>
              </a:ext>
            </a:extLst>
          </p:cNvPr>
          <p:cNvSpPr>
            <a:spLocks noGrp="1"/>
          </p:cNvSpPr>
          <p:nvPr>
            <p:ph type="title"/>
          </p:nvPr>
        </p:nvSpPr>
        <p:spPr/>
        <p:txBody>
          <a:bodyPr/>
          <a:lstStyle/>
          <a:p>
            <a:r>
              <a:rPr lang="en-US" dirty="0"/>
              <a:t>I’ll just do 2110 in the cloud</a:t>
            </a:r>
          </a:p>
        </p:txBody>
      </p:sp>
    </p:spTree>
    <p:extLst>
      <p:ext uri="{BB962C8B-B14F-4D97-AF65-F5344CB8AC3E}">
        <p14:creationId xmlns:p14="http://schemas.microsoft.com/office/powerpoint/2010/main" val="874093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p:txBody>
          <a:bodyPr>
            <a:normAutofit/>
          </a:bodyPr>
          <a:lstStyle/>
          <a:p>
            <a:pPr marL="355600" indent="-344488"/>
            <a:r>
              <a:rPr lang="en-US" dirty="0"/>
              <a:t>To get the benefits of cloud, we also must trust the cloud</a:t>
            </a:r>
          </a:p>
          <a:p>
            <a:pPr marL="812800" lvl="1" indent="-344488"/>
            <a:r>
              <a:rPr lang="en-US" sz="2800" dirty="0"/>
              <a:t>Depend on cloud provider bulk-transport protocols</a:t>
            </a:r>
          </a:p>
          <a:p>
            <a:pPr marL="812800" lvl="1" indent="-344488"/>
            <a:r>
              <a:rPr lang="en-US" sz="2800" dirty="0"/>
              <a:t>Throughput with Reliability - all my data arrives correctly</a:t>
            </a:r>
          </a:p>
          <a:p>
            <a:pPr marL="812800" lvl="1" indent="-344488"/>
            <a:r>
              <a:rPr lang="en-US" sz="2800" dirty="0"/>
              <a:t>Latency - all my data will arrive on time</a:t>
            </a:r>
          </a:p>
          <a:p>
            <a:pPr marL="355600" indent="-344488"/>
            <a:endParaRPr lang="en-US" dirty="0"/>
          </a:p>
          <a:p>
            <a:pPr marL="355600" indent="-344488"/>
            <a:r>
              <a:rPr lang="en-US" dirty="0"/>
              <a:t>The Big Data community has similar needs for large data transfers</a:t>
            </a:r>
          </a:p>
          <a:p>
            <a:pPr marL="812800" lvl="1" indent="-344488"/>
            <a:r>
              <a:rPr lang="en-US" dirty="0"/>
              <a:t>Application may not have visibility of the internals of protocol (“black box”)</a:t>
            </a:r>
          </a:p>
          <a:p>
            <a:pPr marL="355600" indent="-344488"/>
            <a:r>
              <a:rPr lang="en-US" dirty="0"/>
              <a:t>Amazon Scalable Reliable Datagram (SRD) such an example</a:t>
            </a:r>
          </a:p>
          <a:p>
            <a:pPr marL="355600" indent="-344488"/>
            <a:r>
              <a:rPr lang="en-US" dirty="0"/>
              <a:t>Used in Amazon CDI</a:t>
            </a:r>
          </a:p>
          <a:p>
            <a:pPr marL="355600" indent="-344488"/>
            <a:endParaRPr lang="en-US" dirty="0"/>
          </a:p>
          <a:p>
            <a:pPr marL="355600" indent="-344488"/>
            <a:endParaRPr lang="en-US" dirty="0"/>
          </a:p>
        </p:txBody>
      </p:sp>
      <p:sp>
        <p:nvSpPr>
          <p:cNvPr id="3" name="Title 2">
            <a:extLst>
              <a:ext uri="{FF2B5EF4-FFF2-40B4-BE49-F238E27FC236}">
                <a16:creationId xmlns:a16="http://schemas.microsoft.com/office/drawing/2014/main" id="{1F806EC2-1DE8-7344-9D13-9C1DE95356A3}"/>
              </a:ext>
            </a:extLst>
          </p:cNvPr>
          <p:cNvSpPr>
            <a:spLocks noGrp="1"/>
          </p:cNvSpPr>
          <p:nvPr>
            <p:ph type="title"/>
          </p:nvPr>
        </p:nvSpPr>
        <p:spPr/>
        <p:txBody>
          <a:bodyPr/>
          <a:lstStyle/>
          <a:p>
            <a:r>
              <a:rPr lang="en-US" dirty="0"/>
              <a:t>Cloud-vendor specific transport</a:t>
            </a:r>
          </a:p>
        </p:txBody>
      </p:sp>
    </p:spTree>
    <p:extLst>
      <p:ext uri="{BB962C8B-B14F-4D97-AF65-F5344CB8AC3E}">
        <p14:creationId xmlns:p14="http://schemas.microsoft.com/office/powerpoint/2010/main" val="3054866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a:xfrm>
            <a:off x="838200" y="1825625"/>
            <a:ext cx="11049000" cy="4351338"/>
          </a:xfrm>
        </p:spPr>
        <p:txBody>
          <a:bodyPr>
            <a:normAutofit/>
          </a:bodyPr>
          <a:lstStyle/>
          <a:p>
            <a:pPr marL="355600" indent="-344488"/>
            <a:r>
              <a:rPr lang="en-US" dirty="0"/>
              <a:t>How does the Amazon CDI protocol compare?</a:t>
            </a:r>
          </a:p>
          <a:p>
            <a:pPr marL="812800" lvl="1" indent="-344488"/>
            <a:r>
              <a:rPr lang="en-US" sz="2800" dirty="0"/>
              <a:t>Handles many of the challenges discussed</a:t>
            </a:r>
          </a:p>
          <a:p>
            <a:pPr marL="812800" lvl="1" indent="-344488"/>
            <a:r>
              <a:rPr lang="en-US" sz="2800" dirty="0"/>
              <a:t>An agreed way to exchange data between Amazon cloud instances. Defined pixel data structures, metadata (</a:t>
            </a:r>
            <a:r>
              <a:rPr lang="en-US" sz="2800" dirty="0" err="1"/>
              <a:t>e.g</a:t>
            </a:r>
            <a:r>
              <a:rPr lang="en-US" sz="2800" dirty="0"/>
              <a:t> HDR) </a:t>
            </a:r>
            <a:r>
              <a:rPr lang="en-US" sz="2800" dirty="0" err="1"/>
              <a:t>etc</a:t>
            </a:r>
            <a:endParaRPr lang="en-US" sz="2800" dirty="0"/>
          </a:p>
          <a:p>
            <a:pPr marL="355600" indent="-344488"/>
            <a:r>
              <a:rPr lang="en-US" dirty="0"/>
              <a:t>Amazon guarantees throughput, reliability and bounds latency</a:t>
            </a:r>
          </a:p>
          <a:p>
            <a:pPr marL="355600" indent="-344488"/>
            <a:r>
              <a:rPr lang="en-US" b="1" dirty="0"/>
              <a:t>A big step forward for the industry</a:t>
            </a:r>
          </a:p>
          <a:p>
            <a:pPr marL="355600" indent="-344488"/>
            <a:endParaRPr lang="en-US" dirty="0"/>
          </a:p>
          <a:p>
            <a:pPr marL="355600" indent="-344488"/>
            <a:r>
              <a:rPr lang="en-US" dirty="0"/>
              <a:t>Some parts need GCCG input, more detailed timing model</a:t>
            </a:r>
          </a:p>
          <a:p>
            <a:pPr marL="355600" indent="-344488"/>
            <a:r>
              <a:rPr lang="en-US" dirty="0"/>
              <a:t>GCCG could leverage CDI for applications where available (in Amazon)</a:t>
            </a:r>
          </a:p>
        </p:txBody>
      </p:sp>
      <p:sp>
        <p:nvSpPr>
          <p:cNvPr id="3" name="Title 2">
            <a:extLst>
              <a:ext uri="{FF2B5EF4-FFF2-40B4-BE49-F238E27FC236}">
                <a16:creationId xmlns:a16="http://schemas.microsoft.com/office/drawing/2014/main" id="{1F806EC2-1DE8-7344-9D13-9C1DE95356A3}"/>
              </a:ext>
            </a:extLst>
          </p:cNvPr>
          <p:cNvSpPr>
            <a:spLocks noGrp="1"/>
          </p:cNvSpPr>
          <p:nvPr>
            <p:ph type="title"/>
          </p:nvPr>
        </p:nvSpPr>
        <p:spPr/>
        <p:txBody>
          <a:bodyPr/>
          <a:lstStyle/>
          <a:p>
            <a:r>
              <a:rPr lang="en-US" dirty="0"/>
              <a:t>Amazon CDI</a:t>
            </a:r>
          </a:p>
        </p:txBody>
      </p:sp>
    </p:spTree>
    <p:extLst>
      <p:ext uri="{BB962C8B-B14F-4D97-AF65-F5344CB8AC3E}">
        <p14:creationId xmlns:p14="http://schemas.microsoft.com/office/powerpoint/2010/main" val="3910853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69DE6-F19A-7A4C-A3A4-D011FD16DEE9}"/>
              </a:ext>
            </a:extLst>
          </p:cNvPr>
          <p:cNvSpPr>
            <a:spLocks noGrp="1"/>
          </p:cNvSpPr>
          <p:nvPr>
            <p:ph idx="1"/>
          </p:nvPr>
        </p:nvSpPr>
        <p:spPr/>
        <p:txBody>
          <a:bodyPr>
            <a:normAutofit/>
          </a:bodyPr>
          <a:lstStyle/>
          <a:p>
            <a:pPr marL="355600" indent="-344488"/>
            <a:r>
              <a:rPr lang="en-US" dirty="0"/>
              <a:t>The GCCG working group is Addressing this set of problems</a:t>
            </a:r>
          </a:p>
          <a:p>
            <a:pPr marL="355600" indent="-344488"/>
            <a:endParaRPr lang="en-US" dirty="0"/>
          </a:p>
          <a:p>
            <a:pPr marL="355600" indent="-344488"/>
            <a:r>
              <a:rPr lang="en-US" dirty="0"/>
              <a:t>The last difficult problem in broadcast production (personal view):</a:t>
            </a:r>
          </a:p>
          <a:p>
            <a:pPr marL="355600" indent="-344488"/>
            <a:r>
              <a:rPr lang="en-US" dirty="0"/>
              <a:t>How can I do a complex multichannel production in the cloud, with comparable latency to on-premises and get it to the viewer?</a:t>
            </a:r>
          </a:p>
          <a:p>
            <a:pPr marL="355600" indent="-344488"/>
            <a:r>
              <a:rPr lang="en-US" dirty="0"/>
              <a:t>Numerous technical challenges</a:t>
            </a:r>
          </a:p>
          <a:p>
            <a:pPr marL="355600" indent="-344488"/>
            <a:endParaRPr lang="en-US" dirty="0"/>
          </a:p>
          <a:p>
            <a:pPr marL="355600" indent="-344488"/>
            <a:r>
              <a:rPr lang="en-US" dirty="0">
                <a:hlinkClick r:id="rId2"/>
              </a:rPr>
              <a:t>https://vsf.tv/Ground-Cloud-Cloud-Ground.shtml</a:t>
            </a:r>
            <a:endParaRPr lang="en-US" dirty="0"/>
          </a:p>
        </p:txBody>
      </p:sp>
      <p:sp>
        <p:nvSpPr>
          <p:cNvPr id="3" name="Title 2">
            <a:extLst>
              <a:ext uri="{FF2B5EF4-FFF2-40B4-BE49-F238E27FC236}">
                <a16:creationId xmlns:a16="http://schemas.microsoft.com/office/drawing/2014/main" id="{1F806EC2-1DE8-7344-9D13-9C1DE95356A3}"/>
              </a:ext>
            </a:extLst>
          </p:cNvPr>
          <p:cNvSpPr>
            <a:spLocks noGrp="1"/>
          </p:cNvSpPr>
          <p:nvPr>
            <p:ph type="title"/>
          </p:nvPr>
        </p:nvSpPr>
        <p:spPr/>
        <p:txBody>
          <a:bodyPr/>
          <a:lstStyle/>
          <a:p>
            <a:r>
              <a:rPr lang="en-US" dirty="0"/>
              <a:t>What is the VSF GCCG working group</a:t>
            </a:r>
          </a:p>
        </p:txBody>
      </p:sp>
    </p:spTree>
    <p:extLst>
      <p:ext uri="{BB962C8B-B14F-4D97-AF65-F5344CB8AC3E}">
        <p14:creationId xmlns:p14="http://schemas.microsoft.com/office/powerpoint/2010/main" val="1800723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1351</TotalTime>
  <Words>2159</Words>
  <Application>Microsoft Office PowerPoint</Application>
  <PresentationFormat>Widescreen</PresentationFormat>
  <Paragraphs>287</Paragraphs>
  <Slides>18</Slides>
  <Notes>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Segoe UI</vt:lpstr>
      <vt:lpstr>Wingdings</vt:lpstr>
      <vt:lpstr>Office Theme</vt:lpstr>
      <vt:lpstr>PowerPoint Presentation</vt:lpstr>
      <vt:lpstr>PowerPoint Presentation</vt:lpstr>
      <vt:lpstr>What is Ground-cloud-cloud-ground (GCCG)?</vt:lpstr>
      <vt:lpstr>Moving Cloud production to the next level</vt:lpstr>
      <vt:lpstr>Cloud production – What makes it difficult? </vt:lpstr>
      <vt:lpstr>I’ll just do 2110 in the cloud</vt:lpstr>
      <vt:lpstr>Cloud-vendor specific transport</vt:lpstr>
      <vt:lpstr>Amazon CDI</vt:lpstr>
      <vt:lpstr>What is the VSF GCCG working group</vt:lpstr>
      <vt:lpstr>Orchestration and Control</vt:lpstr>
      <vt:lpstr>What are the “operating points” we see today (for TV)</vt:lpstr>
      <vt:lpstr>Where are the points-of-interoperability?</vt:lpstr>
      <vt:lpstr>VSF and other Related Work In Progress</vt:lpstr>
      <vt:lpstr>The “time variability / time floating” work</vt:lpstr>
      <vt:lpstr>What is the “spec”  of latency and variability?</vt:lpstr>
      <vt:lpstr>Summary of Consensus Views and path forward</vt:lpstr>
      <vt:lpstr>Where do we go from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Laila Bishay</dc:creator>
  <cp:lastModifiedBy>Mailhot, John</cp:lastModifiedBy>
  <cp:revision>16</cp:revision>
  <dcterms:created xsi:type="dcterms:W3CDTF">2022-07-25T14:48:25Z</dcterms:created>
  <dcterms:modified xsi:type="dcterms:W3CDTF">2022-09-08T21:25:15Z</dcterms:modified>
</cp:coreProperties>
</file>