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1171" r:id="rId5"/>
    <p:sldId id="294" r:id="rId6"/>
    <p:sldId id="1149" r:id="rId7"/>
    <p:sldId id="1124" r:id="rId8"/>
    <p:sldId id="1122" r:id="rId9"/>
    <p:sldId id="256" r:id="rId10"/>
    <p:sldId id="1174" r:id="rId11"/>
    <p:sldId id="1158" r:id="rId12"/>
    <p:sldId id="1177" r:id="rId13"/>
    <p:sldId id="1129" r:id="rId14"/>
    <p:sldId id="259" r:id="rId15"/>
    <p:sldId id="1139" r:id="rId16"/>
    <p:sldId id="1130" r:id="rId17"/>
    <p:sldId id="1159" r:id="rId18"/>
    <p:sldId id="1142" r:id="rId19"/>
    <p:sldId id="1172" r:id="rId20"/>
    <p:sldId id="1135" r:id="rId21"/>
    <p:sldId id="1140" r:id="rId22"/>
    <p:sldId id="1173" r:id="rId23"/>
    <p:sldId id="1160" r:id="rId24"/>
    <p:sldId id="1165" r:id="rId25"/>
    <p:sldId id="1166" r:id="rId26"/>
    <p:sldId id="1176" r:id="rId27"/>
    <p:sldId id="1164" r:id="rId28"/>
    <p:sldId id="1146" r:id="rId29"/>
    <p:sldId id="114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stiukevych, Ievgen" initials="KI" lastIdx="8" clrIdx="0">
    <p:extLst>
      <p:ext uri="{19B8F6BF-5375-455C-9EA6-DF929625EA0E}">
        <p15:presenceInfo xmlns:p15="http://schemas.microsoft.com/office/powerpoint/2012/main" userId="S::kostiukevych@ebu.ch::068c42d9-ba0d-45e7-abfa-435eca16c0b3" providerId="AD"/>
      </p:ext>
    </p:extLst>
  </p:cmAuthor>
  <p:cmAuthor id="2" name="andrew.bonney@bbc.co.uk" initials="an" lastIdx="3" clrIdx="1">
    <p:extLst>
      <p:ext uri="{19B8F6BF-5375-455C-9EA6-DF929625EA0E}">
        <p15:presenceInfo xmlns:p15="http://schemas.microsoft.com/office/powerpoint/2012/main" userId="S::urn:spo:guest#andrew.bonney@bbc.co.uk::" providerId="AD"/>
      </p:ext>
    </p:extLst>
  </p:cmAuthor>
  <p:cmAuthor id="3" name="Vermost, Willem" initials="VW" lastIdx="1" clrIdx="2">
    <p:extLst>
      <p:ext uri="{19B8F6BF-5375-455C-9EA6-DF929625EA0E}">
        <p15:presenceInfo xmlns:p15="http://schemas.microsoft.com/office/powerpoint/2012/main" userId="S::vermost@ebu.ch::aad7b026-cb7d-4b2a-8a01-4ff4ca45252a" providerId="AD"/>
      </p:ext>
    </p:extLst>
  </p:cmAuthor>
  <p:cmAuthor id="4" name="Andrew Bonney" initials="AB" lastIdx="3" clrIdx="3">
    <p:extLst>
      <p:ext uri="{19B8F6BF-5375-455C-9EA6-DF929625EA0E}">
        <p15:presenceInfo xmlns:p15="http://schemas.microsoft.com/office/powerpoint/2012/main" userId="S::andrew.bonney_bbc.co.uk#ext#@ebu1.onmicrosoft.com::927d65ea-d3ae-4f8f-876b-b6806aa186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6FE88-45E3-889C-1AFF-0B881BD23B94}" v="8" dt="2022-09-11T08:59:33.552"/>
    <p1510:client id="{A1A331A6-B2C7-D441-8D29-66A68DBA9C6F}" v="15" dt="2022-09-11T09:00:02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94709"/>
  </p:normalViewPr>
  <p:slideViewPr>
    <p:cSldViewPr snapToGrid="0" snapToObjects="1">
      <p:cViewPr varScale="1">
        <p:scale>
          <a:sx n="138" d="100"/>
          <a:sy n="138" d="100"/>
        </p:scale>
        <p:origin x="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m Vermost" userId="S::wim.vermost_vrt.be#ext#@ebu1.onmicrosoft.com::79ee6327-8d1b-47ef-9cb5-cb57dd73b236" providerId="AD" clId="Web-{6BC6FE88-45E3-889C-1AFF-0B881BD23B94}"/>
    <pc:docChg chg="modSld">
      <pc:chgData name="Wim Vermost" userId="S::wim.vermost_vrt.be#ext#@ebu1.onmicrosoft.com::79ee6327-8d1b-47ef-9cb5-cb57dd73b236" providerId="AD" clId="Web-{6BC6FE88-45E3-889C-1AFF-0B881BD23B94}" dt="2022-09-11T08:59:33.552" v="7" actId="1076"/>
      <pc:docMkLst>
        <pc:docMk/>
      </pc:docMkLst>
      <pc:sldChg chg="addSp delSp modSp">
        <pc:chgData name="Wim Vermost" userId="S::wim.vermost_vrt.be#ext#@ebu1.onmicrosoft.com::79ee6327-8d1b-47ef-9cb5-cb57dd73b236" providerId="AD" clId="Web-{6BC6FE88-45E3-889C-1AFF-0B881BD23B94}" dt="2022-09-11T08:59:33.552" v="7" actId="1076"/>
        <pc:sldMkLst>
          <pc:docMk/>
          <pc:sldMk cId="2642218011" sldId="1171"/>
        </pc:sldMkLst>
        <pc:picChg chg="add mod">
          <ac:chgData name="Wim Vermost" userId="S::wim.vermost_vrt.be#ext#@ebu1.onmicrosoft.com::79ee6327-8d1b-47ef-9cb5-cb57dd73b236" providerId="AD" clId="Web-{6BC6FE88-45E3-889C-1AFF-0B881BD23B94}" dt="2022-09-11T08:58:56.660" v="5" actId="1076"/>
          <ac:picMkLst>
            <pc:docMk/>
            <pc:sldMk cId="2642218011" sldId="1171"/>
            <ac:picMk id="2" creationId="{7FE855E7-A13B-ED88-084B-641C1822BFD9}"/>
          </ac:picMkLst>
        </pc:picChg>
        <pc:picChg chg="del">
          <ac:chgData name="Wim Vermost" userId="S::wim.vermost_vrt.be#ext#@ebu1.onmicrosoft.com::79ee6327-8d1b-47ef-9cb5-cb57dd73b236" providerId="AD" clId="Web-{6BC6FE88-45E3-889C-1AFF-0B881BD23B94}" dt="2022-09-11T08:58:15.893" v="0"/>
          <ac:picMkLst>
            <pc:docMk/>
            <pc:sldMk cId="2642218011" sldId="1171"/>
            <ac:picMk id="16" creationId="{DD03D255-D63A-4312-8706-2C811C1E1776}"/>
          </ac:picMkLst>
        </pc:picChg>
        <pc:picChg chg="mod">
          <ac:chgData name="Wim Vermost" userId="S::wim.vermost_vrt.be#ext#@ebu1.onmicrosoft.com::79ee6327-8d1b-47ef-9cb5-cb57dd73b236" providerId="AD" clId="Web-{6BC6FE88-45E3-889C-1AFF-0B881BD23B94}" dt="2022-09-11T08:59:33.552" v="7" actId="1076"/>
          <ac:picMkLst>
            <pc:docMk/>
            <pc:sldMk cId="2642218011" sldId="1171"/>
            <ac:picMk id="18" creationId="{BBB589C5-E3A6-4FB0-8667-06CE264F56B0}"/>
          </ac:picMkLst>
        </pc:picChg>
      </pc:sldChg>
    </pc:docChg>
  </pc:docChgLst>
  <pc:docChgLst>
    <pc:chgData name="Kostiukevych, Ievgen" userId="068c42d9-ba0d-45e7-abfa-435eca16c0b3" providerId="ADAL" clId="{A1A331A6-B2C7-D441-8D29-66A68DBA9C6F}"/>
    <pc:docChg chg="undo custSel addSld delSld modSld">
      <pc:chgData name="Kostiukevych, Ievgen" userId="068c42d9-ba0d-45e7-abfa-435eca16c0b3" providerId="ADAL" clId="{A1A331A6-B2C7-D441-8D29-66A68DBA9C6F}" dt="2022-09-11T10:13:00.574" v="130" actId="13926"/>
      <pc:docMkLst>
        <pc:docMk/>
      </pc:docMkLst>
      <pc:sldChg chg="modSp mod">
        <pc:chgData name="Kostiukevych, Ievgen" userId="068c42d9-ba0d-45e7-abfa-435eca16c0b3" providerId="ADAL" clId="{A1A331A6-B2C7-D441-8D29-66A68DBA9C6F}" dt="2022-09-11T07:22:04.371" v="110" actId="20577"/>
        <pc:sldMkLst>
          <pc:docMk/>
          <pc:sldMk cId="401612109" sldId="259"/>
        </pc:sldMkLst>
        <pc:spChg chg="mod">
          <ac:chgData name="Kostiukevych, Ievgen" userId="068c42d9-ba0d-45e7-abfa-435eca16c0b3" providerId="ADAL" clId="{A1A331A6-B2C7-D441-8D29-66A68DBA9C6F}" dt="2022-09-11T07:22:04.371" v="110" actId="20577"/>
          <ac:spMkLst>
            <pc:docMk/>
            <pc:sldMk cId="401612109" sldId="259"/>
            <ac:spMk id="10" creationId="{C3E0D81A-3B78-3048-B8C4-6300F7C52A10}"/>
          </ac:spMkLst>
        </pc:spChg>
      </pc:sldChg>
      <pc:sldChg chg="modSp mod">
        <pc:chgData name="Kostiukevych, Ievgen" userId="068c42d9-ba0d-45e7-abfa-435eca16c0b3" providerId="ADAL" clId="{A1A331A6-B2C7-D441-8D29-66A68DBA9C6F}" dt="2022-09-11T07:22:28.763" v="121" actId="20577"/>
        <pc:sldMkLst>
          <pc:docMk/>
          <pc:sldMk cId="1396327706" sldId="1135"/>
        </pc:sldMkLst>
        <pc:spChg chg="mod">
          <ac:chgData name="Kostiukevych, Ievgen" userId="068c42d9-ba0d-45e7-abfa-435eca16c0b3" providerId="ADAL" clId="{A1A331A6-B2C7-D441-8D29-66A68DBA9C6F}" dt="2022-09-11T07:22:28.763" v="121" actId="20577"/>
          <ac:spMkLst>
            <pc:docMk/>
            <pc:sldMk cId="1396327706" sldId="1135"/>
            <ac:spMk id="10" creationId="{C3E0D81A-3B78-3048-B8C4-6300F7C52A10}"/>
          </ac:spMkLst>
        </pc:spChg>
      </pc:sldChg>
      <pc:sldChg chg="modSp mod">
        <pc:chgData name="Kostiukevych, Ievgen" userId="068c42d9-ba0d-45e7-abfa-435eca16c0b3" providerId="ADAL" clId="{A1A331A6-B2C7-D441-8D29-66A68DBA9C6F}" dt="2022-09-11T07:12:41.990" v="1" actId="27636"/>
        <pc:sldMkLst>
          <pc:docMk/>
          <pc:sldMk cId="371454466" sldId="1146"/>
        </pc:sldMkLst>
        <pc:spChg chg="mod">
          <ac:chgData name="Kostiukevych, Ievgen" userId="068c42d9-ba0d-45e7-abfa-435eca16c0b3" providerId="ADAL" clId="{A1A331A6-B2C7-D441-8D29-66A68DBA9C6F}" dt="2022-09-11T07:12:41.990" v="1" actId="27636"/>
          <ac:spMkLst>
            <pc:docMk/>
            <pc:sldMk cId="371454466" sldId="1146"/>
            <ac:spMk id="4" creationId="{EAD400C2-D7FE-5447-9E6E-9FF31A260CD1}"/>
          </ac:spMkLst>
        </pc:spChg>
      </pc:sldChg>
      <pc:sldChg chg="modSp mod">
        <pc:chgData name="Kostiukevych, Ievgen" userId="068c42d9-ba0d-45e7-abfa-435eca16c0b3" providerId="ADAL" clId="{A1A331A6-B2C7-D441-8D29-66A68DBA9C6F}" dt="2022-09-11T07:21:19.348" v="102" actId="27636"/>
        <pc:sldMkLst>
          <pc:docMk/>
          <pc:sldMk cId="1780027786" sldId="1149"/>
        </pc:sldMkLst>
        <pc:spChg chg="mod">
          <ac:chgData name="Kostiukevych, Ievgen" userId="068c42d9-ba0d-45e7-abfa-435eca16c0b3" providerId="ADAL" clId="{A1A331A6-B2C7-D441-8D29-66A68DBA9C6F}" dt="2022-09-11T07:21:19.348" v="102" actId="27636"/>
          <ac:spMkLst>
            <pc:docMk/>
            <pc:sldMk cId="1780027786" sldId="1149"/>
            <ac:spMk id="2" creationId="{43F636D5-66E0-0C4B-9029-47BED0A6BCF2}"/>
          </ac:spMkLst>
        </pc:spChg>
      </pc:sldChg>
      <pc:sldChg chg="delSp del mod">
        <pc:chgData name="Kostiukevych, Ievgen" userId="068c42d9-ba0d-45e7-abfa-435eca16c0b3" providerId="ADAL" clId="{A1A331A6-B2C7-D441-8D29-66A68DBA9C6F}" dt="2022-09-11T07:23:56.130" v="124" actId="2696"/>
        <pc:sldMkLst>
          <pc:docMk/>
          <pc:sldMk cId="2304733962" sldId="1156"/>
        </pc:sldMkLst>
        <pc:picChg chg="del">
          <ac:chgData name="Kostiukevych, Ievgen" userId="068c42d9-ba0d-45e7-abfa-435eca16c0b3" providerId="ADAL" clId="{A1A331A6-B2C7-D441-8D29-66A68DBA9C6F}" dt="2022-09-11T07:23:34.645" v="122" actId="478"/>
          <ac:picMkLst>
            <pc:docMk/>
            <pc:sldMk cId="2304733962" sldId="1156"/>
            <ac:picMk id="4" creationId="{6DD1B1DF-CEBE-ADB4-95F0-FCFB58892F2A}"/>
          </ac:picMkLst>
        </pc:picChg>
        <pc:picChg chg="del">
          <ac:chgData name="Kostiukevych, Ievgen" userId="068c42d9-ba0d-45e7-abfa-435eca16c0b3" providerId="ADAL" clId="{A1A331A6-B2C7-D441-8D29-66A68DBA9C6F}" dt="2022-09-11T07:23:36.329" v="123" actId="478"/>
          <ac:picMkLst>
            <pc:docMk/>
            <pc:sldMk cId="2304733962" sldId="1156"/>
            <ac:picMk id="6" creationId="{934AE44E-1B78-AD0D-5668-A8E0C1A85D36}"/>
          </ac:picMkLst>
        </pc:picChg>
      </pc:sldChg>
      <pc:sldChg chg="addSp delSp modSp mod">
        <pc:chgData name="Kostiukevych, Ievgen" userId="068c42d9-ba0d-45e7-abfa-435eca16c0b3" providerId="ADAL" clId="{A1A331A6-B2C7-D441-8D29-66A68DBA9C6F}" dt="2022-09-11T07:14:36.183" v="33" actId="20577"/>
        <pc:sldMkLst>
          <pc:docMk/>
          <pc:sldMk cId="810118566" sldId="1158"/>
        </pc:sldMkLst>
        <pc:spChg chg="mod">
          <ac:chgData name="Kostiukevych, Ievgen" userId="068c42d9-ba0d-45e7-abfa-435eca16c0b3" providerId="ADAL" clId="{A1A331A6-B2C7-D441-8D29-66A68DBA9C6F}" dt="2022-09-11T07:14:13.035" v="7" actId="207"/>
          <ac:spMkLst>
            <pc:docMk/>
            <pc:sldMk cId="810118566" sldId="1158"/>
            <ac:spMk id="2" creationId="{43F636D5-66E0-0C4B-9029-47BED0A6BCF2}"/>
          </ac:spMkLst>
        </pc:spChg>
        <pc:spChg chg="mod">
          <ac:chgData name="Kostiukevych, Ievgen" userId="068c42d9-ba0d-45e7-abfa-435eca16c0b3" providerId="ADAL" clId="{A1A331A6-B2C7-D441-8D29-66A68DBA9C6F}" dt="2022-09-11T07:14:36.183" v="33" actId="20577"/>
          <ac:spMkLst>
            <pc:docMk/>
            <pc:sldMk cId="810118566" sldId="1158"/>
            <ac:spMk id="3" creationId="{A6F67C74-24D4-164C-BA8B-FC848DBAB4BF}"/>
          </ac:spMkLst>
        </pc:spChg>
        <pc:spChg chg="add del mod">
          <ac:chgData name="Kostiukevych, Ievgen" userId="068c42d9-ba0d-45e7-abfa-435eca16c0b3" providerId="ADAL" clId="{A1A331A6-B2C7-D441-8D29-66A68DBA9C6F}" dt="2022-09-11T07:13:53.250" v="3"/>
          <ac:spMkLst>
            <pc:docMk/>
            <pc:sldMk cId="810118566" sldId="1158"/>
            <ac:spMk id="4" creationId="{6EF476DE-F3CA-758F-2D0B-AD9ED42971F9}"/>
          </ac:spMkLst>
        </pc:spChg>
      </pc:sldChg>
      <pc:sldChg chg="modSp mod">
        <pc:chgData name="Kostiukevych, Ievgen" userId="068c42d9-ba0d-45e7-abfa-435eca16c0b3" providerId="ADAL" clId="{A1A331A6-B2C7-D441-8D29-66A68DBA9C6F}" dt="2022-09-11T09:00:02.983" v="128" actId="1076"/>
        <pc:sldMkLst>
          <pc:docMk/>
          <pc:sldMk cId="2642218011" sldId="1171"/>
        </pc:sldMkLst>
        <pc:picChg chg="mod">
          <ac:chgData name="Kostiukevych, Ievgen" userId="068c42d9-ba0d-45e7-abfa-435eca16c0b3" providerId="ADAL" clId="{A1A331A6-B2C7-D441-8D29-66A68DBA9C6F}" dt="2022-09-11T08:59:55.864" v="125" actId="1076"/>
          <ac:picMkLst>
            <pc:docMk/>
            <pc:sldMk cId="2642218011" sldId="1171"/>
            <ac:picMk id="2" creationId="{7FE855E7-A13B-ED88-084B-641C1822BFD9}"/>
          </ac:picMkLst>
        </pc:picChg>
        <pc:picChg chg="mod">
          <ac:chgData name="Kostiukevych, Ievgen" userId="068c42d9-ba0d-45e7-abfa-435eca16c0b3" providerId="ADAL" clId="{A1A331A6-B2C7-D441-8D29-66A68DBA9C6F}" dt="2022-09-11T09:00:02.983" v="128" actId="1076"/>
          <ac:picMkLst>
            <pc:docMk/>
            <pc:sldMk cId="2642218011" sldId="1171"/>
            <ac:picMk id="9" creationId="{83390052-D58E-4F4B-8E2D-81B831295E18}"/>
          </ac:picMkLst>
        </pc:picChg>
        <pc:picChg chg="mod">
          <ac:chgData name="Kostiukevych, Ievgen" userId="068c42d9-ba0d-45e7-abfa-435eca16c0b3" providerId="ADAL" clId="{A1A331A6-B2C7-D441-8D29-66A68DBA9C6F}" dt="2022-09-11T08:59:59.961" v="126" actId="1076"/>
          <ac:picMkLst>
            <pc:docMk/>
            <pc:sldMk cId="2642218011" sldId="1171"/>
            <ac:picMk id="14" creationId="{0DAC7056-1E46-4C6B-8B52-ECEF4AB9F4E5}"/>
          </ac:picMkLst>
        </pc:picChg>
      </pc:sldChg>
      <pc:sldChg chg="addSp modSp add mod">
        <pc:chgData name="Kostiukevych, Ievgen" userId="068c42d9-ba0d-45e7-abfa-435eca16c0b3" providerId="ADAL" clId="{A1A331A6-B2C7-D441-8D29-66A68DBA9C6F}" dt="2022-09-11T10:13:00.574" v="130" actId="13926"/>
        <pc:sldMkLst>
          <pc:docMk/>
          <pc:sldMk cId="2244169187" sldId="1177"/>
        </pc:sldMkLst>
        <pc:spChg chg="mod">
          <ac:chgData name="Kostiukevych, Ievgen" userId="068c42d9-ba0d-45e7-abfa-435eca16c0b3" providerId="ADAL" clId="{A1A331A6-B2C7-D441-8D29-66A68DBA9C6F}" dt="2022-09-11T10:13:00.574" v="130" actId="13926"/>
          <ac:spMkLst>
            <pc:docMk/>
            <pc:sldMk cId="2244169187" sldId="1177"/>
            <ac:spMk id="2" creationId="{43F636D5-66E0-0C4B-9029-47BED0A6BCF2}"/>
          </ac:spMkLst>
        </pc:spChg>
        <pc:spChg chg="add mod">
          <ac:chgData name="Kostiukevych, Ievgen" userId="068c42d9-ba0d-45e7-abfa-435eca16c0b3" providerId="ADAL" clId="{A1A331A6-B2C7-D441-8D29-66A68DBA9C6F}" dt="2022-09-11T07:19:57.964" v="100" actId="20577"/>
          <ac:spMkLst>
            <pc:docMk/>
            <pc:sldMk cId="2244169187" sldId="1177"/>
            <ac:spMk id="5" creationId="{645731AC-F184-0924-3A67-657166961E5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8F313C-3E64-734D-93D6-08A1456FC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9DC5B-9527-C14F-9865-FD3893A817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55909-6A04-6346-9E67-3829A77519D8}" type="datetimeFigureOut">
              <a:rPr lang="en-US" smtClean="0"/>
              <a:t>9/11/22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BFC8F-4D66-8C45-ADC5-5A097B7356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EDE9B-8B37-9A40-8C10-5152508A2C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AAF4E-8C0E-6A41-8482-B4E850121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E2E65-51DC-2E41-B3FA-DD7FF3D846A7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FFCC4-7B02-7141-B649-FA55BBBAD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1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7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10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8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7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22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5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09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53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1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19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FCC4-7B02-7141-B649-FA55BBBAD0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534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2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9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9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FCC4-7B02-7141-B649-FA55BBBAD0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78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FCC4-7B02-7141-B649-FA55BBBAD0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85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FCC4-7B02-7141-B649-FA55BBBAD0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06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7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FCC4-7B02-7141-B649-FA55BBBAD0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61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FCC4-7B02-7141-B649-FA55BBBAD0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263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73BF-EF20-4BB9-8EE4-B320B23497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2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4EEA-3739-2948-9376-ED5B15AEF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06D44-9D2D-8A4E-9508-ED5DF6266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4C50F-9C7A-0047-AB59-9BEFA6FA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397B5-771A-5549-86D8-F1A36596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BE17C-CB4C-9B4F-9B32-520B20ED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72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EB3F-814C-D443-9A61-03F59AD3C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ECA3D-E0FE-6349-B63B-7B62FDD66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4798A-B72A-4949-8EEF-46E48334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54DA6-2B8C-E04A-AFCF-AE5BA3A4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A1210-E33E-0E4E-9516-84495305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20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2E81D-4504-6B42-9D2E-297DCCD33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131220-1071-B64D-9C63-95FAEC310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25E4C-C5A1-0245-A34F-F46CDE73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EC6E8-EBF7-9A46-8517-D655D764F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21744-35D3-D440-BB78-D97FE2B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5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C2A19E8D-1339-C340-954B-A90268DF5A2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star, dark, black, sitting&#10;&#10;Description automatically generated">
            <a:extLst>
              <a:ext uri="{FF2B5EF4-FFF2-40B4-BE49-F238E27FC236}">
                <a16:creationId xmlns:a16="http://schemas.microsoft.com/office/drawing/2014/main" id="{F32D3C19-1475-478F-97CB-9B273DE21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0128" y="6039488"/>
            <a:ext cx="728702" cy="783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ECAC48-2A87-2DE0-9F90-FDF8BB6D3E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238" y="6602682"/>
            <a:ext cx="868084" cy="255319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E16AFCA-B6A4-AA3C-1745-C89C930EFB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629" y="6683629"/>
            <a:ext cx="780489" cy="12961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580E0EE-0C7B-21E6-B4D5-656F4F27FF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849" y="6639697"/>
            <a:ext cx="177369" cy="177369"/>
          </a:xfrm>
          <a:prstGeom prst="rect">
            <a:avLst/>
          </a:prstGeom>
        </p:spPr>
      </p:pic>
      <p:pic>
        <p:nvPicPr>
          <p:cNvPr id="11" name="Picture 10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A2505B4C-8297-1FB9-DE44-6F84BDA6BC3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83022" y="6633502"/>
            <a:ext cx="1035044" cy="1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40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5B2877-6AC5-4086-8861-671C1E55F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366" y="6602681"/>
            <a:ext cx="868084" cy="255319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550562B-300A-4AD7-AC35-2F14D9A2E3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28" y="6683628"/>
            <a:ext cx="780489" cy="1296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854127-4DD2-4AE2-BA8B-F45AA6C3C7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847" y="6639696"/>
            <a:ext cx="177369" cy="17736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8BFB42F-2083-4849-BE5F-9F0B6E78E0B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22947" y="6639030"/>
            <a:ext cx="199862" cy="183298"/>
          </a:xfrm>
          <a:prstGeom prst="rect">
            <a:avLst/>
          </a:prstGeom>
        </p:spPr>
      </p:pic>
      <p:pic>
        <p:nvPicPr>
          <p:cNvPr id="10" name="Picture 9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DCDBE3DB-1D27-40F8-967D-7EFEEF94EB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67540" y="6633501"/>
            <a:ext cx="1035044" cy="189758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668C8BE-216E-465F-BEE3-DB26F1B56CE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47315" y="6638564"/>
            <a:ext cx="313320" cy="174676"/>
          </a:xfrm>
          <a:prstGeom prst="rect">
            <a:avLst/>
          </a:prstGeom>
        </p:spPr>
      </p:pic>
      <p:pic>
        <p:nvPicPr>
          <p:cNvPr id="12" name="Picture 11" descr="A picture containing star, dark, black, sitting&#10;&#10;Description automatically generated">
            <a:extLst>
              <a:ext uri="{FF2B5EF4-FFF2-40B4-BE49-F238E27FC236}">
                <a16:creationId xmlns:a16="http://schemas.microsoft.com/office/drawing/2014/main" id="{4FD36BD6-750C-424F-A79B-AA5C3C3CE04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20128" y="6039488"/>
            <a:ext cx="728702" cy="7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45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relateerde afbeelding">
            <a:extLst>
              <a:ext uri="{FF2B5EF4-FFF2-40B4-BE49-F238E27FC236}">
                <a16:creationId xmlns:a16="http://schemas.microsoft.com/office/drawing/2014/main" id="{D6B26960-2A95-4C78-86BF-74CA3EE68FE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576397" y="1550401"/>
            <a:ext cx="4965812" cy="4741113"/>
          </a:xfrm>
          <a:ln>
            <a:noFill/>
          </a:ln>
        </p:spPr>
        <p:txBody>
          <a:bodyPr>
            <a:normAutofit/>
          </a:bodyPr>
          <a:lstStyle>
            <a:lvl1pPr marL="0" indent="0">
              <a:buClrTx/>
              <a:buSzPct val="100000"/>
              <a:buFontTx/>
              <a:buNone/>
              <a:defRPr sz="2133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/>
              <a:t>SUBTITLE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6109490" y="0"/>
            <a:ext cx="6082511" cy="6858000"/>
          </a:xfrm>
          <a:prstGeom prst="rect">
            <a:avLst/>
          </a:prstGeom>
          <a:solidFill>
            <a:srgbClr val="253F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607546" y="720385"/>
            <a:ext cx="4665127" cy="5554528"/>
          </a:xfrm>
          <a:ln>
            <a:noFill/>
          </a:ln>
        </p:spPr>
        <p:txBody>
          <a:bodyPr>
            <a:normAutofit/>
          </a:bodyPr>
          <a:lstStyle>
            <a:lvl1pPr marL="457189" indent="-457189">
              <a:lnSpc>
                <a:spcPct val="150000"/>
              </a:lnSpc>
              <a:buClrTx/>
              <a:buSzPct val="100000"/>
              <a:buFont typeface="+mj-lt"/>
              <a:buAutoNum type="arabicPeriod"/>
              <a:defRPr sz="2133">
                <a:solidFill>
                  <a:srgbClr val="FFFFFF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/>
              <a:t>LIST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6397" y="424039"/>
            <a:ext cx="4965811" cy="1143000"/>
          </a:xfrm>
          <a:ln>
            <a:noFill/>
          </a:ln>
        </p:spPr>
        <p:txBody>
          <a:bodyPr>
            <a:normAutofit/>
          </a:bodyPr>
          <a:lstStyle>
            <a:lvl1pPr algn="l">
              <a:defRPr sz="3733" b="1">
                <a:solidFill>
                  <a:srgbClr val="253F93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TITLE</a:t>
            </a:r>
          </a:p>
        </p:txBody>
      </p:sp>
      <p:pic>
        <p:nvPicPr>
          <p:cNvPr id="15" name="Picture 14" descr="A picture containing star, dark, black, sitting&#10;&#10;Description automatically generated">
            <a:extLst>
              <a:ext uri="{FF2B5EF4-FFF2-40B4-BE49-F238E27FC236}">
                <a16:creationId xmlns:a16="http://schemas.microsoft.com/office/drawing/2014/main" id="{50F1798C-2262-4651-B61C-4634E182F8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28" y="79169"/>
            <a:ext cx="728702" cy="7837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26214-211A-96FE-86B8-38AD9B21A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238" y="6602682"/>
            <a:ext cx="868084" cy="255319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C022776-E689-6DF8-4508-A73DFC4126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629" y="6683629"/>
            <a:ext cx="780489" cy="12961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D645A65-1EBB-6FAE-D260-BFBEA43306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849" y="6639697"/>
            <a:ext cx="177369" cy="177369"/>
          </a:xfrm>
          <a:prstGeom prst="rect">
            <a:avLst/>
          </a:prstGeom>
        </p:spPr>
      </p:pic>
      <p:pic>
        <p:nvPicPr>
          <p:cNvPr id="17" name="Picture 16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7C2769A6-86C4-85B8-D87F-1ED45F4C0E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83022" y="6633502"/>
            <a:ext cx="1035044" cy="1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9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5DD9C-EDF0-5442-B9AC-F6ADF5BD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9FDE4-73A3-6448-8C5A-48D2786A1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2F23C-7A91-4E48-88EE-5823879E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AD7A9-7469-D047-8D2C-D6E0F5464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D7BF-143A-214F-9ACC-BDA745F1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57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CD98-AAD1-E240-ADFF-2EB96FE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3FC16-9F19-0147-9E8E-217C24BA7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F99FA-B466-6343-95CC-3FE09CD0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47C55-6563-FE4E-B036-94B399DE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CDF31-E6AD-304F-950B-96E26A86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13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ABD1-596C-5A42-B3A5-E01456B12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E8C5F-FAA4-2E47-BA5B-BCCB6FA7E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7BB44-4AF3-FD4E-A6A5-F0C48F870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7BE3D-8617-4746-A661-15A000D6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93E0D-88AC-954F-A8D7-26ECDE37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DB7C2-8680-3F4E-ADB5-1B6A466C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0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D5A1-3D29-7145-90B2-DEE62A12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65B27-2107-9446-B2A4-59560A54D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A5C28-515F-A04A-8FA8-09DD38FA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07099-1A40-C248-9424-55A7EA397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EC15F-66DD-0D43-830D-3E9B73775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934-E136-3343-BAA6-5164809E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D47211-BD74-2D4B-98A6-9349A7CE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2F5256-D0CF-7446-B12A-23F978CE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70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2653-A999-0C46-9877-87C2864B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74086-4278-EA42-8493-514D3583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D29D0-E467-F844-8633-4CD96A79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3ABBD-847F-DE4E-8E46-669BC1DE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1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C64B6-7115-8A4D-8850-198077ABE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7C979-FFE9-234D-9CFE-D61847888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628B2-657C-CD40-BE07-9069120A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51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2436-50C5-D045-A537-C474D01B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2F7B0-7972-5044-9035-982011D8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219E2-872A-B041-98B9-37B153E99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C936A-C90A-8C41-AC0B-0F658F117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6DDBB-E35C-F64B-8859-335D55DE6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5D73E-ED68-9849-A3C2-1532E61D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76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F3820-6A97-1D4C-B15F-F17572254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1224A8-9407-F04A-8A0B-079073D68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1F9AA-5E45-EE4F-BE29-44ED451F6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BAD18-7820-464E-ABD9-BD9C0BEFF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C5BE5-CD3A-CC47-ABDE-0B7C3A36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47FED-18CB-DE4C-945F-90CCBB59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98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E42FD7-D7A8-014B-9BC1-07C9DEFB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A93ED-684F-2641-92FE-DC41C4DBB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86051-9961-AC4D-BFEF-A4004DB83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50468-54E4-724A-904B-9B36FBB83825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02400-5650-5B44-9677-D462C09C8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F1A5B-07A0-0F4E-A4B6-BF36DF1FE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69A45-98FE-E04E-891E-0F7404502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hyperlink" Target="https://jt-nm.org/jt-nm_tested/" TargetMode="External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hyperlink" Target="http://jt-nm.org/jt-nm_tested/" TargetMode="External"/><Relationship Id="rId9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hyperlink" Target="http://jt-nm.org/jt-nm_tested/" TargetMode="External"/><Relationship Id="rId9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jpg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jt-nm.org/jt-nm_tested/" TargetMode="Externa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390052-D58E-4F4B-8E2D-81B831295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60" r="30821" b="7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76F0840-FE76-9D49-B1A3-C3A9F322E4FF}"/>
              </a:ext>
            </a:extLst>
          </p:cNvPr>
          <p:cNvSpPr txBox="1">
            <a:spLocks/>
          </p:cNvSpPr>
          <p:nvPr/>
        </p:nvSpPr>
        <p:spPr>
          <a:xfrm>
            <a:off x="0" y="1149700"/>
            <a:ext cx="12192000" cy="297180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buNone/>
            </a:pPr>
            <a:r>
              <a:rPr lang="en-GB" sz="6400" dirty="0">
                <a:solidFill>
                  <a:schemeClr val="tx1"/>
                </a:solidFill>
                <a:latin typeface="Avenir Book"/>
              </a:rPr>
              <a:t>JT-NM TESTED AUGUST 2022</a:t>
            </a:r>
          </a:p>
          <a:p>
            <a:pPr marL="0" indent="0" algn="ctr" defTabSz="1219139">
              <a:buNone/>
            </a:pPr>
            <a:r>
              <a:rPr lang="en-GB" sz="4800" dirty="0">
                <a:solidFill>
                  <a:schemeClr val="tx1"/>
                </a:solidFill>
                <a:latin typeface="Avenir Book"/>
              </a:rPr>
              <a:t>JT-NM Tested Board Report</a:t>
            </a:r>
            <a:endParaRPr lang="en-GB" sz="4800" dirty="0">
              <a:solidFill>
                <a:schemeClr val="tx1"/>
              </a:solidFill>
            </a:endParaRPr>
          </a:p>
          <a:p>
            <a:pPr marL="0" indent="0" algn="ctr" defTabSz="1219139">
              <a:buNone/>
            </a:pP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</a:rPr>
              <a:t>IP Media Equipment Testing For Interoperable Future</a:t>
            </a:r>
            <a:endParaRPr lang="en-GB" sz="3200" i="1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AC7056-1E46-4C6B-8B52-ECEF4AB9F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319" y="6602681"/>
            <a:ext cx="868084" cy="255319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60DFAF9-F373-4AB0-8D81-866C1673E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9" y="6683629"/>
            <a:ext cx="780489" cy="129612"/>
          </a:xfrm>
          <a:prstGeom prst="rect">
            <a:avLst/>
          </a:prstGeom>
        </p:spPr>
      </p:pic>
      <p:pic>
        <p:nvPicPr>
          <p:cNvPr id="18" name="Picture 17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BBB589C5-E3A6-4FB0-8667-06CE264F5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22" y="6430302"/>
            <a:ext cx="1035044" cy="189759"/>
          </a:xfrm>
          <a:prstGeom prst="rect">
            <a:avLst/>
          </a:prstGeom>
        </p:spPr>
      </p:pic>
      <p:pic>
        <p:nvPicPr>
          <p:cNvPr id="20" name="Picture 19" descr="A picture containing star, dark, black, sitting&#10;&#10;Description automatically generated">
            <a:extLst>
              <a:ext uri="{FF2B5EF4-FFF2-40B4-BE49-F238E27FC236}">
                <a16:creationId xmlns:a16="http://schemas.microsoft.com/office/drawing/2014/main" id="{68F1A5D5-8A06-40AD-B6A5-2EB08842E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0129" y="6039489"/>
            <a:ext cx="728703" cy="783771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D3EB3986-591A-2FDF-DD48-969C36B91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1798" y="4611638"/>
            <a:ext cx="1663449" cy="166344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512A2C6-CE3E-EC6B-3122-96B38B523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9411" y="4769205"/>
            <a:ext cx="1401900" cy="1401900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456CAD01-6C17-CAA3-751F-54DF0FDF47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4489" y="4601761"/>
            <a:ext cx="1667539" cy="1667539"/>
          </a:xfrm>
          <a:prstGeom prst="rect">
            <a:avLst/>
          </a:prstGeom>
        </p:spPr>
      </p:pic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6AE8C75D-EE06-1C30-73B4-0ED53C0A46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8479" y="4747173"/>
            <a:ext cx="1401900" cy="14019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FE855E7-A13B-ED88-084B-641C1822BF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462" y="6648451"/>
            <a:ext cx="28956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18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E7C98-831C-314D-A154-7AF12083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76F0840-FE76-9D49-B1A3-C3A9F322E4FF}"/>
              </a:ext>
            </a:extLst>
          </p:cNvPr>
          <p:cNvSpPr txBox="1">
            <a:spLocks/>
          </p:cNvSpPr>
          <p:nvPr/>
        </p:nvSpPr>
        <p:spPr>
          <a:xfrm>
            <a:off x="0" y="1943100"/>
            <a:ext cx="12192000" cy="297180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spcBef>
                <a:spcPts val="0"/>
              </a:spcBef>
              <a:buNone/>
            </a:pPr>
            <a:r>
              <a:rPr lang="en-GB" sz="6400" dirty="0">
                <a:solidFill>
                  <a:prstClr val="black"/>
                </a:solidFill>
                <a:latin typeface="Avenir Book" panose="02000503020000020003"/>
              </a:rPr>
              <a:t>FINDINGS AND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0D8E08-1FFD-4172-841D-6615073C64C6}"/>
              </a:ext>
            </a:extLst>
          </p:cNvPr>
          <p:cNvSpPr/>
          <p:nvPr/>
        </p:nvSpPr>
        <p:spPr>
          <a:xfrm>
            <a:off x="2464845" y="3870442"/>
            <a:ext cx="7262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venir Book" panose="02000503020000020003"/>
                <a:hlinkClick r:id="rId4"/>
              </a:rPr>
              <a:t>https://jt-nm.org/jt-nm_tested/</a:t>
            </a:r>
            <a:endParaRPr lang="en-US" sz="4000" dirty="0">
              <a:latin typeface="Avenir Book" panose="02000503020000020003"/>
            </a:endParaRPr>
          </a:p>
        </p:txBody>
      </p:sp>
      <p:pic>
        <p:nvPicPr>
          <p:cNvPr id="20" name="Picture 19" descr="A picture containing star, dark, black, sitting&#10;&#10;Description automatically generated">
            <a:extLst>
              <a:ext uri="{FF2B5EF4-FFF2-40B4-BE49-F238E27FC236}">
                <a16:creationId xmlns:a16="http://schemas.microsoft.com/office/drawing/2014/main" id="{B8FE9ACA-13C7-4969-9406-5A542F8A2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0128" y="6039488"/>
            <a:ext cx="728702" cy="783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5E3E41-EC01-A64F-9E71-F6A1B3462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238" y="6602682"/>
            <a:ext cx="868084" cy="255319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7CD334F-8434-7C67-56E9-BD43D43AF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9" y="6683629"/>
            <a:ext cx="780489" cy="12961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7444DB-FA27-D689-3F90-46DB2D150E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849" y="6639697"/>
            <a:ext cx="177369" cy="177369"/>
          </a:xfrm>
          <a:prstGeom prst="rect">
            <a:avLst/>
          </a:prstGeom>
        </p:spPr>
      </p:pic>
      <p:pic>
        <p:nvPicPr>
          <p:cNvPr id="7" name="Picture 6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4352156D-907C-9248-0228-8FF121C88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3022" y="6633502"/>
            <a:ext cx="1035044" cy="1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1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18CA51-146C-204C-B9D1-9A5815722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1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6CB67-4A26-DA46-95DD-433F05954CFF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Avenir Book"/>
                <a:ea typeface="+mj-ea"/>
                <a:cs typeface="+mj-cs"/>
              </a:rPr>
              <a:t>Data plane: Basic SMPTE 2110 behavior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">
            <a:extLst>
              <a:ext uri="{FF2B5EF4-FFF2-40B4-BE49-F238E27FC236}">
                <a16:creationId xmlns:a16="http://schemas.microsoft.com/office/drawing/2014/main" id="{C3E0D81A-3B78-3048-B8C4-6300F7C52A10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 dirty="0">
                <a:sym typeface="Arial Black"/>
              </a:rPr>
              <a:t>Results of ST 2110 Testing </a:t>
            </a:r>
            <a:r>
              <a:rPr lang="en-GB" dirty="0">
                <a:latin typeface="Avenir"/>
                <a:sym typeface="Arial Black"/>
              </a:rPr>
              <a:t>(content by Willem </a:t>
            </a:r>
            <a:r>
              <a:rPr lang="en-GB" dirty="0" err="1">
                <a:latin typeface="Avenir"/>
                <a:sym typeface="Arial Black"/>
              </a:rPr>
              <a:t>Vermost</a:t>
            </a:r>
            <a:r>
              <a:rPr lang="en-GB" dirty="0">
                <a:latin typeface="Avenir"/>
                <a:sym typeface="Arial Black"/>
              </a:rPr>
              <a:t>, VRT)</a:t>
            </a:r>
            <a:endParaRPr lang="en-GB" dirty="0">
              <a:sym typeface="Arial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E0FF0A-099F-B9E6-C0D2-D3EC6B19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7" b="467"/>
          <a:stretch/>
        </p:blipFill>
        <p:spPr>
          <a:xfrm>
            <a:off x="866301" y="1485141"/>
            <a:ext cx="2781577" cy="3937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786AFE1-CE8F-DA6E-5E9D-118F69F00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091" y="5289947"/>
            <a:ext cx="1401900" cy="14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E943A84B-FE53-2B45-B101-DC9585881301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pPr marL="277495"/>
            <a:r>
              <a:rPr lang="en-GB" dirty="0">
                <a:latin typeface="Avenir"/>
                <a:sym typeface="Arial Black"/>
              </a:rPr>
              <a:t>SMPTE ST 2110 Test Plan (content by Willem </a:t>
            </a:r>
            <a:r>
              <a:rPr lang="en-GB" dirty="0" err="1">
                <a:latin typeface="Avenir"/>
                <a:sym typeface="Arial Black"/>
              </a:rPr>
              <a:t>Vermost</a:t>
            </a:r>
            <a:r>
              <a:rPr lang="en-GB" dirty="0">
                <a:latin typeface="Avenir"/>
                <a:sym typeface="Arial Black"/>
              </a:rPr>
              <a:t>, VRT)</a:t>
            </a:r>
            <a:endParaRPr lang="en-US" dirty="0">
              <a:latin typeface="Avenir"/>
            </a:endParaRPr>
          </a:p>
        </p:txBody>
      </p: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D278E3F6-10F8-4AB3-06E0-0816E8C1CED5}"/>
              </a:ext>
            </a:extLst>
          </p:cNvPr>
          <p:cNvSpPr/>
          <p:nvPr/>
        </p:nvSpPr>
        <p:spPr>
          <a:xfrm>
            <a:off x="812800" y="1927789"/>
            <a:ext cx="2743200" cy="406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atin typeface="Montserrat" panose="00000500000000000000"/>
              </a:rPr>
              <a:t>Network</a:t>
            </a:r>
            <a:r>
              <a:rPr lang="en-US" sz="2133" b="1" dirty="0">
                <a:latin typeface="Montserrat" panose="00000500000000000000"/>
              </a:rPr>
              <a:t> </a:t>
            </a:r>
            <a:r>
              <a:rPr lang="en-US" sz="1867" b="1" dirty="0">
                <a:latin typeface="Montserrat" panose="00000500000000000000"/>
              </a:rPr>
              <a:t>Tests</a:t>
            </a:r>
            <a:endParaRPr lang="en-US" sz="2133" b="1" dirty="0">
              <a:latin typeface="Montserrat" panose="00000500000000000000"/>
            </a:endParaRP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C18E248A-7DF9-FDF8-9199-FD7183F31085}"/>
              </a:ext>
            </a:extLst>
          </p:cNvPr>
          <p:cNvSpPr/>
          <p:nvPr/>
        </p:nvSpPr>
        <p:spPr>
          <a:xfrm>
            <a:off x="812800" y="2482033"/>
            <a:ext cx="2743200" cy="406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atin typeface="Montserrat" panose="00000500000000000000"/>
              </a:rPr>
              <a:t>SMPTE ST 2110-20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BA72796A-28F9-BBCE-E47E-0FB5C0181098}"/>
              </a:ext>
            </a:extLst>
          </p:cNvPr>
          <p:cNvSpPr/>
          <p:nvPr/>
        </p:nvSpPr>
        <p:spPr>
          <a:xfrm>
            <a:off x="812800" y="3042779"/>
            <a:ext cx="2743200" cy="406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atin typeface="Montserrat" panose="00000500000000000000"/>
              </a:rPr>
              <a:t>SMPTE ST 2110-22</a:t>
            </a:r>
          </a:p>
        </p:txBody>
      </p:sp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E95EE24D-D9D7-1DB4-1158-576937282368}"/>
              </a:ext>
            </a:extLst>
          </p:cNvPr>
          <p:cNvSpPr/>
          <p:nvPr/>
        </p:nvSpPr>
        <p:spPr>
          <a:xfrm>
            <a:off x="799691" y="3597077"/>
            <a:ext cx="2743200" cy="406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atin typeface="Montserrat" panose="00000500000000000000"/>
              </a:rPr>
              <a:t>SMPTE ST 2110-30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AC3603B9-10BD-9F8B-D7CA-D0837A6D8DF6}"/>
              </a:ext>
            </a:extLst>
          </p:cNvPr>
          <p:cNvSpPr/>
          <p:nvPr/>
        </p:nvSpPr>
        <p:spPr>
          <a:xfrm>
            <a:off x="799691" y="4151321"/>
            <a:ext cx="2743200" cy="406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atin typeface="Montserrat" panose="00000500000000000000"/>
              </a:rPr>
              <a:t>SMPTE ST 2110-31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09B5D1E9-C312-AF08-4416-F2E692314F96}"/>
              </a:ext>
            </a:extLst>
          </p:cNvPr>
          <p:cNvSpPr/>
          <p:nvPr/>
        </p:nvSpPr>
        <p:spPr>
          <a:xfrm>
            <a:off x="799691" y="4705565"/>
            <a:ext cx="2743200" cy="406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atin typeface="Montserrat" panose="00000500000000000000"/>
              </a:rPr>
              <a:t>SMPTE ST 2110-40</a:t>
            </a:r>
          </a:p>
        </p:txBody>
      </p:sp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2A405C86-618F-B942-4C4A-C73D769805DF}"/>
              </a:ext>
            </a:extLst>
          </p:cNvPr>
          <p:cNvSpPr/>
          <p:nvPr/>
        </p:nvSpPr>
        <p:spPr>
          <a:xfrm>
            <a:off x="799691" y="5259809"/>
            <a:ext cx="2743200" cy="406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atin typeface="Montserrat" panose="00000500000000000000"/>
              </a:rPr>
              <a:t>SMPTE ST 2022-7</a:t>
            </a:r>
          </a:p>
        </p:txBody>
      </p:sp>
      <p:pic>
        <p:nvPicPr>
          <p:cNvPr id="22" name="Picture 21" descr="Qr code&#10;&#10;Description automatically generated">
            <a:extLst>
              <a:ext uri="{FF2B5EF4-FFF2-40B4-BE49-F238E27FC236}">
                <a16:creationId xmlns:a16="http://schemas.microsoft.com/office/drawing/2014/main" id="{702E5319-764D-D431-381C-C092F2D79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933377"/>
            <a:ext cx="3733800" cy="3733800"/>
          </a:xfrm>
          <a:prstGeom prst="rect">
            <a:avLst/>
          </a:prstGeom>
        </p:spPr>
      </p:pic>
      <p:sp>
        <p:nvSpPr>
          <p:cNvPr id="24" name="Bent Arrow 23">
            <a:extLst>
              <a:ext uri="{FF2B5EF4-FFF2-40B4-BE49-F238E27FC236}">
                <a16:creationId xmlns:a16="http://schemas.microsoft.com/office/drawing/2014/main" id="{ECAEDEBB-5668-2F6B-613B-4EAF5234E51D}"/>
              </a:ext>
            </a:extLst>
          </p:cNvPr>
          <p:cNvSpPr/>
          <p:nvPr/>
        </p:nvSpPr>
        <p:spPr>
          <a:xfrm rot="10800000">
            <a:off x="9042400" y="2999932"/>
            <a:ext cx="1206091" cy="1605421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b="1">
              <a:latin typeface="Montserrat" panose="0000050000000000000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B8FDD9-4447-D80E-35D7-84503A74A50B}"/>
              </a:ext>
            </a:extLst>
          </p:cNvPr>
          <p:cNvSpPr/>
          <p:nvPr/>
        </p:nvSpPr>
        <p:spPr>
          <a:xfrm>
            <a:off x="8118764" y="2357524"/>
            <a:ext cx="3759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marL="277495" algn="ctr" defTabSz="914377">
              <a:tabLst>
                <a:tab pos="11685296" algn="r"/>
              </a:tabLst>
            </a:pPr>
            <a:r>
              <a:rPr lang="en-US" b="1" dirty="0">
                <a:solidFill>
                  <a:prstClr val="black"/>
                </a:solidFill>
                <a:latin typeface="Avenir"/>
              </a:rPr>
              <a:t>Download results and test plan!</a:t>
            </a:r>
          </a:p>
        </p:txBody>
      </p:sp>
    </p:spTree>
    <p:extLst>
      <p:ext uri="{BB962C8B-B14F-4D97-AF65-F5344CB8AC3E}">
        <p14:creationId xmlns:p14="http://schemas.microsoft.com/office/powerpoint/2010/main" val="1487469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C3EDB-C011-E94E-B1C2-6DE8F84A6244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35 vendors</a:t>
            </a:r>
            <a:r>
              <a:rPr lang="en-US" dirty="0">
                <a:solidFill>
                  <a:schemeClr val="tx1"/>
                </a:solidFill>
              </a:rPr>
              <a:t> published their results in the final catalog.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+1 compared to the previous event</a:t>
            </a:r>
          </a:p>
          <a:p>
            <a:pPr fontAlgn="base"/>
            <a:r>
              <a:rPr lang="en-US" dirty="0">
                <a:solidFill>
                  <a:schemeClr val="tx1"/>
                </a:solidFill>
              </a:rPr>
              <a:t>A few newcomers were welcomed</a:t>
            </a:r>
          </a:p>
          <a:p>
            <a:r>
              <a:rPr lang="en-US" b="1" dirty="0">
                <a:solidFill>
                  <a:schemeClr val="tx1"/>
                </a:solidFill>
              </a:rPr>
              <a:t>84 products</a:t>
            </a:r>
            <a:r>
              <a:rPr lang="en-US" dirty="0">
                <a:solidFill>
                  <a:schemeClr val="tx1"/>
                </a:solidFill>
              </a:rPr>
              <a:t> were tested against the ST 2110 test plan (142% compared to previous catalog)</a:t>
            </a:r>
          </a:p>
          <a:p>
            <a:pPr fontAlgn="base"/>
            <a:r>
              <a:rPr lang="en-US" dirty="0">
                <a:solidFill>
                  <a:schemeClr val="tx1"/>
                </a:solidFill>
              </a:rPr>
              <a:t>63 Video devices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44 devices were presented as a UHD capable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39 Tx/Rx devices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13 Rx devices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11 Tx devices</a:t>
            </a:r>
          </a:p>
          <a:p>
            <a:pPr fontAlgn="base"/>
            <a:r>
              <a:rPr lang="en-US" dirty="0">
                <a:solidFill>
                  <a:schemeClr val="tx1"/>
                </a:solidFill>
              </a:rPr>
              <a:t>17 Audio only devices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13 Tx/Rx devices</a:t>
            </a:r>
          </a:p>
          <a:p>
            <a:r>
              <a:rPr lang="en-US" b="1" dirty="0">
                <a:solidFill>
                  <a:schemeClr val="tx1"/>
                </a:solidFill>
              </a:rPr>
              <a:t>11K tests executed in total!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  <a:latin typeface="Avenir Book" panose="02000503020000020003"/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E943A84B-FE53-2B45-B101-DC9585881301}"/>
              </a:ext>
            </a:extLst>
          </p:cNvPr>
          <p:cNvSpPr txBox="1"/>
          <p:nvPr/>
        </p:nvSpPr>
        <p:spPr>
          <a:xfrm>
            <a:off x="-1200" y="532711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 dirty="0">
                <a:sym typeface="Arial Black"/>
              </a:rPr>
              <a:t>Results – SMPTE ST 2110 Test Plan </a:t>
            </a:r>
            <a:r>
              <a:rPr lang="en-GB" dirty="0">
                <a:latin typeface="Avenir"/>
                <a:sym typeface="Arial Black"/>
              </a:rPr>
              <a:t>(content by Willem </a:t>
            </a:r>
            <a:r>
              <a:rPr lang="en-GB" dirty="0" err="1">
                <a:latin typeface="Avenir"/>
                <a:sym typeface="Arial Black"/>
              </a:rPr>
              <a:t>Vermost</a:t>
            </a:r>
            <a:r>
              <a:rPr lang="en-GB" dirty="0">
                <a:latin typeface="Avenir"/>
                <a:sym typeface="Arial Black"/>
              </a:rPr>
              <a:t>, VRT)</a:t>
            </a:r>
            <a:endParaRPr lang="en-GB" dirty="0"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94387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C3EDB-C011-E94E-B1C2-6DE8F84A6244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Network Interface Tests</a:t>
            </a:r>
            <a:endParaRPr lang="en-US" dirty="0">
              <a:solidFill>
                <a:schemeClr val="tx1"/>
              </a:solidFill>
            </a:endParaRP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67%</a:t>
            </a:r>
            <a:r>
              <a:rPr lang="en-US" dirty="0">
                <a:solidFill>
                  <a:schemeClr val="tx1"/>
                </a:solidFill>
              </a:rPr>
              <a:t> use DHCP on management network interface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61%</a:t>
            </a:r>
            <a:r>
              <a:rPr lang="en-US" dirty="0">
                <a:solidFill>
                  <a:schemeClr val="tx1"/>
                </a:solidFill>
              </a:rPr>
              <a:t> use DHCP on Media network interface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99%</a:t>
            </a:r>
            <a:r>
              <a:rPr lang="en-US" dirty="0">
                <a:solidFill>
                  <a:schemeClr val="tx1"/>
                </a:solidFill>
              </a:rPr>
              <a:t> respect the GM role when in “slave only”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96%</a:t>
            </a:r>
            <a:r>
              <a:rPr lang="en-US" dirty="0">
                <a:solidFill>
                  <a:schemeClr val="tx1"/>
                </a:solidFill>
              </a:rPr>
              <a:t> properly react to PTP TLVs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57%</a:t>
            </a:r>
            <a:r>
              <a:rPr lang="en-US" dirty="0">
                <a:solidFill>
                  <a:schemeClr val="tx1"/>
                </a:solidFill>
              </a:rPr>
              <a:t> warn or prohibit the use of the restricted multicast range (224.0.0.0-224.0.1.255)</a:t>
            </a:r>
          </a:p>
          <a:p>
            <a:r>
              <a:rPr lang="en-US" b="1" dirty="0">
                <a:solidFill>
                  <a:schemeClr val="tx1"/>
                </a:solidFill>
              </a:rPr>
              <a:t>ST 2110-10</a:t>
            </a:r>
            <a:endParaRPr lang="en-US" dirty="0">
              <a:solidFill>
                <a:schemeClr val="tx1"/>
              </a:solidFill>
            </a:endParaRP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100%</a:t>
            </a:r>
            <a:r>
              <a:rPr lang="en-US" dirty="0">
                <a:solidFill>
                  <a:schemeClr val="tx1"/>
                </a:solidFill>
              </a:rPr>
              <a:t> support and use IGMPv3 (*,G)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67%</a:t>
            </a:r>
            <a:r>
              <a:rPr lang="en-US" dirty="0">
                <a:solidFill>
                  <a:schemeClr val="tx1"/>
                </a:solidFill>
              </a:rPr>
              <a:t> support IGMPv3 SSM (S,G)</a:t>
            </a: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E943A84B-FE53-2B45-B101-DC9585881301}"/>
              </a:ext>
            </a:extLst>
          </p:cNvPr>
          <p:cNvSpPr txBox="1"/>
          <p:nvPr/>
        </p:nvSpPr>
        <p:spPr>
          <a:xfrm>
            <a:off x="-1200" y="532711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 dirty="0">
                <a:sym typeface="Arial Black"/>
              </a:rPr>
              <a:t>Results – SMPTE ST 2110 Test Plan </a:t>
            </a:r>
            <a:r>
              <a:rPr lang="en-GB" dirty="0">
                <a:latin typeface="Avenir"/>
                <a:sym typeface="Arial Black"/>
              </a:rPr>
              <a:t>(content by Willem </a:t>
            </a:r>
            <a:r>
              <a:rPr lang="en-GB" dirty="0" err="1">
                <a:latin typeface="Avenir"/>
                <a:sym typeface="Arial Black"/>
              </a:rPr>
              <a:t>Vermost</a:t>
            </a:r>
            <a:r>
              <a:rPr lang="en-GB" dirty="0">
                <a:latin typeface="Avenir"/>
                <a:sym typeface="Arial Black"/>
              </a:rPr>
              <a:t>, VRT)</a:t>
            </a:r>
            <a:endParaRPr lang="en-GB" dirty="0">
              <a:sym typeface="Arial Black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D1D812-AFA1-A39F-3BF0-C1F8E049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4" y="5110018"/>
            <a:ext cx="401168" cy="2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76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C3EDB-C011-E94E-B1C2-6DE8F84A6244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ST 2110-10</a:t>
            </a:r>
            <a:endParaRPr lang="en-US" dirty="0">
              <a:solidFill>
                <a:schemeClr val="tx1"/>
              </a:solidFill>
            </a:endParaRP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67%</a:t>
            </a:r>
            <a:r>
              <a:rPr lang="en-US" dirty="0">
                <a:solidFill>
                  <a:schemeClr val="tx1"/>
                </a:solidFill>
              </a:rPr>
              <a:t> expose and SDP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93%</a:t>
            </a:r>
            <a:r>
              <a:rPr lang="en-US" dirty="0">
                <a:solidFill>
                  <a:schemeClr val="tx1"/>
                </a:solidFill>
              </a:rPr>
              <a:t> of exposed SDPs were valid</a:t>
            </a:r>
          </a:p>
          <a:p>
            <a:r>
              <a:rPr lang="en-US" b="1" dirty="0">
                <a:solidFill>
                  <a:schemeClr val="tx1"/>
                </a:solidFill>
              </a:rPr>
              <a:t>ST 2110-20</a:t>
            </a:r>
            <a:endParaRPr lang="en-US" dirty="0">
              <a:solidFill>
                <a:schemeClr val="tx1"/>
              </a:solidFill>
            </a:endParaRP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94%</a:t>
            </a:r>
            <a:r>
              <a:rPr lang="en-US" dirty="0">
                <a:solidFill>
                  <a:schemeClr val="tx1"/>
                </a:solidFill>
              </a:rPr>
              <a:t> produce a valid stream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94%</a:t>
            </a:r>
            <a:r>
              <a:rPr lang="en-US" dirty="0">
                <a:solidFill>
                  <a:schemeClr val="tx1"/>
                </a:solidFill>
              </a:rPr>
              <a:t> produce a stream within the profile limits of N, NL or W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86%</a:t>
            </a:r>
            <a:r>
              <a:rPr lang="en-US" dirty="0">
                <a:solidFill>
                  <a:schemeClr val="tx1"/>
                </a:solidFill>
              </a:rPr>
              <a:t> Produce a stream within the boundaries of the VRX limits.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92%</a:t>
            </a:r>
            <a:r>
              <a:rPr lang="en-US" dirty="0">
                <a:solidFill>
                  <a:schemeClr val="tx1"/>
                </a:solidFill>
              </a:rPr>
              <a:t> can receive Wide streams</a:t>
            </a:r>
          </a:p>
          <a:p>
            <a:r>
              <a:rPr lang="en-US" b="1" dirty="0">
                <a:solidFill>
                  <a:schemeClr val="tx1"/>
                </a:solidFill>
              </a:rPr>
              <a:t>ST 2110-22</a:t>
            </a:r>
            <a:endParaRPr lang="en-US" dirty="0">
              <a:solidFill>
                <a:schemeClr val="tx1"/>
              </a:solidFill>
            </a:endParaRP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25% of the devices demonstrated the ST 2110-22 capabilities</a:t>
            </a: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E943A84B-FE53-2B45-B101-DC9585881301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pPr marL="277495"/>
            <a:r>
              <a:rPr lang="en-GB" dirty="0">
                <a:latin typeface="Avenir"/>
                <a:sym typeface="Arial Black"/>
              </a:rPr>
              <a:t>Lessons Learned – ST 2110 (content by Willem </a:t>
            </a:r>
            <a:r>
              <a:rPr lang="en-GB" dirty="0" err="1">
                <a:latin typeface="Avenir"/>
                <a:sym typeface="Arial Black"/>
              </a:rPr>
              <a:t>Vermost</a:t>
            </a:r>
            <a:r>
              <a:rPr lang="en-GB" dirty="0">
                <a:latin typeface="Avenir"/>
                <a:sym typeface="Arial Black"/>
              </a:rPr>
              <a:t>, VRT)</a:t>
            </a:r>
            <a:endParaRPr lang="en-US" dirty="0">
              <a:latin typeface="Aveni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A36236-07F5-F624-60A8-1C0C75C5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4932218"/>
            <a:ext cx="401168" cy="2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52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C3EDB-C011-E94E-B1C2-6DE8F84A6244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ST 2110-30</a:t>
            </a:r>
            <a:endParaRPr lang="en-US" dirty="0">
              <a:solidFill>
                <a:schemeClr val="tx1"/>
              </a:solidFill>
            </a:endParaRP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96% of the devices demonstrated capabilities for the ST 2110-30 tests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77%</a:t>
            </a:r>
            <a:r>
              <a:rPr lang="en-US" dirty="0">
                <a:solidFill>
                  <a:schemeClr val="tx1"/>
                </a:solidFill>
              </a:rPr>
              <a:t> have recommended DSCP values according to AES67</a:t>
            </a:r>
          </a:p>
          <a:p>
            <a:r>
              <a:rPr lang="en-US" b="1" dirty="0">
                <a:solidFill>
                  <a:schemeClr val="tx1"/>
                </a:solidFill>
              </a:rPr>
              <a:t>ST 2110-31</a:t>
            </a:r>
            <a:endParaRPr lang="en-US" dirty="0">
              <a:solidFill>
                <a:schemeClr val="tx1"/>
              </a:solidFill>
            </a:endParaRP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39% of the devices demonstrated capabilities for the ST 2110-31 tests</a:t>
            </a:r>
          </a:p>
          <a:p>
            <a:r>
              <a:rPr lang="en-US" b="1" dirty="0">
                <a:solidFill>
                  <a:schemeClr val="tx1"/>
                </a:solidFill>
              </a:rPr>
              <a:t>ST 2110-40</a:t>
            </a:r>
            <a:endParaRPr lang="en-US" dirty="0">
              <a:solidFill>
                <a:schemeClr val="tx1"/>
              </a:solidFill>
            </a:endParaRP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82% of the devices demonstrated capabilities for the 2110-40 tests</a:t>
            </a:r>
          </a:p>
          <a:p>
            <a:r>
              <a:rPr lang="en-US" b="1" dirty="0">
                <a:solidFill>
                  <a:schemeClr val="tx1"/>
                </a:solidFill>
              </a:rPr>
              <a:t>ST 2022-7</a:t>
            </a:r>
            <a:endParaRPr lang="en-US" dirty="0">
              <a:solidFill>
                <a:schemeClr val="tx1"/>
              </a:solidFill>
            </a:endParaRPr>
          </a:p>
          <a:p>
            <a:pPr lvl="1" fontAlgn="base"/>
            <a:r>
              <a:rPr lang="en-US" dirty="0">
                <a:solidFill>
                  <a:schemeClr val="tx1"/>
                </a:solidFill>
              </a:rPr>
              <a:t>88% of the devices demonstrated capabilities for 2022-7 tests</a:t>
            </a:r>
          </a:p>
          <a:p>
            <a:pPr lvl="1" fontAlgn="base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58%</a:t>
            </a:r>
            <a:r>
              <a:rPr lang="en-US" dirty="0">
                <a:solidFill>
                  <a:schemeClr val="tx1"/>
                </a:solidFill>
              </a:rPr>
              <a:t> had valid Seamless Protection Switching, critical for designing a resilient facility!</a:t>
            </a: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E943A84B-FE53-2B45-B101-DC9585881301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pPr marL="277495"/>
            <a:r>
              <a:rPr lang="en-GB" dirty="0">
                <a:latin typeface="Avenir"/>
                <a:sym typeface="Arial Black"/>
              </a:rPr>
              <a:t>Lessons Learned – ST 2110 (content by Willem </a:t>
            </a:r>
            <a:r>
              <a:rPr lang="en-GB" dirty="0" err="1">
                <a:latin typeface="Avenir"/>
                <a:sym typeface="Arial Black"/>
              </a:rPr>
              <a:t>Vermost</a:t>
            </a:r>
            <a:r>
              <a:rPr lang="en-GB" dirty="0">
                <a:latin typeface="Avenir"/>
                <a:sym typeface="Arial Black"/>
              </a:rPr>
              <a:t>, VRT)</a:t>
            </a:r>
            <a:endParaRPr lang="en-US" dirty="0"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666120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C79AE806-1A84-47D1-8E17-17DA571E8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26" y="0"/>
            <a:ext cx="12204520" cy="6857999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6CB67-4A26-DA46-95DD-433F05954CFF}"/>
              </a:ext>
            </a:extLst>
          </p:cNvPr>
          <p:cNvSpPr txBox="1"/>
          <p:nvPr/>
        </p:nvSpPr>
        <p:spPr>
          <a:xfrm>
            <a:off x="7798677" y="3231931"/>
            <a:ext cx="4075386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Avenir Book"/>
              </a:rPr>
              <a:t>Control plane: NMOS/TR-1001-1 behavior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">
            <a:extLst>
              <a:ext uri="{FF2B5EF4-FFF2-40B4-BE49-F238E27FC236}">
                <a16:creationId xmlns:a16="http://schemas.microsoft.com/office/drawing/2014/main" id="{C3E0D81A-3B78-3048-B8C4-6300F7C52A10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 dirty="0">
                <a:sym typeface="Arial Black"/>
              </a:rPr>
              <a:t>Results of NMOS/TR-1001-1 testing </a:t>
            </a:r>
            <a:r>
              <a:rPr lang="en-GB" dirty="0">
                <a:latin typeface="Avenir"/>
                <a:sym typeface="Arial Black"/>
              </a:rPr>
              <a:t>(content by Felix Poulin, CBC/Radio Canada)</a:t>
            </a:r>
            <a:endParaRPr lang="en-GB" dirty="0">
              <a:sym typeface="Arial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A32C2-D774-3E17-B29F-4EF20C8D1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1358" y="1358146"/>
            <a:ext cx="2782789" cy="39332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0431452D-1DEF-95D3-A541-92920DF52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091" y="5319355"/>
            <a:ext cx="1401900" cy="14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27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E943A84B-FE53-2B45-B101-DC9585881301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pPr marL="277495"/>
            <a:r>
              <a:rPr lang="en-GB" dirty="0">
                <a:latin typeface="Avenir"/>
                <a:sym typeface="Arial Black"/>
              </a:rPr>
              <a:t>NMOS/TR-1001-1 Test Plan (content by Felix Poulin, CBC/Radio Canada)</a:t>
            </a:r>
            <a:endParaRPr lang="en-US" dirty="0">
              <a:latin typeface="Avenir"/>
            </a:endParaRP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9258091C-9A16-16D0-FD87-C2258B3022AE}"/>
              </a:ext>
            </a:extLst>
          </p:cNvPr>
          <p:cNvSpPr/>
          <p:nvPr/>
        </p:nvSpPr>
        <p:spPr>
          <a:xfrm>
            <a:off x="606323" y="1397821"/>
            <a:ext cx="2949677" cy="5287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atin typeface="Montserrat" panose="00000500000000000000"/>
              </a:rPr>
              <a:t>Startup </a:t>
            </a:r>
            <a:r>
              <a:rPr lang="en-US" sz="1867" b="1" dirty="0" err="1">
                <a:latin typeface="Montserrat" panose="00000500000000000000"/>
              </a:rPr>
              <a:t>Behaviour</a:t>
            </a:r>
            <a:endParaRPr lang="en-US" sz="2133" b="1" dirty="0">
              <a:latin typeface="Montserrat" panose="00000500000000000000"/>
            </a:endParaRP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AFD32E65-9F02-4365-CD89-71F95044EB61}"/>
              </a:ext>
            </a:extLst>
          </p:cNvPr>
          <p:cNvSpPr/>
          <p:nvPr/>
        </p:nvSpPr>
        <p:spPr>
          <a:xfrm>
            <a:off x="606323" y="1958717"/>
            <a:ext cx="2949677" cy="5287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>
                <a:latin typeface="Montserrat" panose="00000500000000000000"/>
              </a:rPr>
              <a:t>Secure Communication (BCP-003-01)</a:t>
            </a:r>
          </a:p>
        </p:txBody>
      </p:sp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31869BCF-2129-7DBB-C426-1428A6F37BBE}"/>
              </a:ext>
            </a:extLst>
          </p:cNvPr>
          <p:cNvSpPr/>
          <p:nvPr/>
        </p:nvSpPr>
        <p:spPr>
          <a:xfrm>
            <a:off x="606323" y="2519462"/>
            <a:ext cx="2949677" cy="5287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>
                <a:latin typeface="Montserrat" panose="00000500000000000000"/>
              </a:rPr>
              <a:t>Node API &amp; Registration Behavior (IS-04)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DB73F095-5581-C9D7-6519-6E7AF592718F}"/>
              </a:ext>
            </a:extLst>
          </p:cNvPr>
          <p:cNvSpPr/>
          <p:nvPr/>
        </p:nvSpPr>
        <p:spPr>
          <a:xfrm>
            <a:off x="593214" y="3073761"/>
            <a:ext cx="2949677" cy="5287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>
                <a:latin typeface="Montserrat" panose="00000500000000000000"/>
              </a:rPr>
              <a:t>Connection Management (IS-05)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FEAFD3B7-CC35-9BC1-D939-5F0263EE09E2}"/>
              </a:ext>
            </a:extLst>
          </p:cNvPr>
          <p:cNvSpPr/>
          <p:nvPr/>
        </p:nvSpPr>
        <p:spPr>
          <a:xfrm>
            <a:off x="593214" y="3628005"/>
            <a:ext cx="2949677" cy="5287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>
                <a:latin typeface="Montserrat" panose="00000500000000000000"/>
              </a:rPr>
              <a:t>Audio Channel Mapping (IS-08)</a:t>
            </a:r>
          </a:p>
        </p:txBody>
      </p:sp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B3B922B5-DA25-EFE7-10EC-679DC55C36C2}"/>
              </a:ext>
            </a:extLst>
          </p:cNvPr>
          <p:cNvSpPr/>
          <p:nvPr/>
        </p:nvSpPr>
        <p:spPr>
          <a:xfrm>
            <a:off x="593214" y="4182249"/>
            <a:ext cx="2949677" cy="5287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>
                <a:latin typeface="Montserrat" panose="00000500000000000000"/>
              </a:rPr>
              <a:t>System Parameters (IS-09)</a:t>
            </a:r>
          </a:p>
        </p:txBody>
      </p:sp>
      <p:sp>
        <p:nvSpPr>
          <p:cNvPr id="22" name="Rectangle: Rounded Corners 13">
            <a:extLst>
              <a:ext uri="{FF2B5EF4-FFF2-40B4-BE49-F238E27FC236}">
                <a16:creationId xmlns:a16="http://schemas.microsoft.com/office/drawing/2014/main" id="{8169784D-F574-4C0E-0A38-7C99872B4A6C}"/>
              </a:ext>
            </a:extLst>
          </p:cNvPr>
          <p:cNvSpPr/>
          <p:nvPr/>
        </p:nvSpPr>
        <p:spPr>
          <a:xfrm>
            <a:off x="593214" y="4736493"/>
            <a:ext cx="2949677" cy="5287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>
                <a:latin typeface="Montserrat" panose="00000500000000000000"/>
              </a:rPr>
              <a:t>Receiver Capabilities</a:t>
            </a:r>
          </a:p>
          <a:p>
            <a:pPr algn="ctr"/>
            <a:r>
              <a:rPr lang="en-US" sz="1467" b="1" dirty="0">
                <a:latin typeface="Montserrat" panose="00000500000000000000"/>
              </a:rPr>
              <a:t>(BCP-004-01)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3304CD-C732-9F3D-80BA-075B2DF37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1933377"/>
            <a:ext cx="3733800" cy="3733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FDDFD2C-8754-04F9-BBC3-C80A1574D2EA}"/>
              </a:ext>
            </a:extLst>
          </p:cNvPr>
          <p:cNvSpPr/>
          <p:nvPr/>
        </p:nvSpPr>
        <p:spPr>
          <a:xfrm>
            <a:off x="8118764" y="2357524"/>
            <a:ext cx="3759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marL="277495" algn="ctr" defTabSz="914377">
              <a:tabLst>
                <a:tab pos="11685296" algn="r"/>
              </a:tabLst>
            </a:pPr>
            <a:r>
              <a:rPr lang="en-US" b="1" dirty="0">
                <a:solidFill>
                  <a:prstClr val="black"/>
                </a:solidFill>
                <a:latin typeface="Avenir"/>
              </a:rPr>
              <a:t>Download results and test plan!</a:t>
            </a:r>
          </a:p>
        </p:txBody>
      </p:sp>
      <p:sp>
        <p:nvSpPr>
          <p:cNvPr id="25" name="Bent Arrow 24">
            <a:extLst>
              <a:ext uri="{FF2B5EF4-FFF2-40B4-BE49-F238E27FC236}">
                <a16:creationId xmlns:a16="http://schemas.microsoft.com/office/drawing/2014/main" id="{AF9B048E-E27D-7D7F-318B-5F0E795E6575}"/>
              </a:ext>
            </a:extLst>
          </p:cNvPr>
          <p:cNvSpPr/>
          <p:nvPr/>
        </p:nvSpPr>
        <p:spPr>
          <a:xfrm rot="10800000">
            <a:off x="9042400" y="2999932"/>
            <a:ext cx="1206091" cy="1605421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b="1">
              <a:latin typeface="Montserrat" panose="00000500000000000000"/>
            </a:endParaRPr>
          </a:p>
        </p:txBody>
      </p:sp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18C9878D-CD90-67ED-568B-1660878E1553}"/>
              </a:ext>
            </a:extLst>
          </p:cNvPr>
          <p:cNvSpPr/>
          <p:nvPr/>
        </p:nvSpPr>
        <p:spPr>
          <a:xfrm>
            <a:off x="593214" y="5291557"/>
            <a:ext cx="2949677" cy="5287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>
                <a:latin typeface="Montserrat" panose="00000500000000000000"/>
              </a:rPr>
              <a:t>NMOS Registry Tests</a:t>
            </a:r>
          </a:p>
        </p:txBody>
      </p:sp>
    </p:spTree>
    <p:extLst>
      <p:ext uri="{BB962C8B-B14F-4D97-AF65-F5344CB8AC3E}">
        <p14:creationId xmlns:p14="http://schemas.microsoft.com/office/powerpoint/2010/main" val="692883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C3EDB-C011-E94E-B1C2-6DE8F84A6244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17K tests executed - 92% automated!</a:t>
            </a:r>
          </a:p>
          <a:p>
            <a:r>
              <a:rPr lang="en-US" b="1" dirty="0">
                <a:solidFill>
                  <a:schemeClr val="tx1"/>
                </a:solidFill>
              </a:rPr>
              <a:t>Nodes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74 Media Nodes </a:t>
            </a:r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+118% from 2020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from 35 vendors </a:t>
            </a:r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+ 75% from 2020</a:t>
            </a:r>
          </a:p>
          <a:p>
            <a:pPr lvl="1"/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87% </a:t>
            </a:r>
            <a:r>
              <a:rPr lang="en-US" dirty="0">
                <a:solidFill>
                  <a:schemeClr val="tx1"/>
                </a:solidFill>
              </a:rPr>
              <a:t>of ST 2110 Devices tested for NMOS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Growing adoption!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Capabilities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90%</a:t>
            </a:r>
            <a:r>
              <a:rPr lang="en-US" dirty="0">
                <a:solidFill>
                  <a:schemeClr val="tx1"/>
                </a:solidFill>
              </a:rPr>
              <a:t> tests passed IS-04 Reg. and Discovery </a:t>
            </a:r>
          </a:p>
          <a:p>
            <a:r>
              <a:rPr lang="en-US" dirty="0">
                <a:solidFill>
                  <a:schemeClr val="tx1"/>
                </a:solidFill>
              </a:rPr>
              <a:t>  65% do Natural Grouping (BCP-002-01)</a:t>
            </a:r>
          </a:p>
          <a:p>
            <a:r>
              <a:rPr lang="en-US" dirty="0">
                <a:solidFill>
                  <a:schemeClr val="tx1"/>
                </a:solidFill>
              </a:rPr>
              <a:t>    8% do Receiver Capabilities (BCP-004-01)</a:t>
            </a:r>
          </a:p>
          <a:p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91%</a:t>
            </a:r>
            <a:r>
              <a:rPr lang="en-US" dirty="0">
                <a:solidFill>
                  <a:schemeClr val="tx1"/>
                </a:solidFill>
              </a:rPr>
              <a:t> tests passed IS-05 Connection Management </a:t>
            </a:r>
          </a:p>
          <a:p>
            <a:r>
              <a:rPr lang="en-US" b="1" dirty="0">
                <a:solidFill>
                  <a:schemeClr val="tx1"/>
                </a:solidFill>
              </a:rPr>
              <a:t>Maturity of most of IS-04 and IS-05 implementations!</a:t>
            </a:r>
            <a:endParaRPr lang="en-GB" dirty="0">
              <a:solidFill>
                <a:schemeClr val="tx1"/>
              </a:solidFill>
              <a:latin typeface="Avenir Book" panose="02000503020000020003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8F2366-ECE6-5988-2076-B2F1B9B7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4" y="4585679"/>
            <a:ext cx="401168" cy="2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">
            <a:extLst>
              <a:ext uri="{FF2B5EF4-FFF2-40B4-BE49-F238E27FC236}">
                <a16:creationId xmlns:a16="http://schemas.microsoft.com/office/drawing/2014/main" id="{8FE5481C-18AB-D0AD-D320-9097AACA03F3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pPr marL="277495"/>
            <a:r>
              <a:rPr lang="en-GB" dirty="0">
                <a:latin typeface="Avenir"/>
                <a:sym typeface="Arial Black"/>
              </a:rPr>
              <a:t>Results – NMOS / TR-1001-1 Test Plan (content by Felix Poulin, CBC/Radio Canada)</a:t>
            </a:r>
            <a:endParaRPr lang="en-US" dirty="0"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59142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48929" y="407593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latin typeface="Avenir Book" panose="02000503020000020003" pitchFamily="2" charset="0"/>
                <a:cs typeface="+mj-cs"/>
              </a:rPr>
              <a:t>CONTENT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0"/>
          </p:nvPr>
        </p:nvSpPr>
        <p:spPr>
          <a:xfrm>
            <a:off x="288932" y="1976448"/>
            <a:ext cx="3548910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venir Book" panose="02000503020000020003"/>
              <a:cs typeface="+mn-cs"/>
            </a:endParaRPr>
          </a:p>
          <a:p>
            <a:pPr marL="45656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venir Book" panose="02000503020000020003"/>
                <a:cs typeface="+mn-cs"/>
              </a:rPr>
              <a:t>What is JT-NM Tested?</a:t>
            </a:r>
          </a:p>
          <a:p>
            <a:pPr marL="45656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venir Book" panose="02000503020000020003"/>
                <a:cs typeface="+mn-cs"/>
              </a:rPr>
              <a:t>What did we test and why?</a:t>
            </a:r>
          </a:p>
          <a:p>
            <a:pPr marL="45656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venir Book" panose="02000503020000020003"/>
                <a:cs typeface="+mn-cs"/>
              </a:rPr>
              <a:t>Test plans and tools</a:t>
            </a:r>
          </a:p>
          <a:p>
            <a:pPr marL="45656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venir Book" panose="02000503020000020003"/>
              </a:rPr>
              <a:t>Network and Infrastructure</a:t>
            </a:r>
            <a:endParaRPr lang="en-US" sz="1800" dirty="0">
              <a:solidFill>
                <a:schemeClr val="tx1"/>
              </a:solidFill>
              <a:latin typeface="Avenir Book" panose="02000503020000020003"/>
              <a:cs typeface="+mn-cs"/>
            </a:endParaRPr>
          </a:p>
          <a:p>
            <a:pPr marL="45656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venir Book" panose="02000503020000020003"/>
                <a:cs typeface="+mn-cs"/>
              </a:rPr>
              <a:t>Findings and results</a:t>
            </a:r>
          </a:p>
          <a:p>
            <a:pPr marL="45656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venir Book" panose="02000503020000020003"/>
                <a:cs typeface="+mn-cs"/>
              </a:rPr>
              <a:t>Conclusions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venir Book" panose="02000503020000020003" pitchFamily="2" charset="0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52DD1B-4006-DA4F-8DDF-4588B1271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3289" r="13289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03" y="304623"/>
            <a:ext cx="697653" cy="39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77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C3EDB-C011-E94E-B1C2-6DE8F84A6244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12% </a:t>
            </a:r>
            <a:r>
              <a:rPr lang="en-US" dirty="0">
                <a:solidFill>
                  <a:schemeClr val="tx1"/>
                </a:solidFill>
              </a:rPr>
              <a:t>do basic or full Secure Communication (BCP-003-01)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 beginning, but long way to go!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59% do System Parameters (IS-09)</a:t>
            </a:r>
          </a:p>
          <a:p>
            <a:r>
              <a:rPr lang="en-US" dirty="0">
                <a:solidFill>
                  <a:schemeClr val="tx1"/>
                </a:solidFill>
              </a:rPr>
              <a:t>19% do Audio Channel Mapping (IS-08) </a:t>
            </a:r>
          </a:p>
          <a:p>
            <a:r>
              <a:rPr lang="en-US" dirty="0">
                <a:solidFill>
                  <a:schemeClr val="tx1"/>
                </a:solidFill>
              </a:rPr>
              <a:t>76% do LLDP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Controllers and Registries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r>
              <a:rPr lang="en-US" dirty="0">
                <a:solidFill>
                  <a:schemeClr val="tx1"/>
                </a:solidFill>
              </a:rPr>
              <a:t>9 Controllers and Registries </a:t>
            </a:r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+29% from 2020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Capabilities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94%</a:t>
            </a:r>
            <a:r>
              <a:rPr lang="en-US" dirty="0">
                <a:solidFill>
                  <a:schemeClr val="tx1"/>
                </a:solidFill>
              </a:rPr>
              <a:t> of Controller tests passed</a:t>
            </a:r>
          </a:p>
          <a:p>
            <a:r>
              <a:rPr lang="en-US" dirty="0">
                <a:solidFill>
                  <a:schemeClr val="tx1"/>
                </a:solidFill>
              </a:rPr>
              <a:t>66% of Registries partially supporting secured communication (BCP-003-01)</a:t>
            </a:r>
          </a:p>
          <a:p>
            <a:r>
              <a:rPr lang="en-US" dirty="0">
                <a:solidFill>
                  <a:schemeClr val="tx1"/>
                </a:solidFill>
              </a:rPr>
              <a:t>79% Registry tests passed (IS-04)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  <a:latin typeface="Avenir Book" panose="02000503020000020003"/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E943A84B-FE53-2B45-B101-DC9585881301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pPr marL="277495"/>
            <a:r>
              <a:rPr lang="en-GB" dirty="0">
                <a:latin typeface="Avenir"/>
                <a:sym typeface="Arial Black"/>
              </a:rPr>
              <a:t>Results – NMOS / TR-1001-1 Test Plan (content by Felix Poulin, CBC/Radio Canada)</a:t>
            </a:r>
            <a:endParaRPr lang="en-US" dirty="0">
              <a:latin typeface="Avenir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5E329E9-8D96-4564-3231-3313A0D9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0" y="1536700"/>
            <a:ext cx="401168" cy="2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61BF55-836F-5778-C42A-341D728F3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0" y="4843321"/>
            <a:ext cx="401168" cy="2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20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E7C98-831C-314D-A154-7AF12083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76F0840-FE76-9D49-B1A3-C3A9F322E4FF}"/>
              </a:ext>
            </a:extLst>
          </p:cNvPr>
          <p:cNvSpPr txBox="1">
            <a:spLocks/>
          </p:cNvSpPr>
          <p:nvPr/>
        </p:nvSpPr>
        <p:spPr>
          <a:xfrm>
            <a:off x="0" y="1943100"/>
            <a:ext cx="12192000" cy="297180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GB" sz="6400">
                <a:solidFill>
                  <a:prstClr val="black"/>
                </a:solidFill>
                <a:latin typeface="Avenir Book" panose="02000503020000020003"/>
              </a:rPr>
              <a:t>CYBERSECURITY ASSESSMENT FINDINGS AND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0D8E08-1FFD-4172-841D-6615073C64C6}"/>
              </a:ext>
            </a:extLst>
          </p:cNvPr>
          <p:cNvSpPr/>
          <p:nvPr/>
        </p:nvSpPr>
        <p:spPr>
          <a:xfrm>
            <a:off x="2390840" y="4095345"/>
            <a:ext cx="7262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venir Book" panose="02000503020000020003"/>
                <a:hlinkClick r:id="rId4"/>
              </a:rPr>
              <a:t>http://jt-nm.org/jt-nm_tested/</a:t>
            </a:r>
            <a:endParaRPr lang="en-US" sz="4000">
              <a:latin typeface="Avenir Book" panose="02000503020000020003"/>
            </a:endParaRPr>
          </a:p>
        </p:txBody>
      </p:sp>
      <p:pic>
        <p:nvPicPr>
          <p:cNvPr id="20" name="Picture 19" descr="A picture containing star, dark, black, sitting&#10;&#10;Description automatically generated">
            <a:extLst>
              <a:ext uri="{FF2B5EF4-FFF2-40B4-BE49-F238E27FC236}">
                <a16:creationId xmlns:a16="http://schemas.microsoft.com/office/drawing/2014/main" id="{B8FE9ACA-13C7-4969-9406-5A542F8A2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0128" y="6039488"/>
            <a:ext cx="728702" cy="783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CE05E2-1DA4-A6F0-236F-6ACCF79AC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238" y="6602682"/>
            <a:ext cx="868084" cy="255319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1452042-043F-AB13-91ED-7E5A13EB1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9" y="6683629"/>
            <a:ext cx="780489" cy="12961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71F28E-DAC7-59AC-2643-4BE043556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849" y="6639697"/>
            <a:ext cx="177369" cy="177369"/>
          </a:xfrm>
          <a:prstGeom prst="rect">
            <a:avLst/>
          </a:prstGeom>
        </p:spPr>
      </p:pic>
      <p:pic>
        <p:nvPicPr>
          <p:cNvPr id="7" name="Picture 6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3704507F-DEC2-8397-75C3-21B9352589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3022" y="6633502"/>
            <a:ext cx="1035044" cy="1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09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E943A84B-FE53-2B45-B101-DC9585881301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pPr marL="277495"/>
            <a:r>
              <a:rPr lang="en-GB" dirty="0">
                <a:solidFill>
                  <a:schemeClr val="tx1"/>
                </a:solidFill>
                <a:latin typeface="Avenir"/>
                <a:sym typeface="Arial Black"/>
              </a:rPr>
              <a:t>Cyber Security – Early results straight from the oven of </a:t>
            </a:r>
            <a:r>
              <a:rPr lang="en-GB" dirty="0" err="1">
                <a:solidFill>
                  <a:schemeClr val="tx1"/>
                </a:solidFill>
                <a:latin typeface="Avenir"/>
                <a:sym typeface="Arial Black"/>
              </a:rPr>
              <a:t>Gerben</a:t>
            </a:r>
            <a:r>
              <a:rPr lang="en-GB" dirty="0">
                <a:solidFill>
                  <a:schemeClr val="tx1"/>
                </a:solidFill>
                <a:latin typeface="Avenir"/>
                <a:sym typeface="Arial Black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venir"/>
                <a:sym typeface="Arial Black"/>
              </a:rPr>
              <a:t>Dierick</a:t>
            </a:r>
            <a:r>
              <a:rPr lang="en-GB" dirty="0">
                <a:solidFill>
                  <a:schemeClr val="tx1"/>
                </a:solidFill>
                <a:latin typeface="Avenir"/>
                <a:sym typeface="Arial Black"/>
              </a:rPr>
              <a:t>, VRT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5F37794-1654-4EA6-AEBA-C6E2C64CDB3F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defTabSz="60958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dirty="0">
              <a:solidFill>
                <a:schemeClr val="tx1"/>
              </a:solidFill>
              <a:highlight>
                <a:srgbClr val="FFFF00"/>
              </a:highlight>
              <a:latin typeface="Calibri"/>
              <a:ea typeface="+mn-lt"/>
              <a:cs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7543BB-0C8B-1589-847F-7AC63EE30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36700"/>
            <a:ext cx="7772400" cy="43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7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E943A84B-FE53-2B45-B101-DC9585881301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pPr marL="277495"/>
            <a:r>
              <a:rPr lang="en-GB" dirty="0">
                <a:solidFill>
                  <a:schemeClr val="tx1"/>
                </a:solidFill>
                <a:latin typeface="Avenir"/>
                <a:sym typeface="Arial Black"/>
              </a:rPr>
              <a:t>Cyber Security – Early results straight from the oven of </a:t>
            </a:r>
            <a:r>
              <a:rPr lang="en-GB" dirty="0" err="1">
                <a:solidFill>
                  <a:schemeClr val="tx1"/>
                </a:solidFill>
                <a:latin typeface="Avenir"/>
                <a:sym typeface="Arial Black"/>
              </a:rPr>
              <a:t>Gerben</a:t>
            </a:r>
            <a:r>
              <a:rPr lang="en-GB" dirty="0">
                <a:solidFill>
                  <a:schemeClr val="tx1"/>
                </a:solidFill>
                <a:latin typeface="Avenir"/>
                <a:sym typeface="Arial Black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venir"/>
                <a:sym typeface="Arial Black"/>
              </a:rPr>
              <a:t>Dierick</a:t>
            </a:r>
            <a:r>
              <a:rPr lang="en-GB" dirty="0">
                <a:solidFill>
                  <a:schemeClr val="tx1"/>
                </a:solidFill>
                <a:latin typeface="Avenir"/>
                <a:sym typeface="Arial Black"/>
              </a:rPr>
              <a:t>, VRT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5F37794-1654-4EA6-AEBA-C6E2C64CDB3F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defTabSz="60958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dirty="0">
              <a:solidFill>
                <a:schemeClr val="tx1"/>
              </a:solidFill>
              <a:highlight>
                <a:srgbClr val="FFFF00"/>
              </a:highlight>
              <a:latin typeface="Calibri"/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D0BED-2EEF-2FC6-3A77-108BD119F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5" t="10440"/>
          <a:stretch/>
        </p:blipFill>
        <p:spPr>
          <a:xfrm>
            <a:off x="1625598" y="1191058"/>
            <a:ext cx="8248073" cy="513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3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E7C98-831C-314D-A154-7AF12083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76F0840-FE76-9D49-B1A3-C3A9F322E4FF}"/>
              </a:ext>
            </a:extLst>
          </p:cNvPr>
          <p:cNvSpPr txBox="1">
            <a:spLocks/>
          </p:cNvSpPr>
          <p:nvPr/>
        </p:nvSpPr>
        <p:spPr>
          <a:xfrm>
            <a:off x="0" y="1943100"/>
            <a:ext cx="12192000" cy="297180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GB" sz="6400" dirty="0">
                <a:solidFill>
                  <a:prstClr val="black"/>
                </a:solidFill>
                <a:latin typeface="Avenir Book" panose="02000503020000020003"/>
              </a:rPr>
              <a:t>EARLY CONCLUSIONS AND OUTCOMES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0D8E08-1FFD-4172-841D-6615073C64C6}"/>
              </a:ext>
            </a:extLst>
          </p:cNvPr>
          <p:cNvSpPr/>
          <p:nvPr/>
        </p:nvSpPr>
        <p:spPr>
          <a:xfrm>
            <a:off x="2390840" y="4095345"/>
            <a:ext cx="7262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Avenir Book" panose="02000503020000020003"/>
                <a:hlinkClick r:id="rId4"/>
              </a:rPr>
              <a:t>http://jt-nm.org/jt-nm_tested/</a:t>
            </a:r>
            <a:endParaRPr lang="en-US" sz="4000">
              <a:latin typeface="Avenir Book" panose="02000503020000020003"/>
            </a:endParaRPr>
          </a:p>
        </p:txBody>
      </p:sp>
      <p:pic>
        <p:nvPicPr>
          <p:cNvPr id="20" name="Picture 19" descr="A picture containing star, dark, black, sitting&#10;&#10;Description automatically generated">
            <a:extLst>
              <a:ext uri="{FF2B5EF4-FFF2-40B4-BE49-F238E27FC236}">
                <a16:creationId xmlns:a16="http://schemas.microsoft.com/office/drawing/2014/main" id="{B8FE9ACA-13C7-4969-9406-5A542F8A2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0128" y="6039488"/>
            <a:ext cx="728702" cy="783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5EDDFF-85FD-1EF7-2979-501B9A289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238" y="6602682"/>
            <a:ext cx="868084" cy="255319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265A110-E48B-3144-A7C5-CD33D5DF4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9" y="6683629"/>
            <a:ext cx="780489" cy="12961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2C246BC-B34E-8BF0-993E-8C263D6DB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849" y="6639697"/>
            <a:ext cx="177369" cy="177369"/>
          </a:xfrm>
          <a:prstGeom prst="rect">
            <a:avLst/>
          </a:prstGeom>
        </p:spPr>
      </p:pic>
      <p:pic>
        <p:nvPicPr>
          <p:cNvPr id="7" name="Picture 6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14082B6C-F0C1-2320-35E3-920FC2040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3022" y="6633502"/>
            <a:ext cx="1035044" cy="1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61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AD400C2-D7FE-5447-9E6E-9FF31A260CD1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It’s time for the EBU Pyramid revision.</a:t>
            </a:r>
          </a:p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JT-NM will look for a way to make the testing more automated and sustainable.</a:t>
            </a:r>
          </a:p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Extensive NMOS support is essential for future automatable testing. The value of the Badge must be revised and increased</a:t>
            </a:r>
          </a:p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The industry needs networking and PTP interop.</a:t>
            </a:r>
          </a:p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The cybersecurity situation hasn’t improved a lot – needs additional attention.</a:t>
            </a:r>
          </a:p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Another round of testing may take place in the Summer of 2023, with preparatory exercises to start soon.</a:t>
            </a:r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9AC176FF-290E-3841-B7F1-21A47B6F803B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 dirty="0">
                <a:sym typeface="Arial Black"/>
              </a:rPr>
              <a:t>Early conclusion and outcomes</a:t>
            </a:r>
          </a:p>
        </p:txBody>
      </p:sp>
    </p:spTree>
    <p:extLst>
      <p:ext uri="{BB962C8B-B14F-4D97-AF65-F5344CB8AC3E}">
        <p14:creationId xmlns:p14="http://schemas.microsoft.com/office/powerpoint/2010/main" val="371454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390052-D58E-4F4B-8E2D-81B83129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43" r="68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76F0840-FE76-9D49-B1A3-C3A9F322E4FF}"/>
              </a:ext>
            </a:extLst>
          </p:cNvPr>
          <p:cNvSpPr txBox="1">
            <a:spLocks/>
          </p:cNvSpPr>
          <p:nvPr/>
        </p:nvSpPr>
        <p:spPr>
          <a:xfrm>
            <a:off x="0" y="2844801"/>
            <a:ext cx="12192000" cy="164784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GB" sz="5200" dirty="0">
                <a:solidFill>
                  <a:schemeClr val="tx1"/>
                </a:solidFill>
                <a:latin typeface="Avenir Book" panose="02000503020000020003"/>
              </a:rPr>
              <a:t>Thank you from the JT-NM Tested </a:t>
            </a:r>
            <a:r>
              <a:rPr lang="en-US" sz="5200" dirty="0">
                <a:solidFill>
                  <a:schemeClr val="tx1"/>
                </a:solidFill>
                <a:latin typeface="Avenir Book" panose="02000503020000020003"/>
              </a:rPr>
              <a:t>Team</a:t>
            </a:r>
            <a:endParaRPr lang="en-GB" sz="5200" dirty="0">
              <a:solidFill>
                <a:schemeClr val="tx1"/>
              </a:solidFill>
              <a:latin typeface="Avenir Book" panose="02000503020000020003"/>
            </a:endParaRPr>
          </a:p>
          <a:p>
            <a:pPr marL="0" indent="0" algn="ctr" defTabSz="914377">
              <a:buNone/>
            </a:pPr>
            <a:r>
              <a:rPr lang="en-US" sz="4000" dirty="0">
                <a:latin typeface="Avenir Book" panose="02000503020000020003"/>
                <a:hlinkClick r:id="rId4"/>
              </a:rPr>
              <a:t>https://jt-nm.org/jt-nm_tested/</a:t>
            </a:r>
            <a:endParaRPr lang="en-US" sz="4000" dirty="0">
              <a:latin typeface="Avenir Book" panose="020005030200000200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71DA7-3B21-41F9-9F7C-59C17D732F67}"/>
              </a:ext>
            </a:extLst>
          </p:cNvPr>
          <p:cNvSpPr/>
          <p:nvPr/>
        </p:nvSpPr>
        <p:spPr>
          <a:xfrm>
            <a:off x="2653487" y="4245498"/>
            <a:ext cx="7262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/>
          </a:p>
        </p:txBody>
      </p:sp>
      <p:pic>
        <p:nvPicPr>
          <p:cNvPr id="22" name="Picture 21" descr="A picture containing star, dark, black, sitting&#10;&#10;Description automatically generated">
            <a:extLst>
              <a:ext uri="{FF2B5EF4-FFF2-40B4-BE49-F238E27FC236}">
                <a16:creationId xmlns:a16="http://schemas.microsoft.com/office/drawing/2014/main" id="{00B31DD0-334B-40CA-86F9-A706BFD3D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0128" y="6039488"/>
            <a:ext cx="728702" cy="783771"/>
          </a:xfrm>
          <a:prstGeom prst="rect">
            <a:avLst/>
          </a:prstGeom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54A134AD-2356-3888-9702-2503BA51A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14" y="4492640"/>
            <a:ext cx="2110041" cy="2110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368DD-A002-6091-C09E-364A908ED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8225" y="4484072"/>
            <a:ext cx="2110041" cy="2110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62E21C-4DC2-BC99-5569-6DC76426E6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238" y="6602682"/>
            <a:ext cx="868084" cy="255319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808AAF5-4A12-4E5A-AE38-FA369F3DF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29" y="6683629"/>
            <a:ext cx="780489" cy="1296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B471AA1-A353-3C5C-E7ED-2A1D28F8A6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0849" y="6639697"/>
            <a:ext cx="177369" cy="177369"/>
          </a:xfrm>
          <a:prstGeom prst="rect">
            <a:avLst/>
          </a:prstGeom>
        </p:spPr>
      </p:pic>
      <p:pic>
        <p:nvPicPr>
          <p:cNvPr id="8" name="Picture 7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13661115-D9E9-B7B8-7AE6-AAD43FA9A3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3022" y="6633502"/>
            <a:ext cx="1035044" cy="1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7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F636D5-66E0-0C4B-9029-47BED0A6BCF2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venir Book"/>
              </a:rPr>
              <a:t>The JT-NM Tested program offers documented insight into how vendor equipment conforms to specific SMPTE standards and AMWA NMOS specifications.</a:t>
            </a:r>
          </a:p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venir Book"/>
              </a:rPr>
              <a:t>Vendors who meet the testing criteria will have the opportunity to display badges and make public statements about their participation.</a:t>
            </a:r>
          </a:p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venir Book"/>
              </a:rPr>
              <a:t>The JT-NM Tested Catalog lists vendor results along with a detailed test plan.</a:t>
            </a:r>
          </a:p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venir Book"/>
              </a:rPr>
              <a:t>Anyone with the equipment listed in the test plan may execute the tests which were administered by the JT-NM test team, and you are encouraged to do so.</a:t>
            </a:r>
          </a:p>
          <a:p>
            <a:pPr defTabSz="6095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venir Book"/>
              </a:rPr>
              <a:t>It is important to note that the JT-NM Tested program is not a certification program; rather, it is a snapshot in time of how vendor equipment conforms to key parts of SMPTE standards and AMWA NMOS specifications.</a:t>
            </a:r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A6F67C74-24D4-164C-BA8B-FC848DBAB4BF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>
                <a:sym typeface="Arial Black"/>
              </a:rPr>
              <a:t>JT-NM Tested Program – What is it?</a:t>
            </a:r>
          </a:p>
        </p:txBody>
      </p:sp>
    </p:spTree>
    <p:extLst>
      <p:ext uri="{BB962C8B-B14F-4D97-AF65-F5344CB8AC3E}">
        <p14:creationId xmlns:p14="http://schemas.microsoft.com/office/powerpoint/2010/main" val="1780027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F636D5-66E0-0C4B-9029-47BED0A6BCF2}"/>
              </a:ext>
            </a:extLst>
          </p:cNvPr>
          <p:cNvSpPr txBox="1">
            <a:spLocks/>
          </p:cNvSpPr>
          <p:nvPr/>
        </p:nvSpPr>
        <p:spPr>
          <a:xfrm>
            <a:off x="-120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/>
              </a:rPr>
              <a:t>3 main test tracks:</a:t>
            </a:r>
          </a:p>
          <a:p>
            <a:pPr lvl="1"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/>
              </a:rPr>
              <a:t>Data plane: Network access and SMPTE ST 2110 behaviour (curated by EBU and VRT)</a:t>
            </a:r>
          </a:p>
          <a:p>
            <a:pPr lvl="1"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/>
              </a:rPr>
              <a:t>Control plane: </a:t>
            </a:r>
            <a:r>
              <a:rPr lang="en-US" dirty="0">
                <a:solidFill>
                  <a:schemeClr val="tx1"/>
                </a:solidFill>
                <a:latin typeface="Avenir Book"/>
              </a:rPr>
              <a:t>AMWA NMOS and </a:t>
            </a:r>
            <a:r>
              <a:rPr lang="en-GB" dirty="0">
                <a:solidFill>
                  <a:schemeClr val="tx1"/>
                </a:solidFill>
                <a:latin typeface="Avenir Book"/>
              </a:rPr>
              <a:t>JT-NM TR-1001-1 </a:t>
            </a:r>
            <a:r>
              <a:rPr lang="en-US" dirty="0">
                <a:solidFill>
                  <a:schemeClr val="tx1"/>
                </a:solidFill>
                <a:latin typeface="Avenir Book"/>
              </a:rPr>
              <a:t>behavior, including NMOS registries and controllers (curated by EBU and CBC/Radio Canada)</a:t>
            </a:r>
          </a:p>
          <a:p>
            <a:pPr lvl="1"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/>
              </a:rPr>
              <a:t>Cybersecurity Vulnerability Assessment (curated by EBU and VRT)</a:t>
            </a:r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A6F67C74-24D4-164C-BA8B-FC848DBAB4BF}"/>
              </a:ext>
            </a:extLst>
          </p:cNvPr>
          <p:cNvSpPr txBox="1"/>
          <p:nvPr/>
        </p:nvSpPr>
        <p:spPr>
          <a:xfrm>
            <a:off x="-120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>
                <a:sym typeface="Arial Black"/>
              </a:rPr>
              <a:t>JT-NM Tested Program – What did we test?</a:t>
            </a:r>
          </a:p>
        </p:txBody>
      </p:sp>
    </p:spTree>
    <p:extLst>
      <p:ext uri="{BB962C8B-B14F-4D97-AF65-F5344CB8AC3E}">
        <p14:creationId xmlns:p14="http://schemas.microsoft.com/office/powerpoint/2010/main" val="216182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F636D5-66E0-0C4B-9029-47BED0A6BCF2}"/>
              </a:ext>
            </a:extLst>
          </p:cNvPr>
          <p:cNvSpPr txBox="1">
            <a:spLocks/>
          </p:cNvSpPr>
          <p:nvPr/>
        </p:nvSpPr>
        <p:spPr>
          <a:xfrm>
            <a:off x="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Test Plans:</a:t>
            </a:r>
          </a:p>
          <a:p>
            <a:pPr lvl="1"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SMPTE ST 2110 Test plan</a:t>
            </a:r>
          </a:p>
          <a:p>
            <a:pPr lvl="1"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NMOS/TR-1001-1 Test plan</a:t>
            </a:r>
          </a:p>
          <a:p>
            <a:pPr lvl="1"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Cybersecurity Test Plan</a:t>
            </a:r>
          </a:p>
          <a:p>
            <a:pPr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Main testing tools:</a:t>
            </a:r>
          </a:p>
          <a:p>
            <a:pPr lvl="1"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EBU LIST + multiple T&amp;M devices</a:t>
            </a:r>
          </a:p>
          <a:p>
            <a:pPr lvl="1"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/>
                </a:solidFill>
                <a:latin typeface="Avenir Book" panose="02000503020000020003"/>
              </a:rPr>
              <a:t>AMWA NMOS Testing Tool</a:t>
            </a:r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A6F67C74-24D4-164C-BA8B-FC848DBAB4BF}"/>
              </a:ext>
            </a:extLst>
          </p:cNvPr>
          <p:cNvSpPr txBox="1"/>
          <p:nvPr/>
        </p:nvSpPr>
        <p:spPr>
          <a:xfrm>
            <a:off x="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>
                <a:sym typeface="Arial Black"/>
              </a:rPr>
              <a:t>JT-NM Tested Program – Test Plans &amp; Tools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FA2E49-E707-3F4D-84B9-C5576A0B6E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93509" y="1813509"/>
            <a:ext cx="2274183" cy="323098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B26B8-4256-A24F-81E0-18B938B5C2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34258" y="2547697"/>
            <a:ext cx="2286218" cy="324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056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F8AD1A-D572-3444-A348-B327F44F2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E919B78-CC4F-292D-C103-DD7F511B78D5}"/>
              </a:ext>
            </a:extLst>
          </p:cNvPr>
          <p:cNvSpPr/>
          <p:nvPr/>
        </p:nvSpPr>
        <p:spPr>
          <a:xfrm rot="21060869">
            <a:off x="3290851" y="1191290"/>
            <a:ext cx="5538768" cy="1310131"/>
          </a:xfrm>
          <a:prstGeom prst="ellipse">
            <a:avLst/>
          </a:prstGeom>
          <a:solidFill>
            <a:srgbClr val="7030A0">
              <a:alpha val="46000"/>
            </a:srgbClr>
          </a:solidFill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SMPTE ST 2110 Test Plan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5B8FE5-C50A-AAB8-2AF1-1FAB342298D3}"/>
              </a:ext>
            </a:extLst>
          </p:cNvPr>
          <p:cNvSpPr/>
          <p:nvPr/>
        </p:nvSpPr>
        <p:spPr>
          <a:xfrm rot="21060869">
            <a:off x="3299344" y="3019281"/>
            <a:ext cx="5538768" cy="1418907"/>
          </a:xfrm>
          <a:prstGeom prst="ellipse">
            <a:avLst/>
          </a:prstGeom>
          <a:solidFill>
            <a:srgbClr val="7030A0">
              <a:alpha val="46000"/>
            </a:srgbClr>
          </a:solidFill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NMOS / TR-1001 Test Plan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260272-30B9-9EA0-606E-6B2EE802D374}"/>
              </a:ext>
            </a:extLst>
          </p:cNvPr>
          <p:cNvSpPr/>
          <p:nvPr/>
        </p:nvSpPr>
        <p:spPr>
          <a:xfrm rot="21060869">
            <a:off x="3589530" y="4733764"/>
            <a:ext cx="5538768" cy="1298176"/>
          </a:xfrm>
          <a:prstGeom prst="ellipse">
            <a:avLst/>
          </a:prstGeom>
          <a:solidFill>
            <a:srgbClr val="7030A0">
              <a:alpha val="46000"/>
            </a:srgbClr>
          </a:solidFill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Cybersecurity Testing</a:t>
            </a:r>
          </a:p>
        </p:txBody>
      </p:sp>
    </p:spTree>
    <p:extLst>
      <p:ext uri="{BB962C8B-B14F-4D97-AF65-F5344CB8AC3E}">
        <p14:creationId xmlns:p14="http://schemas.microsoft.com/office/powerpoint/2010/main" val="269825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E7C98-831C-314D-A154-7AF12083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76F0840-FE76-9D49-B1A3-C3A9F322E4FF}"/>
              </a:ext>
            </a:extLst>
          </p:cNvPr>
          <p:cNvSpPr txBox="1">
            <a:spLocks/>
          </p:cNvSpPr>
          <p:nvPr/>
        </p:nvSpPr>
        <p:spPr>
          <a:xfrm>
            <a:off x="0" y="1943100"/>
            <a:ext cx="12192000" cy="29718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spcBef>
                <a:spcPts val="0"/>
              </a:spcBef>
              <a:buNone/>
            </a:pPr>
            <a:r>
              <a:rPr lang="en-GB" sz="6400" dirty="0">
                <a:solidFill>
                  <a:prstClr val="black"/>
                </a:solidFill>
                <a:latin typeface="Avenir Book" panose="02000503020000020003"/>
              </a:rPr>
              <a:t>NETWORK AND INFRASTRUCTURE</a:t>
            </a:r>
          </a:p>
        </p:txBody>
      </p:sp>
      <p:pic>
        <p:nvPicPr>
          <p:cNvPr id="20" name="Picture 19" descr="A picture containing star, dark, black, sitting&#10;&#10;Description automatically generated">
            <a:extLst>
              <a:ext uri="{FF2B5EF4-FFF2-40B4-BE49-F238E27FC236}">
                <a16:creationId xmlns:a16="http://schemas.microsoft.com/office/drawing/2014/main" id="{B8FE9ACA-13C7-4969-9406-5A542F8A2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0128" y="6039488"/>
            <a:ext cx="728702" cy="783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570253-8B37-26E7-53A0-1594D1186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238" y="6602682"/>
            <a:ext cx="868084" cy="255319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9DC71B-392A-8260-4EA2-C2008BA64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9" y="6683629"/>
            <a:ext cx="780489" cy="12961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BFE8BE0-B81D-D593-AB66-26C5255D0D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849" y="6639697"/>
            <a:ext cx="177369" cy="177369"/>
          </a:xfrm>
          <a:prstGeom prst="rect">
            <a:avLst/>
          </a:prstGeom>
        </p:spPr>
      </p:pic>
      <p:pic>
        <p:nvPicPr>
          <p:cNvPr id="7" name="Picture 6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3C7E9C58-51A0-F513-E259-F3770AF39E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3022" y="6633502"/>
            <a:ext cx="1035044" cy="1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F636D5-66E0-0C4B-9029-47BED0A6BCF2}"/>
              </a:ext>
            </a:extLst>
          </p:cNvPr>
          <p:cNvSpPr txBox="1">
            <a:spLocks/>
          </p:cNvSpPr>
          <p:nvPr/>
        </p:nvSpPr>
        <p:spPr>
          <a:xfrm>
            <a:off x="-120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Objectives:</a:t>
            </a:r>
          </a:p>
          <a:p>
            <a:pPr indent="-423323">
              <a:spcBef>
                <a:spcPts val="600"/>
              </a:spcBef>
              <a:buSzPts val="1400"/>
            </a:pPr>
            <a:r>
              <a:rPr lang="en-US" dirty="0">
                <a:solidFill>
                  <a:schemeClr val="tx1"/>
                </a:solidFill>
              </a:rPr>
              <a:t>Provide a “real-world” scenario </a:t>
            </a:r>
          </a:p>
          <a:p>
            <a:pPr indent="-423323">
              <a:buSzPts val="1400"/>
            </a:pPr>
            <a:r>
              <a:rPr lang="en-US" dirty="0">
                <a:solidFill>
                  <a:schemeClr val="tx1"/>
                </a:solidFill>
              </a:rPr>
              <a:t>Highlight ST 2110 network design best practice</a:t>
            </a:r>
          </a:p>
          <a:p>
            <a:pPr indent="-423323">
              <a:buSzPts val="1400"/>
            </a:pPr>
            <a:r>
              <a:rPr lang="en-US" dirty="0">
                <a:solidFill>
                  <a:schemeClr val="tx1"/>
                </a:solidFill>
              </a:rPr>
              <a:t>Resilience and Reliability through design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Solution:</a:t>
            </a:r>
          </a:p>
          <a:p>
            <a:pPr indent="-423323">
              <a:spcBef>
                <a:spcPts val="600"/>
              </a:spcBef>
              <a:buSzPts val="1400"/>
            </a:pPr>
            <a:r>
              <a:rPr lang="en-US" dirty="0">
                <a:solidFill>
                  <a:schemeClr val="tx1"/>
                </a:solidFill>
              </a:rPr>
              <a:t>Spine-leaf topology, Amber and Blue media networks</a:t>
            </a:r>
          </a:p>
          <a:p>
            <a:pPr indent="-423323">
              <a:spcBef>
                <a:spcPts val="600"/>
              </a:spcBef>
              <a:buSzPts val="1400"/>
            </a:pPr>
            <a:r>
              <a:rPr lang="en-US" dirty="0">
                <a:solidFill>
                  <a:schemeClr val="tx1"/>
                </a:solidFill>
              </a:rPr>
              <a:t>Routed access</a:t>
            </a:r>
          </a:p>
          <a:p>
            <a:pPr indent="-423323">
              <a:spcBef>
                <a:spcPts val="600"/>
              </a:spcBef>
              <a:buSzPts val="1400"/>
            </a:pPr>
            <a:r>
              <a:rPr lang="en-US" dirty="0">
                <a:solidFill>
                  <a:schemeClr val="tx1"/>
                </a:solidFill>
              </a:rPr>
              <a:t>BGP Dynamic routing</a:t>
            </a:r>
          </a:p>
          <a:p>
            <a:pPr indent="-423323">
              <a:spcBef>
                <a:spcPts val="600"/>
              </a:spcBef>
              <a:buSzPts val="1400"/>
            </a:pPr>
            <a:r>
              <a:rPr lang="en-US" dirty="0">
                <a:solidFill>
                  <a:schemeClr val="tx1"/>
                </a:solidFill>
              </a:rPr>
              <a:t>Full multicast routing (IGMP / PIM)</a:t>
            </a:r>
          </a:p>
          <a:p>
            <a:pPr indent="-423323">
              <a:spcBef>
                <a:spcPts val="600"/>
              </a:spcBef>
              <a:buSzPts val="1400"/>
            </a:pPr>
            <a:r>
              <a:rPr lang="en-US" dirty="0">
                <a:solidFill>
                  <a:schemeClr val="tx1"/>
                </a:solidFill>
              </a:rPr>
              <a:t>Multiple management VLANs for general use and NMOS testing</a:t>
            </a:r>
          </a:p>
          <a:p>
            <a:pPr indent="-423323">
              <a:spcBef>
                <a:spcPts val="600"/>
              </a:spcBef>
              <a:buSzPts val="1400"/>
            </a:pPr>
            <a:r>
              <a:rPr lang="en-US" dirty="0">
                <a:solidFill>
                  <a:schemeClr val="tx1"/>
                </a:solidFill>
              </a:rPr>
              <a:t>Dual resilient PTP GMs</a:t>
            </a:r>
          </a:p>
          <a:p>
            <a:pPr indent="-423323">
              <a:spcBef>
                <a:spcPts val="600"/>
              </a:spcBef>
              <a:buSzPts val="1400"/>
            </a:pPr>
            <a:r>
              <a:rPr lang="en-US" dirty="0">
                <a:solidFill>
                  <a:schemeClr val="tx1"/>
                </a:solidFill>
              </a:rPr>
              <a:t>Routable OOB network for switch management</a:t>
            </a:r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A6F67C74-24D4-164C-BA8B-FC848DBAB4BF}"/>
              </a:ext>
            </a:extLst>
          </p:cNvPr>
          <p:cNvSpPr txBox="1"/>
          <p:nvPr/>
        </p:nvSpPr>
        <p:spPr>
          <a:xfrm>
            <a:off x="-120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 dirty="0">
                <a:sym typeface="Arial Black"/>
              </a:rPr>
              <a:t>JT-NM Tested Program – Network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81011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F636D5-66E0-0C4B-9029-47BED0A6BCF2}"/>
              </a:ext>
            </a:extLst>
          </p:cNvPr>
          <p:cNvSpPr txBox="1">
            <a:spLocks/>
          </p:cNvSpPr>
          <p:nvPr/>
        </p:nvSpPr>
        <p:spPr>
          <a:xfrm>
            <a:off x="-1200" y="1536700"/>
            <a:ext cx="12192000" cy="4320117"/>
          </a:xfrm>
          <a:prstGeom prst="rect">
            <a:avLst/>
          </a:prstGeom>
          <a:solidFill>
            <a:schemeClr val="bg1">
              <a:alpha val="5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0" tIns="46800" rIns="36000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16 switches in total:</a:t>
            </a:r>
          </a:p>
          <a:p>
            <a:pPr lvl="1" indent="-457189">
              <a:spcBef>
                <a:spcPts val="0"/>
              </a:spcBef>
              <a:buSzPts val="1800"/>
              <a:buFont typeface="Arial"/>
              <a:buChar char="-"/>
            </a:pPr>
            <a:r>
              <a:rPr lang="en" sz="2800" dirty="0">
                <a:solidFill>
                  <a:schemeClr val="tx1"/>
                </a:solidFill>
              </a:rPr>
              <a:t>2x spine </a:t>
            </a:r>
          </a:p>
          <a:p>
            <a:pPr lvl="1" indent="-457189">
              <a:spcBef>
                <a:spcPts val="0"/>
              </a:spcBef>
              <a:buSzPts val="1800"/>
              <a:buFont typeface="Arial"/>
              <a:buChar char="-"/>
            </a:pPr>
            <a:r>
              <a:rPr lang="en-GB" sz="2800" dirty="0">
                <a:solidFill>
                  <a:schemeClr val="tx1"/>
                </a:solidFill>
              </a:rPr>
              <a:t>10x leaf</a:t>
            </a:r>
          </a:p>
          <a:p>
            <a:pPr lvl="1" indent="-457189">
              <a:spcBef>
                <a:spcPts val="0"/>
              </a:spcBef>
              <a:buSzPts val="1800"/>
              <a:buFont typeface="Arial"/>
              <a:buChar char="-"/>
            </a:pPr>
            <a:r>
              <a:rPr lang="en-GB" sz="2800" dirty="0">
                <a:solidFill>
                  <a:schemeClr val="tx1"/>
                </a:solidFill>
              </a:rPr>
              <a:t>4x OOB management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PTP:</a:t>
            </a:r>
          </a:p>
          <a:p>
            <a:pPr lvl="1" indent="-457189"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2800" dirty="0">
                <a:solidFill>
                  <a:schemeClr val="tx1"/>
                </a:solidFill>
              </a:rPr>
              <a:t>2x grandmasters by </a:t>
            </a:r>
            <a:r>
              <a:rPr lang="en-US" sz="2800" dirty="0" err="1">
                <a:solidFill>
                  <a:schemeClr val="tx1"/>
                </a:solidFill>
              </a:rPr>
              <a:t>Telestream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DHCP:</a:t>
            </a:r>
          </a:p>
          <a:p>
            <a:pPr lvl="1" indent="-457189"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2800" dirty="0">
                <a:solidFill>
                  <a:schemeClr val="tx1"/>
                </a:solidFill>
                <a:highlight>
                  <a:srgbClr val="00FF00"/>
                </a:highlight>
              </a:rPr>
              <a:t>577x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sc</a:t>
            </a:r>
            <a:r>
              <a:rPr lang="en" sz="2800" dirty="0" err="1">
                <a:solidFill>
                  <a:schemeClr val="tx1"/>
                </a:solidFill>
              </a:rPr>
              <a:t>opes</a:t>
            </a:r>
            <a:r>
              <a:rPr lang="en" sz="2800" dirty="0">
                <a:solidFill>
                  <a:schemeClr val="tx1"/>
                </a:solidFill>
              </a:rPr>
              <a:t> </a:t>
            </a:r>
          </a:p>
          <a:p>
            <a:pPr lvl="1" indent="-457189">
              <a:spcBef>
                <a:spcPts val="0"/>
              </a:spcBef>
              <a:buSzPts val="1800"/>
              <a:buFont typeface="Arial"/>
              <a:buChar char="-"/>
            </a:pPr>
            <a:r>
              <a:rPr lang="en-GB" sz="2800" dirty="0">
                <a:solidFill>
                  <a:schemeClr val="tx1"/>
                </a:solidFill>
                <a:highlight>
                  <a:srgbClr val="00FF00"/>
                </a:highlight>
              </a:rPr>
              <a:t>Over 5000x lines</a:t>
            </a:r>
            <a:r>
              <a:rPr lang="en-GB" sz="2800" dirty="0">
                <a:solidFill>
                  <a:schemeClr val="tx1"/>
                </a:solidFill>
              </a:rPr>
              <a:t> in the config file</a:t>
            </a:r>
          </a:p>
          <a:p>
            <a:r>
              <a:rPr lang="en-US" dirty="0">
                <a:solidFill>
                  <a:schemeClr val="tx1"/>
                </a:solidFill>
              </a:rPr>
              <a:t>DNS:</a:t>
            </a:r>
          </a:p>
          <a:p>
            <a:pPr lvl="1" indent="-457189"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2800" dirty="0">
                <a:solidFill>
                  <a:schemeClr val="tx1"/>
                </a:solidFill>
              </a:rPr>
              <a:t>DNS-SD for NMOS registry discovery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NMOS registry:</a:t>
            </a:r>
          </a:p>
          <a:p>
            <a:pPr lvl="1" indent="-457189"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2800" dirty="0">
                <a:solidFill>
                  <a:schemeClr val="tx1"/>
                </a:solidFill>
              </a:rPr>
              <a:t>Easy-NMOS by Richard Hastie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A6F67C74-24D4-164C-BA8B-FC848DBAB4BF}"/>
              </a:ext>
            </a:extLst>
          </p:cNvPr>
          <p:cNvSpPr txBox="1"/>
          <p:nvPr/>
        </p:nvSpPr>
        <p:spPr>
          <a:xfrm>
            <a:off x="-1200" y="532800"/>
            <a:ext cx="121932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77806" defTabSz="914377">
              <a:tabLst>
                <a:tab pos="11685296" algn="r"/>
              </a:tabLst>
              <a:defRPr b="1">
                <a:solidFill>
                  <a:prstClr val="black"/>
                </a:solidFill>
                <a:latin typeface="Avenir" panose="02000503020000020003" pitchFamily="2" charset="0"/>
              </a:defRPr>
            </a:lvl1pPr>
          </a:lstStyle>
          <a:p>
            <a:r>
              <a:rPr lang="en-GB" dirty="0">
                <a:sym typeface="Arial Black"/>
              </a:rPr>
              <a:t>JT-NM Tested Program – Network and infrastructure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731AC-F184-0924-3A67-657166961E55}"/>
              </a:ext>
            </a:extLst>
          </p:cNvPr>
          <p:cNvSpPr txBox="1"/>
          <p:nvPr/>
        </p:nvSpPr>
        <p:spPr>
          <a:xfrm>
            <a:off x="6094800" y="1581815"/>
            <a:ext cx="6096000" cy="2305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Number of ports:</a:t>
            </a:r>
          </a:p>
          <a:p>
            <a:pPr lvl="1" indent="-457189">
              <a:lnSpc>
                <a:spcPct val="70000"/>
              </a:lnSpc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2400" dirty="0"/>
              <a:t>48x 100G </a:t>
            </a:r>
          </a:p>
          <a:p>
            <a:pPr lvl="1" indent="-457189">
              <a:lnSpc>
                <a:spcPct val="70000"/>
              </a:lnSpc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2400" dirty="0"/>
              <a:t>8x 40G</a:t>
            </a:r>
          </a:p>
          <a:p>
            <a:pPr lvl="1" indent="-457189">
              <a:lnSpc>
                <a:spcPct val="70000"/>
              </a:lnSpc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2400" dirty="0"/>
              <a:t>116x 25G</a:t>
            </a:r>
          </a:p>
          <a:p>
            <a:pPr lvl="1" indent="-457189">
              <a:lnSpc>
                <a:spcPct val="70000"/>
              </a:lnSpc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2400" dirty="0"/>
              <a:t>75x 10G</a:t>
            </a:r>
          </a:p>
          <a:p>
            <a:pPr lvl="1" indent="-457189">
              <a:lnSpc>
                <a:spcPct val="70000"/>
              </a:lnSpc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2400" dirty="0"/>
              <a:t>215x 1G (Both media and management)</a:t>
            </a:r>
          </a:p>
          <a:p>
            <a:pPr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400" dirty="0"/>
              <a:t>A strong move from 10G to 25G, and from 40G to 100G.</a:t>
            </a:r>
          </a:p>
        </p:txBody>
      </p:sp>
    </p:spTree>
    <p:extLst>
      <p:ext uri="{BB962C8B-B14F-4D97-AF65-F5344CB8AC3E}">
        <p14:creationId xmlns:p14="http://schemas.microsoft.com/office/powerpoint/2010/main" val="2244169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C30FE9702AB049BF04E4930CCA814B" ma:contentTypeVersion="13" ma:contentTypeDescription="Create a new document." ma:contentTypeScope="" ma:versionID="165949f19e5a0595fabf4bf9e0e682f7">
  <xsd:schema xmlns:xsd="http://www.w3.org/2001/XMLSchema" xmlns:xs="http://www.w3.org/2001/XMLSchema" xmlns:p="http://schemas.microsoft.com/office/2006/metadata/properties" xmlns:ns3="9af6fc0a-7531-4c4e-818c-026d110993b6" xmlns:ns4="eb2390b4-b8ce-4d17-89bd-abb7b519789b" targetNamespace="http://schemas.microsoft.com/office/2006/metadata/properties" ma:root="true" ma:fieldsID="de7a18df21755469c4aa8fa7069f8e44" ns3:_="" ns4:_="">
    <xsd:import namespace="9af6fc0a-7531-4c4e-818c-026d110993b6"/>
    <xsd:import namespace="eb2390b4-b8ce-4d17-89bd-abb7b51978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6fc0a-7531-4c4e-818c-026d110993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390b4-b8ce-4d17-89bd-abb7b51978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AB053F0-70F0-43AC-A6A8-E2A10B2473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34C6C5-8950-4651-867B-3197FA628026}">
  <ds:schemaRefs>
    <ds:schemaRef ds:uri="9af6fc0a-7531-4c4e-818c-026d110993b6"/>
    <ds:schemaRef ds:uri="eb2390b4-b8ce-4d17-89bd-abb7b51978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735FD6B-CAA2-46E2-963A-B3F39F39B476}">
  <ds:schemaRefs>
    <ds:schemaRef ds:uri="9af6fc0a-7531-4c4e-818c-026d110993b6"/>
    <ds:schemaRef ds:uri="eb2390b4-b8ce-4d17-89bd-abb7b51978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1338</Words>
  <Application>Microsoft Macintosh PowerPoint</Application>
  <PresentationFormat>Widescreen</PresentationFormat>
  <Paragraphs>203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Avenir</vt:lpstr>
      <vt:lpstr>Avenir Book</vt:lpstr>
      <vt:lpstr>Calibri</vt:lpstr>
      <vt:lpstr>Calibri Light</vt:lpstr>
      <vt:lpstr>Montserrat</vt:lpstr>
      <vt:lpstr>Office Theme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Kostiukevych, Ievgen</dc:creator>
  <cp:lastModifiedBy>Kostiukevych, Ievgen</cp:lastModifiedBy>
  <cp:revision>21</cp:revision>
  <dcterms:created xsi:type="dcterms:W3CDTF">2019-09-13T08:22:45Z</dcterms:created>
  <dcterms:modified xsi:type="dcterms:W3CDTF">2022-09-11T10:13:06Z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0x0101002FC30FE9702AB049BF04E4930CCA814B</vt:lpwstr>
  </property>
</Properties>
</file>