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  <p:sldMasterId id="2147483684" r:id="rId2"/>
  </p:sldMasterIdLst>
  <p:notesMasterIdLst>
    <p:notesMasterId r:id="rId20"/>
  </p:notesMasterIdLst>
  <p:sldIdLst>
    <p:sldId id="3075" r:id="rId3"/>
    <p:sldId id="3077" r:id="rId4"/>
    <p:sldId id="3076" r:id="rId5"/>
    <p:sldId id="3056" r:id="rId6"/>
    <p:sldId id="3057" r:id="rId7"/>
    <p:sldId id="3059" r:id="rId8"/>
    <p:sldId id="3081" r:id="rId9"/>
    <p:sldId id="3070" r:id="rId10"/>
    <p:sldId id="3053" r:id="rId11"/>
    <p:sldId id="3054" r:id="rId12"/>
    <p:sldId id="3073" r:id="rId13"/>
    <p:sldId id="3078" r:id="rId14"/>
    <p:sldId id="3084" r:id="rId15"/>
    <p:sldId id="3085" r:id="rId16"/>
    <p:sldId id="309" r:id="rId17"/>
    <p:sldId id="3086" r:id="rId18"/>
    <p:sldId id="3082" r:id="rId19"/>
  </p:sldIdLst>
  <p:sldSz cx="12192000" cy="6858000"/>
  <p:notesSz cx="7102475" cy="1023302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Futura" panose="02020800000000000000" pitchFamily="18" charset="0"/>
      <p:bold r:id="rId27"/>
    </p:embeddedFont>
    <p:embeddedFont>
      <p:font typeface="Futura Bk BT" panose="020B0502020204020303" pitchFamily="34" charset="0"/>
      <p:regular r:id="rId28"/>
      <p:italic r:id="rId29"/>
    </p:embeddedFont>
    <p:embeddedFont>
      <p:font typeface="Futura Hv BT" panose="020B0702020204020204" pitchFamily="34" charset="0"/>
      <p:regular r:id="rId30"/>
      <p:italic r:id="rId31"/>
    </p:embeddedFont>
    <p:embeddedFont>
      <p:font typeface="Poppins" panose="00000500000000000000" pitchFamily="2" charset="0"/>
      <p:regular r:id="rId32"/>
      <p:bold r:id="rId33"/>
    </p:embeddedFont>
  </p:embeddedFontLst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58B347AF-8F33-467B-BD35-9A8D81D978E5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1C023BC7-835B-4368-9A3D-A067878AAC3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3466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broadcast… the future….</a:t>
            </a:r>
          </a:p>
          <a:p>
            <a:endParaRPr lang="en-US" dirty="0"/>
          </a:p>
          <a:p>
            <a:r>
              <a:rPr lang="en-US" dirty="0"/>
              <a:t>It means 100s of thousands of new live video content creators will appear</a:t>
            </a:r>
          </a:p>
          <a:p>
            <a:endParaRPr lang="en-US" dirty="0"/>
          </a:p>
          <a:p>
            <a:r>
              <a:rPr lang="en-US" sz="1500" b="1" dirty="0">
                <a:latin typeface="Futura Bk BT" panose="020B0502020204020303" pitchFamily="34" charset="0"/>
              </a:rPr>
              <a:t>Mass utilization of internet &amp; cloud</a:t>
            </a:r>
          </a:p>
          <a:p>
            <a:pPr>
              <a:buFontTx/>
              <a:buChar char="-"/>
            </a:pPr>
            <a:r>
              <a:rPr lang="en-US" sz="1300" dirty="0">
                <a:latin typeface="Futura Bk BT" panose="020B0502020204020303" pitchFamily="34" charset="0"/>
              </a:rPr>
              <a:t>UDP &amp; New standards</a:t>
            </a:r>
          </a:p>
          <a:p>
            <a:pPr>
              <a:buFontTx/>
              <a:buChar char="-"/>
            </a:pPr>
            <a:r>
              <a:rPr lang="en-US" sz="1300" dirty="0">
                <a:latin typeface="Futura Bk BT" panose="020B0502020204020303" pitchFamily="34" charset="0"/>
              </a:rPr>
              <a:t>Automation &amp; simplification</a:t>
            </a:r>
          </a:p>
          <a:p>
            <a:endParaRPr lang="en-US" dirty="0"/>
          </a:p>
          <a:p>
            <a:r>
              <a:rPr lang="en-US" sz="1500" b="1" dirty="0">
                <a:latin typeface="Futura Bk BT" panose="020B0502020204020303" pitchFamily="34" charset="0"/>
              </a:rPr>
              <a:t>Bandwidth everywhere</a:t>
            </a:r>
          </a:p>
          <a:p>
            <a:pPr marL="185732" indent="-185732">
              <a:buFontTx/>
              <a:buChar char="-"/>
            </a:pPr>
            <a:r>
              <a:rPr lang="en-US" sz="1300" dirty="0">
                <a:latin typeface="Futura Bk BT" panose="020B0502020204020303" pitchFamily="34" charset="0"/>
              </a:rPr>
              <a:t>Everybody can source &amp; create</a:t>
            </a:r>
          </a:p>
          <a:p>
            <a:pPr marL="185732" indent="-185732">
              <a:buFontTx/>
              <a:buChar char="-"/>
            </a:pPr>
            <a:endParaRPr lang="en-US" sz="1300" dirty="0">
              <a:latin typeface="Futura Bk BT" panose="020B0502020204020303" pitchFamily="34" charset="0"/>
            </a:endParaRPr>
          </a:p>
          <a:p>
            <a:r>
              <a:rPr lang="en-US" sz="1500" b="1" dirty="0">
                <a:latin typeface="Futura Bk BT" panose="020B0502020204020303" pitchFamily="34" charset="0"/>
              </a:rPr>
              <a:t>distribution platforms</a:t>
            </a:r>
          </a:p>
          <a:p>
            <a:pPr>
              <a:buFontTx/>
              <a:buChar char="-"/>
            </a:pPr>
            <a:r>
              <a:rPr lang="en-US" sz="1300" dirty="0">
                <a:latin typeface="Futura Bk BT" panose="020B0502020204020303" pitchFamily="34" charset="0"/>
              </a:rPr>
              <a:t>Increase engagement</a:t>
            </a:r>
          </a:p>
          <a:p>
            <a:pPr>
              <a:buFontTx/>
              <a:buChar char="-"/>
            </a:pPr>
            <a:r>
              <a:rPr lang="en-US" sz="1300" dirty="0">
                <a:latin typeface="Futura Bk BT" panose="020B0502020204020303" pitchFamily="34" charset="0"/>
              </a:rPr>
              <a:t>Better monetize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01CE9-3310-4F9C-9036-F2384DC9CB5E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056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1272-1FA4-6BD6-014D-F1EA06AC9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F4C7C-6E64-FD86-A452-EBE8D6ABE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8722A-EF13-7D40-B9F7-B52B922A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C4A14E-0DDF-4D9C-9D34-371A26D2058D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361C7-B49B-0AC9-9FCA-9866A212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B8DDA-0D2D-0039-C5C0-E155D7CC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E4557-7778-40F2-9B36-229FB1F357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8385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D8B6-66D8-A486-8C28-794DA5AD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FBA9C-2543-EACE-4073-45C1E1C46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6A5C3-029C-090F-F9C7-CC7FE200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C4A14E-0DDF-4D9C-9D34-371A26D2058D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F798D-EB7B-0EA6-4269-655A99CD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D646-D166-3EA1-B9D8-A8CB266D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E4557-7778-40F2-9B36-229FB1F357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8213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A4BF8-955A-66AB-FEF2-8282ACB53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98073-E162-F12E-6E43-3789FF8BB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84D86-0444-BAB5-9EE2-322FF7D6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C4A14E-0DDF-4D9C-9D34-371A26D2058D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D9FB-329E-0A3E-B304-0AEB6697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6FED-CD65-DF81-42BD-F98E3813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E4557-7778-40F2-9B36-229FB1F357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5937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081"/>
            <a:ext cx="10972800" cy="7017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075E5B-13FD-4264-A4EA-5FAE27F34EE6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9E02A-9A7A-4128-B1F5-EFABAFAD4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574972" y="791055"/>
            <a:ext cx="5026479" cy="347275"/>
          </a:xfrm>
        </p:spPr>
        <p:txBody>
          <a:bodyPr wrap="square" anchor="ctr" anchorCtr="0">
            <a:spAutoFit/>
          </a:bodyPr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Small Title Here</a:t>
            </a:r>
          </a:p>
        </p:txBody>
      </p:sp>
    </p:spTree>
    <p:extLst>
      <p:ext uri="{BB962C8B-B14F-4D97-AF65-F5344CB8AC3E}">
        <p14:creationId xmlns:p14="http://schemas.microsoft.com/office/powerpoint/2010/main" val="35314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9562DEB-B81F-B32A-849A-CC7F12388C57}"/>
              </a:ext>
            </a:extLst>
          </p:cNvPr>
          <p:cNvSpPr/>
          <p:nvPr userDrawn="1"/>
        </p:nvSpPr>
        <p:spPr>
          <a:xfrm>
            <a:off x="-2" y="1"/>
            <a:ext cx="12193200" cy="611923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5F0E5-C64A-3666-C8D7-DC9415AD790D}"/>
              </a:ext>
            </a:extLst>
          </p:cNvPr>
          <p:cNvSpPr/>
          <p:nvPr userDrawn="1"/>
        </p:nvSpPr>
        <p:spPr>
          <a:xfrm>
            <a:off x="441983" y="0"/>
            <a:ext cx="11713464" cy="6102354"/>
          </a:xfrm>
          <a:prstGeom prst="rect">
            <a:avLst/>
          </a:prstGeom>
          <a:gradFill flip="none" rotWithShape="1">
            <a:gsLst>
              <a:gs pos="0">
                <a:srgbClr val="00C2B9">
                  <a:shade val="30000"/>
                  <a:satMod val="115000"/>
                  <a:alpha val="82672"/>
                </a:srgbClr>
              </a:gs>
              <a:gs pos="50000">
                <a:srgbClr val="00C2B9">
                  <a:shade val="67500"/>
                  <a:satMod val="115000"/>
                  <a:alpha val="30000"/>
                </a:srgbClr>
              </a:gs>
              <a:gs pos="100000">
                <a:srgbClr val="00C2B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Bottom Rectangle">
            <a:extLst>
              <a:ext uri="{FF2B5EF4-FFF2-40B4-BE49-F238E27FC236}">
                <a16:creationId xmlns:a16="http://schemas.microsoft.com/office/drawing/2014/main" id="{A9C2C117-1A92-12A4-9312-1322CFA579DB}"/>
              </a:ext>
            </a:extLst>
          </p:cNvPr>
          <p:cNvSpPr/>
          <p:nvPr userDrawn="1"/>
        </p:nvSpPr>
        <p:spPr>
          <a:xfrm>
            <a:off x="-9279" y="6122427"/>
            <a:ext cx="12201272" cy="761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B76E8-B9DF-09D0-2F44-B54CE8457B42}"/>
              </a:ext>
            </a:extLst>
          </p:cNvPr>
          <p:cNvGrpSpPr/>
          <p:nvPr userDrawn="1"/>
        </p:nvGrpSpPr>
        <p:grpSpPr>
          <a:xfrm>
            <a:off x="2620237" y="6222429"/>
            <a:ext cx="6888692" cy="529316"/>
            <a:chOff x="2538957" y="6205171"/>
            <a:chExt cx="6888692" cy="529316"/>
          </a:xfrm>
        </p:grpSpPr>
        <p:pic>
          <p:nvPicPr>
            <p:cNvPr id="8" name="Picture 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AEF10D1-6D77-0F24-8203-9350848B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957" y="6334463"/>
              <a:ext cx="763035" cy="337602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63C5B4D-D984-BF36-C51B-00DEFDAD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3436" y="6362391"/>
              <a:ext cx="926473" cy="260959"/>
            </a:xfrm>
            <a:prstGeom prst="rect">
              <a:avLst/>
            </a:prstGeom>
          </p:spPr>
        </p:pic>
        <p:pic>
          <p:nvPicPr>
            <p:cNvPr id="10" name="Picture 9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B3F23480-37DE-E43B-244F-A085AE5D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536" y="6373633"/>
              <a:ext cx="916363" cy="259263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1DEDB58F-3BDE-87CC-AC31-3024CDC96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8715" y="6227652"/>
              <a:ext cx="724050" cy="506835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685ABA7E-3CC5-1473-A498-1CD0B2E6E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8124" b="33161"/>
            <a:stretch/>
          </p:blipFill>
          <p:spPr>
            <a:xfrm>
              <a:off x="6995398" y="6205171"/>
              <a:ext cx="1595024" cy="493321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9B1968E8-917F-92DC-6F77-5A4EF847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9011" y="6296797"/>
              <a:ext cx="668638" cy="35839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CA84E68-953C-A442-BCEB-CA375A374C0F}"/>
              </a:ext>
            </a:extLst>
          </p:cNvPr>
          <p:cNvSpPr/>
          <p:nvPr userDrawn="1"/>
        </p:nvSpPr>
        <p:spPr>
          <a:xfrm>
            <a:off x="9281786" y="0"/>
            <a:ext cx="2919484" cy="610235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D0FA16CB-13DE-79D8-9634-AB09EC8B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3466FC-D789-6175-567B-4FB250469C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28294" y="3047421"/>
            <a:ext cx="3747396" cy="1186958"/>
          </a:xfrm>
          <a:prstGeom prst="rect">
            <a:avLst/>
          </a:prstGeom>
        </p:spPr>
      </p:pic>
      <p:cxnSp>
        <p:nvCxnSpPr>
          <p:cNvPr id="14" name="Line">
            <a:extLst>
              <a:ext uri="{FF2B5EF4-FFF2-40B4-BE49-F238E27FC236}">
                <a16:creationId xmlns:a16="http://schemas.microsoft.com/office/drawing/2014/main" id="{2F9C37D9-BBE4-EF1C-6879-84D4706762DB}"/>
              </a:ext>
            </a:extLst>
          </p:cNvPr>
          <p:cNvCxnSpPr/>
          <p:nvPr userDrawn="1"/>
        </p:nvCxnSpPr>
        <p:spPr>
          <a:xfrm>
            <a:off x="6076797" y="2536280"/>
            <a:ext cx="0" cy="278996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0A69FCE-86E1-E7F8-8526-B5D173D214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93051" y="2661790"/>
            <a:ext cx="4000558" cy="25389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6B7C5-B9C1-1A0E-9E6E-6D9A277FEC93}"/>
              </a:ext>
            </a:extLst>
          </p:cNvPr>
          <p:cNvCxnSpPr/>
          <p:nvPr userDrawn="1"/>
        </p:nvCxnSpPr>
        <p:spPr>
          <a:xfrm>
            <a:off x="-9279" y="6102354"/>
            <a:ext cx="122105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2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2196-8188-0705-99D5-A535CDE5C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  <a:lvl2pPr>
              <a:defRPr>
                <a:latin typeface="Futura Bk BT" panose="020B0502020204020303" pitchFamily="34" charset="0"/>
              </a:defRPr>
            </a:lvl2pPr>
            <a:lvl3pPr>
              <a:defRPr>
                <a:latin typeface="Futura Bk BT" panose="020B0502020204020303" pitchFamily="34" charset="0"/>
              </a:defRPr>
            </a:lvl3pPr>
            <a:lvl4pPr>
              <a:defRPr>
                <a:latin typeface="Futura Bk BT" panose="020B0502020204020303" pitchFamily="34" charset="0"/>
              </a:defRPr>
            </a:lvl4pPr>
            <a:lvl5pPr>
              <a:defRPr>
                <a:latin typeface="Futura Bk BT" panose="020B05020202040203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DEFE-9D35-1429-5C16-926F9641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1A7B4-0406-6703-B209-7C095069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E285-998C-BFCF-014B-6A2B890B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243563-B626-B90A-7CC8-A11E420E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733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>
              <a:defRPr sz="3600" cap="small" baseline="0">
                <a:solidFill>
                  <a:schemeClr val="bg1"/>
                </a:solidFill>
                <a:latin typeface="Futura Bk BT" panose="020B05020202040203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8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9DD2-636C-4898-0D87-C1D6B0BB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0D901-D0EE-2362-46A0-BF56FC26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718A-3DCA-B23B-D622-5FE239A0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0515-547E-076A-ECCF-15E08F69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8775-B685-089C-CC78-6FB79ED3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25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D2EF9-3FCA-F71D-E4DE-D83835E7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1B62-00DA-D29D-404D-C861E927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3C8B1-7ED1-FE23-558A-5C97B5BD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CB99C-1FAB-13BC-3836-C937934D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5CF4B-4E1A-59C9-9A98-14671751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71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5AF25-6F4E-0D05-F313-BB80EF9B8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F3624-2917-89F3-3220-BD1A51660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F8FC-4343-5C66-B9E1-3AB4659B9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0AB30-5325-B253-70DB-5C79D7B9F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372EC-9787-1386-7C16-04636D77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756E1-56D6-B255-D540-650BB902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1ED8A-EE56-76CC-F410-EF329A6A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18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F8E0-882C-85AC-DB74-6EA5FBFD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2884-EC6C-78AB-37D6-F29E96B4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EDCF7-3CE8-5B18-BB9D-D446CBAA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B3E4C-4AAB-2044-DC59-2EF610E9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75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18307-A042-151C-4E24-FE3335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15A43-E95D-519A-0B2F-0F6EDF48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38F8-477F-1AD2-2840-7ACDC635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05F4-18D8-385C-6550-84EB02B6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217"/>
          </a:xfrm>
        </p:spPr>
        <p:txBody>
          <a:bodyPr/>
          <a:lstStyle>
            <a:lvl1pPr>
              <a:defRPr cap="small" baseline="0">
                <a:latin typeface="Futura Bk BT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49AD3-1F1D-4342-E9FF-CCD4BCA2E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0AFC0-3E43-0FF3-1461-5B019370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C4A14E-0DDF-4D9C-9D34-371A26D2058D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56C98-1808-33C0-2058-3141081C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91E67-15CC-C463-8CC9-376DA1A3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E4557-7778-40F2-9B36-229FB1F357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45083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1EF7-291B-DF19-426F-85E32961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0564-35BD-B629-CBD4-CAA72FC4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AF1E0-FB1C-3AAE-CC29-734375D36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8C43C-366C-F788-B65F-D2A71247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0F5A1-D390-6B58-F0C6-8301496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367A7-4A04-B77A-64AA-C2B42399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76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061A-B4BE-4C3D-46A0-2E8E28D5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C90CC-CE2A-BB5F-AEF5-1162881D6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36976-42C6-E0E8-60D5-C18588110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A97EA-2AF0-227D-37FC-10E1F366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E31D-D610-6421-A22F-D60F7B97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B5BD3-1E96-BB27-59EE-41990B87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6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CC15-9F07-0375-FC78-A460C9B9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DB283-31B9-A03A-F776-C8F706539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18FAD-E904-CD06-E91E-380017F2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FA82D-A3DD-A02D-2EC0-FB60D2D0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1A883-3C2B-56FD-786B-14EA834D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1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62DD7-3F2F-A8F5-8280-48FC554EF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4E6B8-2007-F588-2D49-4D096F020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A1F1-3C5B-F5C8-8568-782A6E17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D891-9297-B947-E069-2D358367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9025-5FD0-53C8-6CF1-AD4B90EE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AE0B-644D-CFD7-E4BC-81572F4D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95F70-D745-955D-2B73-DF4ECB636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AC49D-9FA3-4892-7960-31066EA1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C4A14E-0DDF-4D9C-9D34-371A26D2058D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DE3C-D467-BC73-0D6E-F0D6760E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97F13-DCAF-C35F-FD50-354C309B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E4557-7778-40F2-9B36-229FB1F357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0748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ADD2-0CF7-E14C-A1BF-C17D7649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A9C72-94AC-C59F-B792-3EC1C74AA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6BB4E-FB01-9EDC-3437-29A0BF6B8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A5095-AE5B-DEC9-7329-8B95AAD9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C4A14E-0DDF-4D9C-9D34-371A26D2058D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1D4B-0480-5B0A-1244-1DE7315F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919C0-EA47-7EE1-5C22-5AA2DF7F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E4557-7778-40F2-9B36-229FB1F357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261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A9AD-E523-7828-93A6-6FA8BE7E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B1FED-D701-7CBE-7DE1-354B2E44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F950D-2A51-E5F2-003F-13706D241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326F4-C7B7-D541-1C21-D2F4A73C1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EA1E1-DD93-4A7F-C79F-CBF031FCC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38FD9-42A9-B5AA-99A7-38448A01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C4A14E-0DDF-4D9C-9D34-371A26D2058D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96233-7CF0-7035-AED2-69F8D7B8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DD59C-1A16-E650-1931-A47B72F7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E4557-7778-40F2-9B36-229FB1F357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699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4D4B-41EC-5D06-9B4F-7B10762B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A66B8-E3FF-5C64-92B6-878E441F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C4A14E-0DDF-4D9C-9D34-371A26D2058D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8A91C-CB7E-580D-8ADF-A7E0DED6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4074C-AE8F-D705-1400-1407EB05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E4557-7778-40F2-9B36-229FB1F357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3991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B43BE-FA87-DC73-583E-E20ACB4E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C4A14E-0DDF-4D9C-9D34-371A26D2058D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BF5FE-4C08-451D-7464-6420318D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52515-6B51-957E-2E72-64622259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E4557-7778-40F2-9B36-229FB1F357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1414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C1EB-08F2-E564-5702-4AF9587E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D0260-6FC8-D3FF-499A-006A94904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B8E5B-541A-CC05-E60D-A43E1763D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5457-9BF1-C7F9-9254-074E057C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C4A14E-0DDF-4D9C-9D34-371A26D2058D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6C395-6249-1C9B-3708-B5AD3E40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337DF-AD13-6501-10E2-BEAA931D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E4557-7778-40F2-9B36-229FB1F357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8613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2325-507D-54AD-F181-8C25432F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BBD21-4DE0-F9AF-6187-C88196FD3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543CF-84AA-CE40-0021-BE4D16275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C972A-C1F7-4D66-6A01-43665811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C4A14E-0DDF-4D9C-9D34-371A26D2058D}" type="datetimeFigureOut">
              <a:rPr lang="en-IL" smtClean="0"/>
              <a:t>08/09/2022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F9359-E8EC-19CC-02BA-8C3A0EDC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D008C-3BFC-92A2-111D-E285608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E4557-7778-40F2-9B36-229FB1F357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0482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DC83D-C6E3-7777-2D1B-66265B39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1AA57-8652-A027-BB15-35265BB48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D156B1-08A2-556E-CC4A-5A1C8C83E1B1}"/>
              </a:ext>
            </a:extLst>
          </p:cNvPr>
          <p:cNvCxnSpPr>
            <a:cxnSpLocks/>
          </p:cNvCxnSpPr>
          <p:nvPr userDrawn="1"/>
        </p:nvCxnSpPr>
        <p:spPr>
          <a:xfrm>
            <a:off x="119053" y="6523376"/>
            <a:ext cx="11792962" cy="0"/>
          </a:xfrm>
          <a:prstGeom prst="line">
            <a:avLst/>
          </a:prstGeom>
          <a:ln w="28575">
            <a:solidFill>
              <a:srgbClr val="FF9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43;p14">
            <a:extLst>
              <a:ext uri="{FF2B5EF4-FFF2-40B4-BE49-F238E27FC236}">
                <a16:creationId xmlns:a16="http://schemas.microsoft.com/office/drawing/2014/main" id="{4C8596E9-76F4-3106-6252-C74C0AB46C16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 l="19011" t="18653" r="20906" b="29276"/>
          <a:stretch/>
        </p:blipFill>
        <p:spPr>
          <a:xfrm>
            <a:off x="10838577" y="6150373"/>
            <a:ext cx="759535" cy="6395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4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Futura Bk BT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Bk BT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6E8BA4-C263-DD8F-2075-E58B2DE26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41540" b="38803"/>
          <a:stretch/>
        </p:blipFill>
        <p:spPr>
          <a:xfrm>
            <a:off x="1" y="0"/>
            <a:ext cx="12191999" cy="113053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4B369-DAC4-2108-E86E-24B484AA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AC18-7798-A02A-6561-CE7810AD4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6490-DB3D-9340-B04F-1F2289A7EF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13B5-7FE1-4E5E-2145-DDBA1D918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D2FF-DC11-7A4B-D738-06B585F0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DCBF2-5CE3-1E76-C4D3-70D6610F2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41540" b="38803"/>
          <a:stretch/>
        </p:blipFill>
        <p:spPr>
          <a:xfrm>
            <a:off x="0" y="0"/>
            <a:ext cx="12192000" cy="1130531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B2E87-1D0C-F4BD-7459-862641E1028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75272" y="304630"/>
            <a:ext cx="2069275" cy="65542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988FC6-2100-1B2C-510A-8B2144168E94}"/>
              </a:ext>
            </a:extLst>
          </p:cNvPr>
          <p:cNvCxnSpPr>
            <a:cxnSpLocks/>
          </p:cNvCxnSpPr>
          <p:nvPr userDrawn="1"/>
        </p:nvCxnSpPr>
        <p:spPr>
          <a:xfrm>
            <a:off x="119053" y="6523376"/>
            <a:ext cx="11792962" cy="0"/>
          </a:xfrm>
          <a:prstGeom prst="line">
            <a:avLst/>
          </a:prstGeom>
          <a:ln w="28575">
            <a:solidFill>
              <a:srgbClr val="FF9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oogle Shape;143;p14">
            <a:extLst>
              <a:ext uri="{FF2B5EF4-FFF2-40B4-BE49-F238E27FC236}">
                <a16:creationId xmlns:a16="http://schemas.microsoft.com/office/drawing/2014/main" id="{7FE347A8-E797-0851-F590-CF606093A3C3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 l="19011" t="18653" r="20906" b="29276"/>
          <a:stretch/>
        </p:blipFill>
        <p:spPr>
          <a:xfrm>
            <a:off x="10838577" y="6150373"/>
            <a:ext cx="759535" cy="6395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39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C9FA0"/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sv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2059967" y="479594"/>
            <a:ext cx="807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road to full IP - </a:t>
            </a:r>
            <a:r>
              <a:rPr lang="en-US" sz="4000" b="1" cap="small" dirty="0">
                <a:solidFill>
                  <a:prstClr val="white"/>
                </a:solidFill>
                <a:latin typeface="Calibri Light" panose="020F0302020204030204"/>
              </a:rPr>
              <a:t>An IT perspective</a:t>
            </a:r>
            <a:endParaRPr kumimoji="0" lang="en-US" sz="4000" b="1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53437-BC45-7CA9-5FC7-42D3135DDEC3}"/>
              </a:ext>
            </a:extLst>
          </p:cNvPr>
          <p:cNvSpPr txBox="1"/>
          <p:nvPr/>
        </p:nvSpPr>
        <p:spPr>
          <a:xfrm>
            <a:off x="2059967" y="1284793"/>
            <a:ext cx="807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Dr. Gabriel Kerner,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Alvalinks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98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8841DE-C4F0-8806-FC10-DE5494FC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“</a:t>
            </a:r>
            <a:r>
              <a:rPr lang="en-US" sz="2800" dirty="0" err="1"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 route” to digital transformation:</a:t>
            </a:r>
            <a:b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facing multidimensional challenges</a:t>
            </a:r>
            <a:endParaRPr lang="en-IL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2A0015-F81B-83DA-3F7E-7AB7B063FC2A}"/>
              </a:ext>
            </a:extLst>
          </p:cNvPr>
          <p:cNvSpPr/>
          <p:nvPr/>
        </p:nvSpPr>
        <p:spPr>
          <a:xfrm>
            <a:off x="858746" y="1466317"/>
            <a:ext cx="1946246" cy="9233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91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Futura Bk BT" panose="020B0502020204020303" pitchFamily="34" charset="0"/>
                <a:cs typeface="Poppins" panose="00000500000000000000" pitchFamily="2" charset="0"/>
              </a:rPr>
              <a:t>Connecting multiple environments</a:t>
            </a:r>
            <a:endParaRPr lang="en-IL" sz="1600" dirty="0">
              <a:solidFill>
                <a:sysClr val="windowText" lastClr="000000"/>
              </a:solidFill>
              <a:latin typeface="Futura Bk BT" panose="020B0502020204020303" pitchFamily="34" charset="0"/>
              <a:cs typeface="Poppins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397E62-2624-56BA-2288-7146F758642D}"/>
              </a:ext>
            </a:extLst>
          </p:cNvPr>
          <p:cNvSpPr/>
          <p:nvPr/>
        </p:nvSpPr>
        <p:spPr>
          <a:xfrm>
            <a:off x="906564" y="4710029"/>
            <a:ext cx="1946246" cy="9233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91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Futura Bk BT" panose="020B0502020204020303" pitchFamily="34" charset="0"/>
                <a:cs typeface="Poppins" panose="00000500000000000000" pitchFamily="2" charset="0"/>
              </a:rPr>
              <a:t>Workloads chained across multiple sites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01CB3B-1085-8B3F-14F9-F16824306614}"/>
              </a:ext>
            </a:extLst>
          </p:cNvPr>
          <p:cNvSpPr/>
          <p:nvPr/>
        </p:nvSpPr>
        <p:spPr>
          <a:xfrm>
            <a:off x="6218573" y="5367160"/>
            <a:ext cx="1946246" cy="9233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91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Futura Bk BT" panose="020B0502020204020303" pitchFamily="34" charset="0"/>
                <a:cs typeface="Poppins" panose="00000500000000000000" pitchFamily="2" charset="0"/>
              </a:rPr>
              <a:t>services deployment complexity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BF0A16-1A1B-4F5A-B10D-92BFBA8A6B1D}"/>
              </a:ext>
            </a:extLst>
          </p:cNvPr>
          <p:cNvSpPr/>
          <p:nvPr/>
        </p:nvSpPr>
        <p:spPr>
          <a:xfrm>
            <a:off x="8644674" y="1303221"/>
            <a:ext cx="1946246" cy="9233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91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Futura Bk BT" panose="020B0502020204020303" pitchFamily="34" charset="0"/>
                <a:cs typeface="Poppins" panose="00000500000000000000" pitchFamily="2" charset="0"/>
              </a:rPr>
              <a:t>Control &amp; visibility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EF970F-97A4-767B-51C5-DCEF729BB292}"/>
              </a:ext>
            </a:extLst>
          </p:cNvPr>
          <p:cNvSpPr/>
          <p:nvPr/>
        </p:nvSpPr>
        <p:spPr>
          <a:xfrm>
            <a:off x="8875576" y="4337294"/>
            <a:ext cx="1946246" cy="9233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914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Futura Bk BT" panose="020B0502020204020303" pitchFamily="34" charset="0"/>
                <a:cs typeface="Poppins" panose="00000500000000000000" pitchFamily="2" charset="0"/>
              </a:rPr>
              <a:t>Security across all apps, devices, and networks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A1B9E6-5BCA-D5C8-DD34-FEBCA4CD4EED}"/>
              </a:ext>
            </a:extLst>
          </p:cNvPr>
          <p:cNvSpPr/>
          <p:nvPr/>
        </p:nvSpPr>
        <p:spPr>
          <a:xfrm>
            <a:off x="2852810" y="2201949"/>
            <a:ext cx="1058627" cy="737420"/>
          </a:xfrm>
          <a:custGeom>
            <a:avLst/>
            <a:gdLst>
              <a:gd name="connsiteX0" fmla="*/ 1696065 w 1696065"/>
              <a:gd name="connsiteY0" fmla="*/ 737420 h 737420"/>
              <a:gd name="connsiteX1" fmla="*/ 1268362 w 1696065"/>
              <a:gd name="connsiteY1" fmla="*/ 383458 h 737420"/>
              <a:gd name="connsiteX2" fmla="*/ 383458 w 1696065"/>
              <a:gd name="connsiteY2" fmla="*/ 221226 h 737420"/>
              <a:gd name="connsiteX3" fmla="*/ 0 w 1696065"/>
              <a:gd name="connsiteY3" fmla="*/ 0 h 73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065" h="737420">
                <a:moveTo>
                  <a:pt x="1696065" y="737420"/>
                </a:moveTo>
                <a:cubicBezTo>
                  <a:pt x="1591597" y="603455"/>
                  <a:pt x="1487130" y="469490"/>
                  <a:pt x="1268362" y="383458"/>
                </a:cubicBezTo>
                <a:cubicBezTo>
                  <a:pt x="1049594" y="297426"/>
                  <a:pt x="594852" y="285136"/>
                  <a:pt x="383458" y="221226"/>
                </a:cubicBezTo>
                <a:cubicBezTo>
                  <a:pt x="172064" y="157316"/>
                  <a:pt x="86032" y="78658"/>
                  <a:pt x="0" y="0"/>
                </a:cubicBezTo>
              </a:path>
            </a:pathLst>
          </a:custGeom>
          <a:noFill/>
          <a:ln w="28575">
            <a:solidFill>
              <a:srgbClr val="FF914D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3FD2E2-5575-6495-7881-82204B2439B8}"/>
              </a:ext>
            </a:extLst>
          </p:cNvPr>
          <p:cNvSpPr/>
          <p:nvPr/>
        </p:nvSpPr>
        <p:spPr>
          <a:xfrm flipV="1">
            <a:off x="2504356" y="3706538"/>
            <a:ext cx="1407081" cy="923323"/>
          </a:xfrm>
          <a:custGeom>
            <a:avLst/>
            <a:gdLst>
              <a:gd name="connsiteX0" fmla="*/ 1696065 w 1696065"/>
              <a:gd name="connsiteY0" fmla="*/ 737420 h 737420"/>
              <a:gd name="connsiteX1" fmla="*/ 1268362 w 1696065"/>
              <a:gd name="connsiteY1" fmla="*/ 383458 h 737420"/>
              <a:gd name="connsiteX2" fmla="*/ 383458 w 1696065"/>
              <a:gd name="connsiteY2" fmla="*/ 221226 h 737420"/>
              <a:gd name="connsiteX3" fmla="*/ 0 w 1696065"/>
              <a:gd name="connsiteY3" fmla="*/ 0 h 73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065" h="737420">
                <a:moveTo>
                  <a:pt x="1696065" y="737420"/>
                </a:moveTo>
                <a:cubicBezTo>
                  <a:pt x="1591597" y="603455"/>
                  <a:pt x="1487130" y="469490"/>
                  <a:pt x="1268362" y="383458"/>
                </a:cubicBezTo>
                <a:cubicBezTo>
                  <a:pt x="1049594" y="297426"/>
                  <a:pt x="594852" y="285136"/>
                  <a:pt x="383458" y="221226"/>
                </a:cubicBezTo>
                <a:cubicBezTo>
                  <a:pt x="172064" y="157316"/>
                  <a:pt x="86032" y="78658"/>
                  <a:pt x="0" y="0"/>
                </a:cubicBezTo>
              </a:path>
            </a:pathLst>
          </a:custGeom>
          <a:noFill/>
          <a:ln w="28575">
            <a:solidFill>
              <a:srgbClr val="FF914D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2456C2-6CE1-DB29-B726-0BA69ADA1860}"/>
              </a:ext>
            </a:extLst>
          </p:cNvPr>
          <p:cNvSpPr/>
          <p:nvPr/>
        </p:nvSpPr>
        <p:spPr>
          <a:xfrm flipV="1">
            <a:off x="7816949" y="2269502"/>
            <a:ext cx="1058627" cy="737420"/>
          </a:xfrm>
          <a:custGeom>
            <a:avLst/>
            <a:gdLst>
              <a:gd name="connsiteX0" fmla="*/ 1696065 w 1696065"/>
              <a:gd name="connsiteY0" fmla="*/ 737420 h 737420"/>
              <a:gd name="connsiteX1" fmla="*/ 1268362 w 1696065"/>
              <a:gd name="connsiteY1" fmla="*/ 383458 h 737420"/>
              <a:gd name="connsiteX2" fmla="*/ 383458 w 1696065"/>
              <a:gd name="connsiteY2" fmla="*/ 221226 h 737420"/>
              <a:gd name="connsiteX3" fmla="*/ 0 w 1696065"/>
              <a:gd name="connsiteY3" fmla="*/ 0 h 73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065" h="737420">
                <a:moveTo>
                  <a:pt x="1696065" y="737420"/>
                </a:moveTo>
                <a:cubicBezTo>
                  <a:pt x="1591597" y="603455"/>
                  <a:pt x="1487130" y="469490"/>
                  <a:pt x="1268362" y="383458"/>
                </a:cubicBezTo>
                <a:cubicBezTo>
                  <a:pt x="1049594" y="297426"/>
                  <a:pt x="594852" y="285136"/>
                  <a:pt x="383458" y="221226"/>
                </a:cubicBezTo>
                <a:cubicBezTo>
                  <a:pt x="172064" y="157316"/>
                  <a:pt x="86032" y="78658"/>
                  <a:pt x="0" y="0"/>
                </a:cubicBezTo>
              </a:path>
            </a:pathLst>
          </a:custGeom>
          <a:noFill/>
          <a:ln w="28575">
            <a:solidFill>
              <a:srgbClr val="FF914D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4C8451-4D7F-800B-DF0C-58786F5FD8CF}"/>
              </a:ext>
            </a:extLst>
          </p:cNvPr>
          <p:cNvSpPr/>
          <p:nvPr/>
        </p:nvSpPr>
        <p:spPr>
          <a:xfrm>
            <a:off x="7531168" y="3913112"/>
            <a:ext cx="1609283" cy="381225"/>
          </a:xfrm>
          <a:custGeom>
            <a:avLst/>
            <a:gdLst>
              <a:gd name="connsiteX0" fmla="*/ 1696065 w 1696065"/>
              <a:gd name="connsiteY0" fmla="*/ 737420 h 737420"/>
              <a:gd name="connsiteX1" fmla="*/ 1268362 w 1696065"/>
              <a:gd name="connsiteY1" fmla="*/ 383458 h 737420"/>
              <a:gd name="connsiteX2" fmla="*/ 383458 w 1696065"/>
              <a:gd name="connsiteY2" fmla="*/ 221226 h 737420"/>
              <a:gd name="connsiteX3" fmla="*/ 0 w 1696065"/>
              <a:gd name="connsiteY3" fmla="*/ 0 h 73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065" h="737420">
                <a:moveTo>
                  <a:pt x="1696065" y="737420"/>
                </a:moveTo>
                <a:cubicBezTo>
                  <a:pt x="1591597" y="603455"/>
                  <a:pt x="1487130" y="469490"/>
                  <a:pt x="1268362" y="383458"/>
                </a:cubicBezTo>
                <a:cubicBezTo>
                  <a:pt x="1049594" y="297426"/>
                  <a:pt x="594852" y="285136"/>
                  <a:pt x="383458" y="221226"/>
                </a:cubicBezTo>
                <a:cubicBezTo>
                  <a:pt x="172064" y="157316"/>
                  <a:pt x="86032" y="78658"/>
                  <a:pt x="0" y="0"/>
                </a:cubicBezTo>
              </a:path>
            </a:pathLst>
          </a:custGeom>
          <a:noFill/>
          <a:ln w="28575">
            <a:solidFill>
              <a:srgbClr val="FF914D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21DE-8C68-C5A4-5878-40E074CF7C00}"/>
              </a:ext>
            </a:extLst>
          </p:cNvPr>
          <p:cNvSpPr/>
          <p:nvPr/>
        </p:nvSpPr>
        <p:spPr>
          <a:xfrm rot="16200000" flipV="1">
            <a:off x="5275680" y="4870633"/>
            <a:ext cx="1058627" cy="737420"/>
          </a:xfrm>
          <a:custGeom>
            <a:avLst/>
            <a:gdLst>
              <a:gd name="connsiteX0" fmla="*/ 1696065 w 1696065"/>
              <a:gd name="connsiteY0" fmla="*/ 737420 h 737420"/>
              <a:gd name="connsiteX1" fmla="*/ 1268362 w 1696065"/>
              <a:gd name="connsiteY1" fmla="*/ 383458 h 737420"/>
              <a:gd name="connsiteX2" fmla="*/ 383458 w 1696065"/>
              <a:gd name="connsiteY2" fmla="*/ 221226 h 737420"/>
              <a:gd name="connsiteX3" fmla="*/ 0 w 1696065"/>
              <a:gd name="connsiteY3" fmla="*/ 0 h 73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065" h="737420">
                <a:moveTo>
                  <a:pt x="1696065" y="737420"/>
                </a:moveTo>
                <a:cubicBezTo>
                  <a:pt x="1591597" y="603455"/>
                  <a:pt x="1487130" y="469490"/>
                  <a:pt x="1268362" y="383458"/>
                </a:cubicBezTo>
                <a:cubicBezTo>
                  <a:pt x="1049594" y="297426"/>
                  <a:pt x="594852" y="285136"/>
                  <a:pt x="383458" y="221226"/>
                </a:cubicBezTo>
                <a:cubicBezTo>
                  <a:pt x="172064" y="157316"/>
                  <a:pt x="86032" y="78658"/>
                  <a:pt x="0" y="0"/>
                </a:cubicBezTo>
              </a:path>
            </a:pathLst>
          </a:custGeom>
          <a:noFill/>
          <a:ln w="28575">
            <a:solidFill>
              <a:srgbClr val="FF914D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5" name="Picture 2" descr="How The Scream became the ultimate image for our political age | Edvard  Munch | The Guardian">
            <a:extLst>
              <a:ext uri="{FF2B5EF4-FFF2-40B4-BE49-F238E27FC236}">
                <a16:creationId xmlns:a16="http://schemas.microsoft.com/office/drawing/2014/main" id="{DE75A703-844D-27D2-8C73-26FF5EAD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719" y="2214176"/>
            <a:ext cx="4063359" cy="243801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B877AF-C908-96E3-0D34-6F9D96CA94A7}"/>
              </a:ext>
            </a:extLst>
          </p:cNvPr>
          <p:cNvSpPr txBox="1"/>
          <p:nvPr/>
        </p:nvSpPr>
        <p:spPr>
          <a:xfrm>
            <a:off x="4678597" y="3781937"/>
            <a:ext cx="2350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Futura Bk BT" panose="020B0502020204020303" pitchFamily="34" charset="0"/>
                <a:cs typeface="Poppins" panose="00000500000000000000" pitchFamily="2" charset="0"/>
              </a:rPr>
              <a:t>How to manage</a:t>
            </a:r>
            <a:br>
              <a:rPr lang="en-US" sz="2400" b="1" dirty="0">
                <a:solidFill>
                  <a:schemeClr val="bg1"/>
                </a:solidFill>
                <a:latin typeface="Futura Bk BT" panose="020B0502020204020303" pitchFamily="34" charset="0"/>
                <a:cs typeface="Poppins" panose="00000500000000000000" pitchFamily="2" charset="0"/>
              </a:rPr>
            </a:br>
            <a:r>
              <a:rPr lang="en-US" sz="2400" b="1" dirty="0">
                <a:solidFill>
                  <a:schemeClr val="bg1"/>
                </a:solidFill>
                <a:latin typeface="Futura Bk BT" panose="020B0502020204020303" pitchFamily="34" charset="0"/>
                <a:cs typeface="Poppins" panose="00000500000000000000" pitchFamily="2" charset="0"/>
              </a:rPr>
              <a:t>the big picture?</a:t>
            </a:r>
            <a:endParaRPr lang="en-IL" sz="2400" b="1" dirty="0">
              <a:solidFill>
                <a:schemeClr val="bg1"/>
              </a:solidFill>
              <a:latin typeface="Futura Bk BT" panose="020B0502020204020303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2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BAB4F-22C7-5DB4-B14B-65DE71C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569" y="6085079"/>
            <a:ext cx="3020736" cy="438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</a:rPr>
              <a:t>The mechanical </a:t>
            </a:r>
            <a:r>
              <a:rPr lang="en-US" sz="1600" dirty="0" err="1">
                <a:latin typeface="Poppins" panose="00000500000000000000" pitchFamily="2" charset="0"/>
                <a:cs typeface="Poppins" panose="00000500000000000000" pitchFamily="2" charset="0"/>
              </a:rPr>
              <a:t>turk</a:t>
            </a:r>
            <a:endParaRPr lang="en-IL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B24F4-2FA5-E22F-9D0B-C2666988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utura Bk BT" panose="020B0502020204020303" pitchFamily="34" charset="0"/>
                <a:cs typeface="Poppins" panose="00000500000000000000" pitchFamily="2" charset="0"/>
              </a:rPr>
              <a:t>Automation has never been a simple task</a:t>
            </a:r>
            <a:endParaRPr lang="en-IL" dirty="0"/>
          </a:p>
        </p:txBody>
      </p:sp>
      <p:pic>
        <p:nvPicPr>
          <p:cNvPr id="4" name="Picture 2" descr="The Mechanical Turk: AI Marvel or Parlor Trick? | Britannica">
            <a:extLst>
              <a:ext uri="{FF2B5EF4-FFF2-40B4-BE49-F238E27FC236}">
                <a16:creationId xmlns:a16="http://schemas.microsoft.com/office/drawing/2014/main" id="{96C56A86-250E-BDD3-2ECC-EC7881BB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3829"/>
            <a:ext cx="5347284" cy="401046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30B0B1-2BA6-1EAB-132D-D19C756B846E}"/>
              </a:ext>
            </a:extLst>
          </p:cNvPr>
          <p:cNvSpPr txBox="1">
            <a:spLocks/>
          </p:cNvSpPr>
          <p:nvPr/>
        </p:nvSpPr>
        <p:spPr>
          <a:xfrm>
            <a:off x="394283" y="2399249"/>
            <a:ext cx="5150839" cy="3305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C9FA0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C9FA0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Networking complexities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Dev-ops and other specialized skills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Exponential configurations options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No support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Unpredictable costs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challenging control &amp; manageability</a:t>
            </a:r>
          </a:p>
        </p:txBody>
      </p:sp>
    </p:spTree>
    <p:extLst>
      <p:ext uri="{BB962C8B-B14F-4D97-AF65-F5344CB8AC3E}">
        <p14:creationId xmlns:p14="http://schemas.microsoft.com/office/powerpoint/2010/main" val="403544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341F73-B804-97DA-DE24-439D7E91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of orchestration</a:t>
            </a:r>
            <a:endParaRPr lang="en-IL" dirty="0"/>
          </a:p>
        </p:txBody>
      </p:sp>
      <p:pic>
        <p:nvPicPr>
          <p:cNvPr id="17410" name="Picture 2" descr="Mastering Cloud Automation in the Cloud-Native Era | by Rebecca Auguste |  Medium">
            <a:extLst>
              <a:ext uri="{FF2B5EF4-FFF2-40B4-BE49-F238E27FC236}">
                <a16:creationId xmlns:a16="http://schemas.microsoft.com/office/drawing/2014/main" id="{87384991-0DBB-BE77-78EB-F775C008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9" y="1957929"/>
            <a:ext cx="4846038" cy="31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orkflow orchestration software - Hot Sale">
            <a:extLst>
              <a:ext uri="{FF2B5EF4-FFF2-40B4-BE49-F238E27FC236}">
                <a16:creationId xmlns:a16="http://schemas.microsoft.com/office/drawing/2014/main" id="{937B4231-58A1-11A8-E662-81FC7B51C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14244" r="2445" b="12484"/>
          <a:stretch/>
        </p:blipFill>
        <p:spPr bwMode="auto">
          <a:xfrm>
            <a:off x="6016939" y="2155519"/>
            <a:ext cx="5752814" cy="25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74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1BF0DE-AE71-866F-43FE-7B7ABC9DD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55" y="1467412"/>
            <a:ext cx="10515600" cy="1044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cap="small" dirty="0">
                <a:latin typeface="Futura Hv BT" panose="020B0702020204020204" pitchFamily="34" charset="0"/>
              </a:rPr>
              <a:t>Audience </a:t>
            </a:r>
            <a:r>
              <a:rPr lang="en-US" sz="2400" b="1" cap="small" dirty="0">
                <a:solidFill>
                  <a:srgbClr val="FF0000"/>
                </a:solidFill>
                <a:latin typeface="Futura Hv BT" panose="020B0702020204020204" pitchFamily="34" charset="0"/>
              </a:rPr>
              <a:t>20X</a:t>
            </a:r>
            <a:r>
              <a:rPr lang="en-US" sz="2400" b="1" cap="small" dirty="0">
                <a:latin typeface="Futura Hv BT" panose="020B0702020204020204" pitchFamily="34" charset="0"/>
              </a:rPr>
              <a:t> more engaged</a:t>
            </a:r>
          </a:p>
          <a:p>
            <a:pPr marL="0" indent="0" algn="ctr">
              <a:buNone/>
            </a:pPr>
            <a:r>
              <a:rPr lang="en-US" sz="2400" b="1" cap="small" dirty="0">
                <a:latin typeface="Futura Hv BT" panose="020B0702020204020204" pitchFamily="34" charset="0"/>
              </a:rPr>
              <a:t> </a:t>
            </a:r>
            <a:r>
              <a:rPr lang="en-US" sz="2400" b="1" cap="small" dirty="0">
                <a:latin typeface="Futura Bk BT" panose="020B0502020204020303" pitchFamily="34" charset="0"/>
              </a:rPr>
              <a:t>with live video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713EF-80AA-1F62-E2DC-B3ED0891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Futura Bk BT" panose="020B0502020204020303" pitchFamily="34" charset="0"/>
              </a:rPr>
              <a:t>The future is Live video</a:t>
            </a:r>
            <a:endParaRPr lang="en-IL" sz="3600" dirty="0">
              <a:latin typeface="Futura Bk BT" panose="020B05020202040203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F02FA1-59A7-71DE-87AC-B1482A7DCAF0}"/>
              </a:ext>
            </a:extLst>
          </p:cNvPr>
          <p:cNvSpPr txBox="1">
            <a:spLocks/>
          </p:cNvSpPr>
          <p:nvPr/>
        </p:nvSpPr>
        <p:spPr>
          <a:xfrm>
            <a:off x="9039099" y="5486577"/>
            <a:ext cx="2971112" cy="123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latin typeface="Futura Bk BT" panose="020B0502020204020303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D54188B-A0F0-D2E2-D2A5-3AEEBE57D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0"/>
          <a:stretch/>
        </p:blipFill>
        <p:spPr bwMode="auto">
          <a:xfrm>
            <a:off x="4821814" y="3203936"/>
            <a:ext cx="1880841" cy="16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is OnlyFans? What parents need to know | Internet Matters">
            <a:extLst>
              <a:ext uri="{FF2B5EF4-FFF2-40B4-BE49-F238E27FC236}">
                <a16:creationId xmlns:a16="http://schemas.microsoft.com/office/drawing/2014/main" id="{2AB9730B-BDA3-9811-1C1D-6FBCA4D80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32718" r="22423" b="36394"/>
          <a:stretch/>
        </p:blipFill>
        <p:spPr bwMode="auto">
          <a:xfrm>
            <a:off x="10347110" y="3617523"/>
            <a:ext cx="1844890" cy="5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crosoft Apps">
            <a:extLst>
              <a:ext uri="{FF2B5EF4-FFF2-40B4-BE49-F238E27FC236}">
                <a16:creationId xmlns:a16="http://schemas.microsoft.com/office/drawing/2014/main" id="{712B3E7B-3017-363F-16E9-78BF75DE9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5" b="35756"/>
          <a:stretch/>
        </p:blipFill>
        <p:spPr bwMode="auto">
          <a:xfrm rot="19797560">
            <a:off x="10188997" y="2996447"/>
            <a:ext cx="1402130" cy="3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witch">
            <a:extLst>
              <a:ext uri="{FF2B5EF4-FFF2-40B4-BE49-F238E27FC236}">
                <a16:creationId xmlns:a16="http://schemas.microsoft.com/office/drawing/2014/main" id="{72E76BD0-54B1-A9BB-CF1C-0A12909C6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 t="28352" r="12787" b="27994"/>
          <a:stretch/>
        </p:blipFill>
        <p:spPr bwMode="auto">
          <a:xfrm rot="1358607">
            <a:off x="8669272" y="3218662"/>
            <a:ext cx="1119761" cy="4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pple &quot;Apple TV&quot; App Icon - iOS 13 | Apple tv, App icon, Tv app">
            <a:extLst>
              <a:ext uri="{FF2B5EF4-FFF2-40B4-BE49-F238E27FC236}">
                <a16:creationId xmlns:a16="http://schemas.microsoft.com/office/drawing/2014/main" id="{4771DE7E-4D60-F587-E9BE-81FB5ED7C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18640" r="28130" b="20651"/>
          <a:stretch/>
        </p:blipFill>
        <p:spPr bwMode="auto">
          <a:xfrm rot="18627477">
            <a:off x="9631157" y="2874723"/>
            <a:ext cx="632133" cy="6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YouTube - YouTube">
            <a:extLst>
              <a:ext uri="{FF2B5EF4-FFF2-40B4-BE49-F238E27FC236}">
                <a16:creationId xmlns:a16="http://schemas.microsoft.com/office/drawing/2014/main" id="{60CA31EC-5FF3-6D54-3853-0921804D2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25903" r="14675" b="24553"/>
          <a:stretch/>
        </p:blipFill>
        <p:spPr bwMode="auto">
          <a:xfrm>
            <a:off x="8889989" y="3808675"/>
            <a:ext cx="703600" cy="48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16 Tips To Liven Up Your B2B Social Media With Facebook Live">
            <a:extLst>
              <a:ext uri="{FF2B5EF4-FFF2-40B4-BE49-F238E27FC236}">
                <a16:creationId xmlns:a16="http://schemas.microsoft.com/office/drawing/2014/main" id="{A1B38374-FE59-8006-084A-A022090DB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22203" r="9942" b="22203"/>
          <a:stretch/>
        </p:blipFill>
        <p:spPr bwMode="auto">
          <a:xfrm rot="19844144">
            <a:off x="8749654" y="4604727"/>
            <a:ext cx="984273" cy="3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E03B1-E84E-A10C-4FC7-66AD16D5AA65}"/>
              </a:ext>
            </a:extLst>
          </p:cNvPr>
          <p:cNvGrpSpPr/>
          <p:nvPr/>
        </p:nvGrpSpPr>
        <p:grpSpPr>
          <a:xfrm>
            <a:off x="977894" y="3326432"/>
            <a:ext cx="1649970" cy="1366572"/>
            <a:chOff x="1184646" y="2627770"/>
            <a:chExt cx="1396838" cy="1043545"/>
          </a:xfrm>
        </p:grpSpPr>
        <p:pic>
          <p:nvPicPr>
            <p:cNvPr id="3" name="Picture 2" descr="Cloud-based automation increases revenue and profitability - Principal  Relocation Company">
              <a:extLst>
                <a:ext uri="{FF2B5EF4-FFF2-40B4-BE49-F238E27FC236}">
                  <a16:creationId xmlns:a16="http://schemas.microsoft.com/office/drawing/2014/main" id="{C5BB7A98-8959-265B-219A-0B0B4BA8C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46" y="2627770"/>
              <a:ext cx="1396838" cy="92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8BBBAC-BD31-4B29-881E-909DD4318216}"/>
                </a:ext>
              </a:extLst>
            </p:cNvPr>
            <p:cNvSpPr/>
            <p:nvPr/>
          </p:nvSpPr>
          <p:spPr>
            <a:xfrm>
              <a:off x="1751826" y="3241296"/>
              <a:ext cx="156110" cy="430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975BDA-F335-23B2-E668-4BAD63A47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9881" y="3213990"/>
              <a:ext cx="0" cy="430019"/>
            </a:xfrm>
            <a:prstGeom prst="straightConnector1">
              <a:avLst/>
            </a:prstGeom>
            <a:ln w="38100">
              <a:solidFill>
                <a:srgbClr val="3F9DD6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36" name="Picture 16" descr="Peacock: Stream TV and Movies Online, Watch Live News and Sports">
            <a:extLst>
              <a:ext uri="{FF2B5EF4-FFF2-40B4-BE49-F238E27FC236}">
                <a16:creationId xmlns:a16="http://schemas.microsoft.com/office/drawing/2014/main" id="{968C1565-840B-3CAC-4572-72E720E89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22548" r="6086" b="23038"/>
          <a:stretch/>
        </p:blipFill>
        <p:spPr bwMode="auto">
          <a:xfrm rot="1131182">
            <a:off x="19301993" y="-343796"/>
            <a:ext cx="14033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44C5921-B659-F9F9-9AA7-F056ABFB03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389108">
            <a:off x="10061592" y="5138174"/>
            <a:ext cx="1956538" cy="242611"/>
          </a:xfrm>
          <a:prstGeom prst="rect">
            <a:avLst/>
          </a:prstGeom>
        </p:spPr>
      </p:pic>
      <p:pic>
        <p:nvPicPr>
          <p:cNvPr id="1026" name="Picture 2" descr="Gray Television - Wikipedia">
            <a:extLst>
              <a:ext uri="{FF2B5EF4-FFF2-40B4-BE49-F238E27FC236}">
                <a16:creationId xmlns:a16="http://schemas.microsoft.com/office/drawing/2014/main" id="{A225E802-51C0-E91D-1D23-4BFE55479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2402">
            <a:off x="9666777" y="4911828"/>
            <a:ext cx="805035" cy="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496B20B-51DB-0519-E820-385A4A74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170">
            <a:off x="10326352" y="3881754"/>
            <a:ext cx="1371423" cy="13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2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6B4634-BFBB-2B46-4D5D-6B6A41B0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Security,</a:t>
            </a:r>
          </a:p>
          <a:p>
            <a:r>
              <a:rPr lang="en-US" dirty="0"/>
              <a:t>Deployment</a:t>
            </a:r>
          </a:p>
          <a:p>
            <a:r>
              <a:rPr lang="en-US" dirty="0"/>
              <a:t>Integration</a:t>
            </a:r>
          </a:p>
          <a:p>
            <a:r>
              <a:rPr lang="en-US" dirty="0"/>
              <a:t>Automation &amp; orchestration</a:t>
            </a:r>
          </a:p>
          <a:p>
            <a:r>
              <a:rPr lang="en-US" dirty="0"/>
              <a:t>Transport &amp; delivery</a:t>
            </a:r>
          </a:p>
          <a:p>
            <a:r>
              <a:rPr lang="en-US" dirty="0"/>
              <a:t>Latency – challenging!</a:t>
            </a:r>
          </a:p>
          <a:p>
            <a:r>
              <a:rPr lang="en-US" dirty="0"/>
              <a:t>Live high bitrate – challenging!</a:t>
            </a:r>
          </a:p>
          <a:p>
            <a:endParaRPr lang="en-US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307C73-4020-91EE-3925-C347F341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challenges</a:t>
            </a:r>
            <a:endParaRPr lang="en-I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A0E23C-85A4-877E-295D-698134648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" r="664" b="870"/>
          <a:stretch/>
        </p:blipFill>
        <p:spPr>
          <a:xfrm>
            <a:off x="6392411" y="1342240"/>
            <a:ext cx="4588777" cy="50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6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13EF-80AA-1F62-E2DC-B3ED0891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9"/>
            <a:ext cx="10515600" cy="9267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utura Bk BT" panose="020B0502020204020303" pitchFamily="34" charset="0"/>
              </a:rPr>
              <a:t>Job to be Done</a:t>
            </a:r>
            <a:endParaRPr lang="en-IL" sz="3600" dirty="0">
              <a:latin typeface="Futura Bk BT" panose="020B050202020402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9F23D-6402-9B48-8918-DFED1CA6F8C8}"/>
              </a:ext>
            </a:extLst>
          </p:cNvPr>
          <p:cNvSpPr txBox="1"/>
          <p:nvPr/>
        </p:nvSpPr>
        <p:spPr>
          <a:xfrm>
            <a:off x="667441" y="1679406"/>
            <a:ext cx="4202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cap="small" dirty="0"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AI system to abstract, manage, automate and assure </a:t>
            </a:r>
          </a:p>
          <a:p>
            <a:pPr algn="ctr"/>
            <a:r>
              <a:rPr lang="en-US" cap="small" dirty="0"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live video delivery over internet and cloud</a:t>
            </a:r>
            <a:endParaRPr lang="en-IL" cap="small" dirty="0"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BDEDC1-F1A3-3099-C7BE-E39C67BC3706}"/>
              </a:ext>
            </a:extLst>
          </p:cNvPr>
          <p:cNvGrpSpPr/>
          <p:nvPr/>
        </p:nvGrpSpPr>
        <p:grpSpPr>
          <a:xfrm>
            <a:off x="4630194" y="2169881"/>
            <a:ext cx="6328624" cy="3903513"/>
            <a:chOff x="6456198" y="554597"/>
            <a:chExt cx="5808910" cy="353819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CF2939-1118-5437-815E-C62D76FDD18D}"/>
                </a:ext>
              </a:extLst>
            </p:cNvPr>
            <p:cNvGrpSpPr/>
            <p:nvPr/>
          </p:nvGrpSpPr>
          <p:grpSpPr>
            <a:xfrm>
              <a:off x="8189689" y="554597"/>
              <a:ext cx="4075419" cy="2526832"/>
              <a:chOff x="651165" y="1524000"/>
              <a:chExt cx="7421417" cy="4867564"/>
            </a:xfrm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2Left"/>
              <a:lightRig rig="threePt" dir="t"/>
            </a:scene3d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64B1BDA-C633-42C4-2106-8951817BDF60}"/>
                  </a:ext>
                </a:extLst>
              </p:cNvPr>
              <p:cNvGrpSpPr/>
              <p:nvPr/>
            </p:nvGrpSpPr>
            <p:grpSpPr>
              <a:xfrm>
                <a:off x="651165" y="1524000"/>
                <a:ext cx="7421417" cy="4867564"/>
                <a:chOff x="651165" y="1524000"/>
                <a:chExt cx="7421417" cy="4867564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2C62BC0-9D79-1797-F8B8-4D42B2E7D8E3}"/>
                    </a:ext>
                  </a:extLst>
                </p:cNvPr>
                <p:cNvSpPr/>
                <p:nvPr/>
              </p:nvSpPr>
              <p:spPr>
                <a:xfrm>
                  <a:off x="651165" y="1524000"/>
                  <a:ext cx="7421417" cy="4867564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827A279D-F199-BB0A-6360-CEA646728C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013" t="19977" r="23393" b="31506"/>
                <a:stretch/>
              </p:blipFill>
              <p:spPr>
                <a:xfrm>
                  <a:off x="796975" y="1604007"/>
                  <a:ext cx="179160" cy="16218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824D4A6-235D-EDC1-ADDF-FCD12898D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438" y="1846202"/>
                <a:ext cx="7287490" cy="449410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EF7F83-8F49-290E-FB12-6804DCCBD3D2}"/>
                </a:ext>
              </a:extLst>
            </p:cNvPr>
            <p:cNvGrpSpPr/>
            <p:nvPr/>
          </p:nvGrpSpPr>
          <p:grpSpPr>
            <a:xfrm>
              <a:off x="7452459" y="1063747"/>
              <a:ext cx="3986037" cy="2526833"/>
              <a:chOff x="651165" y="1524000"/>
              <a:chExt cx="7421417" cy="4867564"/>
            </a:xfrm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  <a:scene3d>
              <a:camera prst="isometricOffAxis2Left"/>
              <a:lightRig rig="threePt" dir="t"/>
            </a:scene3d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E953FB6-D62D-A5A5-5693-D06F622C6DC7}"/>
                  </a:ext>
                </a:extLst>
              </p:cNvPr>
              <p:cNvGrpSpPr/>
              <p:nvPr/>
            </p:nvGrpSpPr>
            <p:grpSpPr>
              <a:xfrm>
                <a:off x="651165" y="1524000"/>
                <a:ext cx="7421417" cy="4867564"/>
                <a:chOff x="651165" y="1524000"/>
                <a:chExt cx="7421417" cy="486756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8592200-ADCD-2E8D-9E99-A5E5526A387E}"/>
                    </a:ext>
                  </a:extLst>
                </p:cNvPr>
                <p:cNvSpPr/>
                <p:nvPr/>
              </p:nvSpPr>
              <p:spPr>
                <a:xfrm>
                  <a:off x="651165" y="1524000"/>
                  <a:ext cx="7421417" cy="4867564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8ACE5549-3EB9-4E8D-6BA3-3BCE0EAE6B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013" t="19977" r="23393" b="31506"/>
                <a:stretch/>
              </p:blipFill>
              <p:spPr>
                <a:xfrm>
                  <a:off x="796975" y="1604007"/>
                  <a:ext cx="179160" cy="162189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13" name="Picture 2" descr="Salesforce adds low-code tools so everyone can automate their CRM workflow">
                <a:extLst>
                  <a:ext uri="{FF2B5EF4-FFF2-40B4-BE49-F238E27FC236}">
                    <a16:creationId xmlns:a16="http://schemas.microsoft.com/office/drawing/2014/main" id="{F2532BD9-14D3-7157-8263-273FB4C23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39" r="15466" b="4342"/>
              <a:stretch/>
            </p:blipFill>
            <p:spPr bwMode="auto">
              <a:xfrm>
                <a:off x="725286" y="1846204"/>
                <a:ext cx="7282641" cy="447147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731321-C146-6F2B-D7D2-33B45D419870}"/>
                </a:ext>
              </a:extLst>
            </p:cNvPr>
            <p:cNvGrpSpPr/>
            <p:nvPr/>
          </p:nvGrpSpPr>
          <p:grpSpPr>
            <a:xfrm>
              <a:off x="6456198" y="1631905"/>
              <a:ext cx="4174233" cy="2460887"/>
              <a:chOff x="651165" y="1524000"/>
              <a:chExt cx="7421417" cy="4867564"/>
            </a:xfrm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Left"/>
              <a:lightRig rig="threePt" dir="t"/>
            </a:scene3d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D92FD2-E8D2-A801-1C7A-7293A34029E6}"/>
                  </a:ext>
                </a:extLst>
              </p:cNvPr>
              <p:cNvSpPr/>
              <p:nvPr/>
            </p:nvSpPr>
            <p:spPr>
              <a:xfrm>
                <a:off x="651165" y="1524000"/>
                <a:ext cx="7421417" cy="4867564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pic>
            <p:nvPicPr>
              <p:cNvPr id="10" name="Picture 2" descr="Time series">
                <a:extLst>
                  <a:ext uri="{FF2B5EF4-FFF2-40B4-BE49-F238E27FC236}">
                    <a16:creationId xmlns:a16="http://schemas.microsoft.com/office/drawing/2014/main" id="{25575615-2217-030E-33DD-635B79348F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056" y="1892382"/>
                <a:ext cx="7268253" cy="443236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D14B462-CA7A-E3C2-954C-5E9C343F34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13" t="19977" r="23393" b="31506"/>
              <a:stretch/>
            </p:blipFill>
            <p:spPr>
              <a:xfrm>
                <a:off x="796975" y="1604007"/>
                <a:ext cx="179160" cy="162189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5968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259: Networking Problems - explain xkcd">
            <a:extLst>
              <a:ext uri="{FF2B5EF4-FFF2-40B4-BE49-F238E27FC236}">
                <a16:creationId xmlns:a16="http://schemas.microsoft.com/office/drawing/2014/main" id="{54B4E868-0605-B806-F9F8-B4082404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64" y="1167485"/>
            <a:ext cx="6896357" cy="56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5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37,814 Thank You Illustrations &amp; Clip Art - iStock">
            <a:extLst>
              <a:ext uri="{FF2B5EF4-FFF2-40B4-BE49-F238E27FC236}">
                <a16:creationId xmlns:a16="http://schemas.microsoft.com/office/drawing/2014/main" id="{7237582D-8534-2617-620D-1096FFAD4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2867"/>
            <a:ext cx="58293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oudTweaks | The Lighter Side Of The Cloud - The Migration Strategy">
            <a:extLst>
              <a:ext uri="{FF2B5EF4-FFF2-40B4-BE49-F238E27FC236}">
                <a16:creationId xmlns:a16="http://schemas.microsoft.com/office/drawing/2014/main" id="{F19C0D59-C8FD-17E6-A854-03A60D9B6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2877" r="3896" b="4507"/>
          <a:stretch/>
        </p:blipFill>
        <p:spPr bwMode="auto">
          <a:xfrm>
            <a:off x="956345" y="1511648"/>
            <a:ext cx="4974673" cy="46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5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631039-8C0E-E7D7-9BE7-C2415FEF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small" dirty="0" err="1">
                <a:latin typeface="Futura Bk BT" panose="020B0502020204020303" pitchFamily="34" charset="0"/>
              </a:rPr>
              <a:t>Alvalinks</a:t>
            </a:r>
            <a:r>
              <a:rPr lang="en-US" sz="4000" cap="small" dirty="0">
                <a:latin typeface="Futura Bk BT" panose="020B0502020204020303" pitchFamily="34" charset="0"/>
              </a:rPr>
              <a:t> - intro</a:t>
            </a:r>
            <a:endParaRPr lang="en-US" sz="4000" dirty="0"/>
          </a:p>
        </p:txBody>
      </p:sp>
      <p:pic>
        <p:nvPicPr>
          <p:cNvPr id="5" name="Content Placeholder 20">
            <a:extLst>
              <a:ext uri="{FF2B5EF4-FFF2-40B4-BE49-F238E27FC236}">
                <a16:creationId xmlns:a16="http://schemas.microsoft.com/office/drawing/2014/main" id="{AD6246F3-8554-18E8-B852-6755D973E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07" y="1375710"/>
            <a:ext cx="5262563" cy="52625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875793-54A3-5B80-4A61-6FEBAFA7C115}"/>
              </a:ext>
            </a:extLst>
          </p:cNvPr>
          <p:cNvSpPr txBox="1">
            <a:spLocks/>
          </p:cNvSpPr>
          <p:nvPr/>
        </p:nvSpPr>
        <p:spPr>
          <a:xfrm>
            <a:off x="664598" y="2442621"/>
            <a:ext cx="5262564" cy="3298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Futura Bk BT" panose="020B05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AI system to abstract, manage, automate and assure live video delivery over internet and cloud</a:t>
            </a:r>
          </a:p>
          <a:p>
            <a:endParaRPr lang="en-US" sz="2400" dirty="0">
              <a:latin typeface="Futura Bk BT" panose="020B0502020204020303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latin typeface="Futura Bk BT" panose="020B0502020204020303" pitchFamily="34" charset="0"/>
                <a:ea typeface="Calibri" panose="020F0502020204030204" pitchFamily="34" charset="0"/>
              </a:rPr>
              <a:t>Broadcast and Networking experts</a:t>
            </a:r>
            <a:endParaRPr lang="en-IL" sz="2400" dirty="0">
              <a:latin typeface="Futura Bk BT" panose="020B05020202040203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Futura Bk BT" panose="020B05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  <a:p>
            <a:r>
              <a:rPr lang="en-US" sz="2400" dirty="0">
                <a:latin typeface="Futura Bk BT" panose="020B0502020204020303" pitchFamily="34" charset="0"/>
                <a:ea typeface="Calibri" panose="020F0502020204030204" pitchFamily="34" charset="0"/>
              </a:rPr>
              <a:t>VSF member and RIST contributors</a:t>
            </a:r>
          </a:p>
          <a:p>
            <a:pPr marL="0" indent="0">
              <a:buNone/>
            </a:pPr>
            <a:endParaRPr lang="en-US" sz="2400" dirty="0">
              <a:latin typeface="Futura Bk BT" panose="020B05020202040203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IL" sz="2400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1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A639ED-00AE-D194-F419-C98B4A54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43" y="2357305"/>
            <a:ext cx="4883092" cy="37189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utura Bk BT" panose="020B0502020204020303" pitchFamily="34" charset="0"/>
              </a:rPr>
              <a:t>Make </a:t>
            </a:r>
            <a:r>
              <a:rPr lang="en-US" b="1" dirty="0">
                <a:latin typeface="Futura Bk BT" panose="020B0502020204020303" pitchFamily="34" charset="0"/>
              </a:rPr>
              <a:t>business relevant </a:t>
            </a:r>
            <a:r>
              <a:rPr lang="en-US" dirty="0">
                <a:latin typeface="Futura Bk BT" panose="020B0502020204020303" pitchFamily="34" charset="0"/>
              </a:rPr>
              <a:t>in a digital era, </a:t>
            </a:r>
          </a:p>
          <a:p>
            <a:pPr marL="0" indent="0">
              <a:buNone/>
            </a:pPr>
            <a:r>
              <a:rPr lang="en-US" dirty="0">
                <a:latin typeface="Futura Bk BT" panose="020B0502020204020303" pitchFamily="34" charset="0"/>
              </a:rPr>
              <a:t>while </a:t>
            </a:r>
            <a:r>
              <a:rPr lang="en-US" b="1" dirty="0">
                <a:latin typeface="Futura Bk BT" panose="020B0502020204020303" pitchFamily="34" charset="0"/>
              </a:rPr>
              <a:t>growing opportunities</a:t>
            </a:r>
            <a:r>
              <a:rPr lang="en-US" dirty="0">
                <a:latin typeface="Futura Bk BT" panose="020B0502020204020303" pitchFamily="34" charset="0"/>
              </a:rPr>
              <a:t> and profits, </a:t>
            </a:r>
          </a:p>
          <a:p>
            <a:pPr marL="0" indent="0">
              <a:buNone/>
            </a:pPr>
            <a:r>
              <a:rPr lang="en-US" dirty="0">
                <a:latin typeface="Futura Bk BT" panose="020B0502020204020303" pitchFamily="34" charset="0"/>
              </a:rPr>
              <a:t>as well as </a:t>
            </a:r>
            <a:r>
              <a:rPr lang="en-US" b="1" dirty="0">
                <a:latin typeface="Futura Bk BT" panose="020B0502020204020303" pitchFamily="34" charset="0"/>
              </a:rPr>
              <a:t>scaling efficiently </a:t>
            </a:r>
            <a:r>
              <a:rPr lang="en-US" dirty="0">
                <a:latin typeface="Futura Bk BT" panose="020B0502020204020303" pitchFamily="34" charset="0"/>
              </a:rPr>
              <a:t>in the process.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31039-8C0E-E7D7-9BE7-C2415FEF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small" dirty="0">
                <a:latin typeface="Futura Bk BT" panose="020B0502020204020303" pitchFamily="34" charset="0"/>
              </a:rPr>
              <a:t>Digital </a:t>
            </a:r>
            <a:r>
              <a:rPr lang="en-US" sz="4000" dirty="0"/>
              <a:t>T</a:t>
            </a:r>
            <a:r>
              <a:rPr lang="en-US" sz="4000" cap="small" dirty="0">
                <a:latin typeface="Futura Bk BT" panose="020B0502020204020303" pitchFamily="34" charset="0"/>
              </a:rPr>
              <a:t>ransformation</a:t>
            </a:r>
            <a:endParaRPr lang="en-US" sz="4000" dirty="0"/>
          </a:p>
        </p:txBody>
      </p:sp>
      <p:pic>
        <p:nvPicPr>
          <p:cNvPr id="6" name="Picture 2" descr="5 Steps To Successful Digital Transformation | by Ari Bayu Suryadinata |  Vutura | Medium">
            <a:extLst>
              <a:ext uri="{FF2B5EF4-FFF2-40B4-BE49-F238E27FC236}">
                <a16:creationId xmlns:a16="http://schemas.microsoft.com/office/drawing/2014/main" id="{203E324D-99A3-1AA7-4F67-7A6F942E5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3534" r="7943" b="9358"/>
          <a:stretch/>
        </p:blipFill>
        <p:spPr bwMode="auto">
          <a:xfrm>
            <a:off x="6694414" y="2357305"/>
            <a:ext cx="4424060" cy="3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65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B658B-9CF7-7BAF-130F-B33E846D7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86" y="2010183"/>
            <a:ext cx="615262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What would my digital customer do?</a:t>
            </a:r>
          </a:p>
          <a:p>
            <a:endParaRPr lang="en-US" sz="2400" dirty="0"/>
          </a:p>
          <a:p>
            <a:r>
              <a:rPr lang="en-US" sz="2400" dirty="0"/>
              <a:t>New understanding that consumer habits and expectations are outpacing organizational infrastructures</a:t>
            </a:r>
          </a:p>
          <a:p>
            <a:endParaRPr lang="en-US" sz="2400" dirty="0"/>
          </a:p>
          <a:p>
            <a:r>
              <a:rPr lang="en-US" sz="2400" dirty="0"/>
              <a:t>Update legacy technologies and methodologies to better reflect how the real world is evolving</a:t>
            </a:r>
          </a:p>
          <a:p>
            <a:endParaRPr lang="en-US" sz="2400" dirty="0"/>
          </a:p>
          <a:p>
            <a:endParaRPr lang="en-IL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D27BD-1674-86CF-004C-74DB3A79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disruptive technologies</a:t>
            </a:r>
            <a:endParaRPr lang="en-IL" dirty="0"/>
          </a:p>
        </p:txBody>
      </p:sp>
      <p:pic>
        <p:nvPicPr>
          <p:cNvPr id="4" name="Picture 2" descr="this really is an innovative approach, but I'm afraid we can't consider it.  It's never been done before&quot; by A. Bacall">
            <a:extLst>
              <a:ext uri="{FF2B5EF4-FFF2-40B4-BE49-F238E27FC236}">
                <a16:creationId xmlns:a16="http://schemas.microsoft.com/office/drawing/2014/main" id="{786CE9F8-7528-D263-1E97-95A1AA1F7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4614" r="2894" b="6969"/>
          <a:stretch/>
        </p:blipFill>
        <p:spPr bwMode="auto">
          <a:xfrm>
            <a:off x="6635691" y="1609917"/>
            <a:ext cx="4798503" cy="45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6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emex x Skytrack - Digital Communications Technologies">
            <a:extLst>
              <a:ext uri="{FF2B5EF4-FFF2-40B4-BE49-F238E27FC236}">
                <a16:creationId xmlns:a16="http://schemas.microsoft.com/office/drawing/2014/main" id="{C0FACC69-9AF0-C98A-BA4C-DF4439EFF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114C9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E74E00C-54C6-57B8-E1AD-1BC5E28A3F30}"/>
              </a:ext>
            </a:extLst>
          </p:cNvPr>
          <p:cNvSpPr txBox="1">
            <a:spLocks/>
          </p:cNvSpPr>
          <p:nvPr/>
        </p:nvSpPr>
        <p:spPr>
          <a:xfrm>
            <a:off x="529292" y="729164"/>
            <a:ext cx="10274935" cy="77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Futura Bk BT" panose="020B0502020204020303" pitchFamily="34" charset="0"/>
                <a:cs typeface="Poppins" panose="00000500000000000000" pitchFamily="2" charset="0"/>
              </a:rPr>
              <a:t>From 3 hours to 20 mins</a:t>
            </a:r>
            <a:br>
              <a:rPr lang="en-US" dirty="0">
                <a:solidFill>
                  <a:schemeClr val="bg1"/>
                </a:solidFill>
                <a:latin typeface="Futura Bk BT" panose="020B0502020204020303" pitchFamily="34" charset="0"/>
                <a:cs typeface="Poppins" panose="00000500000000000000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Futura Bk BT" panose="020B0502020204020303" pitchFamily="34" charset="0"/>
                <a:cs typeface="Poppins" panose="00000500000000000000" pitchFamily="2" charset="0"/>
              </a:rPr>
              <a:t>                                      The story of CEMEX</a:t>
            </a:r>
            <a:endParaRPr lang="en-IL" dirty="0">
              <a:solidFill>
                <a:schemeClr val="bg1"/>
              </a:solidFill>
              <a:latin typeface="Futura Bk BT" panose="020B0502020204020303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1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EB6C7-4760-E6B2-C6A2-0FC9AB5E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77" y="191228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415464"/>
                </a:solidFill>
                <a:effectLst/>
              </a:rPr>
              <a:t>Path Control</a:t>
            </a:r>
            <a:r>
              <a:rPr lang="en-US" sz="2400" b="1" i="0" dirty="0">
                <a:solidFill>
                  <a:srgbClr val="415464"/>
                </a:solidFill>
                <a:effectLst/>
              </a:rPr>
              <a:t> </a:t>
            </a:r>
            <a:r>
              <a:rPr lang="en-US" sz="2400" i="0" dirty="0">
                <a:solidFill>
                  <a:srgbClr val="415464"/>
                </a:solidFill>
                <a:effectLst/>
              </a:rPr>
              <a:t>and</a:t>
            </a:r>
            <a:r>
              <a:rPr lang="en-US" sz="2400" b="1" i="0" dirty="0">
                <a:solidFill>
                  <a:srgbClr val="415464"/>
                </a:solidFill>
                <a:effectLst/>
              </a:rPr>
              <a:t> </a:t>
            </a:r>
            <a:r>
              <a:rPr lang="en-US" sz="2400" b="1" i="1" dirty="0">
                <a:solidFill>
                  <a:srgbClr val="415464"/>
                </a:solidFill>
                <a:effectLst/>
              </a:rPr>
              <a:t>Path Selection</a:t>
            </a:r>
          </a:p>
          <a:p>
            <a:endParaRPr lang="en-US" sz="2400" b="1" i="1" dirty="0">
              <a:solidFill>
                <a:srgbClr val="415464"/>
              </a:solidFill>
              <a:effectLst/>
            </a:endParaRPr>
          </a:p>
          <a:p>
            <a:r>
              <a:rPr lang="en-US" sz="2400" b="1" i="1" dirty="0">
                <a:solidFill>
                  <a:srgbClr val="415464"/>
                </a:solidFill>
                <a:effectLst/>
              </a:rPr>
              <a:t>Zero-touch provisioning</a:t>
            </a:r>
          </a:p>
          <a:p>
            <a:endParaRPr lang="en-US" sz="2400" b="1" dirty="0">
              <a:solidFill>
                <a:srgbClr val="415464"/>
              </a:solidFill>
            </a:endParaRPr>
          </a:p>
          <a:p>
            <a:r>
              <a:rPr lang="en-US" sz="2400" b="1" i="1" dirty="0">
                <a:solidFill>
                  <a:srgbClr val="415464"/>
                </a:solidFill>
                <a:effectLst/>
              </a:rPr>
              <a:t>Intuitive administration workflows</a:t>
            </a:r>
            <a:r>
              <a:rPr lang="en-US" sz="2400" b="1" i="0" dirty="0">
                <a:solidFill>
                  <a:srgbClr val="415464"/>
                </a:solidFill>
                <a:effectLst/>
              </a:rPr>
              <a:t> </a:t>
            </a:r>
          </a:p>
          <a:p>
            <a:endParaRPr lang="en-US" sz="2400" b="1" i="0" dirty="0">
              <a:solidFill>
                <a:srgbClr val="415464"/>
              </a:solidFill>
              <a:effectLst/>
            </a:endParaRPr>
          </a:p>
          <a:p>
            <a:r>
              <a:rPr lang="en-US" sz="2400" b="1" i="1" dirty="0">
                <a:solidFill>
                  <a:srgbClr val="415464"/>
                </a:solidFill>
                <a:effectLst/>
              </a:rPr>
              <a:t>integrate routing</a:t>
            </a:r>
            <a:r>
              <a:rPr lang="en-US" sz="2400" b="0" i="0" dirty="0">
                <a:solidFill>
                  <a:srgbClr val="415464"/>
                </a:solidFill>
                <a:effectLst/>
              </a:rPr>
              <a:t> </a:t>
            </a:r>
            <a:r>
              <a:rPr lang="en-US" sz="2400" b="1" i="1" dirty="0">
                <a:solidFill>
                  <a:srgbClr val="415464"/>
                </a:solidFill>
                <a:effectLst/>
              </a:rPr>
              <a:t>with value-adding services</a:t>
            </a:r>
            <a:br>
              <a:rPr lang="en-US" sz="2400" b="0" i="0" dirty="0">
                <a:solidFill>
                  <a:srgbClr val="415464"/>
                </a:solidFill>
                <a:effectLst/>
              </a:rPr>
            </a:br>
            <a:r>
              <a:rPr lang="en-US" sz="2400" b="0" i="0" dirty="0">
                <a:solidFill>
                  <a:srgbClr val="415464"/>
                </a:solidFill>
                <a:effectLst/>
              </a:rPr>
              <a:t>(security, cloud,…)</a:t>
            </a:r>
            <a:endParaRPr lang="en-IL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3683B-CBFF-2E37-19AD-CBF52D18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SD-WAN – unleash the power</a:t>
            </a:r>
            <a:endParaRPr lang="en-IL" dirty="0"/>
          </a:p>
        </p:txBody>
      </p:sp>
      <p:pic>
        <p:nvPicPr>
          <p:cNvPr id="5122" name="Picture 2" descr="SD-WAN: A Brief Introduction to software-defined WAN from Riverbed">
            <a:extLst>
              <a:ext uri="{FF2B5EF4-FFF2-40B4-BE49-F238E27FC236}">
                <a16:creationId xmlns:a16="http://schemas.microsoft.com/office/drawing/2014/main" id="{8700FCC7-0794-AEA0-E9CA-640559DC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14" y="1912282"/>
            <a:ext cx="5104540" cy="37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3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C092D8-F18C-24E6-F642-4A596619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92" y="2397532"/>
            <a:ext cx="5814270" cy="35051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i="1" dirty="0"/>
              <a:t>Ultimate scalability</a:t>
            </a:r>
          </a:p>
          <a:p>
            <a:pPr>
              <a:lnSpc>
                <a:spcPct val="110000"/>
              </a:lnSpc>
            </a:pPr>
            <a:r>
              <a:rPr lang="en-US" sz="2400" b="1" i="1" dirty="0"/>
              <a:t>Cost effective</a:t>
            </a:r>
          </a:p>
          <a:p>
            <a:pPr>
              <a:lnSpc>
                <a:spcPct val="110000"/>
              </a:lnSpc>
            </a:pPr>
            <a:r>
              <a:rPr lang="en-US" sz="2400" b="1" i="1" dirty="0"/>
              <a:t>Reliability</a:t>
            </a:r>
          </a:p>
          <a:p>
            <a:pPr>
              <a:lnSpc>
                <a:spcPct val="110000"/>
              </a:lnSpc>
            </a:pPr>
            <a:r>
              <a:rPr lang="en-US" sz="2400" b="1" i="1" dirty="0"/>
              <a:t>Flexibility</a:t>
            </a:r>
          </a:p>
          <a:p>
            <a:pPr>
              <a:lnSpc>
                <a:spcPct val="110000"/>
              </a:lnSpc>
            </a:pPr>
            <a:r>
              <a:rPr lang="en-US" sz="2400" b="1" i="1" dirty="0"/>
              <a:t>Universally accessible</a:t>
            </a:r>
          </a:p>
          <a:p>
            <a:pPr>
              <a:lnSpc>
                <a:spcPct val="110000"/>
              </a:lnSpc>
            </a:pPr>
            <a:endParaRPr lang="en-IL" sz="2400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54564-1570-B4BB-AEE1-9E136855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Cloud – it’s magic</a:t>
            </a:r>
            <a:endParaRPr lang="en-IL" dirty="0"/>
          </a:p>
        </p:txBody>
      </p:sp>
      <p:pic>
        <p:nvPicPr>
          <p:cNvPr id="4" name="Picture 2" descr="Haha #Cloud is Magic | Computer humor, Tech humor, Computer jokes">
            <a:extLst>
              <a:ext uri="{FF2B5EF4-FFF2-40B4-BE49-F238E27FC236}">
                <a16:creationId xmlns:a16="http://schemas.microsoft.com/office/drawing/2014/main" id="{C4E0DF1B-A83A-FDDA-3EFD-F02DCBB16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4540" r="10082" b="3773"/>
          <a:stretch/>
        </p:blipFill>
        <p:spPr bwMode="auto">
          <a:xfrm>
            <a:off x="6165907" y="1825625"/>
            <a:ext cx="4420999" cy="43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7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1FC6C0-139B-8F3D-A974-6FD63168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full ecosystem</a:t>
            </a:r>
            <a:endParaRPr lang="en-IL" dirty="0"/>
          </a:p>
        </p:txBody>
      </p:sp>
      <p:pic>
        <p:nvPicPr>
          <p:cNvPr id="10242" name="Picture 2" descr="Top 15 SD-WAN Vendors &amp; Companies | Field Engineer">
            <a:extLst>
              <a:ext uri="{FF2B5EF4-FFF2-40B4-BE49-F238E27FC236}">
                <a16:creationId xmlns:a16="http://schemas.microsoft.com/office/drawing/2014/main" id="{1FD24429-1882-3B0A-62CB-BACA401A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1120" r="1909" b="1703"/>
          <a:stretch/>
        </p:blipFill>
        <p:spPr bwMode="auto">
          <a:xfrm>
            <a:off x="368417" y="1892067"/>
            <a:ext cx="4630988" cy="35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ublic Cloud Providers | Overview on Top 7 Public Cloud Providers">
            <a:extLst>
              <a:ext uri="{FF2B5EF4-FFF2-40B4-BE49-F238E27FC236}">
                <a16:creationId xmlns:a16="http://schemas.microsoft.com/office/drawing/2014/main" id="{3B32061E-1A79-48FE-085F-17C65B095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4"/>
          <a:stretch/>
        </p:blipFill>
        <p:spPr bwMode="auto">
          <a:xfrm>
            <a:off x="5864688" y="2156319"/>
            <a:ext cx="5837866" cy="299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45F0500F-44D1-E5F8-90D6-C29B7FE3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8" y="2120653"/>
            <a:ext cx="10908484" cy="34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E034441-8D45-607F-BF51-A0004A35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Magic?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12972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337</Words>
  <Application>Microsoft Office PowerPoint</Application>
  <PresentationFormat>Widescreen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 Light</vt:lpstr>
      <vt:lpstr>Wingdings</vt:lpstr>
      <vt:lpstr>Poppins</vt:lpstr>
      <vt:lpstr>Futura Bk BT</vt:lpstr>
      <vt:lpstr>Calibri</vt:lpstr>
      <vt:lpstr>Futura</vt:lpstr>
      <vt:lpstr>Arial</vt:lpstr>
      <vt:lpstr>Futura Hv BT</vt:lpstr>
      <vt:lpstr>1_Office Theme</vt:lpstr>
      <vt:lpstr>Office Theme</vt:lpstr>
      <vt:lpstr>PowerPoint Presentation</vt:lpstr>
      <vt:lpstr>Alvalinks - intro</vt:lpstr>
      <vt:lpstr>Digital Transformation</vt:lpstr>
      <vt:lpstr>Adapt disruptive technologies</vt:lpstr>
      <vt:lpstr>PowerPoint Presentation</vt:lpstr>
      <vt:lpstr>SD-WAN – unleash the power</vt:lpstr>
      <vt:lpstr>Public Cloud – it’s magic</vt:lpstr>
      <vt:lpstr>A full ecosystem</vt:lpstr>
      <vt:lpstr>Magic?</vt:lpstr>
      <vt:lpstr>“En route” to digital transformation: facing multidimensional challenges</vt:lpstr>
      <vt:lpstr>Automation has never been a simple task</vt:lpstr>
      <vt:lpstr>Ecosystem of orchestration</vt:lpstr>
      <vt:lpstr>The future is Live video</vt:lpstr>
      <vt:lpstr>Broadcast challenges</vt:lpstr>
      <vt:lpstr>Job to be Done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Kerner</dc:creator>
  <cp:lastModifiedBy>Gabriel Kerner</cp:lastModifiedBy>
  <cp:revision>61</cp:revision>
  <dcterms:created xsi:type="dcterms:W3CDTF">2022-09-03T07:54:45Z</dcterms:created>
  <dcterms:modified xsi:type="dcterms:W3CDTF">2022-09-08T07:54:04Z</dcterms:modified>
</cp:coreProperties>
</file>