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4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81" r:id="rId14"/>
    <p:sldId id="279" r:id="rId15"/>
    <p:sldId id="267" r:id="rId16"/>
    <p:sldId id="262" r:id="rId17"/>
    <p:sldId id="26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F"/>
    <a:srgbClr val="1B3975"/>
    <a:srgbClr val="00D8D1"/>
    <a:srgbClr val="0C8F89"/>
    <a:srgbClr val="2C9FA0"/>
    <a:srgbClr val="076B0B"/>
    <a:srgbClr val="0B3B09"/>
    <a:srgbClr val="000000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82463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15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EA4F8-A772-4DEC-A28B-3527EDF0B686}" type="datetimeFigureOut">
              <a:rPr lang="en-IM" smtClean="0"/>
              <a:t>09/09/2022</a:t>
            </a:fld>
            <a:endParaRPr lang="en-I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355C-5302-4D00-8596-E0ACD609A2C0}" type="slidenum">
              <a:rPr lang="en-IM" smtClean="0"/>
              <a:t>‹#›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276007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level of introductory work, then some level of basic mathematical analysis</a:t>
            </a:r>
            <a:endParaRPr lang="en-I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3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367969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Substantially more care needed with fractional framerates. Also when implementing this in software, can have integer overflows if not careful. Headache inducing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7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110507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9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146386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had to read the manual to understand this</a:t>
            </a:r>
            <a:endParaRPr lang="en-I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10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12260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12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362539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13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64542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355C-5302-4D00-8596-E0ACD609A2C0}" type="slidenum">
              <a:rPr lang="en-IM" smtClean="0"/>
              <a:t>14</a:t>
            </a:fld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1191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0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2242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CC15-9F07-0375-FC78-A460C9B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DB283-31B9-A03A-F776-C8F70653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8FAD-E904-CD06-E91E-380017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A82D-A3DD-A02D-2EC0-FB60D2D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A883-3C2B-56FD-786B-14EA834D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62DD7-3F2F-A8F5-8280-48FC554E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4E6B8-2007-F588-2D49-4D096F02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1F1-3C5B-F5C8-8568-782A6E1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D891-9297-B947-E069-2D35836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9025-5FD0-53C8-6CF1-AD4B90E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43563-B626-B90A-7CC8-A11E420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9DD2-636C-4898-0D87-C1D6B0B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D901-D0EE-2362-46A0-BF56FC2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A-3DCA-B23B-D622-5FE239A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515-547E-076A-ECCF-15E08F6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8775-B685-089C-CC78-6FB79ED3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AF25-6F4E-0D05-F313-BB80EF9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3624-2917-89F3-3220-BD1A5166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F8FC-4343-5C66-B9E1-3AB4659B9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B30-5325-B253-70DB-5C79D7B9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372EC-9787-1386-7C16-04636D77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56E1-56D6-B255-D540-650BB90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ED8A-EE56-76CC-F410-EF329A6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8E0-882C-85AC-DB74-6EA5FBF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18307-A042-151C-4E24-FE3335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5A43-E95D-519A-0B2F-0F6EDF48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8F8-477F-1AD2-2840-7ACDC635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EF7-291B-DF19-426F-85E329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0564-35BD-B629-CBD4-CAA72FC4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1E0-FB1C-3AAE-CC29-734375D3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43C-366C-F788-B65F-D2A71247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F5A1-D390-6B58-F0C6-8301496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67A7-4A04-B77A-64AA-C2B4239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061A-B4BE-4C3D-46A0-2E8E28D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90CC-CE2A-BB5F-AEF5-1162881D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6976-42C6-E0E8-60D5-C1858811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97EA-2AF0-227D-37FC-10E1F366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E31D-D610-6421-A22F-D60F7B9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5BD3-1E96-BB27-59EE-41990B8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540" b="38803"/>
          <a:stretch/>
        </p:blipFill>
        <p:spPr>
          <a:xfrm>
            <a:off x="1" y="0"/>
            <a:ext cx="12191999" cy="13481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540" b="38803"/>
          <a:stretch/>
        </p:blipFill>
        <p:spPr>
          <a:xfrm>
            <a:off x="0" y="0"/>
            <a:ext cx="12192000" cy="134815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75272" y="412699"/>
            <a:ext cx="2069275" cy="6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9967" y="479594"/>
            <a:ext cx="807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Timestamps in ST 2110 and what they mean and how to measure them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6356" y="1808013"/>
            <a:ext cx="80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Kieran Kunhya – kierank@obe.tv</a:t>
            </a:r>
          </a:p>
        </p:txBody>
      </p:sp>
    </p:spTree>
    <p:extLst>
      <p:ext uri="{BB962C8B-B14F-4D97-AF65-F5344CB8AC3E}">
        <p14:creationId xmlns:p14="http://schemas.microsoft.com/office/powerpoint/2010/main" val="13734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 vs packet arrival times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B7F0B9A-3EA6-2403-364A-887D83AE5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4922874"/>
            <a:ext cx="10591932" cy="1650465"/>
          </a:xfrm>
        </p:spPr>
        <p:txBody>
          <a:bodyPr>
            <a:normAutofit/>
          </a:bodyPr>
          <a:lstStyle/>
          <a:p>
            <a:r>
              <a:rPr lang="en-US" sz="2400" dirty="0"/>
              <a:t>Similarly need to check both “Video Timing Meters” – packet arrival and “RTP offset Meters”</a:t>
            </a:r>
          </a:p>
          <a:p>
            <a:r>
              <a:rPr lang="en-US" sz="2400" dirty="0"/>
              <a:t>Note: may not have this screen on </a:t>
            </a:r>
            <a:r>
              <a:rPr lang="en-US" sz="2400" dirty="0" err="1"/>
              <a:t>Phabrix</a:t>
            </a:r>
            <a:r>
              <a:rPr lang="en-US" sz="2400" dirty="0"/>
              <a:t>, it requires </a:t>
            </a:r>
            <a:r>
              <a:rPr lang="en-US" sz="2400" b="1" dirty="0"/>
              <a:t>PHQXO-IP-MEAS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2537C-C1B3-1FF7-6022-A35DF1D5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02" y="1591192"/>
            <a:ext cx="7740196" cy="3278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507489-4AAE-5F7A-7B3A-9363C3FDD961}"/>
              </a:ext>
            </a:extLst>
          </p:cNvPr>
          <p:cNvSpPr/>
          <p:nvPr/>
        </p:nvSpPr>
        <p:spPr>
          <a:xfrm>
            <a:off x="2225902" y="2849525"/>
            <a:ext cx="1206796" cy="44125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M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028AC0-D41C-D188-D584-AECA11846D3C}"/>
              </a:ext>
            </a:extLst>
          </p:cNvPr>
          <p:cNvSpPr/>
          <p:nvPr/>
        </p:nvSpPr>
        <p:spPr>
          <a:xfrm>
            <a:off x="2225902" y="3718185"/>
            <a:ext cx="1206796" cy="44125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M"/>
          </a:p>
        </p:txBody>
      </p:sp>
    </p:spTree>
    <p:extLst>
      <p:ext uri="{BB962C8B-B14F-4D97-AF65-F5344CB8AC3E}">
        <p14:creationId xmlns:p14="http://schemas.microsoft.com/office/powerpoint/2010/main" val="256848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09" y="1676401"/>
            <a:ext cx="10007141" cy="450111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Real senders in our lab (no GPS in our lab so it’s still 1970!):</a:t>
            </a:r>
            <a:endParaRPr lang="en-US" sz="2400" dirty="0"/>
          </a:p>
          <a:p>
            <a:r>
              <a:rPr lang="en-US" sz="2400" dirty="0"/>
              <a:t>1970-02-25 05:00:37+0000: </a:t>
            </a:r>
            <a:r>
              <a:rPr lang="en-US" sz="2400" dirty="0">
                <a:solidFill>
                  <a:schemeClr val="accent6"/>
                </a:solidFill>
              </a:rPr>
              <a:t>First Packet arrived 0.758 </a:t>
            </a:r>
            <a:r>
              <a:rPr lang="en-US" sz="2400" dirty="0" err="1">
                <a:solidFill>
                  <a:schemeClr val="accent6"/>
                </a:solidFill>
              </a:rPr>
              <a:t>ms</a:t>
            </a:r>
            <a:r>
              <a:rPr lang="en-US" sz="2400" dirty="0">
                <a:solidFill>
                  <a:schemeClr val="accent6"/>
                </a:solidFill>
              </a:rPr>
              <a:t> after ideal</a:t>
            </a:r>
            <a:r>
              <a:rPr lang="en-US" sz="2400" dirty="0"/>
              <a:t>,  RTP-PTP offset 0.000us (0 </a:t>
            </a:r>
            <a:r>
              <a:rPr lang="en-US" sz="2400" dirty="0" err="1"/>
              <a:t>rtp</a:t>
            </a:r>
            <a:r>
              <a:rPr lang="en-US" sz="2400" dirty="0"/>
              <a:t>) –  </a:t>
            </a:r>
            <a:r>
              <a:rPr lang="en-US" sz="2400" b="1" dirty="0">
                <a:solidFill>
                  <a:schemeClr val="accent6"/>
                </a:solidFill>
              </a:rPr>
              <a:t>Packet arrival GOOD, RTP Timestamp GOOD</a:t>
            </a:r>
          </a:p>
          <a:p>
            <a:r>
              <a:rPr lang="en-US" sz="2400" dirty="0">
                <a:solidFill>
                  <a:schemeClr val="tx1"/>
                </a:solidFill>
              </a:rPr>
              <a:t>1970-02-25 05:01:27+0000: </a:t>
            </a:r>
            <a:r>
              <a:rPr lang="en-US" sz="2400" dirty="0">
                <a:solidFill>
                  <a:schemeClr val="accent6"/>
                </a:solidFill>
              </a:rPr>
              <a:t>First Packet arrived 0.736 </a:t>
            </a:r>
            <a:r>
              <a:rPr lang="en-US" sz="2400" dirty="0" err="1">
                <a:solidFill>
                  <a:schemeClr val="accent6"/>
                </a:solidFill>
              </a:rPr>
              <a:t>ms</a:t>
            </a:r>
            <a:r>
              <a:rPr lang="en-US" sz="2400" dirty="0">
                <a:solidFill>
                  <a:schemeClr val="accent6"/>
                </a:solidFill>
              </a:rPr>
              <a:t> after ideal</a:t>
            </a:r>
            <a:r>
              <a:rPr lang="en-US" sz="2400" dirty="0">
                <a:solidFill>
                  <a:schemeClr val="tx1"/>
                </a:solidFill>
              </a:rPr>
              <a:t>,  RTP-PTP offset 11.111us (1 </a:t>
            </a:r>
            <a:r>
              <a:rPr lang="en-US" sz="2400" dirty="0" err="1">
                <a:solidFill>
                  <a:schemeClr val="tx1"/>
                </a:solidFill>
              </a:rPr>
              <a:t>rtp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accent4"/>
                </a:solidFill>
              </a:rPr>
              <a:t>– </a:t>
            </a:r>
            <a:r>
              <a:rPr lang="en-US" sz="2400" b="1" dirty="0">
                <a:solidFill>
                  <a:schemeClr val="accent6"/>
                </a:solidFill>
              </a:rPr>
              <a:t>Packet arrival GOOD, </a:t>
            </a:r>
            <a:r>
              <a:rPr lang="en-US" sz="2400" b="1" dirty="0">
                <a:solidFill>
                  <a:schemeClr val="accent4"/>
                </a:solidFill>
              </a:rPr>
              <a:t>RTP Timestamp OK</a:t>
            </a:r>
          </a:p>
          <a:p>
            <a:r>
              <a:rPr lang="en-US" sz="2400" dirty="0">
                <a:solidFill>
                  <a:schemeClr val="tx1"/>
                </a:solidFill>
              </a:rPr>
              <a:t>1970-02-25 05:02:10+0000: </a:t>
            </a:r>
            <a:r>
              <a:rPr lang="en-US" sz="2400" dirty="0">
                <a:solidFill>
                  <a:schemeClr val="accent6"/>
                </a:solidFill>
              </a:rPr>
              <a:t>First Packet arrived 0.791 </a:t>
            </a:r>
            <a:r>
              <a:rPr lang="en-US" sz="2400" dirty="0" err="1">
                <a:solidFill>
                  <a:schemeClr val="accent6"/>
                </a:solidFill>
              </a:rPr>
              <a:t>ms</a:t>
            </a:r>
            <a:r>
              <a:rPr lang="en-US" sz="2400" dirty="0">
                <a:solidFill>
                  <a:schemeClr val="accent6"/>
                </a:solidFill>
              </a:rPr>
              <a:t> after ideal</a:t>
            </a:r>
            <a:r>
              <a:rPr lang="en-US" sz="2400" dirty="0">
                <a:solidFill>
                  <a:schemeClr val="tx1"/>
                </a:solidFill>
              </a:rPr>
              <a:t>,  RTP-PTP offset </a:t>
            </a:r>
            <a:r>
              <a:rPr lang="en-US" sz="2400" dirty="0">
                <a:solidFill>
                  <a:srgbClr val="C00000"/>
                </a:solidFill>
              </a:rPr>
              <a:t>-6655.556us (-599 </a:t>
            </a:r>
            <a:r>
              <a:rPr lang="en-US" sz="2400" dirty="0" err="1">
                <a:solidFill>
                  <a:srgbClr val="C00000"/>
                </a:solidFill>
              </a:rPr>
              <a:t>rtp</a:t>
            </a:r>
            <a:r>
              <a:rPr lang="en-US" sz="2400" dirty="0">
                <a:solidFill>
                  <a:srgbClr val="C00000"/>
                </a:solidFill>
              </a:rPr>
              <a:t>) – </a:t>
            </a:r>
            <a:r>
              <a:rPr lang="en-US" sz="2400" b="1" dirty="0">
                <a:solidFill>
                  <a:schemeClr val="accent6"/>
                </a:solidFill>
              </a:rPr>
              <a:t>Packet arrival GOOD, </a:t>
            </a:r>
            <a:r>
              <a:rPr lang="en-US" sz="2400" b="1" dirty="0">
                <a:solidFill>
                  <a:srgbClr val="C00000"/>
                </a:solidFill>
              </a:rPr>
              <a:t>RTP Timestamp BAD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Needs continual measurement in real facilities as sometimes jumps happen randomly (!)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Similar measurements for audio.</a:t>
            </a:r>
          </a:p>
        </p:txBody>
      </p:sp>
    </p:spTree>
    <p:extLst>
      <p:ext uri="{BB962C8B-B14F-4D97-AF65-F5344CB8AC3E}">
        <p14:creationId xmlns:p14="http://schemas.microsoft.com/office/powerpoint/2010/main" val="199528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receiver should use timestamps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1676401"/>
            <a:ext cx="9794490" cy="45011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Receive a timestamp, count how many RTP wraparounds there from PTP Epoch (1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Jan 1970) to current PTP time. Then can realign received RTP timestamp with current PTP time and have absolute timestamp.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Straightforward with modulo arithmetic, though problematic if timestamps are too far in the future or the past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Synchronise</a:t>
            </a:r>
            <a:r>
              <a:rPr lang="en-US" sz="2400" dirty="0">
                <a:solidFill>
                  <a:schemeClr val="tx1"/>
                </a:solidFill>
              </a:rPr>
              <a:t> video and audio and proceed with downstream processing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Some receivers not doing this as bad streams work fine into them. Can also send artificial streams with bad timestamps and decode process works, so devices not using timestamps.</a:t>
            </a:r>
          </a:p>
        </p:txBody>
      </p:sp>
    </p:spTree>
    <p:extLst>
      <p:ext uri="{BB962C8B-B14F-4D97-AF65-F5344CB8AC3E}">
        <p14:creationId xmlns:p14="http://schemas.microsoft.com/office/powerpoint/2010/main" val="279181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Where/why things go wrong?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1676401"/>
            <a:ext cx="9794490" cy="45011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Non PTP locked SDI source routed into </a:t>
            </a:r>
            <a:r>
              <a:rPr lang="en-US" dirty="0" err="1">
                <a:solidFill>
                  <a:schemeClr val="tx1"/>
                </a:solidFill>
              </a:rPr>
              <a:t>encapsulator</a:t>
            </a:r>
            <a:r>
              <a:rPr lang="en-US" dirty="0">
                <a:solidFill>
                  <a:schemeClr val="tx1"/>
                </a:solidFill>
              </a:rPr>
              <a:t> (and </a:t>
            </a:r>
            <a:r>
              <a:rPr lang="en-US" dirty="0" err="1">
                <a:solidFill>
                  <a:schemeClr val="tx1"/>
                </a:solidFill>
              </a:rPr>
              <a:t>encapsulator</a:t>
            </a:r>
            <a:r>
              <a:rPr lang="en-US" dirty="0">
                <a:solidFill>
                  <a:schemeClr val="tx1"/>
                </a:solidFill>
              </a:rPr>
              <a:t> lacks a frame sync)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Symptom: </a:t>
            </a:r>
            <a:r>
              <a:rPr lang="en-US" dirty="0">
                <a:solidFill>
                  <a:schemeClr val="tx1"/>
                </a:solidFill>
              </a:rPr>
              <a:t>Packet arrival times wrong or jittery, RTP timestamp bad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Fix: </a:t>
            </a:r>
            <a:r>
              <a:rPr lang="en-US" dirty="0">
                <a:solidFill>
                  <a:schemeClr val="tx1"/>
                </a:solidFill>
              </a:rPr>
              <a:t>Genlock source or enable frame sync if available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Encapsulator</a:t>
            </a:r>
            <a:r>
              <a:rPr lang="en-US" dirty="0">
                <a:solidFill>
                  <a:schemeClr val="tx1"/>
                </a:solidFill>
              </a:rPr>
              <a:t> produces invalid RTP timestamp (</a:t>
            </a:r>
            <a:r>
              <a:rPr lang="en-US" dirty="0" err="1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 fixed offset, jumps etc.)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Investigate whether transient (reboot to fix) or inherent issue in product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products take a while to settle to a valid </a:t>
            </a:r>
            <a:r>
              <a:rPr lang="en-US">
                <a:solidFill>
                  <a:schemeClr val="tx1"/>
                </a:solidFill>
              </a:rPr>
              <a:t>RTP timestamp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Can be difficult to explain to vendor</a:t>
            </a:r>
          </a:p>
        </p:txBody>
      </p:sp>
    </p:spTree>
    <p:extLst>
      <p:ext uri="{BB962C8B-B14F-4D97-AF65-F5344CB8AC3E}">
        <p14:creationId xmlns:p14="http://schemas.microsoft.com/office/powerpoint/2010/main" val="157402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1676401"/>
            <a:ext cx="9794490" cy="45011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Timestamps are an important part of 2110, receivers need them to match video and audio</a:t>
            </a:r>
          </a:p>
          <a:p>
            <a:r>
              <a:rPr lang="en-US" dirty="0">
                <a:solidFill>
                  <a:schemeClr val="tx1"/>
                </a:solidFill>
              </a:rPr>
              <a:t>They can be hard to measure and interpret</a:t>
            </a:r>
          </a:p>
          <a:p>
            <a:r>
              <a:rPr lang="en-US" dirty="0" err="1">
                <a:solidFill>
                  <a:schemeClr val="tx1"/>
                </a:solidFill>
              </a:rPr>
              <a:t>Maths</a:t>
            </a:r>
            <a:r>
              <a:rPr lang="en-US" dirty="0">
                <a:solidFill>
                  <a:schemeClr val="tx1"/>
                </a:solidFill>
              </a:rPr>
              <a:t> can cause headaches</a:t>
            </a:r>
          </a:p>
          <a:p>
            <a:r>
              <a:rPr lang="en-US" dirty="0">
                <a:solidFill>
                  <a:schemeClr val="tx1"/>
                </a:solidFill>
              </a:rPr>
              <a:t>Timestamps often confused with packet arrival time</a:t>
            </a:r>
          </a:p>
          <a:p>
            <a:r>
              <a:rPr lang="en-US" dirty="0">
                <a:solidFill>
                  <a:schemeClr val="tx1"/>
                </a:solidFill>
              </a:rPr>
              <a:t>Need to be measured continually</a:t>
            </a:r>
          </a:p>
          <a:p>
            <a:r>
              <a:rPr lang="en-US" dirty="0">
                <a:solidFill>
                  <a:schemeClr val="tx1"/>
                </a:solidFill>
              </a:rPr>
              <a:t>Need to make sure </a:t>
            </a:r>
            <a:r>
              <a:rPr lang="en-US" dirty="0" err="1">
                <a:solidFill>
                  <a:schemeClr val="tx1"/>
                </a:solidFill>
              </a:rPr>
              <a:t>encapsulators</a:t>
            </a:r>
            <a:r>
              <a:rPr lang="en-US" dirty="0">
                <a:solidFill>
                  <a:schemeClr val="tx1"/>
                </a:solidFill>
              </a:rPr>
              <a:t> have frame syncs or all sources genlocked</a:t>
            </a:r>
          </a:p>
          <a:p>
            <a:r>
              <a:rPr lang="en-US" dirty="0">
                <a:solidFill>
                  <a:schemeClr val="tx1"/>
                </a:solidFill>
              </a:rPr>
              <a:t>Need to understand reasons for </a:t>
            </a:r>
            <a:r>
              <a:rPr lang="en-US">
                <a:solidFill>
                  <a:schemeClr val="tx1"/>
                </a:solidFill>
              </a:rPr>
              <a:t>invalid timestamps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6356" y="1089194"/>
            <a:ext cx="807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1297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5A3B4-0441-D51A-572A-7F08E5D8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Content – no bullets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31039-8C0E-E7D7-9BE7-C2415FEF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no bullets</a:t>
            </a:r>
          </a:p>
        </p:txBody>
      </p:sp>
    </p:spTree>
    <p:extLst>
      <p:ext uri="{BB962C8B-B14F-4D97-AF65-F5344CB8AC3E}">
        <p14:creationId xmlns:p14="http://schemas.microsoft.com/office/powerpoint/2010/main" val="341176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AFFAB-C9CF-A396-1826-B40FEE1A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  <a:p>
            <a:pPr lvl="2"/>
            <a:r>
              <a:rPr lang="en-US" dirty="0"/>
              <a:t>Bullet 4	</a:t>
            </a:r>
          </a:p>
          <a:p>
            <a:pPr lvl="3"/>
            <a:r>
              <a:rPr lang="en-US" dirty="0"/>
              <a:t>Bullet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with bullets</a:t>
            </a:r>
          </a:p>
        </p:txBody>
      </p:sp>
    </p:spTree>
    <p:extLst>
      <p:ext uri="{BB962C8B-B14F-4D97-AF65-F5344CB8AC3E}">
        <p14:creationId xmlns:p14="http://schemas.microsoft.com/office/powerpoint/2010/main" val="146922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811062-29D9-D117-146F-9E7C014E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slide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58B331-2FE4-F780-F2C8-7054C7DDFDA5}"/>
              </a:ext>
            </a:extLst>
          </p:cNvPr>
          <p:cNvSpPr txBox="1">
            <a:spLocks/>
          </p:cNvSpPr>
          <p:nvPr/>
        </p:nvSpPr>
        <p:spPr>
          <a:xfrm>
            <a:off x="838200" y="1968358"/>
            <a:ext cx="7858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C9FA0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Replace text box with image.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Delete side panel if image is too large to fit inside text box.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A59FF-BB8C-A8E1-BC17-CBB2AFC0CC5A}"/>
              </a:ext>
            </a:extLst>
          </p:cNvPr>
          <p:cNvGrpSpPr/>
          <p:nvPr/>
        </p:nvGrpSpPr>
        <p:grpSpPr>
          <a:xfrm>
            <a:off x="9000690" y="1371600"/>
            <a:ext cx="3191310" cy="5486400"/>
            <a:chOff x="9000690" y="1371600"/>
            <a:chExt cx="3191310" cy="5486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9FA9F9-1821-E1CD-F33C-B320D0F29382}"/>
                </a:ext>
              </a:extLst>
            </p:cNvPr>
            <p:cNvSpPr/>
            <p:nvPr/>
          </p:nvSpPr>
          <p:spPr>
            <a:xfrm>
              <a:off x="9000690" y="1371600"/>
              <a:ext cx="3191310" cy="5486400"/>
            </a:xfrm>
            <a:prstGeom prst="rect">
              <a:avLst/>
            </a:prstGeom>
            <a:gradFill flip="none" rotWithShape="1">
              <a:gsLst>
                <a:gs pos="0">
                  <a:srgbClr val="1B3975"/>
                </a:gs>
                <a:gs pos="100000">
                  <a:srgbClr val="008F8F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430BEA-D2BB-F73D-7D8A-74833B1F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tretch>
              <a:fillRect/>
            </a:stretch>
          </p:blipFill>
          <p:spPr>
            <a:xfrm>
              <a:off x="9397077" y="5140440"/>
              <a:ext cx="1956723" cy="1289658"/>
            </a:xfrm>
            <a:prstGeom prst="parallelogram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72785D-3B7E-3211-7FF5-B809098B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tretch>
              <a:fillRect/>
            </a:stretch>
          </p:blipFill>
          <p:spPr>
            <a:xfrm>
              <a:off x="10372291" y="3718691"/>
              <a:ext cx="1443790" cy="951589"/>
            </a:xfrm>
            <a:prstGeom prst="parallelogram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9499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Introduction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E5030AF-A36B-870B-EBD4-B37133F5694A}"/>
              </a:ext>
            </a:extLst>
          </p:cNvPr>
          <p:cNvSpPr txBox="1">
            <a:spLocks/>
          </p:cNvSpPr>
          <p:nvPr/>
        </p:nvSpPr>
        <p:spPr>
          <a:xfrm>
            <a:off x="838200" y="1801960"/>
            <a:ext cx="60869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C9FA0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4488"/>
            <a:r>
              <a:rPr lang="en-US" dirty="0"/>
              <a:t>Company </a:t>
            </a:r>
            <a:r>
              <a:rPr lang="en-US" dirty="0" err="1"/>
              <a:t>specialising</a:t>
            </a:r>
            <a:r>
              <a:rPr lang="en-US" dirty="0"/>
              <a:t> in software-based encoders and decoders for Sport, News and Channel contribution (B2B)</a:t>
            </a:r>
          </a:p>
          <a:p>
            <a:pPr marL="355600" indent="-344488"/>
            <a:r>
              <a:rPr lang="en-US" dirty="0"/>
              <a:t>Based in Central London</a:t>
            </a:r>
          </a:p>
          <a:p>
            <a:pPr marL="355600" indent="-344488"/>
            <a:r>
              <a:rPr lang="en-US" dirty="0"/>
              <a:t>Build everything in house</a:t>
            </a:r>
          </a:p>
          <a:p>
            <a:pPr marL="812800" lvl="1" indent="-344488"/>
            <a:r>
              <a:rPr lang="en-US" dirty="0"/>
              <a:t>Hardware, firmware, software</a:t>
            </a:r>
          </a:p>
          <a:p>
            <a:pPr marL="355600" indent="-344488"/>
            <a:r>
              <a:rPr lang="en-US" dirty="0">
                <a:solidFill>
                  <a:srgbClr val="FF0000"/>
                </a:solidFill>
              </a:rPr>
              <a:t>Not to be confused with:</a:t>
            </a:r>
          </a:p>
          <a:p>
            <a:pPr marL="355600" indent="-344488"/>
            <a:endParaRPr lang="en-US" dirty="0"/>
          </a:p>
          <a:p>
            <a:pPr marL="355600" indent="-344488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04C5B-5032-CA42-6324-6AD77C62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841" y="1909143"/>
            <a:ext cx="4579797" cy="3210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0AAEA-0BCD-060A-C3EE-5D09355C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73" y="5519182"/>
            <a:ext cx="374753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AFFAB-C9CF-A396-1826-B40FEE1A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627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Easy: “How to Explain ST 2110 to a six-year-old” – me, NAB 2022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r>
              <a:rPr lang="en-US" dirty="0"/>
              <a:t>Medium: </a:t>
            </a:r>
            <a:r>
              <a:rPr lang="en-US" b="1" dirty="0"/>
              <a:t>This presentation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r>
              <a:rPr lang="en-US" dirty="0"/>
              <a:t>Difficult: PTP presentations (</a:t>
            </a:r>
            <a:r>
              <a:rPr lang="en-US" dirty="0" err="1"/>
              <a:t>Kernen</a:t>
            </a:r>
            <a:r>
              <a:rPr lang="en-US" dirty="0"/>
              <a:t> et al), ST 2110-21/EBU LIST (</a:t>
            </a:r>
            <a:r>
              <a:rPr lang="en-US" dirty="0" err="1"/>
              <a:t>Vermost</a:t>
            </a:r>
            <a:r>
              <a:rPr lang="en-US" dirty="0"/>
              <a:t> et 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difficulty level</a:t>
            </a:r>
          </a:p>
        </p:txBody>
      </p:sp>
    </p:spTree>
    <p:extLst>
      <p:ext uri="{BB962C8B-B14F-4D97-AF65-F5344CB8AC3E}">
        <p14:creationId xmlns:p14="http://schemas.microsoft.com/office/powerpoint/2010/main" val="155571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AFFAB-C9CF-A396-1826-B40FEE1A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6278" cy="3719254"/>
          </a:xfrm>
        </p:spPr>
        <p:txBody>
          <a:bodyPr>
            <a:normAutofit/>
          </a:bodyPr>
          <a:lstStyle/>
          <a:p>
            <a:r>
              <a:rPr lang="en-US" dirty="0"/>
              <a:t>Why do we need timestamps?</a:t>
            </a:r>
          </a:p>
          <a:p>
            <a:r>
              <a:rPr lang="en-US" dirty="0"/>
              <a:t>PTP (very </a:t>
            </a:r>
            <a:r>
              <a:rPr lang="en-US" dirty="0" err="1"/>
              <a:t>very</a:t>
            </a:r>
            <a:r>
              <a:rPr lang="en-US" dirty="0"/>
              <a:t> abridged)</a:t>
            </a:r>
          </a:p>
          <a:p>
            <a:r>
              <a:rPr lang="en-US" dirty="0"/>
              <a:t>RTP timestamp calculation</a:t>
            </a:r>
          </a:p>
          <a:p>
            <a:r>
              <a:rPr lang="en-US" dirty="0"/>
              <a:t>Timestamps vs packet arrival times</a:t>
            </a:r>
          </a:p>
          <a:p>
            <a:r>
              <a:rPr lang="en-US" dirty="0"/>
              <a:t>Measurements</a:t>
            </a:r>
          </a:p>
          <a:p>
            <a:r>
              <a:rPr lang="en-US" dirty="0"/>
              <a:t>How a </a:t>
            </a:r>
            <a:r>
              <a:rPr lang="en-US"/>
              <a:t>receiver should use </a:t>
            </a:r>
            <a:r>
              <a:rPr lang="en-US" dirty="0"/>
              <a:t>timestamps</a:t>
            </a:r>
          </a:p>
          <a:p>
            <a:r>
              <a:rPr lang="en-US" dirty="0"/>
              <a:t>Where/Why things go wrong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going to talk about?</a:t>
            </a:r>
          </a:p>
        </p:txBody>
      </p:sp>
    </p:spTree>
    <p:extLst>
      <p:ext uri="{BB962C8B-B14F-4D97-AF65-F5344CB8AC3E}">
        <p14:creationId xmlns:p14="http://schemas.microsoft.com/office/powerpoint/2010/main" val="265581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AFFAB-C9CF-A396-1826-B40FEE1A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1404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 2110 video and audio are sent as different flows</a:t>
            </a:r>
          </a:p>
          <a:p>
            <a:pPr lvl="1"/>
            <a:r>
              <a:rPr lang="en-US" dirty="0"/>
              <a:t>Receivers subscribe to the flows they need to. Audio receiver doesn’t need to receive high bandwidth video</a:t>
            </a:r>
          </a:p>
          <a:p>
            <a:r>
              <a:rPr lang="en-US" dirty="0"/>
              <a:t>Raw video and audio sent on network – From various sources and points in time</a:t>
            </a:r>
          </a:p>
          <a:p>
            <a:r>
              <a:rPr lang="en-US" dirty="0"/>
              <a:t>In order to </a:t>
            </a:r>
            <a:r>
              <a:rPr lang="en-US" dirty="0" err="1"/>
              <a:t>synchronise</a:t>
            </a:r>
            <a:r>
              <a:rPr lang="en-US" dirty="0"/>
              <a:t>, timestamps are used by the receiver to match audio and video</a:t>
            </a:r>
          </a:p>
          <a:p>
            <a:r>
              <a:rPr lang="en-US" dirty="0"/>
              <a:t>Correspond to a given instant of capture</a:t>
            </a:r>
          </a:p>
          <a:p>
            <a:pPr lvl="1"/>
            <a:r>
              <a:rPr lang="en-US" dirty="0"/>
              <a:t>All packets of a video frame/field have same timestamp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timestamps?</a:t>
            </a:r>
          </a:p>
        </p:txBody>
      </p:sp>
      <p:pic>
        <p:nvPicPr>
          <p:cNvPr id="4" name="Picture 4" descr="Back view unrecognizable African American football player kicking ball on outdoor grassy field during match on summer day">
            <a:extLst>
              <a:ext uri="{FF2B5EF4-FFF2-40B4-BE49-F238E27FC236}">
                <a16:creationId xmlns:a16="http://schemas.microsoft.com/office/drawing/2014/main" id="{EB48CA02-1345-7919-2C55-87D9D9C04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0716" r="9193" b="10996"/>
          <a:stretch/>
        </p:blipFill>
        <p:spPr bwMode="auto">
          <a:xfrm>
            <a:off x="8083915" y="1936901"/>
            <a:ext cx="2594197" cy="17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5AF456AA-7864-7EA7-86D5-D221133E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86" y="3806234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667106F3-A421-B9B9-A61E-A28AA4C2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04" y="3806233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1D64E4C4-2422-8F8B-CA26-DBB539DE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2" y="3806232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0987162E-D3DA-1853-5C71-6CE3582E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40" y="3816183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E7475D36-63D0-36DC-3937-45A2C0BF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58" y="3816182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peaker with three sound waves, sound symbol by Pride-Flags on DeviantArt">
            <a:extLst>
              <a:ext uri="{FF2B5EF4-FFF2-40B4-BE49-F238E27FC236}">
                <a16:creationId xmlns:a16="http://schemas.microsoft.com/office/drawing/2014/main" id="{07564C2D-9101-BE98-4EDB-A3AC4443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76" y="3816181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EC465E7F-1AC6-E464-63FE-2F622C35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86" y="4202409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665F5A7C-5669-660E-3BBF-34F57C2B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04" y="4202408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peaker with three sound waves, sound symbol by Pride-Flags on DeviantArt">
            <a:extLst>
              <a:ext uri="{FF2B5EF4-FFF2-40B4-BE49-F238E27FC236}">
                <a16:creationId xmlns:a16="http://schemas.microsoft.com/office/drawing/2014/main" id="{DAA8EA91-BDF1-B0F4-801F-7F6C147B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2" y="4202407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C565AEBD-E220-A98E-8C9C-AD54D43B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40" y="4212358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peaker with three sound waves, sound symbol by Pride-Flags on DeviantArt">
            <a:extLst>
              <a:ext uri="{FF2B5EF4-FFF2-40B4-BE49-F238E27FC236}">
                <a16:creationId xmlns:a16="http://schemas.microsoft.com/office/drawing/2014/main" id="{6800A028-3648-B668-DE3A-F5F95B62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58" y="4212357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peaker with three sound waves, sound symbol by Pride-Flags on DeviantArt">
            <a:extLst>
              <a:ext uri="{FF2B5EF4-FFF2-40B4-BE49-F238E27FC236}">
                <a16:creationId xmlns:a16="http://schemas.microsoft.com/office/drawing/2014/main" id="{CA1DBEEF-7DF1-D376-761E-D61FCBF8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76" y="4212356"/>
            <a:ext cx="366414" cy="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4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(very </a:t>
            </a:r>
            <a:r>
              <a:rPr lang="en-US" dirty="0" err="1"/>
              <a:t>very</a:t>
            </a:r>
            <a:r>
              <a:rPr lang="en-US" dirty="0"/>
              <a:t> abridged)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56" y="1431425"/>
            <a:ext cx="11722395" cy="1845395"/>
          </a:xfrm>
        </p:spPr>
        <p:txBody>
          <a:bodyPr>
            <a:normAutofit/>
          </a:bodyPr>
          <a:lstStyle/>
          <a:p>
            <a:r>
              <a:rPr lang="en-US" sz="2000" dirty="0"/>
              <a:t>Split the audio and video up into thousands of little packets</a:t>
            </a:r>
          </a:p>
          <a:p>
            <a:r>
              <a:rPr lang="en-US" sz="2000" dirty="0"/>
              <a:t>Imagine all television signals start at the same time, </a:t>
            </a:r>
          </a:p>
          <a:p>
            <a:r>
              <a:rPr lang="en-US" sz="2000" dirty="0"/>
              <a:t>Each video frame/field last a number of clock ticks</a:t>
            </a:r>
          </a:p>
          <a:p>
            <a:r>
              <a:rPr lang="en-US" sz="2000" dirty="0"/>
              <a:t>Calculate how many pictures there would have been by now and on which clock tick the next picture will begin</a:t>
            </a:r>
          </a:p>
        </p:txBody>
      </p:sp>
      <p:pic>
        <p:nvPicPr>
          <p:cNvPr id="10" name="Picture 9" descr="Unrecognizable football players running on field">
            <a:extLst>
              <a:ext uri="{FF2B5EF4-FFF2-40B4-BE49-F238E27FC236}">
                <a16:creationId xmlns:a16="http://schemas.microsoft.com/office/drawing/2014/main" id="{CC6E342D-1E0F-9206-0977-00BAEA01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08" y="3116387"/>
            <a:ext cx="2397317" cy="15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ack view unrecognizable African American football player kicking ball on outdoor grassy field during match on summer day">
            <a:extLst>
              <a:ext uri="{FF2B5EF4-FFF2-40B4-BE49-F238E27FC236}">
                <a16:creationId xmlns:a16="http://schemas.microsoft.com/office/drawing/2014/main" id="{2866633C-1B5C-6141-3C80-B10D5DF79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0716" r="9193" b="10996"/>
          <a:stretch/>
        </p:blipFill>
        <p:spPr bwMode="auto">
          <a:xfrm>
            <a:off x="1755708" y="4914148"/>
            <a:ext cx="2397317" cy="16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ack view unrecognizable African American football player kicking ball on outdoor grassy field during match on summer day">
            <a:extLst>
              <a:ext uri="{FF2B5EF4-FFF2-40B4-BE49-F238E27FC236}">
                <a16:creationId xmlns:a16="http://schemas.microsoft.com/office/drawing/2014/main" id="{062DADA7-4B9A-52A1-D4CB-E84A3CAE4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0716" r="9193" b="10996"/>
          <a:stretch/>
        </p:blipFill>
        <p:spPr bwMode="auto">
          <a:xfrm>
            <a:off x="4326689" y="4903515"/>
            <a:ext cx="2418908" cy="16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Unrecognizable football players running on field">
            <a:extLst>
              <a:ext uri="{FF2B5EF4-FFF2-40B4-BE49-F238E27FC236}">
                <a16:creationId xmlns:a16="http://schemas.microsoft.com/office/drawing/2014/main" id="{1AC85F04-1B7D-AB16-7F71-E03EB6E5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80" y="3116386"/>
            <a:ext cx="2397317" cy="15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9FA0AA-9948-DCBD-6207-C601F131AC7F}"/>
              </a:ext>
            </a:extLst>
          </p:cNvPr>
          <p:cNvSpPr txBox="1"/>
          <p:nvPr/>
        </p:nvSpPr>
        <p:spPr>
          <a:xfrm>
            <a:off x="180155" y="4374382"/>
            <a:ext cx="147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January 1970</a:t>
            </a:r>
          </a:p>
          <a:p>
            <a:endParaRPr lang="en-GB" dirty="0"/>
          </a:p>
          <a:p>
            <a:r>
              <a:rPr lang="en-GB" dirty="0"/>
              <a:t>(PTP epoch)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92407-133A-6F1C-DED4-1CD58385107E}"/>
              </a:ext>
            </a:extLst>
          </p:cNvPr>
          <p:cNvSpPr txBox="1"/>
          <p:nvPr/>
        </p:nvSpPr>
        <p:spPr>
          <a:xfrm>
            <a:off x="6897670" y="4333141"/>
            <a:ext cx="136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52 years later…</a:t>
            </a:r>
          </a:p>
        </p:txBody>
      </p:sp>
      <p:pic>
        <p:nvPicPr>
          <p:cNvPr id="25" name="Picture 4" descr="Back view unrecognizable African American football player kicking ball on outdoor grassy field during match on summer day">
            <a:extLst>
              <a:ext uri="{FF2B5EF4-FFF2-40B4-BE49-F238E27FC236}">
                <a16:creationId xmlns:a16="http://schemas.microsoft.com/office/drawing/2014/main" id="{D9ADCF67-AC88-2970-1A85-3F3EBB6C8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0716" r="9193" b="10996"/>
          <a:stretch/>
        </p:blipFill>
        <p:spPr bwMode="auto">
          <a:xfrm>
            <a:off x="8354658" y="4894491"/>
            <a:ext cx="2418908" cy="16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Unrecognizable football players running on field">
            <a:extLst>
              <a:ext uri="{FF2B5EF4-FFF2-40B4-BE49-F238E27FC236}">
                <a16:creationId xmlns:a16="http://schemas.microsoft.com/office/drawing/2014/main" id="{07097171-A5DB-8D61-855F-A5C3BA8B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49" y="3107362"/>
            <a:ext cx="2397317" cy="15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3B45C8-C208-9403-C7A2-A2B903868D57}"/>
              </a:ext>
            </a:extLst>
          </p:cNvPr>
          <p:cNvSpPr txBox="1"/>
          <p:nvPr/>
        </p:nvSpPr>
        <p:spPr>
          <a:xfrm>
            <a:off x="10936024" y="4528334"/>
            <a:ext cx="67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7F65F1-4B61-1B16-C38F-94394F89C5C4}"/>
              </a:ext>
            </a:extLst>
          </p:cNvPr>
          <p:cNvCxnSpPr>
            <a:cxnSpLocks/>
          </p:cNvCxnSpPr>
          <p:nvPr/>
        </p:nvCxnSpPr>
        <p:spPr>
          <a:xfrm flipV="1">
            <a:off x="7520609" y="4894491"/>
            <a:ext cx="834049" cy="680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8D3E03-7E0F-CCDB-1D4F-53FBA459CDBA}"/>
              </a:ext>
            </a:extLst>
          </p:cNvPr>
          <p:cNvSpPr txBox="1"/>
          <p:nvPr/>
        </p:nvSpPr>
        <p:spPr>
          <a:xfrm>
            <a:off x="6909302" y="5404620"/>
            <a:ext cx="14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PTP Alignment Point</a:t>
            </a:r>
          </a:p>
        </p:txBody>
      </p:sp>
    </p:spTree>
    <p:extLst>
      <p:ext uri="{BB962C8B-B14F-4D97-AF65-F5344CB8AC3E}">
        <p14:creationId xmlns:p14="http://schemas.microsoft.com/office/powerpoint/2010/main" val="37005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RTP timestamp calculation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1583605"/>
            <a:ext cx="5511341" cy="353173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Timestamp is in the RTP header of each packet using PTP clock</a:t>
            </a:r>
          </a:p>
          <a:p>
            <a:r>
              <a:rPr lang="en-US" sz="2400" dirty="0"/>
              <a:t>32-bit value, 90kHz clock for video, 48kHz for audio</a:t>
            </a:r>
          </a:p>
          <a:p>
            <a:r>
              <a:rPr lang="en-US" sz="2400" dirty="0"/>
              <a:t>Video timestamp wraps round after ~13 hours, audio timestamp wraps after ~25 hours.</a:t>
            </a:r>
          </a:p>
          <a:p>
            <a:r>
              <a:rPr lang="en-US" sz="2400" dirty="0"/>
              <a:t>59.94 frame/field rates not divisible by 90kHz</a:t>
            </a:r>
          </a:p>
          <a:p>
            <a:r>
              <a:rPr lang="en-US" sz="2400" dirty="0"/>
              <a:t>Worked Example: Midnight (TAI) 1st June, 2022 at 1080i25: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10DD0-D96E-9CCF-B89F-3EBEEA54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84" y="1787652"/>
            <a:ext cx="5334000" cy="1905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2C0573-D639-4FEC-A25B-76ABA08A6EE6}"/>
              </a:ext>
            </a:extLst>
          </p:cNvPr>
          <p:cNvSpPr/>
          <p:nvPr/>
        </p:nvSpPr>
        <p:spPr>
          <a:xfrm>
            <a:off x="8412480" y="2444496"/>
            <a:ext cx="1054608" cy="27432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M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9544302-B28B-3500-ABB3-9B2A4D50F0BC}"/>
              </a:ext>
            </a:extLst>
          </p:cNvPr>
          <p:cNvSpPr txBox="1">
            <a:spLocks/>
          </p:cNvSpPr>
          <p:nvPr/>
        </p:nvSpPr>
        <p:spPr>
          <a:xfrm>
            <a:off x="741557" y="4971943"/>
            <a:ext cx="6993630" cy="16136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C9FA0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T = 19144 [days] * 86400 [seconds in a day] * 90000 [clock] </a:t>
            </a:r>
          </a:p>
          <a:p>
            <a:pPr lvl="1"/>
            <a:r>
              <a:rPr lang="en-US" sz="2000" dirty="0"/>
              <a:t>floor( T / 25 [frames per second] ) * 25 [frames per second]</a:t>
            </a:r>
          </a:p>
          <a:p>
            <a:pPr lvl="1"/>
            <a:r>
              <a:rPr lang="en-US" sz="2000" dirty="0"/>
              <a:t>148863744000000 (PTP timestamp 90kHz)</a:t>
            </a:r>
          </a:p>
          <a:p>
            <a:pPr lvl="1"/>
            <a:r>
              <a:rPr lang="en-US" sz="2000" dirty="0"/>
              <a:t>148863744000000 mod 2^32 = </a:t>
            </a:r>
          </a:p>
          <a:p>
            <a:pPr marL="457200" lvl="1" indent="0">
              <a:buNone/>
            </a:pPr>
            <a:r>
              <a:rPr lang="en-US" sz="2000" b="1" dirty="0"/>
              <a:t>    177520640 = RTP Timestamp = PTP alignment time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116A93-2211-6D61-39E5-5371F37820E2}"/>
              </a:ext>
            </a:extLst>
          </p:cNvPr>
          <p:cNvCxnSpPr/>
          <p:nvPr/>
        </p:nvCxnSpPr>
        <p:spPr>
          <a:xfrm>
            <a:off x="8412480" y="5029199"/>
            <a:ext cx="0" cy="754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96FCB5-B8C9-ABA3-4A5A-3B6A01B4260C}"/>
              </a:ext>
            </a:extLst>
          </p:cNvPr>
          <p:cNvCxnSpPr/>
          <p:nvPr/>
        </p:nvCxnSpPr>
        <p:spPr>
          <a:xfrm>
            <a:off x="10547852" y="5029199"/>
            <a:ext cx="0" cy="754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42F59B-B560-5102-1A18-546891C456D3}"/>
              </a:ext>
            </a:extLst>
          </p:cNvPr>
          <p:cNvCxnSpPr>
            <a:cxnSpLocks/>
          </p:cNvCxnSpPr>
          <p:nvPr/>
        </p:nvCxnSpPr>
        <p:spPr>
          <a:xfrm>
            <a:off x="8367823" y="4859080"/>
            <a:ext cx="21800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10C08A-3798-7903-C4D5-27BC4E3851BF}"/>
              </a:ext>
            </a:extLst>
          </p:cNvPr>
          <p:cNvSpPr txBox="1"/>
          <p:nvPr/>
        </p:nvSpPr>
        <p:spPr>
          <a:xfrm>
            <a:off x="8412480" y="4376885"/>
            <a:ext cx="199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Frame or Field</a:t>
            </a:r>
            <a:endParaRPr lang="en-IM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CA567-EC9D-7E68-DF87-7A2CE5AD2C22}"/>
              </a:ext>
            </a:extLst>
          </p:cNvPr>
          <p:cNvSpPr txBox="1"/>
          <p:nvPr/>
        </p:nvSpPr>
        <p:spPr>
          <a:xfrm>
            <a:off x="7479260" y="5840842"/>
            <a:ext cx="186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Alignment point 1 </a:t>
            </a:r>
            <a:endParaRPr lang="en-IM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798310-41A0-3788-43A6-4FF10EE674F9}"/>
              </a:ext>
            </a:extLst>
          </p:cNvPr>
          <p:cNvSpPr txBox="1"/>
          <p:nvPr/>
        </p:nvSpPr>
        <p:spPr>
          <a:xfrm>
            <a:off x="9515289" y="5826295"/>
            <a:ext cx="186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Alignment point 2 </a:t>
            </a:r>
            <a:endParaRPr lang="en-IM" dirty="0"/>
          </a:p>
        </p:txBody>
      </p:sp>
    </p:spTree>
    <p:extLst>
      <p:ext uri="{BB962C8B-B14F-4D97-AF65-F5344CB8AC3E}">
        <p14:creationId xmlns:p14="http://schemas.microsoft.com/office/powerpoint/2010/main" val="7926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 vs packet arrival times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6257D2-7399-5CFB-4633-0E6C66EC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1676401"/>
            <a:ext cx="6785476" cy="4501116"/>
          </a:xfrm>
        </p:spPr>
        <p:txBody>
          <a:bodyPr>
            <a:normAutofit/>
          </a:bodyPr>
          <a:lstStyle/>
          <a:p>
            <a:r>
              <a:rPr lang="en-US" sz="2400" dirty="0"/>
              <a:t>But the timestamp in the header isn’t the same as the packet arrival time</a:t>
            </a:r>
          </a:p>
          <a:p>
            <a:r>
              <a:rPr lang="en-US" sz="2400" dirty="0"/>
              <a:t>Most facilities use gapped mode to account for historical blanking data and first packet arrives ~700us after beginning of the frame (PTP alignment point)</a:t>
            </a:r>
          </a:p>
          <a:p>
            <a:r>
              <a:rPr lang="en-US" sz="2400" dirty="0"/>
              <a:t>Some scopes don’t make it obvious what time they are referring to. Sometimes hidden in a different menu</a:t>
            </a:r>
          </a:p>
          <a:p>
            <a:r>
              <a:rPr lang="en-US" sz="2400" dirty="0"/>
              <a:t>Will talk later how this can go wrong</a:t>
            </a:r>
          </a:p>
          <a:p>
            <a:r>
              <a:rPr lang="en-US" sz="2400" b="1" dirty="0"/>
              <a:t>Understand what you are measuring!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7BCA6-C30A-B4D1-5382-2BBF3C27C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037" y="16764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2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DBD56-097D-7104-A00D-7E99594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 vs packet arrival times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32EAE-B46E-C104-4E86-1A619109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83" y="1807533"/>
            <a:ext cx="6096000" cy="305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3B1C41-066E-C324-CAAC-0CD7CCA2A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706" y="1985874"/>
            <a:ext cx="4820094" cy="28968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F271EC1-FD8C-5A3E-5D4E-D2E0471F85B0}"/>
              </a:ext>
            </a:extLst>
          </p:cNvPr>
          <p:cNvSpPr/>
          <p:nvPr/>
        </p:nvSpPr>
        <p:spPr>
          <a:xfrm>
            <a:off x="1570429" y="2508292"/>
            <a:ext cx="1054608" cy="27432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M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687635-36D2-45E9-D50D-6BBACDB2CD1D}"/>
              </a:ext>
            </a:extLst>
          </p:cNvPr>
          <p:cNvSpPr/>
          <p:nvPr/>
        </p:nvSpPr>
        <p:spPr>
          <a:xfrm>
            <a:off x="6495287" y="2458673"/>
            <a:ext cx="1054608" cy="27432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M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B7F0B9A-3EA6-2403-364A-887D83AE5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0" y="4922874"/>
            <a:ext cx="10591932" cy="1650465"/>
          </a:xfrm>
        </p:spPr>
        <p:txBody>
          <a:bodyPr>
            <a:normAutofit/>
          </a:bodyPr>
          <a:lstStyle/>
          <a:p>
            <a:r>
              <a:rPr lang="en-US" sz="2400" dirty="0"/>
              <a:t>Left: Packet arrival time relative to PTP alignment point</a:t>
            </a:r>
          </a:p>
          <a:p>
            <a:r>
              <a:rPr lang="en-US" sz="2400" dirty="0"/>
              <a:t>Right: RTP timestamp relative to PTP alignment point</a:t>
            </a:r>
          </a:p>
          <a:p>
            <a:r>
              <a:rPr lang="en-US" sz="2400" b="1" dirty="0"/>
              <a:t>Either could be wrong!</a:t>
            </a:r>
          </a:p>
        </p:txBody>
      </p:sp>
    </p:spTree>
    <p:extLst>
      <p:ext uri="{BB962C8B-B14F-4D97-AF65-F5344CB8AC3E}">
        <p14:creationId xmlns:p14="http://schemas.microsoft.com/office/powerpoint/2010/main" val="67932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8757</TotalTime>
  <Words>1052</Words>
  <Application>Microsoft Office PowerPoint</Application>
  <PresentationFormat>Widescreen</PresentationFormat>
  <Paragraphs>127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Company Introduction</vt:lpstr>
      <vt:lpstr>Presentation difficulty level</vt:lpstr>
      <vt:lpstr>What am I going to talk about?</vt:lpstr>
      <vt:lpstr>Why do we need timestamps?</vt:lpstr>
      <vt:lpstr>PTP (very very abridged)</vt:lpstr>
      <vt:lpstr>RTP timestamp calculation</vt:lpstr>
      <vt:lpstr>Timestamps vs packet arrival times</vt:lpstr>
      <vt:lpstr>Timestamps vs packet arrival times</vt:lpstr>
      <vt:lpstr>Timestamps vs packet arrival times</vt:lpstr>
      <vt:lpstr>Measurements</vt:lpstr>
      <vt:lpstr>How a receiver should use timestamps</vt:lpstr>
      <vt:lpstr>Where/why things go wrong?</vt:lpstr>
      <vt:lpstr>Conclusions</vt:lpstr>
      <vt:lpstr>PowerPoint Presentation</vt:lpstr>
      <vt:lpstr>Slide no bullets</vt:lpstr>
      <vt:lpstr>Slide with bullets</vt:lpstr>
      <vt:lpstr>Image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Bishay</dc:creator>
  <cp:lastModifiedBy>Kieran Kunhya</cp:lastModifiedBy>
  <cp:revision>58</cp:revision>
  <dcterms:created xsi:type="dcterms:W3CDTF">2022-07-25T14:48:25Z</dcterms:created>
  <dcterms:modified xsi:type="dcterms:W3CDTF">2022-09-09T06:33:07Z</dcterms:modified>
</cp:coreProperties>
</file>