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62" r:id="rId3"/>
    <p:sldId id="268" r:id="rId4"/>
    <p:sldId id="670" r:id="rId5"/>
    <p:sldId id="1588" r:id="rId6"/>
    <p:sldId id="672" r:id="rId7"/>
    <p:sldId id="1589" r:id="rId8"/>
    <p:sldId id="1590" r:id="rId9"/>
    <p:sldId id="1591" r:id="rId10"/>
    <p:sldId id="1632" r:id="rId11"/>
    <p:sldId id="1633" r:id="rId12"/>
    <p:sldId id="1321" r:id="rId13"/>
    <p:sldId id="1575" r:id="rId14"/>
    <p:sldId id="1635" r:id="rId15"/>
    <p:sldId id="970" r:id="rId16"/>
    <p:sldId id="1634" r:id="rId17"/>
    <p:sldId id="1638" r:id="rId18"/>
    <p:sldId id="1637" r:id="rId19"/>
    <p:sldId id="1126" r:id="rId20"/>
    <p:sldId id="1601" r:id="rId21"/>
    <p:sldId id="265" r:id="rId22"/>
    <p:sldId id="1639" r:id="rId23"/>
    <p:sldId id="1640" r:id="rId24"/>
    <p:sldId id="1642" r:id="rId25"/>
    <p:sldId id="1644" r:id="rId26"/>
    <p:sldId id="1643" r:id="rId27"/>
    <p:sldId id="1641" r:id="rId28"/>
    <p:sldId id="1656" r:id="rId29"/>
    <p:sldId id="1096" r:id="rId30"/>
    <p:sldId id="1653" r:id="rId31"/>
    <p:sldId id="1655" r:id="rId32"/>
    <p:sldId id="1645" r:id="rId33"/>
    <p:sldId id="1646" r:id="rId34"/>
    <p:sldId id="1647" r:id="rId35"/>
    <p:sldId id="1649" r:id="rId36"/>
    <p:sldId id="1651" r:id="rId37"/>
    <p:sldId id="1650" r:id="rId38"/>
    <p:sldId id="1654" r:id="rId39"/>
    <p:sldId id="1652" r:id="rId40"/>
    <p:sldId id="1610" r:id="rId41"/>
    <p:sldId id="1624" r:id="rId42"/>
    <p:sldId id="1611" r:id="rId43"/>
    <p:sldId id="1628" r:id="rId44"/>
    <p:sldId id="2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B33"/>
    <a:srgbClr val="008F8F"/>
    <a:srgbClr val="1B3975"/>
    <a:srgbClr val="00D8D1"/>
    <a:srgbClr val="0C8F89"/>
    <a:srgbClr val="2C9FA0"/>
    <a:srgbClr val="076B0B"/>
    <a:srgbClr val="0B3B09"/>
    <a:srgbClr val="000000"/>
    <a:srgbClr val="00C2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4"/>
    <p:restoredTop sz="68231"/>
  </p:normalViewPr>
  <p:slideViewPr>
    <p:cSldViewPr snapToGrid="0" snapToObjects="1" showGuides="1">
      <p:cViewPr varScale="1">
        <p:scale>
          <a:sx n="74" d="100"/>
          <a:sy n="74" d="100"/>
        </p:scale>
        <p:origin x="56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74A56-351C-0D41-8F00-E4281773A471}" type="datetimeFigureOut">
              <a:rPr lang="en-US" smtClean="0"/>
              <a:t>9/12/22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DF2B7-566E-1146-97B5-CB83A9D63731}" type="slidenum">
              <a:rPr lang="en-US" smtClean="0"/>
              <a:t>‹#›</a:t>
            </a:fld>
            <a:endParaRPr lang="en-US"/>
          </a:p>
        </p:txBody>
      </p:sp>
    </p:spTree>
    <p:extLst>
      <p:ext uri="{BB962C8B-B14F-4D97-AF65-F5344CB8AC3E}">
        <p14:creationId xmlns:p14="http://schemas.microsoft.com/office/powerpoint/2010/main" val="1051665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10000"/>
              </a:lnSpc>
              <a:buClrTx/>
            </a:pPr>
            <a:r>
              <a:rPr lang="en-US" altLang="en-US" sz="2400" dirty="0">
                <a:latin typeface="Segoe UI" panose="020B0502040204020203" pitchFamily="34" charset="0"/>
                <a:cs typeface="Segoe UI" panose="020B0502040204020203" pitchFamily="34" charset="0"/>
              </a:rPr>
              <a:t>BMCA runs on all devices</a:t>
            </a:r>
          </a:p>
          <a:p>
            <a:pPr eaLnBrk="1" hangingPunct="1">
              <a:lnSpc>
                <a:spcPct val="110000"/>
              </a:lnSpc>
              <a:buClrTx/>
            </a:pPr>
            <a:endParaRPr lang="en-US" altLang="en-US" sz="2400" dirty="0">
              <a:latin typeface="Segoe UI" panose="020B0502040204020203" pitchFamily="34" charset="0"/>
              <a:cs typeface="Segoe UI" panose="020B0502040204020203" pitchFamily="34" charset="0"/>
            </a:endParaRPr>
          </a:p>
          <a:p>
            <a:pPr eaLnBrk="1" hangingPunct="1">
              <a:lnSpc>
                <a:spcPct val="110000"/>
              </a:lnSpc>
              <a:buClrTx/>
            </a:pPr>
            <a:r>
              <a:rPr lang="en-US" altLang="en-US" sz="2400" dirty="0">
                <a:latin typeface="Segoe UI" panose="020B0502040204020203" pitchFamily="34" charset="0"/>
                <a:cs typeface="Segoe UI" panose="020B0502040204020203" pitchFamily="34" charset="0"/>
              </a:rPr>
              <a:t>Grandmaster based on several parameters</a:t>
            </a:r>
          </a:p>
          <a:p>
            <a:pPr lvl="1" eaLnBrk="1" hangingPunct="1">
              <a:lnSpc>
                <a:spcPct val="110000"/>
              </a:lnSpc>
              <a:buClrTx/>
            </a:pPr>
            <a:r>
              <a:rPr lang="en-US" altLang="en-US" dirty="0">
                <a:latin typeface="Segoe UI" panose="020B0502040204020203" pitchFamily="34" charset="0"/>
                <a:cs typeface="Segoe UI" panose="020B0502040204020203" pitchFamily="34" charset="0"/>
              </a:rPr>
              <a:t>Priority - </a:t>
            </a:r>
            <a:r>
              <a:rPr lang="en-US" altLang="en-US" sz="2200" dirty="0">
                <a:latin typeface="Segoe UI" panose="020B0502040204020203" pitchFamily="34" charset="0"/>
                <a:cs typeface="Segoe UI" panose="020B0502040204020203" pitchFamily="34" charset="0"/>
              </a:rPr>
              <a:t>Lowest value wins (range 0-127)</a:t>
            </a:r>
          </a:p>
          <a:p>
            <a:pPr lvl="1" eaLnBrk="1" hangingPunct="1">
              <a:lnSpc>
                <a:spcPct val="110000"/>
              </a:lnSpc>
              <a:buClrTx/>
            </a:pPr>
            <a:r>
              <a:rPr lang="en-US" altLang="en-US" dirty="0">
                <a:latin typeface="Segoe UI" panose="020B0502040204020203" pitchFamily="34" charset="0"/>
                <a:cs typeface="Segoe UI" panose="020B0502040204020203" pitchFamily="34" charset="0"/>
              </a:rPr>
              <a:t>Clock Class</a:t>
            </a:r>
          </a:p>
          <a:p>
            <a:pPr lvl="1" eaLnBrk="1" hangingPunct="1">
              <a:lnSpc>
                <a:spcPct val="110000"/>
              </a:lnSpc>
              <a:buClrTx/>
            </a:pPr>
            <a:r>
              <a:rPr lang="en-US" altLang="en-US" dirty="0">
                <a:latin typeface="Segoe UI" panose="020B0502040204020203" pitchFamily="34" charset="0"/>
                <a:cs typeface="Segoe UI" panose="020B0502040204020203" pitchFamily="34" charset="0"/>
              </a:rPr>
              <a:t>Clock Accuracy</a:t>
            </a:r>
          </a:p>
          <a:p>
            <a:pPr lvl="1" eaLnBrk="1" hangingPunct="1">
              <a:lnSpc>
                <a:spcPct val="110000"/>
              </a:lnSpc>
              <a:buClrTx/>
            </a:pPr>
            <a:r>
              <a:rPr lang="en-US" altLang="en-US" dirty="0">
                <a:latin typeface="Segoe UI" panose="020B0502040204020203" pitchFamily="34" charset="0"/>
                <a:cs typeface="Segoe UI" panose="020B0502040204020203" pitchFamily="34" charset="0"/>
              </a:rPr>
              <a:t>Clock Variance</a:t>
            </a:r>
          </a:p>
          <a:p>
            <a:pPr lvl="1" eaLnBrk="1" hangingPunct="1">
              <a:lnSpc>
                <a:spcPct val="110000"/>
              </a:lnSpc>
              <a:buClrTx/>
            </a:pPr>
            <a:r>
              <a:rPr lang="en-US" altLang="en-US" dirty="0">
                <a:latin typeface="Segoe UI" panose="020B0502040204020203" pitchFamily="34" charset="0"/>
                <a:cs typeface="Segoe UI" panose="020B0502040204020203" pitchFamily="34" charset="0"/>
              </a:rPr>
              <a:t>Priority 2 </a:t>
            </a:r>
            <a:r>
              <a:rPr lang="en-US" altLang="en-US" sz="2200" dirty="0">
                <a:latin typeface="Segoe UI" panose="020B0502040204020203" pitchFamily="34" charset="0"/>
                <a:cs typeface="Segoe UI" panose="020B0502040204020203" pitchFamily="34" charset="0"/>
              </a:rPr>
              <a:t>Lowest value wins (range 0-127)</a:t>
            </a:r>
          </a:p>
          <a:p>
            <a:pPr eaLnBrk="1" hangingPunct="1">
              <a:lnSpc>
                <a:spcPct val="110000"/>
              </a:lnSpc>
              <a:buClrTx/>
            </a:pPr>
            <a:endParaRPr lang="en-US" altLang="en-US" sz="2400" dirty="0">
              <a:latin typeface="Segoe UI" panose="020B0502040204020203" pitchFamily="34" charset="0"/>
              <a:cs typeface="Segoe UI" panose="020B0502040204020203" pitchFamily="34" charset="0"/>
            </a:endParaRPr>
          </a:p>
          <a:p>
            <a:pPr eaLnBrk="1" hangingPunct="1">
              <a:lnSpc>
                <a:spcPct val="110000"/>
              </a:lnSpc>
              <a:buClrTx/>
            </a:pPr>
            <a:r>
              <a:rPr lang="en-US" altLang="en-US" sz="2400" dirty="0">
                <a:latin typeface="Segoe UI" panose="020B0502040204020203" pitchFamily="34" charset="0"/>
                <a:cs typeface="Segoe UI" panose="020B0502040204020203" pitchFamily="34" charset="0"/>
              </a:rPr>
              <a:t>Final tie breaker</a:t>
            </a:r>
          </a:p>
          <a:p>
            <a:pPr lvl="1">
              <a:lnSpc>
                <a:spcPct val="110000"/>
              </a:lnSpc>
              <a:buClrTx/>
            </a:pPr>
            <a:r>
              <a:rPr lang="en-US" altLang="en-US" dirty="0">
                <a:latin typeface="Segoe UI" panose="020B0502040204020203" pitchFamily="34" charset="0"/>
                <a:cs typeface="Segoe UI" panose="020B0502040204020203" pitchFamily="34" charset="0"/>
              </a:rPr>
              <a:t>Clock ID usually MAC address </a:t>
            </a:r>
            <a:r>
              <a:rPr lang="en-US" altLang="en-US" sz="1900" dirty="0">
                <a:latin typeface="Segoe UI" panose="020B0502040204020203" pitchFamily="34" charset="0"/>
                <a:cs typeface="Segoe UI" panose="020B0502040204020203" pitchFamily="34" charset="0"/>
              </a:rPr>
              <a:t>(</a:t>
            </a:r>
            <a:r>
              <a:rPr lang="en-US" sz="1900" dirty="0">
                <a:latin typeface="Segoe UI" panose="020B0502040204020203" pitchFamily="34" charset="0"/>
                <a:cs typeface="Segoe UI" panose="020B0502040204020203" pitchFamily="34" charset="0"/>
              </a:rPr>
              <a:t>media access control address) 00:09:0D:xx:xx:xx  = Leader Electronics </a:t>
            </a:r>
            <a:endParaRPr lang="en-US" altLang="en-US" sz="1900" dirty="0">
              <a:latin typeface="Segoe UI" panose="020B0502040204020203" pitchFamily="34" charset="0"/>
              <a:cs typeface="Segoe UI" panose="020B0502040204020203" pitchFamily="34" charset="0"/>
            </a:endParaRPr>
          </a:p>
          <a:p>
            <a:endParaRPr lang="en-GB" b="1" dirty="0"/>
          </a:p>
          <a:p>
            <a:endParaRPr lang="en-GB" dirty="0"/>
          </a:p>
        </p:txBody>
      </p:sp>
    </p:spTree>
    <p:extLst>
      <p:ext uri="{BB962C8B-B14F-4D97-AF65-F5344CB8AC3E}">
        <p14:creationId xmlns:p14="http://schemas.microsoft.com/office/powerpoint/2010/main" val="741956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still have the ECO for SDI, AED and black, but an</a:t>
            </a:r>
            <a:r>
              <a:rPr lang="en-US" baseline="0" dirty="0"/>
              <a:t> ECO is not used for the PTP.  PTP uses a voting system called BMCA</a:t>
            </a:r>
            <a:r>
              <a:rPr lang="en-US" dirty="0"/>
              <a:t> </a:t>
            </a:r>
          </a:p>
        </p:txBody>
      </p:sp>
    </p:spTree>
    <p:extLst>
      <p:ext uri="{BB962C8B-B14F-4D97-AF65-F5344CB8AC3E}">
        <p14:creationId xmlns:p14="http://schemas.microsoft.com/office/powerpoint/2010/main" val="97916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still have the ECO for SDI, AED and black, but an</a:t>
            </a:r>
            <a:r>
              <a:rPr lang="en-US" baseline="0" dirty="0"/>
              <a:t> ECO is not used for the PTP.  PTP uses a voting system called BMCA</a:t>
            </a:r>
            <a:r>
              <a:rPr lang="en-US" dirty="0"/>
              <a:t> </a:t>
            </a:r>
          </a:p>
        </p:txBody>
      </p:sp>
    </p:spTree>
    <p:extLst>
      <p:ext uri="{BB962C8B-B14F-4D97-AF65-F5344CB8AC3E}">
        <p14:creationId xmlns:p14="http://schemas.microsoft.com/office/powerpoint/2010/main" val="4120330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those Ancillary Data essences that is intrinsically linked to the video signal is the video payload ID</a:t>
            </a:r>
          </a:p>
        </p:txBody>
      </p:sp>
      <p:sp>
        <p:nvSpPr>
          <p:cNvPr id="4" name="Slide Number Placeholder 3"/>
          <p:cNvSpPr>
            <a:spLocks noGrp="1"/>
          </p:cNvSpPr>
          <p:nvPr>
            <p:ph type="sldNum" sz="quarter" idx="5"/>
          </p:nvPr>
        </p:nvSpPr>
        <p:spPr/>
        <p:txBody>
          <a:bodyPr/>
          <a:lstStyle/>
          <a:p>
            <a:fld id="{59ADF2B7-566E-1146-97B5-CB83A9D63731}" type="slidenum">
              <a:rPr lang="en-US" smtClean="0"/>
              <a:t>18</a:t>
            </a:fld>
            <a:endParaRPr lang="en-US"/>
          </a:p>
        </p:txBody>
      </p:sp>
    </p:spTree>
    <p:extLst>
      <p:ext uri="{BB962C8B-B14F-4D97-AF65-F5344CB8AC3E}">
        <p14:creationId xmlns:p14="http://schemas.microsoft.com/office/powerpoint/2010/main" val="350599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And for any engineer who has time fault finding a system the ‘Magic decoder ring’, as it is sometimes referred to is vital when it comes to fault-finding systems in SDI.</a:t>
            </a:r>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19</a:t>
            </a:fld>
            <a:endParaRPr lang="en-US"/>
          </a:p>
        </p:txBody>
      </p:sp>
    </p:spTree>
    <p:extLst>
      <p:ext uri="{BB962C8B-B14F-4D97-AF65-F5344CB8AC3E}">
        <p14:creationId xmlns:p14="http://schemas.microsoft.com/office/powerpoint/2010/main" val="4122106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21</a:t>
            </a:fld>
            <a:endParaRPr lang="en-US"/>
          </a:p>
        </p:txBody>
      </p:sp>
    </p:spTree>
    <p:extLst>
      <p:ext uri="{BB962C8B-B14F-4D97-AF65-F5344CB8AC3E}">
        <p14:creationId xmlns:p14="http://schemas.microsoft.com/office/powerpoint/2010/main" val="416219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23</a:t>
            </a:fld>
            <a:endParaRPr lang="en-US"/>
          </a:p>
        </p:txBody>
      </p:sp>
    </p:spTree>
    <p:extLst>
      <p:ext uri="{BB962C8B-B14F-4D97-AF65-F5344CB8AC3E}">
        <p14:creationId xmlns:p14="http://schemas.microsoft.com/office/powerpoint/2010/main" val="240211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24</a:t>
            </a:fld>
            <a:endParaRPr lang="en-US"/>
          </a:p>
        </p:txBody>
      </p:sp>
    </p:spTree>
    <p:extLst>
      <p:ext uri="{BB962C8B-B14F-4D97-AF65-F5344CB8AC3E}">
        <p14:creationId xmlns:p14="http://schemas.microsoft.com/office/powerpoint/2010/main" val="2224999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25</a:t>
            </a:fld>
            <a:endParaRPr lang="en-US"/>
          </a:p>
        </p:txBody>
      </p:sp>
    </p:spTree>
    <p:extLst>
      <p:ext uri="{BB962C8B-B14F-4D97-AF65-F5344CB8AC3E}">
        <p14:creationId xmlns:p14="http://schemas.microsoft.com/office/powerpoint/2010/main" val="2394288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26</a:t>
            </a:fld>
            <a:endParaRPr lang="en-US"/>
          </a:p>
        </p:txBody>
      </p:sp>
    </p:spTree>
    <p:extLst>
      <p:ext uri="{BB962C8B-B14F-4D97-AF65-F5344CB8AC3E}">
        <p14:creationId xmlns:p14="http://schemas.microsoft.com/office/powerpoint/2010/main" val="1576210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28</a:t>
            </a:fld>
            <a:endParaRPr lang="en-US"/>
          </a:p>
        </p:txBody>
      </p:sp>
    </p:spTree>
    <p:extLst>
      <p:ext uri="{BB962C8B-B14F-4D97-AF65-F5344CB8AC3E}">
        <p14:creationId xmlns:p14="http://schemas.microsoft.com/office/powerpoint/2010/main" val="972776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power up the first thing the clock does</a:t>
            </a:r>
            <a:r>
              <a:rPr lang="en-GB" baseline="0" dirty="0"/>
              <a:t> is ‘listen’, in other words it looks for Announce messages from the PTP general multicast address. An Announce message contains the properties of the clock which sent it.</a:t>
            </a:r>
          </a:p>
          <a:p>
            <a:endParaRPr lang="en-GB" baseline="0" dirty="0"/>
          </a:p>
          <a:p>
            <a:r>
              <a:rPr lang="en-GB" baseline="0" dirty="0"/>
              <a:t>If the Ordinary Clock sees an Announce message from a better clock, it goes into a ‘Follower’ state, or passive if its not slave capable.</a:t>
            </a:r>
          </a:p>
          <a:p>
            <a:endParaRPr lang="en-GB" baseline="0" dirty="0"/>
          </a:p>
          <a:p>
            <a:r>
              <a:rPr lang="en-GB" baseline="0" dirty="0"/>
              <a:t>If the Ordinary Clock does not see an Announce message from a better clock within the Announce Time Out Interval, then it takes over the role of Grandmaster.</a:t>
            </a:r>
          </a:p>
          <a:p>
            <a:endParaRPr lang="en-GB" baseline="0" dirty="0"/>
          </a:p>
          <a:p>
            <a:r>
              <a:rPr lang="en-GB" baseline="0" dirty="0"/>
              <a:t>This runs continuously so master capable devices are constantly on the look out for the possible lose of the current master clock.</a:t>
            </a:r>
          </a:p>
          <a:p>
            <a:endParaRPr lang="en-GB" baseline="0" dirty="0"/>
          </a:p>
          <a:p>
            <a:r>
              <a:rPr lang="en-GB" dirty="0"/>
              <a:t>For this reason, </a:t>
            </a:r>
            <a:r>
              <a:rPr lang="en-GB" b="1" dirty="0"/>
              <a:t>it is critical that the Announce Time Out Interval be set longer than the Announce Interval in your network.</a:t>
            </a:r>
          </a:p>
          <a:p>
            <a:endParaRPr lang="en-GB" b="1" dirty="0"/>
          </a:p>
          <a:p>
            <a:r>
              <a:rPr lang="en-GB" b="0" dirty="0"/>
              <a:t>If</a:t>
            </a:r>
            <a:r>
              <a:rPr lang="en-GB" b="0" baseline="0" dirty="0"/>
              <a:t> you don’t then master capable devices will keep jumping to the conclusion that the master has gone away and they need to take over.</a:t>
            </a:r>
            <a:endParaRPr lang="en-GB" b="0" dirty="0"/>
          </a:p>
          <a:p>
            <a:endParaRPr lang="en-GB" b="1" dirty="0"/>
          </a:p>
          <a:p>
            <a:endParaRPr lang="en-GB" dirty="0"/>
          </a:p>
        </p:txBody>
      </p:sp>
    </p:spTree>
    <p:extLst>
      <p:ext uri="{BB962C8B-B14F-4D97-AF65-F5344CB8AC3E}">
        <p14:creationId xmlns:p14="http://schemas.microsoft.com/office/powerpoint/2010/main" val="4155611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SDI Out PID Insert</a:t>
            </a:r>
            <a:r>
              <a:rPr lang="en-GB" sz="12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 When set to on, the Payload ID format information is inserted into the SDI output converted from IP to SDI.</a:t>
            </a:r>
          </a:p>
          <a:p>
            <a:r>
              <a:rPr lang="en-GB" sz="12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a:p>
            <a:r>
              <a:rPr lang="en-GB" sz="12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Payload ID can either be sourced from the ST.2110-40 stream, NMOS(SDP) or manual.</a:t>
            </a:r>
          </a:p>
          <a:p>
            <a:r>
              <a:rPr lang="en-GB" sz="12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a:p>
            <a:r>
              <a:rPr lang="en-GB" sz="12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4K input signal is converted to 3G-Quad Link, so the 3G Quad Link payload ID is inserted.</a:t>
            </a:r>
          </a:p>
          <a:p>
            <a:r>
              <a:rPr lang="en-GB" sz="12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a:p>
            <a:r>
              <a:rPr lang="en-GB" sz="12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When set to off, if the </a:t>
            </a:r>
            <a:r>
              <a:rPr lang="en-GB" sz="1200" dirty="0" err="1">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PayLoad</a:t>
            </a:r>
            <a:r>
              <a:rPr lang="en-GB" sz="12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ID is inserted in ST2110-40, that information is inserted. When Type is set to ST2110, this can be selected.</a:t>
            </a:r>
          </a:p>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29</a:t>
            </a:fld>
            <a:endParaRPr lang="en-US"/>
          </a:p>
        </p:txBody>
      </p:sp>
    </p:spTree>
    <p:extLst>
      <p:ext uri="{BB962C8B-B14F-4D97-AF65-F5344CB8AC3E}">
        <p14:creationId xmlns:p14="http://schemas.microsoft.com/office/powerpoint/2010/main" val="1382843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30</a:t>
            </a:fld>
            <a:endParaRPr lang="en-US"/>
          </a:p>
        </p:txBody>
      </p:sp>
    </p:spTree>
    <p:extLst>
      <p:ext uri="{BB962C8B-B14F-4D97-AF65-F5344CB8AC3E}">
        <p14:creationId xmlns:p14="http://schemas.microsoft.com/office/powerpoint/2010/main" val="270000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31</a:t>
            </a:fld>
            <a:endParaRPr lang="en-US"/>
          </a:p>
        </p:txBody>
      </p:sp>
    </p:spTree>
    <p:extLst>
      <p:ext uri="{BB962C8B-B14F-4D97-AF65-F5344CB8AC3E}">
        <p14:creationId xmlns:p14="http://schemas.microsoft.com/office/powerpoint/2010/main" val="3127603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Broadcasters have had a love / hate affair with lip sync from day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Analogue video and audio, the independent essences were subjected to different propagation delays, depending on the path of the signals.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SDI, that issue kind of went away when the audio was embedded into the serial digital 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Then, with UHDTV the problem re-appeared, especially is broadcasters used square-division, as delays had to be introduced to manage the processing of four HD images.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with SMPTE 2110, we are back to the point we were with analogue video and audio, namely the propagation delays in the path the essences take can impact the final playout.</a:t>
            </a:r>
          </a:p>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32</a:t>
            </a:fld>
            <a:endParaRPr lang="en-US"/>
          </a:p>
        </p:txBody>
      </p:sp>
    </p:spTree>
    <p:extLst>
      <p:ext uri="{BB962C8B-B14F-4D97-AF65-F5344CB8AC3E}">
        <p14:creationId xmlns:p14="http://schemas.microsoft.com/office/powerpoint/2010/main" val="2100797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33</a:t>
            </a:fld>
            <a:endParaRPr lang="en-US"/>
          </a:p>
        </p:txBody>
      </p:sp>
    </p:spTree>
    <p:extLst>
      <p:ext uri="{BB962C8B-B14F-4D97-AF65-F5344CB8AC3E}">
        <p14:creationId xmlns:p14="http://schemas.microsoft.com/office/powerpoint/2010/main" val="350601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8926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-20 Video stream is then subject to additional processes, like HDR&lt;&gt;SDR conversion or UHD&lt;&gt;HD conversion, these processes take time and at the end of each process the -20 video stream has a new RTP Timestamp.</a:t>
            </a:r>
          </a:p>
          <a:p>
            <a:endParaRPr lang="en-US" dirty="0"/>
          </a:p>
          <a:p>
            <a:r>
              <a:rPr lang="en-US" dirty="0"/>
              <a:t>But whilst the -20 Video streams are undergoing these processes, the -30 / -31 Audio streams arrive at the transmission input ahead of the -20 Video stream and thus we have an Audio-to-Video Synchronization</a:t>
            </a:r>
          </a:p>
        </p:txBody>
      </p:sp>
    </p:spTree>
    <p:extLst>
      <p:ext uri="{BB962C8B-B14F-4D97-AF65-F5344CB8AC3E}">
        <p14:creationId xmlns:p14="http://schemas.microsoft.com/office/powerpoint/2010/main" val="63646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DF2B7-566E-1146-97B5-CB83A9D63731}" type="slidenum">
              <a:rPr lang="en-US" smtClean="0"/>
              <a:t>36</a:t>
            </a:fld>
            <a:endParaRPr lang="en-US"/>
          </a:p>
        </p:txBody>
      </p:sp>
    </p:spTree>
    <p:extLst>
      <p:ext uri="{BB962C8B-B14F-4D97-AF65-F5344CB8AC3E}">
        <p14:creationId xmlns:p14="http://schemas.microsoft.com/office/powerpoint/2010/main" val="2910926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9738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PTP timing comparison screen shows the comparison of the timings of the RTP video, audio, and ancillary signals relative to the PTP. </a:t>
            </a:r>
            <a:endParaRPr lang="en-GB" dirty="0"/>
          </a:p>
          <a:p>
            <a:endParaRPr lang="en-US" dirty="0"/>
          </a:p>
        </p:txBody>
      </p:sp>
    </p:spTree>
    <p:extLst>
      <p:ext uri="{BB962C8B-B14F-4D97-AF65-F5344CB8AC3E}">
        <p14:creationId xmlns:p14="http://schemas.microsoft.com/office/powerpoint/2010/main" val="60819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power up the first thing the clock does</a:t>
            </a:r>
            <a:r>
              <a:rPr lang="en-GB" baseline="0" dirty="0"/>
              <a:t> is ‘listen’, in other words it looks for Announce messages from the PTP general multicast address. An Announce message contains the properties of the clock which sent it.</a:t>
            </a:r>
          </a:p>
          <a:p>
            <a:endParaRPr lang="en-GB" baseline="0" dirty="0"/>
          </a:p>
          <a:p>
            <a:r>
              <a:rPr lang="en-GB" baseline="0" dirty="0"/>
              <a:t>If the Ordinary Clock sees an Announce message from a better clock, it goes into a ‘Follower’ state, or passive if its not slave capable.</a:t>
            </a:r>
          </a:p>
          <a:p>
            <a:endParaRPr lang="en-GB" baseline="0" dirty="0"/>
          </a:p>
          <a:p>
            <a:r>
              <a:rPr lang="en-GB" baseline="0" dirty="0"/>
              <a:t>If the Ordinary Clock does not see an Announce message from a better clock within the Announce Time Out Interval, then it takes over the role of Grandmaster.</a:t>
            </a:r>
          </a:p>
          <a:p>
            <a:endParaRPr lang="en-GB" baseline="0" dirty="0"/>
          </a:p>
          <a:p>
            <a:r>
              <a:rPr lang="en-GB" baseline="0" dirty="0"/>
              <a:t>This runs continuously so master capable devices are constantly on the look out for the possible lose of the current master clock.</a:t>
            </a:r>
          </a:p>
          <a:p>
            <a:endParaRPr lang="en-GB" baseline="0" dirty="0"/>
          </a:p>
          <a:p>
            <a:r>
              <a:rPr lang="en-GB" dirty="0"/>
              <a:t>For this reason, </a:t>
            </a:r>
            <a:r>
              <a:rPr lang="en-GB" b="1" dirty="0"/>
              <a:t>it is critical that the Announce Time Out Interval be set longer than the Announce Interval in your network.</a:t>
            </a:r>
          </a:p>
          <a:p>
            <a:endParaRPr lang="en-GB" b="1" dirty="0"/>
          </a:p>
          <a:p>
            <a:r>
              <a:rPr lang="en-GB" b="0" dirty="0"/>
              <a:t>If</a:t>
            </a:r>
            <a:r>
              <a:rPr lang="en-GB" b="0" baseline="0" dirty="0"/>
              <a:t> you don’t then master capable devices will keep jumping to the conclusion that the master has gone away and they need to take over.</a:t>
            </a:r>
            <a:endParaRPr lang="en-GB" b="0" dirty="0"/>
          </a:p>
          <a:p>
            <a:endParaRPr lang="en-GB" b="1" dirty="0"/>
          </a:p>
          <a:p>
            <a:endParaRPr lang="en-GB" dirty="0"/>
          </a:p>
        </p:txBody>
      </p:sp>
    </p:spTree>
    <p:extLst>
      <p:ext uri="{BB962C8B-B14F-4D97-AF65-F5344CB8AC3E}">
        <p14:creationId xmlns:p14="http://schemas.microsoft.com/office/powerpoint/2010/main" val="228321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-20 Video stream is then subject to additional processes, like HDR&lt;&gt;SDR conversion or UHD&lt;&gt;HD conversion, these processes take time and at the end of each process the -20 video stream has a new RTP Timestamp.</a:t>
            </a:r>
          </a:p>
          <a:p>
            <a:endParaRPr lang="en-US" dirty="0"/>
          </a:p>
          <a:p>
            <a:r>
              <a:rPr lang="en-US" dirty="0"/>
              <a:t>But whilst the -20 Video streams are undergoing these processes, the -30 / -31 Audio streams arrive at the transmission input ahead of the -20 Video stream and thus we have an Audio-to-Video Synchronization</a:t>
            </a:r>
          </a:p>
        </p:txBody>
      </p:sp>
    </p:spTree>
    <p:extLst>
      <p:ext uri="{BB962C8B-B14F-4D97-AF65-F5344CB8AC3E}">
        <p14:creationId xmlns:p14="http://schemas.microsoft.com/office/powerpoint/2010/main" val="1099325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here in Las Vegas for IBC 2022 and would like to discuss further any of the subjects I’ve just been talking about, please drop by the Leader booth in Hall 10 Stand C01.</a:t>
            </a:r>
          </a:p>
          <a:p>
            <a:endParaRPr lang="en-US" dirty="0"/>
          </a:p>
        </p:txBody>
      </p:sp>
      <p:sp>
        <p:nvSpPr>
          <p:cNvPr id="4" name="Slide Number Placeholder 3"/>
          <p:cNvSpPr>
            <a:spLocks noGrp="1"/>
          </p:cNvSpPr>
          <p:nvPr>
            <p:ph type="sldNum" sz="quarter" idx="5"/>
          </p:nvPr>
        </p:nvSpPr>
        <p:spPr/>
        <p:txBody>
          <a:bodyPr/>
          <a:lstStyle/>
          <a:p>
            <a:fld id="{918FF5CC-B823-4D4D-9BAB-EFB2DC1CA833}" type="slidenum">
              <a:rPr lang="en-US" smtClean="0"/>
              <a:t>40</a:t>
            </a:fld>
            <a:endParaRPr lang="en-US"/>
          </a:p>
        </p:txBody>
      </p:sp>
    </p:spTree>
    <p:extLst>
      <p:ext uri="{BB962C8B-B14F-4D97-AF65-F5344CB8AC3E}">
        <p14:creationId xmlns:p14="http://schemas.microsoft.com/office/powerpoint/2010/main" val="1946452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if you are not at the show, but would like to contact me, please feel free to use the contact details on the screen.</a:t>
            </a:r>
          </a:p>
          <a:p>
            <a:endParaRPr lang="en-US" dirty="0"/>
          </a:p>
        </p:txBody>
      </p:sp>
      <p:sp>
        <p:nvSpPr>
          <p:cNvPr id="4" name="Slide Number Placeholder 3"/>
          <p:cNvSpPr>
            <a:spLocks noGrp="1"/>
          </p:cNvSpPr>
          <p:nvPr>
            <p:ph type="sldNum" sz="quarter" idx="5"/>
          </p:nvPr>
        </p:nvSpPr>
        <p:spPr/>
        <p:txBody>
          <a:bodyPr/>
          <a:lstStyle/>
          <a:p>
            <a:fld id="{918FF5CC-B823-4D4D-9BAB-EFB2DC1CA833}" type="slidenum">
              <a:rPr lang="en-US" smtClean="0"/>
              <a:t>42</a:t>
            </a:fld>
            <a:endParaRPr lang="en-US"/>
          </a:p>
        </p:txBody>
      </p:sp>
    </p:spTree>
    <p:extLst>
      <p:ext uri="{BB962C8B-B14F-4D97-AF65-F5344CB8AC3E}">
        <p14:creationId xmlns:p14="http://schemas.microsoft.com/office/powerpoint/2010/main" val="1078594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t>
            </a:r>
            <a:r>
              <a:rPr lang="en-US"/>
              <a:t>needs update with new QR Code</a:t>
            </a:r>
          </a:p>
        </p:txBody>
      </p:sp>
      <p:sp>
        <p:nvSpPr>
          <p:cNvPr id="4" name="Slide Number Placeholder 3"/>
          <p:cNvSpPr>
            <a:spLocks noGrp="1"/>
          </p:cNvSpPr>
          <p:nvPr>
            <p:ph type="sldNum" sz="quarter" idx="5"/>
          </p:nvPr>
        </p:nvSpPr>
        <p:spPr/>
        <p:txBody>
          <a:bodyPr/>
          <a:lstStyle/>
          <a:p>
            <a:fld id="{59ADF2B7-566E-1146-97B5-CB83A9D63731}" type="slidenum">
              <a:rPr lang="en-US" smtClean="0"/>
              <a:t>43</a:t>
            </a:fld>
            <a:endParaRPr lang="en-US"/>
          </a:p>
        </p:txBody>
      </p:sp>
    </p:spTree>
    <p:extLst>
      <p:ext uri="{BB962C8B-B14F-4D97-AF65-F5344CB8AC3E}">
        <p14:creationId xmlns:p14="http://schemas.microsoft.com/office/powerpoint/2010/main" val="410136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Calibri" panose="020F0502020204030204" pitchFamily="34" charset="0"/>
              </a:rPr>
              <a:t>So the GM can timeout and change #2 GM but the network does not time out and do a double change.</a:t>
            </a:r>
            <a:endParaRPr lang="en-GB" dirty="0"/>
          </a:p>
        </p:txBody>
      </p:sp>
    </p:spTree>
    <p:extLst>
      <p:ext uri="{BB962C8B-B14F-4D97-AF65-F5344CB8AC3E}">
        <p14:creationId xmlns:p14="http://schemas.microsoft.com/office/powerpoint/2010/main" val="2394636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87826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sz="1200" b="1" kern="1200" dirty="0">
              <a:solidFill>
                <a:schemeClr val="tx1"/>
              </a:solidFill>
              <a:effectLst/>
              <a:latin typeface="+mn-lt"/>
              <a:ea typeface="+mn-ea"/>
              <a:cs typeface="+mn-cs"/>
            </a:endParaRPr>
          </a:p>
          <a:p>
            <a:r>
              <a:rPr kumimoji="1" lang="en-US" sz="1200" b="1" kern="1200" dirty="0">
                <a:solidFill>
                  <a:schemeClr val="tx1"/>
                </a:solidFill>
                <a:effectLst/>
                <a:latin typeface="+mn-lt"/>
                <a:ea typeface="+mn-ea"/>
                <a:cs typeface="+mn-cs"/>
              </a:rPr>
              <a:t>NOTE: </a:t>
            </a:r>
            <a:r>
              <a:rPr kumimoji="1" lang="en-US" sz="1200" kern="1200" dirty="0">
                <a:solidFill>
                  <a:schemeClr val="tx1"/>
                </a:solidFill>
                <a:effectLst/>
                <a:latin typeface="+mn-lt"/>
                <a:ea typeface="+mn-ea"/>
                <a:cs typeface="+mn-cs"/>
              </a:rPr>
              <a:t>For Spine / Leaf network architectures the Leaf ports connected to PTP follower endpoints should always stay in Master state.</a:t>
            </a:r>
            <a:endParaRPr kumimoji="1" lang="en-GB" sz="1200" kern="1200" dirty="0">
              <a:solidFill>
                <a:schemeClr val="tx1"/>
              </a:solidFill>
              <a:effectLst/>
              <a:latin typeface="+mn-lt"/>
              <a:ea typeface="+mn-ea"/>
              <a:cs typeface="+mn-cs"/>
            </a:endParaRPr>
          </a:p>
          <a:p>
            <a:r>
              <a:rPr kumimoji="1" lang="en-US" sz="1200" kern="1200" dirty="0">
                <a:solidFill>
                  <a:schemeClr val="tx1"/>
                </a:solidFill>
                <a:effectLst/>
                <a:latin typeface="+mn-lt"/>
                <a:ea typeface="+mn-ea"/>
                <a:cs typeface="+mn-cs"/>
              </a:rPr>
              <a:t> </a:t>
            </a:r>
            <a:endParaRPr kumimoji="1" lang="en-GB" sz="1200" kern="1200" dirty="0">
              <a:solidFill>
                <a:schemeClr val="tx1"/>
              </a:solidFill>
              <a:effectLst/>
              <a:latin typeface="+mn-lt"/>
              <a:ea typeface="+mn-ea"/>
              <a:cs typeface="+mn-cs"/>
            </a:endParaRPr>
          </a:p>
          <a:p>
            <a:r>
              <a:rPr kumimoji="1" lang="en-US" sz="1200" kern="1200" dirty="0">
                <a:solidFill>
                  <a:schemeClr val="tx1"/>
                </a:solidFill>
                <a:effectLst/>
                <a:latin typeface="+mn-lt"/>
                <a:ea typeface="+mn-ea"/>
                <a:cs typeface="+mn-cs"/>
              </a:rPr>
              <a:t>Configure this CLI to ensure they will always stay as masters, even if the Follower is misconfigured or a GM is accidently connected under this port.</a:t>
            </a:r>
            <a:endParaRPr kumimoji="1" lang="en-GB"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35430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93824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b="0" kern="1200" dirty="0">
                <a:solidFill>
                  <a:schemeClr val="tx1"/>
                </a:solidFill>
                <a:effectLst/>
                <a:latin typeface="+mn-lt"/>
                <a:ea typeface="+mn-ea"/>
                <a:cs typeface="+mn-cs"/>
              </a:rPr>
              <a:t>Dual master reference SPGs are used with an emergency changeover unit (ECO) as shown. </a:t>
            </a:r>
          </a:p>
          <a:p>
            <a:endParaRPr kumimoji="1" lang="en-GB" sz="1200" b="0" kern="1200" dirty="0">
              <a:solidFill>
                <a:schemeClr val="tx1"/>
              </a:solidFill>
              <a:effectLst/>
              <a:latin typeface="+mn-lt"/>
              <a:ea typeface="+mn-ea"/>
              <a:cs typeface="+mn-cs"/>
            </a:endParaRPr>
          </a:p>
          <a:p>
            <a:r>
              <a:rPr kumimoji="1" lang="en-GB" sz="1200" b="0" kern="1200" dirty="0">
                <a:solidFill>
                  <a:schemeClr val="tx1"/>
                </a:solidFill>
                <a:effectLst/>
                <a:latin typeface="+mn-lt"/>
                <a:ea typeface="+mn-ea"/>
                <a:cs typeface="+mn-cs"/>
              </a:rPr>
              <a:t>The ECO is able to detect a loss of sync signal at its master input and automatically switch to the back-up input.</a:t>
            </a:r>
          </a:p>
          <a:p>
            <a:endParaRPr kumimoji="1" lang="en-GB" sz="1200" b="0" kern="1200" dirty="0">
              <a:solidFill>
                <a:schemeClr val="tx1"/>
              </a:solidFill>
              <a:effectLst/>
              <a:latin typeface="+mn-lt"/>
              <a:ea typeface="+mn-ea"/>
              <a:cs typeface="+mn-cs"/>
            </a:endParaRPr>
          </a:p>
          <a:p>
            <a:r>
              <a:rPr kumimoji="1" lang="en-GB" sz="1200" b="0" kern="1200" dirty="0">
                <a:solidFill>
                  <a:schemeClr val="tx1"/>
                </a:solidFill>
                <a:effectLst/>
                <a:latin typeface="+mn-lt"/>
                <a:ea typeface="+mn-ea"/>
                <a:cs typeface="+mn-cs"/>
              </a:rPr>
              <a:t>Maintaining the sync signal at the output of the ECO prevents a loss of a critical sync signal from affecting timing within the plant. </a:t>
            </a:r>
          </a:p>
          <a:p>
            <a:endParaRPr kumimoji="1" lang="en-GB" sz="1200" b="0" kern="1200" dirty="0">
              <a:solidFill>
                <a:schemeClr val="tx1"/>
              </a:solidFill>
              <a:effectLst/>
              <a:latin typeface="+mn-lt"/>
              <a:ea typeface="+mn-ea"/>
              <a:cs typeface="+mn-cs"/>
            </a:endParaRPr>
          </a:p>
          <a:p>
            <a:r>
              <a:rPr kumimoji="1" lang="en-GB" sz="1200" b="0" kern="1200" dirty="0">
                <a:solidFill>
                  <a:schemeClr val="tx1"/>
                </a:solidFill>
                <a:effectLst/>
                <a:latin typeface="+mn-lt"/>
                <a:ea typeface="+mn-ea"/>
                <a:cs typeface="+mn-cs"/>
              </a:rPr>
              <a:t>Synchronization throughout a facility is a critical operation for guaranteed system performance, which is why designing a facility with redundant synchronization provides a complete fault-tolerant, flexible, and robust system. </a:t>
            </a:r>
          </a:p>
          <a:p>
            <a:endParaRPr kumimoji="1" lang="en-GB" sz="1200" b="0" kern="1200" dirty="0">
              <a:solidFill>
                <a:schemeClr val="tx1"/>
              </a:solidFill>
              <a:effectLst/>
              <a:latin typeface="+mn-lt"/>
              <a:ea typeface="+mn-ea"/>
              <a:cs typeface="+mn-cs"/>
            </a:endParaRPr>
          </a:p>
          <a:p>
            <a:r>
              <a:rPr kumimoji="1" lang="en-GB" sz="1200" b="0" kern="1200" dirty="0">
                <a:solidFill>
                  <a:schemeClr val="tx1"/>
                </a:solidFill>
                <a:effectLst/>
                <a:latin typeface="+mn-lt"/>
                <a:ea typeface="+mn-ea"/>
                <a:cs typeface="+mn-cs"/>
              </a:rPr>
              <a:t>In many broad- cast and post-production facilities, Emergency Change- Over units such as the Leader LT4448 are used to automatically switch from one sync source to another upon fault detection in any active source without loss of service within a facility. </a:t>
            </a:r>
          </a:p>
          <a:p>
            <a:endParaRPr kumimoji="1" lang="en-GB" sz="1200" b="0" kern="1200" dirty="0">
              <a:solidFill>
                <a:schemeClr val="tx1"/>
              </a:solidFill>
              <a:effectLst/>
              <a:latin typeface="+mn-lt"/>
              <a:ea typeface="+mn-ea"/>
              <a:cs typeface="+mn-cs"/>
            </a:endParaRPr>
          </a:p>
          <a:p>
            <a:r>
              <a:rPr kumimoji="1" lang="en-GB" sz="1200" b="0" kern="1200" dirty="0">
                <a:solidFill>
                  <a:schemeClr val="tx1"/>
                </a:solidFill>
                <a:effectLst/>
                <a:latin typeface="+mn-lt"/>
                <a:ea typeface="+mn-ea"/>
                <a:cs typeface="+mn-cs"/>
              </a:rPr>
              <a:t>The LT4610/11 can be used in combination with another LT4610/11 unit to provide a back-up in case of failure of one of the components within the timing system. The LT4448 has eleven user-configurable channels and can be configured to support analogue Black Burst (PAL or NTSC), HD tri-level sync, AES/EBU digital audio, SD-SDI and HD-SDI. </a:t>
            </a:r>
          </a:p>
          <a:p>
            <a:endParaRPr lang="en-GB" dirty="0"/>
          </a:p>
          <a:p>
            <a:r>
              <a:rPr kumimoji="1" lang="en-GB" sz="1200" b="0" kern="1200" dirty="0">
                <a:solidFill>
                  <a:schemeClr val="tx1"/>
                </a:solidFill>
                <a:effectLst/>
                <a:latin typeface="+mn-lt"/>
                <a:ea typeface="+mn-ea"/>
                <a:cs typeface="+mn-cs"/>
              </a:rPr>
              <a:t>After completing the timing set-up of the whole facility, it is important to save the settings of the Master and Slave SPG. </a:t>
            </a:r>
          </a:p>
          <a:p>
            <a:endParaRPr kumimoji="1" lang="en-GB" sz="1200" b="0" kern="1200" dirty="0">
              <a:solidFill>
                <a:schemeClr val="tx1"/>
              </a:solidFill>
              <a:effectLst/>
              <a:latin typeface="+mn-lt"/>
              <a:ea typeface="+mn-ea"/>
              <a:cs typeface="+mn-cs"/>
            </a:endParaRPr>
          </a:p>
          <a:p>
            <a:r>
              <a:rPr kumimoji="1" lang="en-GB" sz="1200" b="0" kern="1200" dirty="0">
                <a:solidFill>
                  <a:schemeClr val="tx1"/>
                </a:solidFill>
                <a:effectLst/>
                <a:latin typeface="+mn-lt"/>
                <a:ea typeface="+mn-ea"/>
                <a:cs typeface="+mn-cs"/>
              </a:rPr>
              <a:t>The LT4610/11 allows the devices configuration to be saved to a USB memory device. This feature is useful when you want to duplicate LT4610/11 settings on multiple LT4610/11 devices.</a:t>
            </a:r>
          </a:p>
          <a:p>
            <a:endParaRPr kumimoji="1" lang="en-GB" sz="1200" b="0" kern="1200" dirty="0">
              <a:solidFill>
                <a:schemeClr val="tx1"/>
              </a:solidFill>
              <a:effectLst/>
              <a:latin typeface="+mn-lt"/>
              <a:ea typeface="+mn-ea"/>
              <a:cs typeface="+mn-cs"/>
            </a:endParaRPr>
          </a:p>
          <a:p>
            <a:r>
              <a:rPr kumimoji="1" lang="en-GB" sz="1200" b="0" kern="1200" dirty="0">
                <a:solidFill>
                  <a:schemeClr val="tx1"/>
                </a:solidFill>
                <a:effectLst/>
                <a:latin typeface="+mn-lt"/>
                <a:ea typeface="+mn-ea"/>
                <a:cs typeface="+mn-cs"/>
              </a:rPr>
              <a:t>To alleviate further concerns for loss of house timing reference signals, an uninterruptible power supply (UPS) should be incorporated into the system. This prevents power surges or brief loss of power from interrupting the output configurations of the SPG and interfering with the timing settings for the system. </a:t>
            </a:r>
          </a:p>
          <a:p>
            <a:endParaRPr kumimoji="1" lang="en-GB" sz="1200" b="0" kern="1200" dirty="0">
              <a:solidFill>
                <a:schemeClr val="tx1"/>
              </a:solidFill>
              <a:effectLst/>
              <a:latin typeface="+mn-lt"/>
              <a:ea typeface="+mn-ea"/>
              <a:cs typeface="+mn-cs"/>
            </a:endParaRPr>
          </a:p>
          <a:p>
            <a:r>
              <a:rPr kumimoji="1" lang="en-GB" sz="1200" b="0" kern="1200" dirty="0">
                <a:solidFill>
                  <a:schemeClr val="tx1"/>
                </a:solidFill>
                <a:effectLst/>
                <a:latin typeface="+mn-lt"/>
                <a:ea typeface="+mn-ea"/>
                <a:cs typeface="+mn-cs"/>
              </a:rPr>
              <a:t>This configuration of a UPS, LT4448 ECO and SPGs ensure peace of mind and could prevent problems if a power failure occurs. </a:t>
            </a:r>
            <a:endParaRPr lang="en-GB" dirty="0"/>
          </a:p>
          <a:p>
            <a:endParaRPr lang="en-US" dirty="0"/>
          </a:p>
        </p:txBody>
      </p:sp>
    </p:spTree>
    <p:extLst>
      <p:ext uri="{BB962C8B-B14F-4D97-AF65-F5344CB8AC3E}">
        <p14:creationId xmlns:p14="http://schemas.microsoft.com/office/powerpoint/2010/main" val="2167810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still have the ECO for SDI, AED and black, but an</a:t>
            </a:r>
            <a:r>
              <a:rPr lang="en-US" baseline="0" dirty="0"/>
              <a:t> ECO is not used for the PTP.  PTP uses a voting system called BMCA</a:t>
            </a:r>
            <a:r>
              <a:rPr lang="en-US" dirty="0"/>
              <a:t> </a:t>
            </a:r>
          </a:p>
        </p:txBody>
      </p:sp>
    </p:spTree>
    <p:extLst>
      <p:ext uri="{BB962C8B-B14F-4D97-AF65-F5344CB8AC3E}">
        <p14:creationId xmlns:p14="http://schemas.microsoft.com/office/powerpoint/2010/main" val="361395908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9562DEB-B81F-B32A-849A-CC7F12388C57}"/>
              </a:ext>
            </a:extLst>
          </p:cNvPr>
          <p:cNvSpPr/>
          <p:nvPr userDrawn="1"/>
        </p:nvSpPr>
        <p:spPr>
          <a:xfrm>
            <a:off x="-2" y="1"/>
            <a:ext cx="12193200" cy="6119231"/>
          </a:xfrm>
          <a:prstGeom prst="rect">
            <a:avLst/>
          </a:prstGeom>
          <a:gradFill>
            <a:gsLst>
              <a:gs pos="0">
                <a:srgbClr val="000000"/>
              </a:gs>
              <a:gs pos="100000">
                <a:srgbClr val="2C9FA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6C5F0E5-C64A-3666-C8D7-DC9415AD790D}"/>
              </a:ext>
            </a:extLst>
          </p:cNvPr>
          <p:cNvSpPr/>
          <p:nvPr userDrawn="1"/>
        </p:nvSpPr>
        <p:spPr>
          <a:xfrm>
            <a:off x="441983" y="0"/>
            <a:ext cx="11713464" cy="6102354"/>
          </a:xfrm>
          <a:prstGeom prst="rect">
            <a:avLst/>
          </a:prstGeom>
          <a:gradFill flip="none" rotWithShape="1">
            <a:gsLst>
              <a:gs pos="0">
                <a:srgbClr val="00C2B9">
                  <a:shade val="30000"/>
                  <a:satMod val="115000"/>
                  <a:alpha val="82672"/>
                </a:srgbClr>
              </a:gs>
              <a:gs pos="50000">
                <a:srgbClr val="00C2B9">
                  <a:shade val="67500"/>
                  <a:satMod val="115000"/>
                  <a:alpha val="30000"/>
                </a:srgbClr>
              </a:gs>
              <a:gs pos="100000">
                <a:srgbClr val="00C2B9">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ottom Rectangle">
            <a:extLst>
              <a:ext uri="{FF2B5EF4-FFF2-40B4-BE49-F238E27FC236}">
                <a16:creationId xmlns:a16="http://schemas.microsoft.com/office/drawing/2014/main" id="{A9C2C117-1A92-12A4-9312-1322CFA579DB}"/>
              </a:ext>
            </a:extLst>
          </p:cNvPr>
          <p:cNvSpPr/>
          <p:nvPr userDrawn="1"/>
        </p:nvSpPr>
        <p:spPr>
          <a:xfrm>
            <a:off x="-9279" y="6122427"/>
            <a:ext cx="12201272" cy="761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7B76E8-B9DF-09D0-2F44-B54CE8457B42}"/>
              </a:ext>
            </a:extLst>
          </p:cNvPr>
          <p:cNvGrpSpPr/>
          <p:nvPr userDrawn="1"/>
        </p:nvGrpSpPr>
        <p:grpSpPr>
          <a:xfrm>
            <a:off x="2620237" y="6222429"/>
            <a:ext cx="6888692" cy="529316"/>
            <a:chOff x="2538957" y="6205171"/>
            <a:chExt cx="6888692" cy="529316"/>
          </a:xfrm>
        </p:grpSpPr>
        <p:pic>
          <p:nvPicPr>
            <p:cNvPr id="8" name="Picture 7" descr="Shape&#10;&#10;Description automatically generated with medium confidence">
              <a:extLst>
                <a:ext uri="{FF2B5EF4-FFF2-40B4-BE49-F238E27FC236}">
                  <a16:creationId xmlns:a16="http://schemas.microsoft.com/office/drawing/2014/main" id="{5AEF10D1-6D77-0F24-8203-9350848B2359}"/>
                </a:ext>
              </a:extLst>
            </p:cNvPr>
            <p:cNvPicPr>
              <a:picLocks noChangeAspect="1"/>
            </p:cNvPicPr>
            <p:nvPr/>
          </p:nvPicPr>
          <p:blipFill>
            <a:blip r:embed="rId2"/>
            <a:stretch>
              <a:fillRect/>
            </a:stretch>
          </p:blipFill>
          <p:spPr>
            <a:xfrm>
              <a:off x="2538957" y="6334463"/>
              <a:ext cx="763035" cy="33760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563C5B4D-D984-BF36-C51B-00DEFDADBA2B}"/>
                </a:ext>
              </a:extLst>
            </p:cNvPr>
            <p:cNvPicPr>
              <a:picLocks noChangeAspect="1"/>
            </p:cNvPicPr>
            <p:nvPr/>
          </p:nvPicPr>
          <p:blipFill>
            <a:blip r:embed="rId3"/>
            <a:stretch>
              <a:fillRect/>
            </a:stretch>
          </p:blipFill>
          <p:spPr>
            <a:xfrm>
              <a:off x="4973436" y="6362391"/>
              <a:ext cx="926473" cy="260959"/>
            </a:xfrm>
            <a:prstGeom prst="rect">
              <a:avLst/>
            </a:prstGeom>
          </p:spPr>
        </p:pic>
        <p:pic>
          <p:nvPicPr>
            <p:cNvPr id="10" name="Picture 9" descr="A picture containing text, sign, outdoor&#10;&#10;Description automatically generated">
              <a:extLst>
                <a:ext uri="{FF2B5EF4-FFF2-40B4-BE49-F238E27FC236}">
                  <a16:creationId xmlns:a16="http://schemas.microsoft.com/office/drawing/2014/main" id="{B3F23480-37DE-E43B-244F-A085AE5D93D7}"/>
                </a:ext>
              </a:extLst>
            </p:cNvPr>
            <p:cNvPicPr>
              <a:picLocks noChangeAspect="1"/>
            </p:cNvPicPr>
            <p:nvPr/>
          </p:nvPicPr>
          <p:blipFill>
            <a:blip r:embed="rId4"/>
            <a:stretch>
              <a:fillRect/>
            </a:stretch>
          </p:blipFill>
          <p:spPr>
            <a:xfrm>
              <a:off x="3665536" y="6373633"/>
              <a:ext cx="916363" cy="259263"/>
            </a:xfrm>
            <a:prstGeom prst="rect">
              <a:avLst/>
            </a:prstGeom>
          </p:spPr>
        </p:pic>
        <p:pic>
          <p:nvPicPr>
            <p:cNvPr id="11" name="Picture 10" descr="Logo&#10;&#10;Description automatically generated">
              <a:extLst>
                <a:ext uri="{FF2B5EF4-FFF2-40B4-BE49-F238E27FC236}">
                  <a16:creationId xmlns:a16="http://schemas.microsoft.com/office/drawing/2014/main" id="{1DEDB58F-3BDE-87CC-AC31-3024CDC96F5F}"/>
                </a:ext>
              </a:extLst>
            </p:cNvPr>
            <p:cNvPicPr>
              <a:picLocks noChangeAspect="1"/>
            </p:cNvPicPr>
            <p:nvPr/>
          </p:nvPicPr>
          <p:blipFill>
            <a:blip r:embed="rId5"/>
            <a:stretch>
              <a:fillRect/>
            </a:stretch>
          </p:blipFill>
          <p:spPr>
            <a:xfrm>
              <a:off x="6298715" y="6227652"/>
              <a:ext cx="724050" cy="506835"/>
            </a:xfrm>
            <a:prstGeom prst="rect">
              <a:avLst/>
            </a:prstGeom>
          </p:spPr>
        </p:pic>
        <p:pic>
          <p:nvPicPr>
            <p:cNvPr id="12" name="Picture 11" descr="Logo, company name&#10;&#10;Description automatically generated">
              <a:extLst>
                <a:ext uri="{FF2B5EF4-FFF2-40B4-BE49-F238E27FC236}">
                  <a16:creationId xmlns:a16="http://schemas.microsoft.com/office/drawing/2014/main" id="{685ABA7E-3CC5-1473-A498-1CD0B2E6E262}"/>
                </a:ext>
              </a:extLst>
            </p:cNvPr>
            <p:cNvPicPr>
              <a:picLocks noChangeAspect="1"/>
            </p:cNvPicPr>
            <p:nvPr/>
          </p:nvPicPr>
          <p:blipFill rotWithShape="1">
            <a:blip r:embed="rId6"/>
            <a:srcRect t="28124" b="33161"/>
            <a:stretch/>
          </p:blipFill>
          <p:spPr>
            <a:xfrm>
              <a:off x="6995398" y="6205171"/>
              <a:ext cx="1595024" cy="493321"/>
            </a:xfrm>
            <a:prstGeom prst="rect">
              <a:avLst/>
            </a:prstGeom>
          </p:spPr>
        </p:pic>
        <p:pic>
          <p:nvPicPr>
            <p:cNvPr id="13" name="Picture 12" descr="Logo, company name&#10;&#10;Description automatically generated">
              <a:extLst>
                <a:ext uri="{FF2B5EF4-FFF2-40B4-BE49-F238E27FC236}">
                  <a16:creationId xmlns:a16="http://schemas.microsoft.com/office/drawing/2014/main" id="{9B1968E8-917F-92DC-6F77-5A4EF847C6C0}"/>
                </a:ext>
              </a:extLst>
            </p:cNvPr>
            <p:cNvPicPr>
              <a:picLocks noChangeAspect="1"/>
            </p:cNvPicPr>
            <p:nvPr/>
          </p:nvPicPr>
          <p:blipFill>
            <a:blip r:embed="rId7"/>
            <a:stretch>
              <a:fillRect/>
            </a:stretch>
          </p:blipFill>
          <p:spPr>
            <a:xfrm>
              <a:off x="8759011" y="6296797"/>
              <a:ext cx="668638" cy="358390"/>
            </a:xfrm>
            <a:prstGeom prst="rect">
              <a:avLst/>
            </a:prstGeom>
          </p:spPr>
        </p:pic>
      </p:grpSp>
      <p:sp>
        <p:nvSpPr>
          <p:cNvPr id="31" name="Rectangle 30">
            <a:extLst>
              <a:ext uri="{FF2B5EF4-FFF2-40B4-BE49-F238E27FC236}">
                <a16:creationId xmlns:a16="http://schemas.microsoft.com/office/drawing/2014/main" id="{8CA84E68-953C-A442-BCEB-CA375A374C0F}"/>
              </a:ext>
            </a:extLst>
          </p:cNvPr>
          <p:cNvSpPr/>
          <p:nvPr userDrawn="1"/>
        </p:nvSpPr>
        <p:spPr>
          <a:xfrm>
            <a:off x="9281786" y="0"/>
            <a:ext cx="2919484" cy="6102354"/>
          </a:xfrm>
          <a:prstGeom prst="rect">
            <a:avLst/>
          </a:prstGeom>
          <a:gradFill>
            <a:gsLst>
              <a:gs pos="0">
                <a:srgbClr val="000000"/>
              </a:gs>
              <a:gs pos="100000">
                <a:srgbClr val="2C9FA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hidden="1">
            <a:extLst>
              <a:ext uri="{FF2B5EF4-FFF2-40B4-BE49-F238E27FC236}">
                <a16:creationId xmlns:a16="http://schemas.microsoft.com/office/drawing/2014/main" id="{D0FA16CB-13DE-79D8-9634-AB09EC8BF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93466FC-D789-6175-567B-4FB250469CB6}"/>
              </a:ext>
            </a:extLst>
          </p:cNvPr>
          <p:cNvPicPr>
            <a:picLocks noChangeAspect="1"/>
          </p:cNvPicPr>
          <p:nvPr userDrawn="1"/>
        </p:nvPicPr>
        <p:blipFill>
          <a:blip r:embed="rId8"/>
          <a:stretch>
            <a:fillRect/>
          </a:stretch>
        </p:blipFill>
        <p:spPr>
          <a:xfrm>
            <a:off x="1428294" y="3047421"/>
            <a:ext cx="3747396" cy="1186958"/>
          </a:xfrm>
          <a:prstGeom prst="rect">
            <a:avLst/>
          </a:prstGeom>
        </p:spPr>
      </p:pic>
      <p:cxnSp>
        <p:nvCxnSpPr>
          <p:cNvPr id="14" name="Line">
            <a:extLst>
              <a:ext uri="{FF2B5EF4-FFF2-40B4-BE49-F238E27FC236}">
                <a16:creationId xmlns:a16="http://schemas.microsoft.com/office/drawing/2014/main" id="{2F9C37D9-BBE4-EF1C-6879-84D4706762DB}"/>
              </a:ext>
            </a:extLst>
          </p:cNvPr>
          <p:cNvCxnSpPr/>
          <p:nvPr userDrawn="1"/>
        </p:nvCxnSpPr>
        <p:spPr>
          <a:xfrm>
            <a:off x="6076797" y="2536280"/>
            <a:ext cx="0" cy="278996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0A69FCE-86E1-E7F8-8526-B5D173D21438}"/>
              </a:ext>
            </a:extLst>
          </p:cNvPr>
          <p:cNvPicPr>
            <a:picLocks noChangeAspect="1"/>
          </p:cNvPicPr>
          <p:nvPr userDrawn="1"/>
        </p:nvPicPr>
        <p:blipFill>
          <a:blip r:embed="rId9"/>
          <a:stretch>
            <a:fillRect/>
          </a:stretch>
        </p:blipFill>
        <p:spPr>
          <a:xfrm>
            <a:off x="7093051" y="2661790"/>
            <a:ext cx="4000558" cy="2538939"/>
          </a:xfrm>
          <a:prstGeom prst="rect">
            <a:avLst/>
          </a:prstGeom>
          <a:ln>
            <a:solidFill>
              <a:schemeClr val="bg1"/>
            </a:solidFill>
          </a:ln>
          <a:effectLst>
            <a:outerShdw blurRad="76200" dir="18900000" sy="23000" kx="-1200000" algn="bl" rotWithShape="0">
              <a:prstClr val="black">
                <a:alpha val="20000"/>
              </a:prstClr>
            </a:outerShdw>
          </a:effectLst>
        </p:spPr>
      </p:pic>
      <p:cxnSp>
        <p:nvCxnSpPr>
          <p:cNvPr id="35" name="Straight Connector 34">
            <a:extLst>
              <a:ext uri="{FF2B5EF4-FFF2-40B4-BE49-F238E27FC236}">
                <a16:creationId xmlns:a16="http://schemas.microsoft.com/office/drawing/2014/main" id="{10B6B7C5-B9C1-1A0E-9E6E-6D9A277FEC93}"/>
              </a:ext>
            </a:extLst>
          </p:cNvPr>
          <p:cNvCxnSpPr/>
          <p:nvPr userDrawn="1"/>
        </p:nvCxnSpPr>
        <p:spPr>
          <a:xfrm>
            <a:off x="-9279" y="6102354"/>
            <a:ext cx="122105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4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ECC15-9F07-0375-FC78-A460C9B9396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CDB283-31B9-A03A-F776-C8F7065398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818FAD-E904-CD06-E91E-380017F27442}"/>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5" name="Footer Placeholder 4">
            <a:extLst>
              <a:ext uri="{FF2B5EF4-FFF2-40B4-BE49-F238E27FC236}">
                <a16:creationId xmlns:a16="http://schemas.microsoft.com/office/drawing/2014/main" id="{AC4FA82D-A3DD-A02D-2EC0-FB60D2D04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1A883-3C2B-56FD-786B-14EA834D9FBD}"/>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88358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62DD7-3F2F-A8F5-8280-48FC554EFB73}"/>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D54E6B8-2007-F588-2D49-4D096F0206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1BA1F1-3C5B-F5C8-8568-782A6E1754C7}"/>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5" name="Footer Placeholder 4">
            <a:extLst>
              <a:ext uri="{FF2B5EF4-FFF2-40B4-BE49-F238E27FC236}">
                <a16:creationId xmlns:a16="http://schemas.microsoft.com/office/drawing/2014/main" id="{ED3ED891-9297-B947-E069-2D3583679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39025-5FD0-53C8-6CF1-AD4B90EE49A8}"/>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121640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本文">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96000" y="299602"/>
            <a:ext cx="8640000" cy="609398"/>
          </a:xfrm>
        </p:spPr>
        <p:txBody>
          <a:bodyPr>
            <a:noAutofit/>
          </a:bodyPr>
          <a:lstStyle>
            <a:lvl1pPr>
              <a:defRPr b="1" baseline="0"/>
            </a:lvl1pPr>
          </a:lstStyle>
          <a:p>
            <a:r>
              <a:rPr lang="ja-JP" altLang="en-US"/>
              <a:t>タイトルを入力</a:t>
            </a:r>
            <a:endParaRPr lang="en-US" dirty="0"/>
          </a:p>
        </p:txBody>
      </p:sp>
      <p:sp>
        <p:nvSpPr>
          <p:cNvPr id="3" name="Content Placeholder 2"/>
          <p:cNvSpPr>
            <a:spLocks noGrp="1"/>
          </p:cNvSpPr>
          <p:nvPr>
            <p:ph idx="1" hasCustomPrompt="1"/>
          </p:nvPr>
        </p:nvSpPr>
        <p:spPr>
          <a:xfrm>
            <a:off x="2496000" y="1413000"/>
            <a:ext cx="8640000" cy="4896000"/>
          </a:xfrm>
        </p:spPr>
        <p:txBody>
          <a:bodyPr>
            <a:noAutofit/>
          </a:bodyPr>
          <a:lstStyle>
            <a:lvl1pPr>
              <a:lnSpc>
                <a:spcPct val="130000"/>
              </a:lnSpc>
              <a:spcBef>
                <a:spcPts val="0"/>
              </a:spcBef>
              <a:spcAft>
                <a:spcPts val="0"/>
              </a:spcAft>
              <a:defRPr baseline="0">
                <a:solidFill>
                  <a:schemeClr val="tx1"/>
                </a:solidFill>
                <a:latin typeface="Segoe UI" panose="020B0502040204020203" pitchFamily="34" charset="0"/>
              </a:defRPr>
            </a:lvl1pPr>
          </a:lstStyle>
          <a:p>
            <a:pPr lvl="0"/>
            <a:r>
              <a:rPr lang="ja-JP" altLang="en-US"/>
              <a:t>本文を入力</a:t>
            </a:r>
            <a:endParaRPr lang="en-US" dirty="0"/>
          </a:p>
        </p:txBody>
      </p:sp>
    </p:spTree>
    <p:extLst>
      <p:ext uri="{BB962C8B-B14F-4D97-AF65-F5344CB8AC3E}">
        <p14:creationId xmlns:p14="http://schemas.microsoft.com/office/powerpoint/2010/main" val="353652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82196-8188-0705-99D5-A535CDE5CB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B2DEFE-9D35-1429-5C16-926F9641319E}"/>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5" name="Footer Placeholder 4">
            <a:extLst>
              <a:ext uri="{FF2B5EF4-FFF2-40B4-BE49-F238E27FC236}">
                <a16:creationId xmlns:a16="http://schemas.microsoft.com/office/drawing/2014/main" id="{38D1A7B4-0406-6703-B209-7C0950691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E285-998C-BFCF-014B-6A2B890B348B}"/>
              </a:ext>
            </a:extLst>
          </p:cNvPr>
          <p:cNvSpPr>
            <a:spLocks noGrp="1"/>
          </p:cNvSpPr>
          <p:nvPr>
            <p:ph type="sldNum" sz="quarter" idx="12"/>
          </p:nvPr>
        </p:nvSpPr>
        <p:spPr/>
        <p:txBody>
          <a:bodyPr/>
          <a:lstStyle/>
          <a:p>
            <a:fld id="{F1FCF13E-67E0-DB4B-9644-A98F2C7D8D31}" type="slidenum">
              <a:rPr lang="en-US" smtClean="0"/>
              <a:t>‹#›</a:t>
            </a:fld>
            <a:endParaRPr lang="en-US"/>
          </a:p>
        </p:txBody>
      </p:sp>
      <p:sp>
        <p:nvSpPr>
          <p:cNvPr id="8" name="Title 1">
            <a:extLst>
              <a:ext uri="{FF2B5EF4-FFF2-40B4-BE49-F238E27FC236}">
                <a16:creationId xmlns:a16="http://schemas.microsoft.com/office/drawing/2014/main" id="{5A243563-B626-B90A-7CC8-A11E420E0FAF}"/>
              </a:ext>
            </a:extLst>
          </p:cNvPr>
          <p:cNvSpPr>
            <a:spLocks noGrp="1"/>
          </p:cNvSpPr>
          <p:nvPr>
            <p:ph type="title"/>
          </p:nvPr>
        </p:nvSpPr>
        <p:spPr>
          <a:xfrm>
            <a:off x="838200" y="272367"/>
            <a:ext cx="10515600" cy="891416"/>
          </a:xfrm>
          <a:prstGeom prst="rect">
            <a:avLst/>
          </a:prstGeom>
        </p:spPr>
        <p:txBody>
          <a:bodyPr anchor="ctr" anchorCtr="0"/>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30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9DD2-636C-4898-0D87-C1D6B0BB8E6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F10D901-D0EE-2362-46A0-BF56FC268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31718A-3DCA-B23B-D622-5FE239A05330}"/>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5" name="Footer Placeholder 4">
            <a:extLst>
              <a:ext uri="{FF2B5EF4-FFF2-40B4-BE49-F238E27FC236}">
                <a16:creationId xmlns:a16="http://schemas.microsoft.com/office/drawing/2014/main" id="{659A0515-547E-076A-ECCF-15E08F69B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F8775-B685-089C-CC78-6FB79ED3D695}"/>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292689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DD2EF9-3FCA-F71D-E4DE-D83835E744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1B1B62-00DA-D29D-404D-C861E927C6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FC3C8B1-7ED1-FE23-558A-5C97B5BD7EA0}"/>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6" name="Footer Placeholder 5">
            <a:extLst>
              <a:ext uri="{FF2B5EF4-FFF2-40B4-BE49-F238E27FC236}">
                <a16:creationId xmlns:a16="http://schemas.microsoft.com/office/drawing/2014/main" id="{C23CB99C-1FAB-13BC-3836-C937934DB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5CF4B-4E1A-59C9-9A98-1467175169DF}"/>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316604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65AF25-6F4E-0D05-F313-BB80EF9B8B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2BF3624-2917-89F3-3220-BD1A51660F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FD9F8FC-4343-5C66-B9E1-3AB4659B9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AC0AB30-5325-B253-70DB-5C79D7B9F6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21372EC-9787-1386-7C16-04636D7724A8}"/>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8" name="Footer Placeholder 7">
            <a:extLst>
              <a:ext uri="{FF2B5EF4-FFF2-40B4-BE49-F238E27FC236}">
                <a16:creationId xmlns:a16="http://schemas.microsoft.com/office/drawing/2014/main" id="{14C756E1-56D6-B255-D540-650BB9025B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61ED8A-EE56-76CC-F410-EF329A6A2359}"/>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359227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F8E0-882C-85AC-DB74-6EA5FBFD2B7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0A42884-EC6C-78AB-37D6-F29E96B4FF87}"/>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4" name="Footer Placeholder 3">
            <a:extLst>
              <a:ext uri="{FF2B5EF4-FFF2-40B4-BE49-F238E27FC236}">
                <a16:creationId xmlns:a16="http://schemas.microsoft.com/office/drawing/2014/main" id="{E9AEDCF7-3CE8-5B18-BB9D-D446CBAA89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4B3E4C-4AAB-2044-DC59-2EF610E99D4F}"/>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243037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18307-A042-151C-4E24-FE3335FF3D22}"/>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3" name="Footer Placeholder 2">
            <a:extLst>
              <a:ext uri="{FF2B5EF4-FFF2-40B4-BE49-F238E27FC236}">
                <a16:creationId xmlns:a16="http://schemas.microsoft.com/office/drawing/2014/main" id="{FE215A43-E95D-519A-0B2F-0F6EDF4870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7438F8-477F-1AD2-2840-7ACDC63598AC}"/>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372687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1EF7-291B-DF19-426F-85E3296187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890564-35BD-B629-CBD4-CAA72FC45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F6AF1E0-FB1C-3AAE-CC29-734375D36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38C43C-366C-F788-B65F-D2A712475D11}"/>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6" name="Footer Placeholder 5">
            <a:extLst>
              <a:ext uri="{FF2B5EF4-FFF2-40B4-BE49-F238E27FC236}">
                <a16:creationId xmlns:a16="http://schemas.microsoft.com/office/drawing/2014/main" id="{5CA0F5A1-D390-6B58-F0C6-830149682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367A7-4A04-B77A-64AA-C2B423997440}"/>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176384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F061A-B4BE-4C3D-46A0-2E8E28D5A4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6C90CC-CE2A-BB5F-AEF5-1162881D66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836976-42C6-E0E8-60D5-C18588110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FA97EA-2AF0-227D-37FC-10E1F366C889}"/>
              </a:ext>
            </a:extLst>
          </p:cNvPr>
          <p:cNvSpPr>
            <a:spLocks noGrp="1"/>
          </p:cNvSpPr>
          <p:nvPr>
            <p:ph type="dt" sz="half" idx="10"/>
          </p:nvPr>
        </p:nvSpPr>
        <p:spPr/>
        <p:txBody>
          <a:bodyPr/>
          <a:lstStyle/>
          <a:p>
            <a:fld id="{5FD86490-DB3D-9340-B04F-1F2289A7EF84}" type="datetimeFigureOut">
              <a:rPr lang="en-US" smtClean="0"/>
              <a:t>9/12/22</a:t>
            </a:fld>
            <a:endParaRPr lang="en-US"/>
          </a:p>
        </p:txBody>
      </p:sp>
      <p:sp>
        <p:nvSpPr>
          <p:cNvPr id="6" name="Footer Placeholder 5">
            <a:extLst>
              <a:ext uri="{FF2B5EF4-FFF2-40B4-BE49-F238E27FC236}">
                <a16:creationId xmlns:a16="http://schemas.microsoft.com/office/drawing/2014/main" id="{F74AE31D-D610-6421-A22F-D60F7B97E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B5BD3-1E96-BB27-59EE-41990B878BD4}"/>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401431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6E8BA4-C263-DD8F-2075-E58B2DE26AEE}"/>
              </a:ext>
            </a:extLst>
          </p:cNvPr>
          <p:cNvPicPr>
            <a:picLocks noChangeAspect="1"/>
          </p:cNvPicPr>
          <p:nvPr userDrawn="1"/>
        </p:nvPicPr>
        <p:blipFill rotWithShape="1">
          <a:blip r:embed="rId14"/>
          <a:srcRect t="41540" b="38803"/>
          <a:stretch/>
        </p:blipFill>
        <p:spPr>
          <a:xfrm>
            <a:off x="1" y="0"/>
            <a:ext cx="12191999" cy="1348154"/>
          </a:xfrm>
          <a:prstGeom prst="rect">
            <a:avLst/>
          </a:prstGeom>
        </p:spPr>
      </p:pic>
      <p:sp>
        <p:nvSpPr>
          <p:cNvPr id="3" name="Text Placeholder 2">
            <a:extLst>
              <a:ext uri="{FF2B5EF4-FFF2-40B4-BE49-F238E27FC236}">
                <a16:creationId xmlns:a16="http://schemas.microsoft.com/office/drawing/2014/main" id="{D184B369-DAC4-2108-E86E-24B484AAAD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5EBAC18-7798-A02A-6561-CE7810AD4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86490-DB3D-9340-B04F-1F2289A7EF84}" type="datetimeFigureOut">
              <a:rPr lang="en-US" smtClean="0"/>
              <a:t>9/12/22</a:t>
            </a:fld>
            <a:endParaRPr lang="en-US"/>
          </a:p>
        </p:txBody>
      </p:sp>
      <p:sp>
        <p:nvSpPr>
          <p:cNvPr id="5" name="Footer Placeholder 4">
            <a:extLst>
              <a:ext uri="{FF2B5EF4-FFF2-40B4-BE49-F238E27FC236}">
                <a16:creationId xmlns:a16="http://schemas.microsoft.com/office/drawing/2014/main" id="{0A5E13B5-7FE1-4E5E-2145-DDBA1D918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94D2FF-DC11-7A4B-D738-06B585F0A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CF13E-67E0-DB4B-9644-A98F2C7D8D31}" type="slidenum">
              <a:rPr lang="en-US" smtClean="0"/>
              <a:t>‹#›</a:t>
            </a:fld>
            <a:endParaRPr lang="en-US"/>
          </a:p>
        </p:txBody>
      </p:sp>
      <p:pic>
        <p:nvPicPr>
          <p:cNvPr id="7" name="Picture 6">
            <a:extLst>
              <a:ext uri="{FF2B5EF4-FFF2-40B4-BE49-F238E27FC236}">
                <a16:creationId xmlns:a16="http://schemas.microsoft.com/office/drawing/2014/main" id="{59ADCBF2-5CE3-1E76-C4D3-70D6610F20D2}"/>
              </a:ext>
            </a:extLst>
          </p:cNvPr>
          <p:cNvPicPr>
            <a:picLocks noChangeAspect="1"/>
          </p:cNvPicPr>
          <p:nvPr userDrawn="1"/>
        </p:nvPicPr>
        <p:blipFill rotWithShape="1">
          <a:blip r:embed="rId14"/>
          <a:srcRect t="41540" b="38803"/>
          <a:stretch/>
        </p:blipFill>
        <p:spPr>
          <a:xfrm>
            <a:off x="0" y="0"/>
            <a:ext cx="12192000" cy="1348154"/>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06B2E87-1D0C-F4BD-7459-862641E10282}"/>
              </a:ext>
            </a:extLst>
          </p:cNvPr>
          <p:cNvPicPr>
            <a:picLocks noChangeAspect="1"/>
          </p:cNvPicPr>
          <p:nvPr userDrawn="1"/>
        </p:nvPicPr>
        <p:blipFill>
          <a:blip r:embed="rId15"/>
          <a:stretch>
            <a:fillRect/>
          </a:stretch>
        </p:blipFill>
        <p:spPr>
          <a:xfrm>
            <a:off x="9975272" y="412699"/>
            <a:ext cx="2069275" cy="655426"/>
          </a:xfrm>
          <a:prstGeom prst="rect">
            <a:avLst/>
          </a:prstGeom>
        </p:spPr>
      </p:pic>
    </p:spTree>
    <p:extLst>
      <p:ext uri="{BB962C8B-B14F-4D97-AF65-F5344CB8AC3E}">
        <p14:creationId xmlns:p14="http://schemas.microsoft.com/office/powerpoint/2010/main" val="200228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C9FA0"/>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C9FA0"/>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C9FA0"/>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26.tif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26.tiff"/></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9.png"/><Relationship Id="rId3" Type="http://schemas.openxmlformats.org/officeDocument/2006/relationships/image" Target="../media/image49.png"/><Relationship Id="rId7" Type="http://schemas.microsoft.com/office/2007/relationships/hdphoto" Target="../media/hdphoto3.wdp"/><Relationship Id="rId12"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jp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jp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9.emf"/></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g"/><Relationship Id="rId5" Type="http://schemas.openxmlformats.org/officeDocument/2006/relationships/image" Target="../media/image64.pn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9.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3.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9.png"/><Relationship Id="rId5" Type="http://schemas.openxmlformats.org/officeDocument/2006/relationships/image" Target="../media/image61.jpeg"/><Relationship Id="rId10" Type="http://schemas.microsoft.com/office/2007/relationships/hdphoto" Target="../media/hdphoto5.wdp"/><Relationship Id="rId4" Type="http://schemas.openxmlformats.org/officeDocument/2006/relationships/image" Target="../media/image60.jpe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mailto:info@aimsalliance.or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emf"/><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image" Target="../media/image15.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953437-BC45-7CA9-5FC7-42D3135DDEC3}"/>
              </a:ext>
            </a:extLst>
          </p:cNvPr>
          <p:cNvSpPr txBox="1"/>
          <p:nvPr/>
        </p:nvSpPr>
        <p:spPr>
          <a:xfrm>
            <a:off x="2059967" y="1716593"/>
            <a:ext cx="8079288" cy="523220"/>
          </a:xfrm>
          <a:prstGeom prst="rect">
            <a:avLst/>
          </a:prstGeom>
          <a:noFill/>
        </p:spPr>
        <p:txBody>
          <a:bodyPr wrap="square" rtlCol="0">
            <a:spAutoFit/>
          </a:bodyPr>
          <a:lstStyle/>
          <a:p>
            <a:pPr algn="ctr"/>
            <a:r>
              <a:rPr lang="en-US" sz="2800" b="1" dirty="0">
                <a:solidFill>
                  <a:srgbClr val="FFFFFF"/>
                </a:solidFill>
              </a:rPr>
              <a:t>Kevin Salvidge – Leader Europe Limited</a:t>
            </a:r>
          </a:p>
        </p:txBody>
      </p:sp>
      <p:sp>
        <p:nvSpPr>
          <p:cNvPr id="4" name="Title 1">
            <a:extLst>
              <a:ext uri="{FF2B5EF4-FFF2-40B4-BE49-F238E27FC236}">
                <a16:creationId xmlns:a16="http://schemas.microsoft.com/office/drawing/2014/main" id="{6664B838-DD95-4F6C-D303-6F81A7F210C1}"/>
              </a:ext>
            </a:extLst>
          </p:cNvPr>
          <p:cNvSpPr txBox="1">
            <a:spLocks/>
          </p:cNvSpPr>
          <p:nvPr/>
        </p:nvSpPr>
        <p:spPr>
          <a:xfrm>
            <a:off x="2807749" y="187853"/>
            <a:ext cx="6981931" cy="1528739"/>
          </a:xfrm>
          <a:prstGeom prst="rect">
            <a:avLst/>
          </a:prstGeom>
        </p:spPr>
        <p:txBody>
          <a:bodyPr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FFFF"/>
                </a:solidFill>
              </a:rPr>
              <a:t>You don’t have to throw your SDI baby away with the bathwater.</a:t>
            </a:r>
          </a:p>
          <a:p>
            <a:pPr algn="ctr"/>
            <a:br>
              <a:rPr lang="en-US" sz="4000" dirty="0">
                <a:solidFill>
                  <a:srgbClr val="FFFFFF"/>
                </a:solidFill>
              </a:rPr>
            </a:br>
            <a:r>
              <a:rPr lang="en-US" sz="2200" dirty="0">
                <a:solidFill>
                  <a:srgbClr val="FFFFFF"/>
                </a:solidFill>
              </a:rPr>
              <a:t>End-user case studies on deployments of all sizes, as well as post-deployment considerations</a:t>
            </a:r>
          </a:p>
        </p:txBody>
      </p:sp>
      <p:pic>
        <p:nvPicPr>
          <p:cNvPr id="5" name="Picture 4" descr="Logo, company name&#10;&#10;Description automatically generated">
            <a:extLst>
              <a:ext uri="{FF2B5EF4-FFF2-40B4-BE49-F238E27FC236}">
                <a16:creationId xmlns:a16="http://schemas.microsoft.com/office/drawing/2014/main" id="{E8A33CD0-06E1-B2A0-01B5-93CE69C3A650}"/>
              </a:ext>
            </a:extLst>
          </p:cNvPr>
          <p:cNvPicPr>
            <a:picLocks noChangeAspect="1"/>
          </p:cNvPicPr>
          <p:nvPr/>
        </p:nvPicPr>
        <p:blipFill>
          <a:blip r:embed="rId2"/>
          <a:stretch>
            <a:fillRect/>
          </a:stretch>
        </p:blipFill>
        <p:spPr>
          <a:xfrm>
            <a:off x="2500288" y="4618188"/>
            <a:ext cx="2140999" cy="493184"/>
          </a:xfrm>
          <a:prstGeom prst="rect">
            <a:avLst/>
          </a:prstGeom>
        </p:spPr>
      </p:pic>
    </p:spTree>
    <p:extLst>
      <p:ext uri="{BB962C8B-B14F-4D97-AF65-F5344CB8AC3E}">
        <p14:creationId xmlns:p14="http://schemas.microsoft.com/office/powerpoint/2010/main" val="1373479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7704151" y="2917134"/>
            <a:ext cx="4144617" cy="1873527"/>
          </a:xfrm>
          <a:prstGeom prst="roundRect">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7" name="Rounded Rectangle 36"/>
          <p:cNvSpPr/>
          <p:nvPr/>
        </p:nvSpPr>
        <p:spPr>
          <a:xfrm>
            <a:off x="3258047" y="2903220"/>
            <a:ext cx="4144617" cy="1882968"/>
          </a:xfrm>
          <a:prstGeom prst="roundRect">
            <a:avLst/>
          </a:prstGeom>
          <a:solidFill>
            <a:srgbClr val="5D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01" name="Rounded Rectangle 100"/>
          <p:cNvSpPr/>
          <p:nvPr/>
        </p:nvSpPr>
        <p:spPr>
          <a:xfrm>
            <a:off x="3920490" y="2948940"/>
            <a:ext cx="7178040" cy="60579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b="1" dirty="0">
                <a:solidFill>
                  <a:schemeClr val="tx1"/>
                </a:solidFill>
                <a:effectLst>
                  <a:outerShdw blurRad="38100" dist="38100" dir="2700000" algn="tl">
                    <a:srgbClr val="000000">
                      <a:alpha val="43137"/>
                    </a:srgbClr>
                  </a:outerShdw>
                </a:effectLst>
              </a:rPr>
              <a:t>Spine</a:t>
            </a:r>
          </a:p>
        </p:txBody>
      </p:sp>
      <p:pic>
        <p:nvPicPr>
          <p:cNvPr id="25" name="Content Placeholder 2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1229" y="3060867"/>
            <a:ext cx="626027" cy="460391"/>
          </a:xfrm>
        </p:spPr>
      </p:pic>
      <p:sp>
        <p:nvSpPr>
          <p:cNvPr id="4" name="Rounded Rectangle 3"/>
          <p:cNvSpPr/>
          <p:nvPr/>
        </p:nvSpPr>
        <p:spPr>
          <a:xfrm>
            <a:off x="8616336" y="1524463"/>
            <a:ext cx="2161401" cy="40791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472609" y="1508747"/>
            <a:ext cx="2161401" cy="4079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17" idx="0"/>
          </p:cNvCxnSpPr>
          <p:nvPr/>
        </p:nvCxnSpPr>
        <p:spPr bwMode="auto">
          <a:xfrm flipH="1" flipV="1">
            <a:off x="5551502" y="1866071"/>
            <a:ext cx="193569" cy="298619"/>
          </a:xfrm>
          <a:prstGeom prst="line">
            <a:avLst/>
          </a:prstGeom>
          <a:ln>
            <a:solidFill>
              <a:srgbClr val="FF0000"/>
            </a:solidFill>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7" name="Straight Connector 6"/>
          <p:cNvCxnSpPr>
            <a:stCxn id="15" idx="2"/>
            <a:endCxn id="66" idx="0"/>
          </p:cNvCxnSpPr>
          <p:nvPr/>
        </p:nvCxnSpPr>
        <p:spPr bwMode="auto">
          <a:xfrm flipH="1">
            <a:off x="9584888" y="1898105"/>
            <a:ext cx="124089" cy="269898"/>
          </a:xfrm>
          <a:prstGeom prst="line">
            <a:avLst/>
          </a:prstGeom>
          <a:ln>
            <a:solidFill>
              <a:srgbClr val="FF0000"/>
            </a:solidFill>
            <a:headEnd type="triangle" w="med" len="med"/>
            <a:tailEnd type="triangle" w="med" len="med"/>
          </a:ln>
        </p:spPr>
        <p:style>
          <a:lnRef idx="3">
            <a:schemeClr val="dk1"/>
          </a:lnRef>
          <a:fillRef idx="0">
            <a:schemeClr val="dk1"/>
          </a:fillRef>
          <a:effectRef idx="2">
            <a:schemeClr val="dk1"/>
          </a:effectRef>
          <a:fontRef idx="minor">
            <a:schemeClr val="tx1"/>
          </a:fontRef>
        </p:style>
      </p:cxnSp>
      <p:grpSp>
        <p:nvGrpSpPr>
          <p:cNvPr id="8" name="Group 45"/>
          <p:cNvGrpSpPr>
            <a:grpSpLocks/>
          </p:cNvGrpSpPr>
          <p:nvPr/>
        </p:nvGrpSpPr>
        <p:grpSpPr bwMode="auto">
          <a:xfrm>
            <a:off x="4637694" y="1103804"/>
            <a:ext cx="378367" cy="552597"/>
            <a:chOff x="7354863" y="822820"/>
            <a:chExt cx="565343" cy="669449"/>
          </a:xfrm>
        </p:grpSpPr>
        <p:pic>
          <p:nvPicPr>
            <p:cNvPr id="9" name="Picture 47" descr="GPS-SPG800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4863" y="822820"/>
              <a:ext cx="565343" cy="66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bwMode="auto">
            <a:xfrm>
              <a:off x="7662943" y="1187686"/>
              <a:ext cx="0" cy="276029"/>
            </a:xfrm>
            <a:prstGeom prst="line">
              <a:avLst/>
            </a:prstGeom>
            <a:ln/>
          </p:spPr>
          <p:style>
            <a:lnRef idx="3">
              <a:schemeClr val="dk1"/>
            </a:lnRef>
            <a:fillRef idx="0">
              <a:schemeClr val="dk1"/>
            </a:fillRef>
            <a:effectRef idx="2">
              <a:schemeClr val="dk1"/>
            </a:effectRef>
            <a:fontRef idx="minor">
              <a:schemeClr val="tx1"/>
            </a:fontRef>
          </p:style>
        </p:cxnSp>
      </p:grpSp>
      <p:grpSp>
        <p:nvGrpSpPr>
          <p:cNvPr id="11" name="Group 49"/>
          <p:cNvGrpSpPr>
            <a:grpSpLocks/>
          </p:cNvGrpSpPr>
          <p:nvPr/>
        </p:nvGrpSpPr>
        <p:grpSpPr bwMode="auto">
          <a:xfrm>
            <a:off x="8832675" y="1043609"/>
            <a:ext cx="378367" cy="552597"/>
            <a:chOff x="7361668" y="727501"/>
            <a:chExt cx="565343" cy="669449"/>
          </a:xfrm>
        </p:grpSpPr>
        <p:pic>
          <p:nvPicPr>
            <p:cNvPr id="12" name="Picture 50" descr="GPS-SPG800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1668" y="727501"/>
              <a:ext cx="565343" cy="66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bwMode="auto">
            <a:xfrm>
              <a:off x="7679276" y="1116163"/>
              <a:ext cx="0" cy="276029"/>
            </a:xfrm>
            <a:prstGeom prst="line">
              <a:avLst/>
            </a:prstGeom>
            <a:ln/>
          </p:spPr>
          <p:style>
            <a:lnRef idx="3">
              <a:schemeClr val="dk1"/>
            </a:lnRef>
            <a:fillRef idx="0">
              <a:schemeClr val="dk1"/>
            </a:fillRef>
            <a:effectRef idx="2">
              <a:schemeClr val="dk1"/>
            </a:effectRef>
            <a:fontRef idx="minor">
              <a:schemeClr val="tx1"/>
            </a:fontRef>
          </p:style>
        </p:cxnSp>
      </p:grpSp>
      <p:pic>
        <p:nvPicPr>
          <p:cNvPr id="14" name="図 1">
            <a:extLst>
              <a:ext uri="{FF2B5EF4-FFF2-40B4-BE49-F238E27FC236}">
                <a16:creationId xmlns:a16="http://schemas.microsoft.com/office/drawing/2014/main" id="{004E797E-A8D0-4B98-9184-39B9426AFF5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963" y="1570518"/>
            <a:ext cx="2077083" cy="31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
            <a:extLst>
              <a:ext uri="{FF2B5EF4-FFF2-40B4-BE49-F238E27FC236}">
                <a16:creationId xmlns:a16="http://schemas.microsoft.com/office/drawing/2014/main" id="{004E797E-A8D0-4B98-9184-39B9426AFF5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0435" y="1586994"/>
            <a:ext cx="2077083" cy="31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8185" y="2164690"/>
            <a:ext cx="1033772" cy="747476"/>
          </a:xfrm>
          <a:prstGeom prst="rect">
            <a:avLst/>
          </a:prstGeom>
        </p:spPr>
      </p:pic>
      <p:pic>
        <p:nvPicPr>
          <p:cNvPr id="26" name="Content Placeholder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994" y="2984665"/>
            <a:ext cx="626027" cy="460391"/>
          </a:xfrm>
          <a:prstGeom prst="rect">
            <a:avLst/>
          </a:prstGeom>
        </p:spPr>
      </p:pic>
      <p:sp>
        <p:nvSpPr>
          <p:cNvPr id="102" name="Rounded Rectangle 101"/>
          <p:cNvSpPr/>
          <p:nvPr/>
        </p:nvSpPr>
        <p:spPr>
          <a:xfrm>
            <a:off x="3398520" y="4061460"/>
            <a:ext cx="8340090" cy="60579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Leaf </a:t>
            </a:r>
            <a:r>
              <a:rPr lang="en-US" b="1" dirty="0">
                <a:solidFill>
                  <a:schemeClr val="bg1">
                    <a:lumMod val="85000"/>
                  </a:schemeClr>
                </a:solidFill>
                <a:effectLst>
                  <a:outerShdw blurRad="38100" dist="38100" dir="2700000" algn="tl">
                    <a:srgbClr val="000000">
                      <a:alpha val="43137"/>
                    </a:srgbClr>
                  </a:outerShdw>
                </a:effectLst>
              </a:rPr>
              <a:t>.</a:t>
            </a:r>
            <a:endParaRPr kumimoji="1" lang="en-US" b="1" dirty="0">
              <a:solidFill>
                <a:schemeClr val="bg1">
                  <a:lumMod val="85000"/>
                </a:schemeClr>
              </a:solidFill>
              <a:effectLst>
                <a:outerShdw blurRad="38100" dist="38100" dir="2700000" algn="tl">
                  <a:srgbClr val="000000">
                    <a:alpha val="43137"/>
                  </a:srgbClr>
                </a:outerShdw>
              </a:effectLst>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8042" y="3929933"/>
            <a:ext cx="1317388" cy="82474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7911" y="3934737"/>
            <a:ext cx="1317388" cy="824740"/>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7640" y="3940037"/>
            <a:ext cx="1317388" cy="824740"/>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9720" y="3930430"/>
            <a:ext cx="1317388" cy="824740"/>
          </a:xfrm>
          <a:prstGeom prst="rect">
            <a:avLst/>
          </a:prstGeom>
        </p:spPr>
      </p:pic>
      <p:pic>
        <p:nvPicPr>
          <p:cNvPr id="32" name="Content Placeholder 3"/>
          <p:cNvPicPr>
            <a:picLocks noChangeAspect="1"/>
          </p:cNvPicPr>
          <p:nvPr/>
        </p:nvPicPr>
        <p:blipFill>
          <a:blip r:embed="rId8" cstate="print"/>
          <a:stretch>
            <a:fillRect/>
          </a:stretch>
        </p:blipFill>
        <p:spPr bwMode="auto">
          <a:xfrm flipH="1">
            <a:off x="7001954" y="5701837"/>
            <a:ext cx="1166019"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1251" y="3940700"/>
            <a:ext cx="1317388" cy="824740"/>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2947" y="3934074"/>
            <a:ext cx="1317388" cy="824740"/>
          </a:xfrm>
          <a:prstGeom prst="rect">
            <a:avLst/>
          </a:prstGeom>
        </p:spPr>
      </p:pic>
      <p:pic>
        <p:nvPicPr>
          <p:cNvPr id="35" name="Content Placeholder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472" y="3044301"/>
            <a:ext cx="626027" cy="460391"/>
          </a:xfrm>
          <a:prstGeom prst="rect">
            <a:avLst/>
          </a:prstGeom>
        </p:spPr>
      </p:pic>
      <p:pic>
        <p:nvPicPr>
          <p:cNvPr id="36" name="Content Placeholder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1134" y="3047613"/>
            <a:ext cx="626027" cy="460391"/>
          </a:xfrm>
          <a:prstGeom prst="rect">
            <a:avLst/>
          </a:prstGeom>
        </p:spPr>
      </p:pic>
      <p:pic>
        <p:nvPicPr>
          <p:cNvPr id="39" name="Content Placeholder 3"/>
          <p:cNvPicPr>
            <a:picLocks noChangeAspect="1"/>
          </p:cNvPicPr>
          <p:nvPr/>
        </p:nvPicPr>
        <p:blipFill>
          <a:blip r:embed="rId8" cstate="print"/>
          <a:stretch>
            <a:fillRect/>
          </a:stretch>
        </p:blipFill>
        <p:spPr bwMode="auto">
          <a:xfrm flipH="1">
            <a:off x="3473894" y="5797087"/>
            <a:ext cx="1166019"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Content Placeholder 3"/>
          <p:cNvPicPr>
            <a:picLocks noChangeAspect="1"/>
          </p:cNvPicPr>
          <p:nvPr/>
        </p:nvPicPr>
        <p:blipFill>
          <a:blip r:embed="rId8" cstate="print"/>
          <a:stretch>
            <a:fillRect/>
          </a:stretch>
        </p:blipFill>
        <p:spPr bwMode="auto">
          <a:xfrm flipH="1">
            <a:off x="10198544" y="5812327"/>
            <a:ext cx="1166019"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3" name="Straight Connector 42"/>
          <p:cNvCxnSpPr/>
          <p:nvPr/>
        </p:nvCxnSpPr>
        <p:spPr bwMode="auto">
          <a:xfrm>
            <a:off x="5963478" y="2723322"/>
            <a:ext cx="196298" cy="310597"/>
          </a:xfrm>
          <a:prstGeom prst="line">
            <a:avLst/>
          </a:prstGeom>
          <a:ln>
            <a:solidFill>
              <a:srgbClr val="FF0000"/>
            </a:solidFill>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bwMode="auto">
          <a:xfrm flipV="1">
            <a:off x="9043617" y="2743200"/>
            <a:ext cx="249470" cy="289229"/>
          </a:xfrm>
          <a:prstGeom prst="line">
            <a:avLst/>
          </a:prstGeom>
          <a:ln>
            <a:solidFill>
              <a:srgbClr val="FF0000"/>
            </a:solidFill>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bwMode="auto">
          <a:xfrm flipH="1">
            <a:off x="4854271" y="2693504"/>
            <a:ext cx="622190" cy="409990"/>
          </a:xfrm>
          <a:prstGeom prst="line">
            <a:avLst/>
          </a:prstGeom>
          <a:ln>
            <a:solidFill>
              <a:srgbClr val="FF0000"/>
            </a:solidFill>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bwMode="auto">
          <a:xfrm flipH="1" flipV="1">
            <a:off x="9849679" y="2733262"/>
            <a:ext cx="417443" cy="278295"/>
          </a:xfrm>
          <a:prstGeom prst="line">
            <a:avLst/>
          </a:prstGeom>
          <a:ln>
            <a:solidFill>
              <a:srgbClr val="FF0000"/>
            </a:solidFill>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bwMode="auto">
          <a:xfrm flipH="1">
            <a:off x="3878580" y="3429000"/>
            <a:ext cx="510540" cy="67818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55" name="Straight Connector 54"/>
          <p:cNvCxnSpPr>
            <a:stCxn id="25" idx="2"/>
          </p:cNvCxnSpPr>
          <p:nvPr/>
        </p:nvCxnSpPr>
        <p:spPr bwMode="auto">
          <a:xfrm>
            <a:off x="4684243" y="3521258"/>
            <a:ext cx="489737" cy="509722"/>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bwMode="auto">
          <a:xfrm>
            <a:off x="4937760" y="3451860"/>
            <a:ext cx="1565910" cy="64008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bwMode="auto">
          <a:xfrm>
            <a:off x="9349740" y="3394710"/>
            <a:ext cx="1558290" cy="60960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58" name="Straight Connector 57"/>
          <p:cNvCxnSpPr>
            <a:stCxn id="36" idx="2"/>
          </p:cNvCxnSpPr>
          <p:nvPr/>
        </p:nvCxnSpPr>
        <p:spPr bwMode="auto">
          <a:xfrm>
            <a:off x="9054148" y="3508004"/>
            <a:ext cx="451802" cy="545836"/>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62" name="Straight Connector 61"/>
          <p:cNvCxnSpPr/>
          <p:nvPr/>
        </p:nvCxnSpPr>
        <p:spPr bwMode="auto">
          <a:xfrm flipH="1">
            <a:off x="4278630" y="3394710"/>
            <a:ext cx="1573530" cy="70104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63" name="Straight Connector 62"/>
          <p:cNvCxnSpPr>
            <a:stCxn id="35" idx="2"/>
          </p:cNvCxnSpPr>
          <p:nvPr/>
        </p:nvCxnSpPr>
        <p:spPr bwMode="auto">
          <a:xfrm flipH="1">
            <a:off x="5608320" y="3504692"/>
            <a:ext cx="560166" cy="526288"/>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bwMode="auto">
          <a:xfrm>
            <a:off x="6412230" y="3451860"/>
            <a:ext cx="605790" cy="64008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65" name="Straight Connector 64"/>
          <p:cNvCxnSpPr/>
          <p:nvPr/>
        </p:nvCxnSpPr>
        <p:spPr bwMode="auto">
          <a:xfrm flipH="1">
            <a:off x="8176260" y="3417570"/>
            <a:ext cx="590550" cy="63246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74" name="Straight Connector 73"/>
          <p:cNvCxnSpPr/>
          <p:nvPr/>
        </p:nvCxnSpPr>
        <p:spPr bwMode="auto">
          <a:xfrm flipH="1">
            <a:off x="8686800" y="3352800"/>
            <a:ext cx="1512570" cy="69342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75" name="Straight Connector 74"/>
          <p:cNvCxnSpPr>
            <a:stCxn id="108" idx="2"/>
          </p:cNvCxnSpPr>
          <p:nvPr/>
        </p:nvCxnSpPr>
        <p:spPr bwMode="auto">
          <a:xfrm flipH="1">
            <a:off x="10854690" y="4649003"/>
            <a:ext cx="209853" cy="1325077"/>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76" name="Straight Connector 75"/>
          <p:cNvCxnSpPr/>
          <p:nvPr/>
        </p:nvCxnSpPr>
        <p:spPr bwMode="auto">
          <a:xfrm>
            <a:off x="6640830" y="4629150"/>
            <a:ext cx="3726180" cy="144018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77" name="Straight Connector 76"/>
          <p:cNvCxnSpPr/>
          <p:nvPr/>
        </p:nvCxnSpPr>
        <p:spPr bwMode="auto">
          <a:xfrm flipH="1">
            <a:off x="7673340" y="4640580"/>
            <a:ext cx="1916430" cy="126111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78" name="Straight Connector 77"/>
          <p:cNvCxnSpPr/>
          <p:nvPr/>
        </p:nvCxnSpPr>
        <p:spPr bwMode="auto">
          <a:xfrm flipH="1">
            <a:off x="4282440" y="4594860"/>
            <a:ext cx="4050030" cy="142494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79" name="Straight Connector 78"/>
          <p:cNvCxnSpPr/>
          <p:nvPr/>
        </p:nvCxnSpPr>
        <p:spPr bwMode="auto">
          <a:xfrm flipH="1">
            <a:off x="3737610" y="4606290"/>
            <a:ext cx="228600" cy="142875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80" name="Straight Connector 79"/>
          <p:cNvCxnSpPr/>
          <p:nvPr/>
        </p:nvCxnSpPr>
        <p:spPr bwMode="auto">
          <a:xfrm>
            <a:off x="10732770" y="3383280"/>
            <a:ext cx="567690" cy="62103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81" name="Straight Connector 80"/>
          <p:cNvCxnSpPr>
            <a:stCxn id="26" idx="2"/>
          </p:cNvCxnSpPr>
          <p:nvPr/>
        </p:nvCxnSpPr>
        <p:spPr bwMode="auto">
          <a:xfrm flipH="1">
            <a:off x="9940290" y="3445056"/>
            <a:ext cx="551718" cy="585924"/>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87" name="Straight Connector 86"/>
          <p:cNvCxnSpPr/>
          <p:nvPr/>
        </p:nvCxnSpPr>
        <p:spPr bwMode="auto">
          <a:xfrm>
            <a:off x="5337810" y="4583430"/>
            <a:ext cx="2000250" cy="132588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sp>
        <p:nvSpPr>
          <p:cNvPr id="99" name="Rectangle 98"/>
          <p:cNvSpPr/>
          <p:nvPr/>
        </p:nvSpPr>
        <p:spPr>
          <a:xfrm>
            <a:off x="199467" y="1457112"/>
            <a:ext cx="4187190" cy="1200329"/>
          </a:xfrm>
          <a:prstGeom prst="rect">
            <a:avLst/>
          </a:prstGeom>
        </p:spPr>
        <p:txBody>
          <a:bodyPr wrap="square">
            <a:spAutoFit/>
          </a:bodyPr>
          <a:lstStyle/>
          <a:p>
            <a:r>
              <a:rPr lang="en-US" dirty="0">
                <a:cs typeface="Arial" panose="020B0604020202020204" pitchFamily="34" charset="0"/>
              </a:rPr>
              <a:t>In an Air Gap Network the only connection  between networks is the PTP communication between the two Grandmaster and the Leader </a:t>
            </a:r>
          </a:p>
        </p:txBody>
      </p:sp>
      <p:sp>
        <p:nvSpPr>
          <p:cNvPr id="100" name="Rectangle 99"/>
          <p:cNvSpPr/>
          <p:nvPr/>
        </p:nvSpPr>
        <p:spPr>
          <a:xfrm>
            <a:off x="190500" y="4031665"/>
            <a:ext cx="2701290" cy="646331"/>
          </a:xfrm>
          <a:prstGeom prst="rect">
            <a:avLst/>
          </a:prstGeom>
        </p:spPr>
        <p:txBody>
          <a:bodyPr wrap="square">
            <a:spAutoFit/>
          </a:bodyPr>
          <a:lstStyle/>
          <a:p>
            <a:r>
              <a:rPr lang="en-US" dirty="0">
                <a:cs typeface="Arial" panose="020B0604020202020204" pitchFamily="34" charset="0"/>
              </a:rPr>
              <a:t>Each South bound Leaf Port is a Boundary Clock</a:t>
            </a:r>
          </a:p>
        </p:txBody>
      </p:sp>
      <p:sp>
        <p:nvSpPr>
          <p:cNvPr id="103" name="TextBox 102"/>
          <p:cNvSpPr txBox="1"/>
          <p:nvPr/>
        </p:nvSpPr>
        <p:spPr>
          <a:xfrm>
            <a:off x="3794760" y="4354830"/>
            <a:ext cx="259686" cy="286553"/>
          </a:xfrm>
          <a:prstGeom prst="rect">
            <a:avLst/>
          </a:prstGeom>
          <a:noFill/>
        </p:spPr>
        <p:txBody>
          <a:bodyPr wrap="none" lIns="0" tIns="0" rIns="0" bIns="0" rtlCol="0">
            <a:spAutoFit/>
          </a:bodyPr>
          <a:lstStyle/>
          <a:p>
            <a:pPr>
              <a:lnSpc>
                <a:spcPct val="130000"/>
              </a:lnSpc>
            </a:pPr>
            <a:r>
              <a:rPr kumimoji="1" lang="en-US" sz="1600" b="1" dirty="0">
                <a:solidFill>
                  <a:schemeClr val="bg1"/>
                </a:solidFill>
                <a:effectLst>
                  <a:outerShdw blurRad="38100" dist="38100" dir="2700000" algn="tl">
                    <a:srgbClr val="000000">
                      <a:alpha val="43137"/>
                    </a:srgbClr>
                  </a:outerShdw>
                </a:effectLst>
              </a:rPr>
              <a:t>BC</a:t>
            </a:r>
          </a:p>
        </p:txBody>
      </p:sp>
      <p:sp>
        <p:nvSpPr>
          <p:cNvPr id="104" name="TextBox 103"/>
          <p:cNvSpPr txBox="1"/>
          <p:nvPr/>
        </p:nvSpPr>
        <p:spPr>
          <a:xfrm>
            <a:off x="9444990" y="4370070"/>
            <a:ext cx="259686" cy="286553"/>
          </a:xfrm>
          <a:prstGeom prst="rect">
            <a:avLst/>
          </a:prstGeom>
          <a:noFill/>
        </p:spPr>
        <p:txBody>
          <a:bodyPr wrap="none" lIns="0" tIns="0" rIns="0" bIns="0" rtlCol="0">
            <a:spAutoFit/>
          </a:bodyPr>
          <a:lstStyle/>
          <a:p>
            <a:pPr>
              <a:lnSpc>
                <a:spcPct val="130000"/>
              </a:lnSpc>
            </a:pPr>
            <a:r>
              <a:rPr kumimoji="1" lang="en-US" sz="1600" b="1" dirty="0">
                <a:solidFill>
                  <a:schemeClr val="bg1"/>
                </a:solidFill>
                <a:effectLst>
                  <a:outerShdw blurRad="38100" dist="38100" dir="2700000" algn="tl">
                    <a:srgbClr val="000000">
                      <a:alpha val="43137"/>
                    </a:srgbClr>
                  </a:outerShdw>
                </a:effectLst>
              </a:rPr>
              <a:t>BC</a:t>
            </a:r>
          </a:p>
        </p:txBody>
      </p:sp>
      <p:sp>
        <p:nvSpPr>
          <p:cNvPr id="105" name="TextBox 104"/>
          <p:cNvSpPr txBox="1"/>
          <p:nvPr/>
        </p:nvSpPr>
        <p:spPr>
          <a:xfrm>
            <a:off x="8157210" y="4373880"/>
            <a:ext cx="259686" cy="286553"/>
          </a:xfrm>
          <a:prstGeom prst="rect">
            <a:avLst/>
          </a:prstGeom>
          <a:noFill/>
        </p:spPr>
        <p:txBody>
          <a:bodyPr wrap="none" lIns="0" tIns="0" rIns="0" bIns="0" rtlCol="0">
            <a:spAutoFit/>
          </a:bodyPr>
          <a:lstStyle/>
          <a:p>
            <a:pPr>
              <a:lnSpc>
                <a:spcPct val="130000"/>
              </a:lnSpc>
            </a:pPr>
            <a:r>
              <a:rPr kumimoji="1" lang="en-US" sz="1600" b="1" dirty="0">
                <a:solidFill>
                  <a:schemeClr val="bg1"/>
                </a:solidFill>
                <a:effectLst>
                  <a:outerShdw blurRad="38100" dist="38100" dir="2700000" algn="tl">
                    <a:srgbClr val="000000">
                      <a:alpha val="43137"/>
                    </a:srgbClr>
                  </a:outerShdw>
                </a:effectLst>
              </a:rPr>
              <a:t>BC</a:t>
            </a:r>
          </a:p>
        </p:txBody>
      </p:sp>
      <p:sp>
        <p:nvSpPr>
          <p:cNvPr id="106" name="TextBox 105"/>
          <p:cNvSpPr txBox="1"/>
          <p:nvPr/>
        </p:nvSpPr>
        <p:spPr>
          <a:xfrm>
            <a:off x="6526530" y="4377690"/>
            <a:ext cx="259686" cy="286553"/>
          </a:xfrm>
          <a:prstGeom prst="rect">
            <a:avLst/>
          </a:prstGeom>
          <a:noFill/>
        </p:spPr>
        <p:txBody>
          <a:bodyPr wrap="none" lIns="0" tIns="0" rIns="0" bIns="0" rtlCol="0">
            <a:spAutoFit/>
          </a:bodyPr>
          <a:lstStyle/>
          <a:p>
            <a:pPr>
              <a:lnSpc>
                <a:spcPct val="130000"/>
              </a:lnSpc>
            </a:pPr>
            <a:r>
              <a:rPr kumimoji="1" lang="en-US" sz="1600" b="1" dirty="0">
                <a:solidFill>
                  <a:schemeClr val="bg1"/>
                </a:solidFill>
                <a:effectLst>
                  <a:outerShdw blurRad="38100" dist="38100" dir="2700000" algn="tl">
                    <a:srgbClr val="000000">
                      <a:alpha val="43137"/>
                    </a:srgbClr>
                  </a:outerShdw>
                </a:effectLst>
              </a:rPr>
              <a:t>BC</a:t>
            </a:r>
          </a:p>
        </p:txBody>
      </p:sp>
      <p:sp>
        <p:nvSpPr>
          <p:cNvPr id="107" name="TextBox 106"/>
          <p:cNvSpPr txBox="1"/>
          <p:nvPr/>
        </p:nvSpPr>
        <p:spPr>
          <a:xfrm>
            <a:off x="5170170" y="4370070"/>
            <a:ext cx="259686" cy="286553"/>
          </a:xfrm>
          <a:prstGeom prst="rect">
            <a:avLst/>
          </a:prstGeom>
          <a:noFill/>
        </p:spPr>
        <p:txBody>
          <a:bodyPr wrap="none" lIns="0" tIns="0" rIns="0" bIns="0" rtlCol="0">
            <a:spAutoFit/>
          </a:bodyPr>
          <a:lstStyle/>
          <a:p>
            <a:pPr>
              <a:lnSpc>
                <a:spcPct val="130000"/>
              </a:lnSpc>
            </a:pPr>
            <a:r>
              <a:rPr kumimoji="1" lang="en-US" sz="1600" b="1" dirty="0">
                <a:solidFill>
                  <a:schemeClr val="bg1"/>
                </a:solidFill>
                <a:effectLst>
                  <a:outerShdw blurRad="38100" dist="38100" dir="2700000" algn="tl">
                    <a:srgbClr val="000000">
                      <a:alpha val="43137"/>
                    </a:srgbClr>
                  </a:outerShdw>
                </a:effectLst>
              </a:rPr>
              <a:t>BC</a:t>
            </a:r>
          </a:p>
        </p:txBody>
      </p:sp>
      <p:sp>
        <p:nvSpPr>
          <p:cNvPr id="108" name="TextBox 107"/>
          <p:cNvSpPr txBox="1"/>
          <p:nvPr/>
        </p:nvSpPr>
        <p:spPr>
          <a:xfrm>
            <a:off x="10934700" y="4362450"/>
            <a:ext cx="259686" cy="286553"/>
          </a:xfrm>
          <a:prstGeom prst="rect">
            <a:avLst/>
          </a:prstGeom>
          <a:noFill/>
        </p:spPr>
        <p:txBody>
          <a:bodyPr wrap="none" lIns="0" tIns="0" rIns="0" bIns="0" rtlCol="0">
            <a:spAutoFit/>
          </a:bodyPr>
          <a:lstStyle/>
          <a:p>
            <a:pPr>
              <a:lnSpc>
                <a:spcPct val="130000"/>
              </a:lnSpc>
            </a:pPr>
            <a:r>
              <a:rPr kumimoji="1" lang="en-US" sz="1600" b="1" dirty="0">
                <a:solidFill>
                  <a:schemeClr val="bg1"/>
                </a:solidFill>
                <a:effectLst>
                  <a:outerShdw blurRad="38100" dist="38100" dir="2700000" algn="tl">
                    <a:srgbClr val="000000">
                      <a:alpha val="43137"/>
                    </a:srgbClr>
                  </a:outerShdw>
                </a:effectLst>
              </a:rPr>
              <a:t>BC</a:t>
            </a:r>
          </a:p>
        </p:txBody>
      </p:sp>
      <p:sp>
        <p:nvSpPr>
          <p:cNvPr id="112" name="Rectangle 111"/>
          <p:cNvSpPr/>
          <p:nvPr/>
        </p:nvSpPr>
        <p:spPr>
          <a:xfrm>
            <a:off x="193815" y="2832344"/>
            <a:ext cx="2701290" cy="923330"/>
          </a:xfrm>
          <a:prstGeom prst="rect">
            <a:avLst/>
          </a:prstGeom>
        </p:spPr>
        <p:txBody>
          <a:bodyPr wrap="square">
            <a:spAutoFit/>
          </a:bodyPr>
          <a:lstStyle/>
          <a:p>
            <a:r>
              <a:rPr lang="en-US" dirty="0">
                <a:cs typeface="Arial" panose="020B0604020202020204" pitchFamily="34" charset="0"/>
              </a:rPr>
              <a:t>Each Leaf connects to every Spine in it own network</a:t>
            </a:r>
          </a:p>
        </p:txBody>
      </p:sp>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8002" y="2168003"/>
            <a:ext cx="1033772" cy="747476"/>
          </a:xfrm>
          <a:prstGeom prst="rect">
            <a:avLst/>
          </a:prstGeom>
        </p:spPr>
      </p:pic>
      <p:grpSp>
        <p:nvGrpSpPr>
          <p:cNvPr id="2" name="Group 1">
            <a:extLst>
              <a:ext uri="{FF2B5EF4-FFF2-40B4-BE49-F238E27FC236}">
                <a16:creationId xmlns:a16="http://schemas.microsoft.com/office/drawing/2014/main" id="{49F986B4-0992-0BDE-5A62-FFDD85FEE5B3}"/>
              </a:ext>
            </a:extLst>
          </p:cNvPr>
          <p:cNvGrpSpPr/>
          <p:nvPr/>
        </p:nvGrpSpPr>
        <p:grpSpPr>
          <a:xfrm>
            <a:off x="6211956" y="2037421"/>
            <a:ext cx="2885862" cy="767903"/>
            <a:chOff x="6211956" y="2037421"/>
            <a:chExt cx="2885862" cy="767903"/>
          </a:xfrm>
        </p:grpSpPr>
        <p:cxnSp>
          <p:nvCxnSpPr>
            <p:cNvPr id="82" name="Straight Connector 81"/>
            <p:cNvCxnSpPr/>
            <p:nvPr/>
          </p:nvCxnSpPr>
          <p:spPr bwMode="auto">
            <a:xfrm flipV="1">
              <a:off x="6211956" y="2482104"/>
              <a:ext cx="2885862" cy="12616"/>
            </a:xfrm>
            <a:prstGeom prst="line">
              <a:avLst/>
            </a:prstGeom>
            <a:ln>
              <a:solidFill>
                <a:srgbClr val="FF0000"/>
              </a:solidFill>
              <a:headEnd type="triangle" w="med" len="med"/>
              <a:tailEnd type="triangle" w="med" len="med"/>
            </a:ln>
          </p:spPr>
          <p:style>
            <a:lnRef idx="3">
              <a:schemeClr val="dk1"/>
            </a:lnRef>
            <a:fillRef idx="0">
              <a:schemeClr val="dk1"/>
            </a:fillRef>
            <a:effectRef idx="2">
              <a:schemeClr val="dk1"/>
            </a:effectRef>
            <a:fontRef idx="minor">
              <a:schemeClr val="tx1"/>
            </a:fontRef>
          </p:style>
        </p:cxnSp>
        <p:sp>
          <p:nvSpPr>
            <p:cNvPr id="83" name="TextBox 82"/>
            <p:cNvSpPr txBox="1"/>
            <p:nvPr/>
          </p:nvSpPr>
          <p:spPr>
            <a:xfrm>
              <a:off x="6385271" y="2037421"/>
              <a:ext cx="2361224" cy="767903"/>
            </a:xfrm>
            <a:prstGeom prst="rect">
              <a:avLst/>
            </a:prstGeom>
            <a:noFill/>
            <a:ln>
              <a:noFill/>
            </a:ln>
          </p:spPr>
          <p:txBody>
            <a:bodyPr wrap="none" lIns="0" tIns="0" rIns="0" bIns="0" rtlCol="0">
              <a:spAutoFit/>
            </a:bodyPr>
            <a:lstStyle/>
            <a:p>
              <a:pPr algn="ctr">
                <a:lnSpc>
                  <a:spcPct val="130000"/>
                </a:lnSpc>
              </a:pPr>
              <a:r>
                <a:rPr kumimoji="1" lang="en-US" sz="2000" b="1" dirty="0">
                  <a:solidFill>
                    <a:srgbClr val="FF0000"/>
                  </a:solidFill>
                  <a:effectLst>
                    <a:outerShdw blurRad="38100" dist="38100" dir="2700000" algn="tl">
                      <a:srgbClr val="000000">
                        <a:alpha val="43137"/>
                      </a:srgbClr>
                    </a:outerShdw>
                  </a:effectLst>
                </a:rPr>
                <a:t>PTP Only Interconnect</a:t>
              </a:r>
            </a:p>
            <a:p>
              <a:pPr algn="ctr">
                <a:lnSpc>
                  <a:spcPct val="130000"/>
                </a:lnSpc>
              </a:pPr>
              <a:r>
                <a:rPr kumimoji="1" lang="en-US" sz="2000" b="1" dirty="0">
                  <a:solidFill>
                    <a:srgbClr val="FF0000"/>
                  </a:solidFill>
                  <a:effectLst>
                    <a:outerShdw blurRad="38100" dist="38100" dir="2700000" algn="tl">
                      <a:srgbClr val="000000">
                        <a:alpha val="43137"/>
                      </a:srgbClr>
                    </a:outerShdw>
                  </a:effectLst>
                </a:rPr>
                <a:t>VLAN</a:t>
              </a:r>
            </a:p>
          </p:txBody>
        </p:sp>
      </p:grpSp>
      <p:sp>
        <p:nvSpPr>
          <p:cNvPr id="84" name="Rectangle 83"/>
          <p:cNvSpPr/>
          <p:nvPr/>
        </p:nvSpPr>
        <p:spPr>
          <a:xfrm>
            <a:off x="193815" y="4706765"/>
            <a:ext cx="2815002" cy="1477328"/>
          </a:xfrm>
          <a:prstGeom prst="rect">
            <a:avLst/>
          </a:prstGeom>
        </p:spPr>
        <p:txBody>
          <a:bodyPr wrap="square">
            <a:spAutoFit/>
          </a:bodyPr>
          <a:lstStyle/>
          <a:p>
            <a:r>
              <a:rPr lang="en-US" dirty="0">
                <a:cs typeface="Arial" panose="020B0604020202020204" pitchFamily="34" charset="0"/>
              </a:rPr>
              <a:t>Need more Nodes add more </a:t>
            </a:r>
            <a:r>
              <a:rPr lang="en-US" dirty="0" err="1">
                <a:cs typeface="Arial" panose="020B0604020202020204" pitchFamily="34" charset="0"/>
              </a:rPr>
              <a:t>Leafs</a:t>
            </a:r>
            <a:endParaRPr lang="en-US"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Need more Bandwidth add more Spines</a:t>
            </a:r>
          </a:p>
        </p:txBody>
      </p:sp>
      <p:sp>
        <p:nvSpPr>
          <p:cNvPr id="3" name="TextBox 2">
            <a:extLst>
              <a:ext uri="{FF2B5EF4-FFF2-40B4-BE49-F238E27FC236}">
                <a16:creationId xmlns:a16="http://schemas.microsoft.com/office/drawing/2014/main" id="{F222A364-1F43-E831-BA1B-2733D37FCF16}"/>
              </a:ext>
            </a:extLst>
          </p:cNvPr>
          <p:cNvSpPr txBox="1"/>
          <p:nvPr/>
        </p:nvSpPr>
        <p:spPr>
          <a:xfrm>
            <a:off x="3046465" y="5281582"/>
            <a:ext cx="8868563" cy="1384995"/>
          </a:xfrm>
          <a:prstGeom prst="rect">
            <a:avLst/>
          </a:prstGeom>
          <a:solidFill>
            <a:schemeClr val="bg1"/>
          </a:solidFill>
        </p:spPr>
        <p:txBody>
          <a:bodyPr wrap="square" lIns="0" tIns="0" rIns="0" bIns="0" rtlCol="0">
            <a:spAutoFit/>
          </a:bodyPr>
          <a:lstStyle/>
          <a:p>
            <a:r>
              <a:rPr lang="en-US" b="1" dirty="0"/>
              <a:t>NOTE: </a:t>
            </a:r>
            <a:r>
              <a:rPr lang="en-US" dirty="0"/>
              <a:t>For Spine / Leaf network architectures the Leaf ports connected to PTP follower endpoints should always stay in Master state.</a:t>
            </a:r>
            <a:endParaRPr lang="en-GB" dirty="0"/>
          </a:p>
          <a:p>
            <a:r>
              <a:rPr lang="en-US" dirty="0"/>
              <a:t> </a:t>
            </a:r>
            <a:endParaRPr lang="en-GB" dirty="0"/>
          </a:p>
          <a:p>
            <a:r>
              <a:rPr lang="en-US" dirty="0"/>
              <a:t>Configure this CLI to ensure they will always stay as masters, even if the Follower is misconfigured or a GM is accidently connected under this port.</a:t>
            </a:r>
            <a:endParaRPr lang="en-GB" dirty="0"/>
          </a:p>
        </p:txBody>
      </p:sp>
      <p:sp>
        <p:nvSpPr>
          <p:cNvPr id="19" name="Rounded Rectangle 18">
            <a:extLst>
              <a:ext uri="{FF2B5EF4-FFF2-40B4-BE49-F238E27FC236}">
                <a16:creationId xmlns:a16="http://schemas.microsoft.com/office/drawing/2014/main" id="{70923CE9-BCF7-B918-C651-F311EC560FBF}"/>
              </a:ext>
            </a:extLst>
          </p:cNvPr>
          <p:cNvSpPr/>
          <p:nvPr/>
        </p:nvSpPr>
        <p:spPr>
          <a:xfrm>
            <a:off x="4977585" y="2027930"/>
            <a:ext cx="5289537" cy="8598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6" name="タイトル 7">
            <a:extLst>
              <a:ext uri="{FF2B5EF4-FFF2-40B4-BE49-F238E27FC236}">
                <a16:creationId xmlns:a16="http://schemas.microsoft.com/office/drawing/2014/main" id="{0B71E115-C003-B5E4-3F0A-53B72F770D91}"/>
              </a:ext>
            </a:extLst>
          </p:cNvPr>
          <p:cNvSpPr txBox="1">
            <a:spLocks/>
          </p:cNvSpPr>
          <p:nvPr/>
        </p:nvSpPr>
        <p:spPr>
          <a:xfrm>
            <a:off x="1560000" y="248721"/>
            <a:ext cx="103440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Larger 2110 Leaf and Spine</a:t>
            </a:r>
            <a:endParaRPr lang="ja-JP" altLang="en-US" sz="3600" b="1" dirty="0">
              <a:solidFill>
                <a:schemeClr val="bg1"/>
              </a:solidFill>
            </a:endParaRPr>
          </a:p>
        </p:txBody>
      </p:sp>
      <p:sp>
        <p:nvSpPr>
          <p:cNvPr id="20" name="TextBox 19">
            <a:extLst>
              <a:ext uri="{FF2B5EF4-FFF2-40B4-BE49-F238E27FC236}">
                <a16:creationId xmlns:a16="http://schemas.microsoft.com/office/drawing/2014/main" id="{D1D9C9DB-E299-169C-018C-3A8477F774C0}"/>
              </a:ext>
            </a:extLst>
          </p:cNvPr>
          <p:cNvSpPr txBox="1"/>
          <p:nvPr/>
        </p:nvSpPr>
        <p:spPr>
          <a:xfrm>
            <a:off x="190500" y="4715605"/>
            <a:ext cx="2664325" cy="1477328"/>
          </a:xfrm>
          <a:prstGeom prst="rect">
            <a:avLst/>
          </a:prstGeom>
          <a:noFill/>
        </p:spPr>
        <p:txBody>
          <a:bodyPr wrap="square">
            <a:spAutoFit/>
          </a:bodyPr>
          <a:lstStyle/>
          <a:p>
            <a:r>
              <a:rPr lang="en-GB" b="1" i="0" u="none" strike="noStrike" dirty="0">
                <a:solidFill>
                  <a:srgbClr val="FF0000"/>
                </a:solidFill>
                <a:effectLst/>
                <a:latin typeface="Calibri" panose="020F0502020204030204" pitchFamily="34" charset="0"/>
              </a:rPr>
              <a:t>Ensure the BMCA elections take place at the feeder switch level not lower down the media network</a:t>
            </a:r>
            <a:endParaRPr lang="en-US" b="1" dirty="0">
              <a:solidFill>
                <a:srgbClr val="FF0000"/>
              </a:solidFill>
            </a:endParaRPr>
          </a:p>
        </p:txBody>
      </p:sp>
      <p:pic>
        <p:nvPicPr>
          <p:cNvPr id="18" name="Picture 17" descr="Logo, company name&#10;&#10;Description automatically generated">
            <a:extLst>
              <a:ext uri="{FF2B5EF4-FFF2-40B4-BE49-F238E27FC236}">
                <a16:creationId xmlns:a16="http://schemas.microsoft.com/office/drawing/2014/main" id="{F581BB5E-BC5B-05D2-DE05-B75DD08DAD2A}"/>
              </a:ext>
            </a:extLst>
          </p:cNvPr>
          <p:cNvPicPr>
            <a:picLocks noChangeAspect="1"/>
          </p:cNvPicPr>
          <p:nvPr/>
        </p:nvPicPr>
        <p:blipFill>
          <a:blip r:embed="rId9"/>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400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2" nodeType="clickEffect">
                                  <p:stCondLst>
                                    <p:cond delay="0"/>
                                  </p:stCondLst>
                                  <p:childTnLst>
                                    <p:set>
                                      <p:cBhvr>
                                        <p:cTn id="32" dur="1" fill="hold">
                                          <p:stCondLst>
                                            <p:cond delay="0"/>
                                          </p:stCondLst>
                                        </p:cTn>
                                        <p:tgtEl>
                                          <p:spTgt spid="84">
                                            <p:txEl>
                                              <p:pRg st="0" end="0"/>
                                            </p:tx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84">
                                            <p:txEl>
                                              <p:pRg st="2" end="2"/>
                                            </p:txEl>
                                          </p:spTgt>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12" grpId="0"/>
      <p:bldP spid="84" grpId="2" build="allAtOnce"/>
      <p:bldP spid="3" grpId="0" animBg="1"/>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7">
            <a:extLst>
              <a:ext uri="{FF2B5EF4-FFF2-40B4-BE49-F238E27FC236}">
                <a16:creationId xmlns:a16="http://schemas.microsoft.com/office/drawing/2014/main" id="{AFC3F8D0-9C7C-A841-B909-CFB396D47055}"/>
              </a:ext>
            </a:extLst>
          </p:cNvPr>
          <p:cNvSpPr txBox="1">
            <a:spLocks/>
          </p:cNvSpPr>
          <p:nvPr/>
        </p:nvSpPr>
        <p:spPr>
          <a:xfrm>
            <a:off x="1560000" y="248721"/>
            <a:ext cx="103440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Best Master Clock Algorithm</a:t>
            </a:r>
            <a:endParaRPr lang="ja-JP" altLang="en-US" sz="3600" b="1" dirty="0">
              <a:solidFill>
                <a:schemeClr val="bg1"/>
              </a:solidFill>
            </a:endParaRPr>
          </a:p>
        </p:txBody>
      </p:sp>
      <p:pic>
        <p:nvPicPr>
          <p:cNvPr id="20" name="Picture 19" descr="Graphical user interface, text&#10;&#10;Description automatically generated">
            <a:extLst>
              <a:ext uri="{FF2B5EF4-FFF2-40B4-BE49-F238E27FC236}">
                <a16:creationId xmlns:a16="http://schemas.microsoft.com/office/drawing/2014/main" id="{427A09BA-298D-7F53-21C4-0BA099D4152F}"/>
              </a:ext>
            </a:extLst>
          </p:cNvPr>
          <p:cNvPicPr>
            <a:picLocks noChangeAspect="1"/>
          </p:cNvPicPr>
          <p:nvPr/>
        </p:nvPicPr>
        <p:blipFill>
          <a:blip r:embed="rId3"/>
          <a:stretch>
            <a:fillRect/>
          </a:stretch>
        </p:blipFill>
        <p:spPr>
          <a:xfrm>
            <a:off x="2845800" y="1845418"/>
            <a:ext cx="7772400" cy="4371975"/>
          </a:xfrm>
          <a:prstGeom prst="rect">
            <a:avLst/>
          </a:prstGeom>
        </p:spPr>
      </p:pic>
      <p:sp>
        <p:nvSpPr>
          <p:cNvPr id="21" name="Rectangle 20">
            <a:extLst>
              <a:ext uri="{FF2B5EF4-FFF2-40B4-BE49-F238E27FC236}">
                <a16:creationId xmlns:a16="http://schemas.microsoft.com/office/drawing/2014/main" id="{30739953-CB23-5733-F17D-1254790869BD}"/>
              </a:ext>
            </a:extLst>
          </p:cNvPr>
          <p:cNvSpPr/>
          <p:nvPr/>
        </p:nvSpPr>
        <p:spPr>
          <a:xfrm>
            <a:off x="5375305" y="2828658"/>
            <a:ext cx="5033473" cy="188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 company name&#10;&#10;Description automatically generated">
            <a:extLst>
              <a:ext uri="{FF2B5EF4-FFF2-40B4-BE49-F238E27FC236}">
                <a16:creationId xmlns:a16="http://schemas.microsoft.com/office/drawing/2014/main" id="{E9BA6248-AAD9-91D8-FEFC-5F60B367ECDD}"/>
              </a:ext>
            </a:extLst>
          </p:cNvPr>
          <p:cNvPicPr>
            <a:picLocks noChangeAspect="1"/>
          </p:cNvPicPr>
          <p:nvPr/>
        </p:nvPicPr>
        <p:blipFill>
          <a:blip r:embed="rId4"/>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3822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C854CB2-EA81-8E4D-B3E7-723EF22EA3C9}"/>
              </a:ext>
            </a:extLst>
          </p:cNvPr>
          <p:cNvSpPr txBox="1">
            <a:spLocks/>
          </p:cNvSpPr>
          <p:nvPr/>
        </p:nvSpPr>
        <p:spPr>
          <a:xfrm>
            <a:off x="-744000" y="5445000"/>
            <a:ext cx="3268641" cy="92390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Backup </a:t>
            </a:r>
          </a:p>
          <a:p>
            <a:pPr algn="ctr"/>
            <a:r>
              <a:rPr lang="en-US" sz="1600" dirty="0"/>
              <a:t>SPG</a:t>
            </a:r>
          </a:p>
        </p:txBody>
      </p:sp>
      <p:pic>
        <p:nvPicPr>
          <p:cNvPr id="1026" name="Picture 2">
            <a:extLst>
              <a:ext uri="{FF2B5EF4-FFF2-40B4-BE49-F238E27FC236}">
                <a16:creationId xmlns:a16="http://schemas.microsoft.com/office/drawing/2014/main" id="{00962087-24AF-3248-B6C9-901973F23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26234" y="5412671"/>
            <a:ext cx="8069766" cy="111232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5AADAD0-A6ED-2042-93B3-F53D30E1F4CE}"/>
              </a:ext>
            </a:extLst>
          </p:cNvPr>
          <p:cNvSpPr txBox="1">
            <a:spLocks/>
          </p:cNvSpPr>
          <p:nvPr/>
        </p:nvSpPr>
        <p:spPr>
          <a:xfrm>
            <a:off x="-744000" y="1412999"/>
            <a:ext cx="3320673" cy="79255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FF0000"/>
                </a:solidFill>
              </a:rPr>
              <a:t>Primary  </a:t>
            </a:r>
          </a:p>
          <a:p>
            <a:pPr algn="ctr"/>
            <a:r>
              <a:rPr lang="en-US" sz="1600" dirty="0">
                <a:solidFill>
                  <a:srgbClr val="FF0000"/>
                </a:solidFill>
              </a:rPr>
              <a:t>SPG</a:t>
            </a:r>
          </a:p>
        </p:txBody>
      </p:sp>
      <p:grpSp>
        <p:nvGrpSpPr>
          <p:cNvPr id="33" name="Group 32">
            <a:extLst>
              <a:ext uri="{FF2B5EF4-FFF2-40B4-BE49-F238E27FC236}">
                <a16:creationId xmlns:a16="http://schemas.microsoft.com/office/drawing/2014/main" id="{4DD6771D-54C0-1544-860F-BBFC460B2CF8}"/>
              </a:ext>
            </a:extLst>
          </p:cNvPr>
          <p:cNvGrpSpPr/>
          <p:nvPr/>
        </p:nvGrpSpPr>
        <p:grpSpPr>
          <a:xfrm>
            <a:off x="-344690" y="2133000"/>
            <a:ext cx="9968690" cy="3661043"/>
            <a:chOff x="-344690" y="2174543"/>
            <a:chExt cx="9449795" cy="3619500"/>
          </a:xfrm>
        </p:grpSpPr>
        <p:pic>
          <p:nvPicPr>
            <p:cNvPr id="6" name="Picture 5">
              <a:extLst>
                <a:ext uri="{FF2B5EF4-FFF2-40B4-BE49-F238E27FC236}">
                  <a16:creationId xmlns:a16="http://schemas.microsoft.com/office/drawing/2014/main" id="{6A223F5B-9E6F-6C4C-803D-EAC69D246551}"/>
                </a:ext>
              </a:extLst>
            </p:cNvPr>
            <p:cNvPicPr>
              <a:picLocks noChangeAspect="1"/>
            </p:cNvPicPr>
            <p:nvPr/>
          </p:nvPicPr>
          <p:blipFill>
            <a:blip r:embed="rId4"/>
            <a:stretch>
              <a:fillRect/>
            </a:stretch>
          </p:blipFill>
          <p:spPr>
            <a:xfrm>
              <a:off x="1612105" y="2174543"/>
              <a:ext cx="7493000" cy="3619500"/>
            </a:xfrm>
            <a:prstGeom prst="rect">
              <a:avLst/>
            </a:prstGeom>
          </p:spPr>
        </p:pic>
        <p:sp>
          <p:nvSpPr>
            <p:cNvPr id="11" name="Title 1">
              <a:extLst>
                <a:ext uri="{FF2B5EF4-FFF2-40B4-BE49-F238E27FC236}">
                  <a16:creationId xmlns:a16="http://schemas.microsoft.com/office/drawing/2014/main" id="{806C4A2A-9F69-AB4D-B582-5C418DAFC05D}"/>
                </a:ext>
              </a:extLst>
            </p:cNvPr>
            <p:cNvSpPr txBox="1">
              <a:spLocks/>
            </p:cNvSpPr>
            <p:nvPr/>
          </p:nvSpPr>
          <p:spPr>
            <a:xfrm>
              <a:off x="-344690" y="3664807"/>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ECO</a:t>
              </a:r>
            </a:p>
          </p:txBody>
        </p:sp>
      </p:grpSp>
      <p:grpSp>
        <p:nvGrpSpPr>
          <p:cNvPr id="3" name="Group 2">
            <a:extLst>
              <a:ext uri="{FF2B5EF4-FFF2-40B4-BE49-F238E27FC236}">
                <a16:creationId xmlns:a16="http://schemas.microsoft.com/office/drawing/2014/main" id="{AFD8856B-91F9-A849-A4AE-198B58A4BA4C}"/>
              </a:ext>
            </a:extLst>
          </p:cNvPr>
          <p:cNvGrpSpPr/>
          <p:nvPr/>
        </p:nvGrpSpPr>
        <p:grpSpPr>
          <a:xfrm>
            <a:off x="2161066" y="2709000"/>
            <a:ext cx="1288336" cy="2591999"/>
            <a:chOff x="2161066" y="2855613"/>
            <a:chExt cx="1288336" cy="2301387"/>
          </a:xfrm>
        </p:grpSpPr>
        <p:cxnSp>
          <p:nvCxnSpPr>
            <p:cNvPr id="13" name="Straight Arrow Connector 12">
              <a:extLst>
                <a:ext uri="{FF2B5EF4-FFF2-40B4-BE49-F238E27FC236}">
                  <a16:creationId xmlns:a16="http://schemas.microsoft.com/office/drawing/2014/main" id="{4B9A5608-5106-EB42-A636-10C4A7A2B7F1}"/>
                </a:ext>
              </a:extLst>
            </p:cNvPr>
            <p:cNvCxnSpPr>
              <a:cxnSpLocks/>
            </p:cNvCxnSpPr>
            <p:nvPr/>
          </p:nvCxnSpPr>
          <p:spPr>
            <a:xfrm>
              <a:off x="3432000" y="2855613"/>
              <a:ext cx="0" cy="809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01EFB88D-E44B-2441-AF4E-20F19F081687}"/>
                </a:ext>
              </a:extLst>
            </p:cNvPr>
            <p:cNvSpPr txBox="1">
              <a:spLocks/>
            </p:cNvSpPr>
            <p:nvPr/>
          </p:nvSpPr>
          <p:spPr>
            <a:xfrm>
              <a:off x="2165319" y="2982473"/>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BB</a:t>
              </a:r>
            </a:p>
          </p:txBody>
        </p:sp>
        <p:sp>
          <p:nvSpPr>
            <p:cNvPr id="27" name="Title 1">
              <a:extLst>
                <a:ext uri="{FF2B5EF4-FFF2-40B4-BE49-F238E27FC236}">
                  <a16:creationId xmlns:a16="http://schemas.microsoft.com/office/drawing/2014/main" id="{245385DC-967E-3A4F-8D00-7F945C31AAB6}"/>
                </a:ext>
              </a:extLst>
            </p:cNvPr>
            <p:cNvSpPr txBox="1">
              <a:spLocks/>
            </p:cNvSpPr>
            <p:nvPr/>
          </p:nvSpPr>
          <p:spPr>
            <a:xfrm>
              <a:off x="2161066" y="447560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BB</a:t>
              </a:r>
            </a:p>
          </p:txBody>
        </p:sp>
        <p:cxnSp>
          <p:nvCxnSpPr>
            <p:cNvPr id="31" name="Straight Arrow Connector 30">
              <a:extLst>
                <a:ext uri="{FF2B5EF4-FFF2-40B4-BE49-F238E27FC236}">
                  <a16:creationId xmlns:a16="http://schemas.microsoft.com/office/drawing/2014/main" id="{378BF0FD-FC0E-0748-98D5-421B6D61510A}"/>
                </a:ext>
              </a:extLst>
            </p:cNvPr>
            <p:cNvCxnSpPr>
              <a:cxnSpLocks/>
            </p:cNvCxnSpPr>
            <p:nvPr/>
          </p:nvCxnSpPr>
          <p:spPr>
            <a:xfrm flipV="1">
              <a:off x="3449402" y="4293001"/>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C733572-7762-1541-897C-DE37325D34A6}"/>
              </a:ext>
            </a:extLst>
          </p:cNvPr>
          <p:cNvGrpSpPr/>
          <p:nvPr/>
        </p:nvGrpSpPr>
        <p:grpSpPr>
          <a:xfrm>
            <a:off x="3461721" y="2704010"/>
            <a:ext cx="1194279" cy="2573383"/>
            <a:chOff x="3461721" y="2855613"/>
            <a:chExt cx="1194279" cy="2313830"/>
          </a:xfrm>
        </p:grpSpPr>
        <p:cxnSp>
          <p:nvCxnSpPr>
            <p:cNvPr id="18" name="Straight Arrow Connector 17">
              <a:extLst>
                <a:ext uri="{FF2B5EF4-FFF2-40B4-BE49-F238E27FC236}">
                  <a16:creationId xmlns:a16="http://schemas.microsoft.com/office/drawing/2014/main" id="{DBF848E3-4A44-8747-978B-5B0BB6A29707}"/>
                </a:ext>
              </a:extLst>
            </p:cNvPr>
            <p:cNvCxnSpPr>
              <a:cxnSpLocks/>
            </p:cNvCxnSpPr>
            <p:nvPr/>
          </p:nvCxnSpPr>
          <p:spPr>
            <a:xfrm>
              <a:off x="4656000" y="2855613"/>
              <a:ext cx="0" cy="809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9FB12597-15F2-8F45-8D5A-01EFF506C07E}"/>
                </a:ext>
              </a:extLst>
            </p:cNvPr>
            <p:cNvSpPr txBox="1">
              <a:spLocks/>
            </p:cNvSpPr>
            <p:nvPr/>
          </p:nvSpPr>
          <p:spPr>
            <a:xfrm>
              <a:off x="3465974" y="296707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Tri-Level Sync</a:t>
              </a:r>
            </a:p>
          </p:txBody>
        </p:sp>
        <p:sp>
          <p:nvSpPr>
            <p:cNvPr id="28" name="Title 1">
              <a:extLst>
                <a:ext uri="{FF2B5EF4-FFF2-40B4-BE49-F238E27FC236}">
                  <a16:creationId xmlns:a16="http://schemas.microsoft.com/office/drawing/2014/main" id="{F56898A8-AA3E-C84B-B07E-678E5E48D5B9}"/>
                </a:ext>
              </a:extLst>
            </p:cNvPr>
            <p:cNvSpPr txBox="1">
              <a:spLocks/>
            </p:cNvSpPr>
            <p:nvPr/>
          </p:nvSpPr>
          <p:spPr>
            <a:xfrm>
              <a:off x="3461721" y="4460201"/>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Tri-Level Sync</a:t>
              </a:r>
            </a:p>
          </p:txBody>
        </p:sp>
        <p:cxnSp>
          <p:nvCxnSpPr>
            <p:cNvPr id="37" name="Straight Arrow Connector 36">
              <a:extLst>
                <a:ext uri="{FF2B5EF4-FFF2-40B4-BE49-F238E27FC236}">
                  <a16:creationId xmlns:a16="http://schemas.microsoft.com/office/drawing/2014/main" id="{59058B75-FD29-8D4E-BA6C-D9DBF6097DA8}"/>
                </a:ext>
              </a:extLst>
            </p:cNvPr>
            <p:cNvCxnSpPr>
              <a:cxnSpLocks/>
            </p:cNvCxnSpPr>
            <p:nvPr/>
          </p:nvCxnSpPr>
          <p:spPr>
            <a:xfrm flipV="1">
              <a:off x="4656000" y="4305444"/>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A9283F4B-6684-3648-BDAE-DADE791FBA4B}"/>
              </a:ext>
            </a:extLst>
          </p:cNvPr>
          <p:cNvGrpSpPr/>
          <p:nvPr/>
        </p:nvGrpSpPr>
        <p:grpSpPr>
          <a:xfrm>
            <a:off x="5291224" y="2709000"/>
            <a:ext cx="1267816" cy="2592000"/>
            <a:chOff x="5291224" y="2855613"/>
            <a:chExt cx="1267816" cy="2313830"/>
          </a:xfrm>
        </p:grpSpPr>
        <p:sp>
          <p:nvSpPr>
            <p:cNvPr id="22" name="Title 1">
              <a:extLst>
                <a:ext uri="{FF2B5EF4-FFF2-40B4-BE49-F238E27FC236}">
                  <a16:creationId xmlns:a16="http://schemas.microsoft.com/office/drawing/2014/main" id="{C1DB13E0-1E58-8243-ABDD-9323EF03170A}"/>
                </a:ext>
              </a:extLst>
            </p:cNvPr>
            <p:cNvSpPr txBox="1">
              <a:spLocks/>
            </p:cNvSpPr>
            <p:nvPr/>
          </p:nvSpPr>
          <p:spPr>
            <a:xfrm>
              <a:off x="5448000" y="296707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SD/HD</a:t>
              </a:r>
            </a:p>
            <a:p>
              <a:r>
                <a:rPr lang="en-US" sz="1200" dirty="0">
                  <a:solidFill>
                    <a:srgbClr val="FF0000"/>
                  </a:solidFill>
                </a:rPr>
                <a:t>SDI</a:t>
              </a:r>
            </a:p>
            <a:p>
              <a:r>
                <a:rPr lang="en-US" sz="1200" dirty="0">
                  <a:solidFill>
                    <a:srgbClr val="FF0000"/>
                  </a:solidFill>
                </a:rPr>
                <a:t>Black</a:t>
              </a:r>
            </a:p>
          </p:txBody>
        </p:sp>
        <p:cxnSp>
          <p:nvCxnSpPr>
            <p:cNvPr id="23" name="Straight Arrow Connector 22">
              <a:extLst>
                <a:ext uri="{FF2B5EF4-FFF2-40B4-BE49-F238E27FC236}">
                  <a16:creationId xmlns:a16="http://schemas.microsoft.com/office/drawing/2014/main" id="{32C085CA-E525-8648-BA62-78AE149E0ECB}"/>
                </a:ext>
              </a:extLst>
            </p:cNvPr>
            <p:cNvCxnSpPr>
              <a:cxnSpLocks/>
            </p:cNvCxnSpPr>
            <p:nvPr/>
          </p:nvCxnSpPr>
          <p:spPr>
            <a:xfrm>
              <a:off x="5312542" y="2855613"/>
              <a:ext cx="0" cy="809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AD065243-7AEC-1945-B33C-87882DD3C9DA}"/>
                </a:ext>
              </a:extLst>
            </p:cNvPr>
            <p:cNvSpPr txBox="1">
              <a:spLocks/>
            </p:cNvSpPr>
            <p:nvPr/>
          </p:nvSpPr>
          <p:spPr>
            <a:xfrm>
              <a:off x="5443747" y="4460201"/>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SD/HD</a:t>
              </a:r>
            </a:p>
            <a:p>
              <a:r>
                <a:rPr lang="en-US" sz="1200" dirty="0"/>
                <a:t>SDI</a:t>
              </a:r>
            </a:p>
            <a:p>
              <a:r>
                <a:rPr lang="en-US" sz="1200" dirty="0"/>
                <a:t>Black</a:t>
              </a:r>
            </a:p>
          </p:txBody>
        </p:sp>
        <p:cxnSp>
          <p:nvCxnSpPr>
            <p:cNvPr id="39" name="Straight Arrow Connector 38">
              <a:extLst>
                <a:ext uri="{FF2B5EF4-FFF2-40B4-BE49-F238E27FC236}">
                  <a16:creationId xmlns:a16="http://schemas.microsoft.com/office/drawing/2014/main" id="{123E4D25-C613-9E43-A5FC-8B21FAB42D3F}"/>
                </a:ext>
              </a:extLst>
            </p:cNvPr>
            <p:cNvCxnSpPr>
              <a:cxnSpLocks/>
            </p:cNvCxnSpPr>
            <p:nvPr/>
          </p:nvCxnSpPr>
          <p:spPr>
            <a:xfrm flipV="1">
              <a:off x="5291224" y="4305444"/>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FFEB2B2-9CE5-804D-B5A3-38EDDEE1D1B3}"/>
              </a:ext>
            </a:extLst>
          </p:cNvPr>
          <p:cNvGrpSpPr/>
          <p:nvPr/>
        </p:nvGrpSpPr>
        <p:grpSpPr>
          <a:xfrm>
            <a:off x="6168000" y="2709000"/>
            <a:ext cx="1876253" cy="2592000"/>
            <a:chOff x="6168000" y="2882227"/>
            <a:chExt cx="1876253" cy="2274773"/>
          </a:xfrm>
        </p:grpSpPr>
        <p:cxnSp>
          <p:nvCxnSpPr>
            <p:cNvPr id="24" name="Straight Arrow Connector 23">
              <a:extLst>
                <a:ext uri="{FF2B5EF4-FFF2-40B4-BE49-F238E27FC236}">
                  <a16:creationId xmlns:a16="http://schemas.microsoft.com/office/drawing/2014/main" id="{2C9CD25D-7AF9-FC4A-8261-8DDD5F360F21}"/>
                </a:ext>
              </a:extLst>
            </p:cNvPr>
            <p:cNvCxnSpPr>
              <a:cxnSpLocks/>
            </p:cNvCxnSpPr>
            <p:nvPr/>
          </p:nvCxnSpPr>
          <p:spPr>
            <a:xfrm>
              <a:off x="6168000" y="2882227"/>
              <a:ext cx="0" cy="782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2B709F8D-EF82-0C44-98EC-9FFFD36A15C4}"/>
                </a:ext>
              </a:extLst>
            </p:cNvPr>
            <p:cNvSpPr txBox="1">
              <a:spLocks/>
            </p:cNvSpPr>
            <p:nvPr/>
          </p:nvSpPr>
          <p:spPr>
            <a:xfrm>
              <a:off x="6312000" y="2982473"/>
              <a:ext cx="173225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Digital Audio</a:t>
              </a:r>
            </a:p>
            <a:p>
              <a:r>
                <a:rPr lang="en-US" sz="1200" dirty="0">
                  <a:solidFill>
                    <a:srgbClr val="FF0000"/>
                  </a:solidFill>
                </a:rPr>
                <a:t>AES/EBU</a:t>
              </a:r>
            </a:p>
            <a:p>
              <a:r>
                <a:rPr lang="en-US" sz="1200" dirty="0">
                  <a:solidFill>
                    <a:srgbClr val="FF0000"/>
                  </a:solidFill>
                </a:rPr>
                <a:t>Reference</a:t>
              </a:r>
            </a:p>
          </p:txBody>
        </p:sp>
        <p:sp>
          <p:nvSpPr>
            <p:cNvPr id="30" name="Title 1">
              <a:extLst>
                <a:ext uri="{FF2B5EF4-FFF2-40B4-BE49-F238E27FC236}">
                  <a16:creationId xmlns:a16="http://schemas.microsoft.com/office/drawing/2014/main" id="{A39EDBEC-8252-3D4A-84A9-D8CAB657D15A}"/>
                </a:ext>
              </a:extLst>
            </p:cNvPr>
            <p:cNvSpPr txBox="1">
              <a:spLocks/>
            </p:cNvSpPr>
            <p:nvPr/>
          </p:nvSpPr>
          <p:spPr>
            <a:xfrm>
              <a:off x="6307747" y="4475602"/>
              <a:ext cx="173225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Digital Audio</a:t>
              </a:r>
            </a:p>
            <a:p>
              <a:r>
                <a:rPr lang="en-US" sz="1200" dirty="0"/>
                <a:t>AES/EBU</a:t>
              </a:r>
            </a:p>
            <a:p>
              <a:r>
                <a:rPr lang="en-US" sz="1200" dirty="0"/>
                <a:t>Reference</a:t>
              </a:r>
            </a:p>
          </p:txBody>
        </p:sp>
        <p:cxnSp>
          <p:nvCxnSpPr>
            <p:cNvPr id="40" name="Straight Arrow Connector 39">
              <a:extLst>
                <a:ext uri="{FF2B5EF4-FFF2-40B4-BE49-F238E27FC236}">
                  <a16:creationId xmlns:a16="http://schemas.microsoft.com/office/drawing/2014/main" id="{4770D151-FB95-4D46-A29A-058ECBA0CD70}"/>
                </a:ext>
              </a:extLst>
            </p:cNvPr>
            <p:cNvCxnSpPr>
              <a:cxnSpLocks/>
            </p:cNvCxnSpPr>
            <p:nvPr/>
          </p:nvCxnSpPr>
          <p:spPr>
            <a:xfrm flipV="1">
              <a:off x="6168000" y="4293001"/>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F280B87-5A4C-7B4E-9C97-35DA0335B454}"/>
              </a:ext>
            </a:extLst>
          </p:cNvPr>
          <p:cNvGrpSpPr/>
          <p:nvPr/>
        </p:nvGrpSpPr>
        <p:grpSpPr>
          <a:xfrm>
            <a:off x="9552000" y="3573000"/>
            <a:ext cx="2683018" cy="625240"/>
            <a:chOff x="9056214" y="3683602"/>
            <a:chExt cx="2683018" cy="625240"/>
          </a:xfrm>
        </p:grpSpPr>
        <p:sp>
          <p:nvSpPr>
            <p:cNvPr id="42" name="Down Arrow 41">
              <a:extLst>
                <a:ext uri="{FF2B5EF4-FFF2-40B4-BE49-F238E27FC236}">
                  <a16:creationId xmlns:a16="http://schemas.microsoft.com/office/drawing/2014/main" id="{69B7E0F8-CCEF-7C49-995F-D66E39384BF6}"/>
                </a:ext>
              </a:extLst>
            </p:cNvPr>
            <p:cNvSpPr/>
            <p:nvPr/>
          </p:nvSpPr>
          <p:spPr>
            <a:xfrm rot="16200000">
              <a:off x="9001302" y="3749930"/>
              <a:ext cx="613824" cy="5040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4" name="Title 1">
              <a:extLst>
                <a:ext uri="{FF2B5EF4-FFF2-40B4-BE49-F238E27FC236}">
                  <a16:creationId xmlns:a16="http://schemas.microsoft.com/office/drawing/2014/main" id="{C3483405-66D1-4D4B-9F32-1C113B031BCB}"/>
                </a:ext>
              </a:extLst>
            </p:cNvPr>
            <p:cNvSpPr txBox="1">
              <a:spLocks/>
            </p:cNvSpPr>
            <p:nvPr/>
          </p:nvSpPr>
          <p:spPr>
            <a:xfrm>
              <a:off x="9128214" y="3683602"/>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To</a:t>
              </a:r>
            </a:p>
            <a:p>
              <a:pPr algn="ctr"/>
              <a:r>
                <a:rPr lang="en-US" sz="1600" dirty="0"/>
                <a:t>Distribution</a:t>
              </a:r>
            </a:p>
            <a:p>
              <a:pPr algn="ctr"/>
              <a:r>
                <a:rPr lang="en-US" sz="1600" dirty="0"/>
                <a:t>Amplifiers</a:t>
              </a:r>
            </a:p>
          </p:txBody>
        </p:sp>
      </p:grpSp>
      <p:pic>
        <p:nvPicPr>
          <p:cNvPr id="51" name="Picture 2">
            <a:extLst>
              <a:ext uri="{FF2B5EF4-FFF2-40B4-BE49-F238E27FC236}">
                <a16:creationId xmlns:a16="http://schemas.microsoft.com/office/drawing/2014/main" id="{00962087-24AF-3248-B6C9-901973F23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32000" y="1485000"/>
            <a:ext cx="7920000" cy="1086367"/>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7">
            <a:extLst>
              <a:ext uri="{FF2B5EF4-FFF2-40B4-BE49-F238E27FC236}">
                <a16:creationId xmlns:a16="http://schemas.microsoft.com/office/drawing/2014/main" id="{8B62C164-155F-5A6C-8AC3-4DE6FAD505F5}"/>
              </a:ext>
            </a:extLst>
          </p:cNvPr>
          <p:cNvSpPr txBox="1">
            <a:spLocks/>
          </p:cNvSpPr>
          <p:nvPr/>
        </p:nvSpPr>
        <p:spPr>
          <a:xfrm>
            <a:off x="1560000" y="248721"/>
            <a:ext cx="103440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Sync Pulse Generators (SPG’s)</a:t>
            </a:r>
            <a:endParaRPr lang="ja-JP" altLang="en-US" sz="3600" b="1" dirty="0">
              <a:solidFill>
                <a:schemeClr val="bg1"/>
              </a:solidFill>
            </a:endParaRPr>
          </a:p>
        </p:txBody>
      </p:sp>
      <p:grpSp>
        <p:nvGrpSpPr>
          <p:cNvPr id="32" name="Group 31">
            <a:extLst>
              <a:ext uri="{FF2B5EF4-FFF2-40B4-BE49-F238E27FC236}">
                <a16:creationId xmlns:a16="http://schemas.microsoft.com/office/drawing/2014/main" id="{DB0F1FBC-D7F7-7FC0-36AE-264A6C860F40}"/>
              </a:ext>
            </a:extLst>
          </p:cNvPr>
          <p:cNvGrpSpPr/>
          <p:nvPr/>
        </p:nvGrpSpPr>
        <p:grpSpPr>
          <a:xfrm>
            <a:off x="1399236" y="1406699"/>
            <a:ext cx="512066" cy="488192"/>
            <a:chOff x="1399236" y="1406699"/>
            <a:chExt cx="512066" cy="488192"/>
          </a:xfrm>
        </p:grpSpPr>
        <p:grpSp>
          <p:nvGrpSpPr>
            <p:cNvPr id="2" name="Group 1">
              <a:extLst>
                <a:ext uri="{FF2B5EF4-FFF2-40B4-BE49-F238E27FC236}">
                  <a16:creationId xmlns:a16="http://schemas.microsoft.com/office/drawing/2014/main" id="{7A2613DF-F07E-1665-A3C5-79CC54F5A441}"/>
                </a:ext>
              </a:extLst>
            </p:cNvPr>
            <p:cNvGrpSpPr/>
            <p:nvPr/>
          </p:nvGrpSpPr>
          <p:grpSpPr>
            <a:xfrm>
              <a:off x="1399236" y="1406699"/>
              <a:ext cx="426496" cy="488192"/>
              <a:chOff x="722092" y="4672269"/>
              <a:chExt cx="426496" cy="488192"/>
            </a:xfrm>
          </p:grpSpPr>
          <p:pic>
            <p:nvPicPr>
              <p:cNvPr id="12" name="Picture 47" descr="GPS-SPG8000.png">
                <a:extLst>
                  <a:ext uri="{FF2B5EF4-FFF2-40B4-BE49-F238E27FC236}">
                    <a16:creationId xmlns:a16="http://schemas.microsoft.com/office/drawing/2014/main" id="{51AF98DE-6CB8-2605-4C3D-3F133F388BA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AEB02B0A-D8D2-A18D-5F20-47DFF58B6932}"/>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cxnSp>
          <p:nvCxnSpPr>
            <p:cNvPr id="25" name="Straight Connector 24">
              <a:extLst>
                <a:ext uri="{FF2B5EF4-FFF2-40B4-BE49-F238E27FC236}">
                  <a16:creationId xmlns:a16="http://schemas.microsoft.com/office/drawing/2014/main" id="{78D71763-086B-D2DB-3A4D-B357EE87B503}"/>
                </a:ext>
              </a:extLst>
            </p:cNvPr>
            <p:cNvCxnSpPr>
              <a:cxnSpLocks/>
            </p:cNvCxnSpPr>
            <p:nvPr/>
          </p:nvCxnSpPr>
          <p:spPr>
            <a:xfrm>
              <a:off x="1626234" y="1874266"/>
              <a:ext cx="285068"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90F9EF1F-3F0D-8EF1-383A-59E5D88939D8}"/>
              </a:ext>
            </a:extLst>
          </p:cNvPr>
          <p:cNvGrpSpPr/>
          <p:nvPr/>
        </p:nvGrpSpPr>
        <p:grpSpPr>
          <a:xfrm>
            <a:off x="1390826" y="5383899"/>
            <a:ext cx="512066" cy="488192"/>
            <a:chOff x="1399236" y="1406699"/>
            <a:chExt cx="512066" cy="488192"/>
          </a:xfrm>
        </p:grpSpPr>
        <p:grpSp>
          <p:nvGrpSpPr>
            <p:cNvPr id="36" name="Group 35">
              <a:extLst>
                <a:ext uri="{FF2B5EF4-FFF2-40B4-BE49-F238E27FC236}">
                  <a16:creationId xmlns:a16="http://schemas.microsoft.com/office/drawing/2014/main" id="{A0B45DC0-8DC2-0D0A-15A9-C88C8ABC23D1}"/>
                </a:ext>
              </a:extLst>
            </p:cNvPr>
            <p:cNvGrpSpPr/>
            <p:nvPr/>
          </p:nvGrpSpPr>
          <p:grpSpPr>
            <a:xfrm>
              <a:off x="1399236" y="1406699"/>
              <a:ext cx="426496" cy="488192"/>
              <a:chOff x="722092" y="4672269"/>
              <a:chExt cx="426496" cy="488192"/>
            </a:xfrm>
          </p:grpSpPr>
          <p:pic>
            <p:nvPicPr>
              <p:cNvPr id="41" name="Picture 47" descr="GPS-SPG8000.png">
                <a:extLst>
                  <a:ext uri="{FF2B5EF4-FFF2-40B4-BE49-F238E27FC236}">
                    <a16:creationId xmlns:a16="http://schemas.microsoft.com/office/drawing/2014/main" id="{6737F897-5647-D904-CA3F-58B386EE94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a16="http://schemas.microsoft.com/office/drawing/2014/main" id="{0B201A60-17A4-7DB7-EE14-FCC8D111A617}"/>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cxnSp>
          <p:nvCxnSpPr>
            <p:cNvPr id="38" name="Straight Connector 37">
              <a:extLst>
                <a:ext uri="{FF2B5EF4-FFF2-40B4-BE49-F238E27FC236}">
                  <a16:creationId xmlns:a16="http://schemas.microsoft.com/office/drawing/2014/main" id="{F686564C-F958-B6D4-C262-2D3A3221A81D}"/>
                </a:ext>
              </a:extLst>
            </p:cNvPr>
            <p:cNvCxnSpPr>
              <a:cxnSpLocks/>
            </p:cNvCxnSpPr>
            <p:nvPr/>
          </p:nvCxnSpPr>
          <p:spPr>
            <a:xfrm>
              <a:off x="1626234" y="1874266"/>
              <a:ext cx="285068"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15" name="Picture 14" descr="Logo, company name&#10;&#10;Description automatically generated">
            <a:extLst>
              <a:ext uri="{FF2B5EF4-FFF2-40B4-BE49-F238E27FC236}">
                <a16:creationId xmlns:a16="http://schemas.microsoft.com/office/drawing/2014/main" id="{1D4FE346-6132-6E5B-9E20-328DD4C515E7}"/>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83832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0962087-24AF-3248-B6C9-901973F23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26234" y="5412671"/>
            <a:ext cx="8069766" cy="11123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DD6771D-54C0-1544-860F-BBFC460B2CF8}"/>
              </a:ext>
            </a:extLst>
          </p:cNvPr>
          <p:cNvGrpSpPr/>
          <p:nvPr/>
        </p:nvGrpSpPr>
        <p:grpSpPr>
          <a:xfrm>
            <a:off x="-344690" y="2133000"/>
            <a:ext cx="9968690" cy="3661043"/>
            <a:chOff x="-344690" y="2174543"/>
            <a:chExt cx="9449795" cy="3619500"/>
          </a:xfrm>
        </p:grpSpPr>
        <p:pic>
          <p:nvPicPr>
            <p:cNvPr id="6" name="Picture 5">
              <a:extLst>
                <a:ext uri="{FF2B5EF4-FFF2-40B4-BE49-F238E27FC236}">
                  <a16:creationId xmlns:a16="http://schemas.microsoft.com/office/drawing/2014/main" id="{6A223F5B-9E6F-6C4C-803D-EAC69D246551}"/>
                </a:ext>
              </a:extLst>
            </p:cNvPr>
            <p:cNvPicPr>
              <a:picLocks noChangeAspect="1"/>
            </p:cNvPicPr>
            <p:nvPr/>
          </p:nvPicPr>
          <p:blipFill>
            <a:blip r:embed="rId4"/>
            <a:stretch>
              <a:fillRect/>
            </a:stretch>
          </p:blipFill>
          <p:spPr>
            <a:xfrm>
              <a:off x="1612105" y="2174543"/>
              <a:ext cx="7493000" cy="3619500"/>
            </a:xfrm>
            <a:prstGeom prst="rect">
              <a:avLst/>
            </a:prstGeom>
          </p:spPr>
        </p:pic>
        <p:sp>
          <p:nvSpPr>
            <p:cNvPr id="7" name="Title 1">
              <a:extLst>
                <a:ext uri="{FF2B5EF4-FFF2-40B4-BE49-F238E27FC236}">
                  <a16:creationId xmlns:a16="http://schemas.microsoft.com/office/drawing/2014/main" id="{806C4A2A-9F69-AB4D-B582-5C418DAFC05D}"/>
                </a:ext>
              </a:extLst>
            </p:cNvPr>
            <p:cNvSpPr txBox="1">
              <a:spLocks/>
            </p:cNvSpPr>
            <p:nvPr/>
          </p:nvSpPr>
          <p:spPr>
            <a:xfrm>
              <a:off x="-344690" y="3664807"/>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ECO</a:t>
              </a:r>
            </a:p>
          </p:txBody>
        </p:sp>
      </p:grpSp>
      <p:grpSp>
        <p:nvGrpSpPr>
          <p:cNvPr id="8" name="Group 7">
            <a:extLst>
              <a:ext uri="{FF2B5EF4-FFF2-40B4-BE49-F238E27FC236}">
                <a16:creationId xmlns:a16="http://schemas.microsoft.com/office/drawing/2014/main" id="{AFD8856B-91F9-A849-A4AE-198B58A4BA4C}"/>
              </a:ext>
            </a:extLst>
          </p:cNvPr>
          <p:cNvGrpSpPr/>
          <p:nvPr/>
        </p:nvGrpSpPr>
        <p:grpSpPr>
          <a:xfrm>
            <a:off x="2161066" y="2709000"/>
            <a:ext cx="1288336" cy="2591999"/>
            <a:chOff x="2161066" y="2855613"/>
            <a:chExt cx="1288336" cy="2301387"/>
          </a:xfrm>
        </p:grpSpPr>
        <p:cxnSp>
          <p:nvCxnSpPr>
            <p:cNvPr id="9" name="Straight Arrow Connector 8">
              <a:extLst>
                <a:ext uri="{FF2B5EF4-FFF2-40B4-BE49-F238E27FC236}">
                  <a16:creationId xmlns:a16="http://schemas.microsoft.com/office/drawing/2014/main" id="{4B9A5608-5106-EB42-A636-10C4A7A2B7F1}"/>
                </a:ext>
              </a:extLst>
            </p:cNvPr>
            <p:cNvCxnSpPr>
              <a:cxnSpLocks/>
            </p:cNvCxnSpPr>
            <p:nvPr/>
          </p:nvCxnSpPr>
          <p:spPr>
            <a:xfrm>
              <a:off x="3432000" y="2855613"/>
              <a:ext cx="0" cy="809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1EFB88D-E44B-2441-AF4E-20F19F081687}"/>
                </a:ext>
              </a:extLst>
            </p:cNvPr>
            <p:cNvSpPr txBox="1">
              <a:spLocks/>
            </p:cNvSpPr>
            <p:nvPr/>
          </p:nvSpPr>
          <p:spPr>
            <a:xfrm>
              <a:off x="2165319" y="2982473"/>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BB</a:t>
              </a:r>
            </a:p>
          </p:txBody>
        </p:sp>
        <p:sp>
          <p:nvSpPr>
            <p:cNvPr id="11" name="Title 1">
              <a:extLst>
                <a:ext uri="{FF2B5EF4-FFF2-40B4-BE49-F238E27FC236}">
                  <a16:creationId xmlns:a16="http://schemas.microsoft.com/office/drawing/2014/main" id="{245385DC-967E-3A4F-8D00-7F945C31AAB6}"/>
                </a:ext>
              </a:extLst>
            </p:cNvPr>
            <p:cNvSpPr txBox="1">
              <a:spLocks/>
            </p:cNvSpPr>
            <p:nvPr/>
          </p:nvSpPr>
          <p:spPr>
            <a:xfrm>
              <a:off x="2161066" y="447560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BB</a:t>
              </a:r>
            </a:p>
          </p:txBody>
        </p:sp>
        <p:cxnSp>
          <p:nvCxnSpPr>
            <p:cNvPr id="12" name="Straight Arrow Connector 11">
              <a:extLst>
                <a:ext uri="{FF2B5EF4-FFF2-40B4-BE49-F238E27FC236}">
                  <a16:creationId xmlns:a16="http://schemas.microsoft.com/office/drawing/2014/main" id="{378BF0FD-FC0E-0748-98D5-421B6D61510A}"/>
                </a:ext>
              </a:extLst>
            </p:cNvPr>
            <p:cNvCxnSpPr>
              <a:cxnSpLocks/>
            </p:cNvCxnSpPr>
            <p:nvPr/>
          </p:nvCxnSpPr>
          <p:spPr>
            <a:xfrm flipV="1">
              <a:off x="3449402" y="4293001"/>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C733572-7762-1541-897C-DE37325D34A6}"/>
              </a:ext>
            </a:extLst>
          </p:cNvPr>
          <p:cNvGrpSpPr/>
          <p:nvPr/>
        </p:nvGrpSpPr>
        <p:grpSpPr>
          <a:xfrm>
            <a:off x="3461721" y="2704010"/>
            <a:ext cx="1194279" cy="2573383"/>
            <a:chOff x="3461721" y="2855613"/>
            <a:chExt cx="1194279" cy="2313830"/>
          </a:xfrm>
        </p:grpSpPr>
        <p:cxnSp>
          <p:nvCxnSpPr>
            <p:cNvPr id="14" name="Straight Arrow Connector 13">
              <a:extLst>
                <a:ext uri="{FF2B5EF4-FFF2-40B4-BE49-F238E27FC236}">
                  <a16:creationId xmlns:a16="http://schemas.microsoft.com/office/drawing/2014/main" id="{DBF848E3-4A44-8747-978B-5B0BB6A29707}"/>
                </a:ext>
              </a:extLst>
            </p:cNvPr>
            <p:cNvCxnSpPr>
              <a:cxnSpLocks/>
            </p:cNvCxnSpPr>
            <p:nvPr/>
          </p:nvCxnSpPr>
          <p:spPr>
            <a:xfrm>
              <a:off x="4656000" y="2855613"/>
              <a:ext cx="0" cy="809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FB12597-15F2-8F45-8D5A-01EFF506C07E}"/>
                </a:ext>
              </a:extLst>
            </p:cNvPr>
            <p:cNvSpPr txBox="1">
              <a:spLocks/>
            </p:cNvSpPr>
            <p:nvPr/>
          </p:nvSpPr>
          <p:spPr>
            <a:xfrm>
              <a:off x="3465974" y="296707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Tri-Level Sync</a:t>
              </a:r>
            </a:p>
          </p:txBody>
        </p:sp>
        <p:sp>
          <p:nvSpPr>
            <p:cNvPr id="16" name="Title 1">
              <a:extLst>
                <a:ext uri="{FF2B5EF4-FFF2-40B4-BE49-F238E27FC236}">
                  <a16:creationId xmlns:a16="http://schemas.microsoft.com/office/drawing/2014/main" id="{F56898A8-AA3E-C84B-B07E-678E5E48D5B9}"/>
                </a:ext>
              </a:extLst>
            </p:cNvPr>
            <p:cNvSpPr txBox="1">
              <a:spLocks/>
            </p:cNvSpPr>
            <p:nvPr/>
          </p:nvSpPr>
          <p:spPr>
            <a:xfrm>
              <a:off x="3461721" y="4460201"/>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Tri-Level Sync</a:t>
              </a:r>
            </a:p>
          </p:txBody>
        </p:sp>
        <p:cxnSp>
          <p:nvCxnSpPr>
            <p:cNvPr id="17" name="Straight Arrow Connector 16">
              <a:extLst>
                <a:ext uri="{FF2B5EF4-FFF2-40B4-BE49-F238E27FC236}">
                  <a16:creationId xmlns:a16="http://schemas.microsoft.com/office/drawing/2014/main" id="{59058B75-FD29-8D4E-BA6C-D9DBF6097DA8}"/>
                </a:ext>
              </a:extLst>
            </p:cNvPr>
            <p:cNvCxnSpPr>
              <a:cxnSpLocks/>
            </p:cNvCxnSpPr>
            <p:nvPr/>
          </p:nvCxnSpPr>
          <p:spPr>
            <a:xfrm flipV="1">
              <a:off x="4656000" y="4305444"/>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9283F4B-6684-3648-BDAE-DADE791FBA4B}"/>
              </a:ext>
            </a:extLst>
          </p:cNvPr>
          <p:cNvGrpSpPr/>
          <p:nvPr/>
        </p:nvGrpSpPr>
        <p:grpSpPr>
          <a:xfrm>
            <a:off x="5291224" y="2709000"/>
            <a:ext cx="1267816" cy="2592000"/>
            <a:chOff x="5291224" y="2855613"/>
            <a:chExt cx="1267816" cy="2313830"/>
          </a:xfrm>
        </p:grpSpPr>
        <p:sp>
          <p:nvSpPr>
            <p:cNvPr id="19" name="Title 1">
              <a:extLst>
                <a:ext uri="{FF2B5EF4-FFF2-40B4-BE49-F238E27FC236}">
                  <a16:creationId xmlns:a16="http://schemas.microsoft.com/office/drawing/2014/main" id="{C1DB13E0-1E58-8243-ABDD-9323EF03170A}"/>
                </a:ext>
              </a:extLst>
            </p:cNvPr>
            <p:cNvSpPr txBox="1">
              <a:spLocks/>
            </p:cNvSpPr>
            <p:nvPr/>
          </p:nvSpPr>
          <p:spPr>
            <a:xfrm>
              <a:off x="5448000" y="296707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SD/HD</a:t>
              </a:r>
            </a:p>
            <a:p>
              <a:r>
                <a:rPr lang="en-US" sz="1200" dirty="0">
                  <a:solidFill>
                    <a:srgbClr val="FF0000"/>
                  </a:solidFill>
                </a:rPr>
                <a:t>SDI</a:t>
              </a:r>
            </a:p>
            <a:p>
              <a:r>
                <a:rPr lang="en-US" sz="1200" dirty="0">
                  <a:solidFill>
                    <a:srgbClr val="FF0000"/>
                  </a:solidFill>
                </a:rPr>
                <a:t>Black</a:t>
              </a:r>
            </a:p>
          </p:txBody>
        </p:sp>
        <p:cxnSp>
          <p:nvCxnSpPr>
            <p:cNvPr id="20" name="Straight Arrow Connector 19">
              <a:extLst>
                <a:ext uri="{FF2B5EF4-FFF2-40B4-BE49-F238E27FC236}">
                  <a16:creationId xmlns:a16="http://schemas.microsoft.com/office/drawing/2014/main" id="{32C085CA-E525-8648-BA62-78AE149E0ECB}"/>
                </a:ext>
              </a:extLst>
            </p:cNvPr>
            <p:cNvCxnSpPr>
              <a:cxnSpLocks/>
            </p:cNvCxnSpPr>
            <p:nvPr/>
          </p:nvCxnSpPr>
          <p:spPr>
            <a:xfrm>
              <a:off x="5312542" y="2855613"/>
              <a:ext cx="0" cy="809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AD065243-7AEC-1945-B33C-87882DD3C9DA}"/>
                </a:ext>
              </a:extLst>
            </p:cNvPr>
            <p:cNvSpPr txBox="1">
              <a:spLocks/>
            </p:cNvSpPr>
            <p:nvPr/>
          </p:nvSpPr>
          <p:spPr>
            <a:xfrm>
              <a:off x="5443747" y="4460201"/>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SD/HD</a:t>
              </a:r>
            </a:p>
            <a:p>
              <a:r>
                <a:rPr lang="en-US" sz="1200" dirty="0"/>
                <a:t>SDI</a:t>
              </a:r>
            </a:p>
            <a:p>
              <a:r>
                <a:rPr lang="en-US" sz="1200" dirty="0"/>
                <a:t>Black</a:t>
              </a:r>
            </a:p>
          </p:txBody>
        </p:sp>
        <p:cxnSp>
          <p:nvCxnSpPr>
            <p:cNvPr id="22" name="Straight Arrow Connector 21">
              <a:extLst>
                <a:ext uri="{FF2B5EF4-FFF2-40B4-BE49-F238E27FC236}">
                  <a16:creationId xmlns:a16="http://schemas.microsoft.com/office/drawing/2014/main" id="{123E4D25-C613-9E43-A5FC-8B21FAB42D3F}"/>
                </a:ext>
              </a:extLst>
            </p:cNvPr>
            <p:cNvCxnSpPr>
              <a:cxnSpLocks/>
            </p:cNvCxnSpPr>
            <p:nvPr/>
          </p:nvCxnSpPr>
          <p:spPr>
            <a:xfrm flipV="1">
              <a:off x="5291224" y="4305444"/>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FFEB2B2-9CE5-804D-B5A3-38EDDEE1D1B3}"/>
              </a:ext>
            </a:extLst>
          </p:cNvPr>
          <p:cNvGrpSpPr/>
          <p:nvPr/>
        </p:nvGrpSpPr>
        <p:grpSpPr>
          <a:xfrm>
            <a:off x="6168000" y="2709000"/>
            <a:ext cx="1876253" cy="2592000"/>
            <a:chOff x="6168000" y="2882227"/>
            <a:chExt cx="1876253" cy="2274773"/>
          </a:xfrm>
        </p:grpSpPr>
        <p:cxnSp>
          <p:nvCxnSpPr>
            <p:cNvPr id="24" name="Straight Arrow Connector 23">
              <a:extLst>
                <a:ext uri="{FF2B5EF4-FFF2-40B4-BE49-F238E27FC236}">
                  <a16:creationId xmlns:a16="http://schemas.microsoft.com/office/drawing/2014/main" id="{2C9CD25D-7AF9-FC4A-8261-8DDD5F360F21}"/>
                </a:ext>
              </a:extLst>
            </p:cNvPr>
            <p:cNvCxnSpPr>
              <a:cxnSpLocks/>
            </p:cNvCxnSpPr>
            <p:nvPr/>
          </p:nvCxnSpPr>
          <p:spPr>
            <a:xfrm>
              <a:off x="6168000" y="2882227"/>
              <a:ext cx="0" cy="782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2B709F8D-EF82-0C44-98EC-9FFFD36A15C4}"/>
                </a:ext>
              </a:extLst>
            </p:cNvPr>
            <p:cNvSpPr txBox="1">
              <a:spLocks/>
            </p:cNvSpPr>
            <p:nvPr/>
          </p:nvSpPr>
          <p:spPr>
            <a:xfrm>
              <a:off x="6312000" y="2982473"/>
              <a:ext cx="173225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Digital Audio</a:t>
              </a:r>
            </a:p>
            <a:p>
              <a:r>
                <a:rPr lang="en-US" sz="1200" dirty="0">
                  <a:solidFill>
                    <a:srgbClr val="FF0000"/>
                  </a:solidFill>
                </a:rPr>
                <a:t>AES/EBU</a:t>
              </a:r>
            </a:p>
            <a:p>
              <a:r>
                <a:rPr lang="en-US" sz="1200" dirty="0">
                  <a:solidFill>
                    <a:srgbClr val="FF0000"/>
                  </a:solidFill>
                </a:rPr>
                <a:t>Reference</a:t>
              </a:r>
            </a:p>
          </p:txBody>
        </p:sp>
        <p:sp>
          <p:nvSpPr>
            <p:cNvPr id="26" name="Title 1">
              <a:extLst>
                <a:ext uri="{FF2B5EF4-FFF2-40B4-BE49-F238E27FC236}">
                  <a16:creationId xmlns:a16="http://schemas.microsoft.com/office/drawing/2014/main" id="{A39EDBEC-8252-3D4A-84A9-D8CAB657D15A}"/>
                </a:ext>
              </a:extLst>
            </p:cNvPr>
            <p:cNvSpPr txBox="1">
              <a:spLocks/>
            </p:cNvSpPr>
            <p:nvPr/>
          </p:nvSpPr>
          <p:spPr>
            <a:xfrm>
              <a:off x="6307747" y="4475602"/>
              <a:ext cx="173225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Digital Audio</a:t>
              </a:r>
            </a:p>
            <a:p>
              <a:r>
                <a:rPr lang="en-US" sz="1200" dirty="0"/>
                <a:t>AES/EBU</a:t>
              </a:r>
            </a:p>
            <a:p>
              <a:r>
                <a:rPr lang="en-US" sz="1200" dirty="0"/>
                <a:t>Reference</a:t>
              </a:r>
            </a:p>
          </p:txBody>
        </p:sp>
        <p:cxnSp>
          <p:nvCxnSpPr>
            <p:cNvPr id="27" name="Straight Arrow Connector 26">
              <a:extLst>
                <a:ext uri="{FF2B5EF4-FFF2-40B4-BE49-F238E27FC236}">
                  <a16:creationId xmlns:a16="http://schemas.microsoft.com/office/drawing/2014/main" id="{4770D151-FB95-4D46-A29A-058ECBA0CD70}"/>
                </a:ext>
              </a:extLst>
            </p:cNvPr>
            <p:cNvCxnSpPr>
              <a:cxnSpLocks/>
            </p:cNvCxnSpPr>
            <p:nvPr/>
          </p:nvCxnSpPr>
          <p:spPr>
            <a:xfrm flipV="1">
              <a:off x="6168000" y="4293001"/>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F280B87-5A4C-7B4E-9C97-35DA0335B454}"/>
              </a:ext>
            </a:extLst>
          </p:cNvPr>
          <p:cNvGrpSpPr/>
          <p:nvPr/>
        </p:nvGrpSpPr>
        <p:grpSpPr>
          <a:xfrm>
            <a:off x="9552000" y="3573000"/>
            <a:ext cx="2683018" cy="625240"/>
            <a:chOff x="9056214" y="3683602"/>
            <a:chExt cx="2683018" cy="625240"/>
          </a:xfrm>
        </p:grpSpPr>
        <p:sp>
          <p:nvSpPr>
            <p:cNvPr id="29" name="Down Arrow 28">
              <a:extLst>
                <a:ext uri="{FF2B5EF4-FFF2-40B4-BE49-F238E27FC236}">
                  <a16:creationId xmlns:a16="http://schemas.microsoft.com/office/drawing/2014/main" id="{69B7E0F8-CCEF-7C49-995F-D66E39384BF6}"/>
                </a:ext>
              </a:extLst>
            </p:cNvPr>
            <p:cNvSpPr/>
            <p:nvPr/>
          </p:nvSpPr>
          <p:spPr>
            <a:xfrm rot="16200000">
              <a:off x="9001302" y="3749930"/>
              <a:ext cx="613824" cy="5040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30" name="Title 1">
              <a:extLst>
                <a:ext uri="{FF2B5EF4-FFF2-40B4-BE49-F238E27FC236}">
                  <a16:creationId xmlns:a16="http://schemas.microsoft.com/office/drawing/2014/main" id="{C3483405-66D1-4D4B-9F32-1C113B031BCB}"/>
                </a:ext>
              </a:extLst>
            </p:cNvPr>
            <p:cNvSpPr txBox="1">
              <a:spLocks/>
            </p:cNvSpPr>
            <p:nvPr/>
          </p:nvSpPr>
          <p:spPr>
            <a:xfrm>
              <a:off x="9128214" y="3683602"/>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To</a:t>
              </a:r>
            </a:p>
            <a:p>
              <a:pPr algn="ctr"/>
              <a:r>
                <a:rPr lang="en-US" sz="1600" dirty="0"/>
                <a:t>Distribution</a:t>
              </a:r>
            </a:p>
            <a:p>
              <a:pPr algn="ctr"/>
              <a:r>
                <a:rPr lang="en-US" sz="1600" dirty="0"/>
                <a:t>Amplifiers</a:t>
              </a:r>
            </a:p>
          </p:txBody>
        </p:sp>
      </p:grpSp>
      <p:pic>
        <p:nvPicPr>
          <p:cNvPr id="31" name="Picture 2">
            <a:extLst>
              <a:ext uri="{FF2B5EF4-FFF2-40B4-BE49-F238E27FC236}">
                <a16:creationId xmlns:a16="http://schemas.microsoft.com/office/drawing/2014/main" id="{00962087-24AF-3248-B6C9-901973F23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32000" y="1485000"/>
            <a:ext cx="7920000" cy="108636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2A934E78-5160-9341-8E6E-31122AEE37CE}"/>
              </a:ext>
            </a:extLst>
          </p:cNvPr>
          <p:cNvGrpSpPr/>
          <p:nvPr/>
        </p:nvGrpSpPr>
        <p:grpSpPr>
          <a:xfrm>
            <a:off x="9243049" y="1403688"/>
            <a:ext cx="2948951" cy="1391166"/>
            <a:chOff x="9243049" y="1403688"/>
            <a:chExt cx="2948951" cy="1391166"/>
          </a:xfrm>
        </p:grpSpPr>
        <p:sp>
          <p:nvSpPr>
            <p:cNvPr id="33" name="Title 1">
              <a:extLst>
                <a:ext uri="{FF2B5EF4-FFF2-40B4-BE49-F238E27FC236}">
                  <a16:creationId xmlns:a16="http://schemas.microsoft.com/office/drawing/2014/main" id="{8A015667-C408-2344-87BE-CDF21870D189}"/>
                </a:ext>
              </a:extLst>
            </p:cNvPr>
            <p:cNvSpPr txBox="1">
              <a:spLocks/>
            </p:cNvSpPr>
            <p:nvPr/>
          </p:nvSpPr>
          <p:spPr>
            <a:xfrm>
              <a:off x="9323138" y="1403688"/>
              <a:ext cx="218572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chemeClr val="accent1">
                      <a:lumMod val="75000"/>
                    </a:schemeClr>
                  </a:solidFill>
                </a:rPr>
                <a:t>PTP – SMPE ST 2059 / AES67 / General</a:t>
              </a:r>
            </a:p>
          </p:txBody>
        </p:sp>
        <p:grpSp>
          <p:nvGrpSpPr>
            <p:cNvPr id="34" name="Group 33">
              <a:extLst>
                <a:ext uri="{FF2B5EF4-FFF2-40B4-BE49-F238E27FC236}">
                  <a16:creationId xmlns:a16="http://schemas.microsoft.com/office/drawing/2014/main" id="{D18F9E05-F27D-344A-9439-685623BEE92A}"/>
                </a:ext>
              </a:extLst>
            </p:cNvPr>
            <p:cNvGrpSpPr/>
            <p:nvPr/>
          </p:nvGrpSpPr>
          <p:grpSpPr>
            <a:xfrm>
              <a:off x="9243049" y="2144179"/>
              <a:ext cx="2948951" cy="650675"/>
              <a:chOff x="9243049" y="2144179"/>
              <a:chExt cx="2948951" cy="650675"/>
            </a:xfrm>
          </p:grpSpPr>
          <p:sp>
            <p:nvSpPr>
              <p:cNvPr id="35" name="Down Arrow 34">
                <a:extLst>
                  <a:ext uri="{FF2B5EF4-FFF2-40B4-BE49-F238E27FC236}">
                    <a16:creationId xmlns:a16="http://schemas.microsoft.com/office/drawing/2014/main" id="{68DB278D-AE26-E846-AD09-8A683044CAE7}"/>
                  </a:ext>
                </a:extLst>
              </p:cNvPr>
              <p:cNvSpPr/>
              <p:nvPr/>
            </p:nvSpPr>
            <p:spPr>
              <a:xfrm rot="16200000">
                <a:off x="9188137" y="2235942"/>
                <a:ext cx="613824" cy="504000"/>
              </a:xfrm>
              <a:prstGeom prst="downArrow">
                <a:avLst/>
              </a:prstGeom>
              <a:solidFill>
                <a:srgbClr val="42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36" name="Title 1">
                <a:extLst>
                  <a:ext uri="{FF2B5EF4-FFF2-40B4-BE49-F238E27FC236}">
                    <a16:creationId xmlns:a16="http://schemas.microsoft.com/office/drawing/2014/main" id="{D4489804-4906-C048-A1DF-601A5131659B}"/>
                  </a:ext>
                </a:extLst>
              </p:cNvPr>
              <p:cNvSpPr txBox="1">
                <a:spLocks/>
              </p:cNvSpPr>
              <p:nvPr/>
            </p:nvSpPr>
            <p:spPr>
              <a:xfrm>
                <a:off x="9580982" y="2144179"/>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428DD2"/>
                    </a:solidFill>
                  </a:rPr>
                  <a:t>To</a:t>
                </a:r>
              </a:p>
              <a:p>
                <a:pPr algn="ctr"/>
                <a:r>
                  <a:rPr lang="en-US" sz="1600" dirty="0">
                    <a:solidFill>
                      <a:srgbClr val="428DD2"/>
                    </a:solidFill>
                  </a:rPr>
                  <a:t>Network Switch</a:t>
                </a:r>
              </a:p>
            </p:txBody>
          </p:sp>
        </p:grpSp>
      </p:grpSp>
      <p:grpSp>
        <p:nvGrpSpPr>
          <p:cNvPr id="37" name="Group 36">
            <a:extLst>
              <a:ext uri="{FF2B5EF4-FFF2-40B4-BE49-F238E27FC236}">
                <a16:creationId xmlns:a16="http://schemas.microsoft.com/office/drawing/2014/main" id="{DA2B58A4-DCBB-B84E-A6F1-037D1A8C3CBF}"/>
              </a:ext>
            </a:extLst>
          </p:cNvPr>
          <p:cNvGrpSpPr/>
          <p:nvPr/>
        </p:nvGrpSpPr>
        <p:grpSpPr>
          <a:xfrm>
            <a:off x="9253148" y="5143160"/>
            <a:ext cx="2948951" cy="1338616"/>
            <a:chOff x="9253148" y="5143160"/>
            <a:chExt cx="2948951" cy="1338616"/>
          </a:xfrm>
        </p:grpSpPr>
        <p:sp>
          <p:nvSpPr>
            <p:cNvPr id="38" name="Title 1">
              <a:extLst>
                <a:ext uri="{FF2B5EF4-FFF2-40B4-BE49-F238E27FC236}">
                  <a16:creationId xmlns:a16="http://schemas.microsoft.com/office/drawing/2014/main" id="{53C50D22-D93E-F64A-9482-3EF664F8F970}"/>
                </a:ext>
              </a:extLst>
            </p:cNvPr>
            <p:cNvSpPr txBox="1">
              <a:spLocks/>
            </p:cNvSpPr>
            <p:nvPr/>
          </p:nvSpPr>
          <p:spPr>
            <a:xfrm>
              <a:off x="9487033" y="5872378"/>
              <a:ext cx="218572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chemeClr val="accent1">
                      <a:lumMod val="75000"/>
                    </a:schemeClr>
                  </a:solidFill>
                </a:rPr>
                <a:t>PTP – SMPE ST 2059 / AES67 / General</a:t>
              </a:r>
            </a:p>
          </p:txBody>
        </p:sp>
        <p:grpSp>
          <p:nvGrpSpPr>
            <p:cNvPr id="39" name="Group 38">
              <a:extLst>
                <a:ext uri="{FF2B5EF4-FFF2-40B4-BE49-F238E27FC236}">
                  <a16:creationId xmlns:a16="http://schemas.microsoft.com/office/drawing/2014/main" id="{CC1B1D87-26CD-2045-98D1-F6FD1DF490E8}"/>
                </a:ext>
              </a:extLst>
            </p:cNvPr>
            <p:cNvGrpSpPr/>
            <p:nvPr/>
          </p:nvGrpSpPr>
          <p:grpSpPr>
            <a:xfrm>
              <a:off x="9253148" y="5143160"/>
              <a:ext cx="2948951" cy="650675"/>
              <a:chOff x="9243049" y="2144179"/>
              <a:chExt cx="2948951" cy="650675"/>
            </a:xfrm>
          </p:grpSpPr>
          <p:sp>
            <p:nvSpPr>
              <p:cNvPr id="40" name="Down Arrow 39">
                <a:extLst>
                  <a:ext uri="{FF2B5EF4-FFF2-40B4-BE49-F238E27FC236}">
                    <a16:creationId xmlns:a16="http://schemas.microsoft.com/office/drawing/2014/main" id="{BF423AC8-C672-D949-8640-BD2BEE23ADC8}"/>
                  </a:ext>
                </a:extLst>
              </p:cNvPr>
              <p:cNvSpPr/>
              <p:nvPr/>
            </p:nvSpPr>
            <p:spPr>
              <a:xfrm rot="16200000">
                <a:off x="9188137" y="2235942"/>
                <a:ext cx="613824" cy="504000"/>
              </a:xfrm>
              <a:prstGeom prst="downArrow">
                <a:avLst/>
              </a:prstGeom>
              <a:solidFill>
                <a:srgbClr val="42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41" name="Title 1">
                <a:extLst>
                  <a:ext uri="{FF2B5EF4-FFF2-40B4-BE49-F238E27FC236}">
                    <a16:creationId xmlns:a16="http://schemas.microsoft.com/office/drawing/2014/main" id="{A7102F52-8A3B-C642-B09E-A2096BFF546A}"/>
                  </a:ext>
                </a:extLst>
              </p:cNvPr>
              <p:cNvSpPr txBox="1">
                <a:spLocks/>
              </p:cNvSpPr>
              <p:nvPr/>
            </p:nvSpPr>
            <p:spPr>
              <a:xfrm>
                <a:off x="9580982" y="2144179"/>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428DD2"/>
                    </a:solidFill>
                  </a:rPr>
                  <a:t>To</a:t>
                </a:r>
              </a:p>
              <a:p>
                <a:pPr algn="ctr"/>
                <a:r>
                  <a:rPr lang="en-US" sz="1600" dirty="0">
                    <a:solidFill>
                      <a:srgbClr val="428DD2"/>
                    </a:solidFill>
                  </a:rPr>
                  <a:t>Network Switch</a:t>
                </a:r>
              </a:p>
            </p:txBody>
          </p:sp>
        </p:grpSp>
      </p:grpSp>
      <p:sp>
        <p:nvSpPr>
          <p:cNvPr id="44" name="Title 1">
            <a:extLst>
              <a:ext uri="{FF2B5EF4-FFF2-40B4-BE49-F238E27FC236}">
                <a16:creationId xmlns:a16="http://schemas.microsoft.com/office/drawing/2014/main" id="{9C854CB2-EA81-8E4D-B3E7-723EF22EA3C9}"/>
              </a:ext>
            </a:extLst>
          </p:cNvPr>
          <p:cNvSpPr txBox="1">
            <a:spLocks/>
          </p:cNvSpPr>
          <p:nvPr/>
        </p:nvSpPr>
        <p:spPr>
          <a:xfrm>
            <a:off x="-744000" y="5445000"/>
            <a:ext cx="3268641" cy="92390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Backup </a:t>
            </a:r>
          </a:p>
          <a:p>
            <a:pPr algn="ctr"/>
            <a:r>
              <a:rPr lang="en-US" sz="1600" dirty="0"/>
              <a:t>SPG</a:t>
            </a:r>
          </a:p>
        </p:txBody>
      </p:sp>
      <p:sp>
        <p:nvSpPr>
          <p:cNvPr id="45" name="Title 1">
            <a:extLst>
              <a:ext uri="{FF2B5EF4-FFF2-40B4-BE49-F238E27FC236}">
                <a16:creationId xmlns:a16="http://schemas.microsoft.com/office/drawing/2014/main" id="{85AADAD0-A6ED-2042-93B3-F53D30E1F4CE}"/>
              </a:ext>
            </a:extLst>
          </p:cNvPr>
          <p:cNvSpPr txBox="1">
            <a:spLocks/>
          </p:cNvSpPr>
          <p:nvPr/>
        </p:nvSpPr>
        <p:spPr>
          <a:xfrm>
            <a:off x="-744000" y="1412999"/>
            <a:ext cx="3320673" cy="79255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FF0000"/>
                </a:solidFill>
              </a:rPr>
              <a:t>Primary </a:t>
            </a:r>
          </a:p>
          <a:p>
            <a:pPr algn="ctr"/>
            <a:r>
              <a:rPr lang="en-US" sz="1600" dirty="0">
                <a:solidFill>
                  <a:srgbClr val="FF0000"/>
                </a:solidFill>
              </a:rPr>
              <a:t>SPG</a:t>
            </a:r>
          </a:p>
        </p:txBody>
      </p:sp>
      <p:sp>
        <p:nvSpPr>
          <p:cNvPr id="50" name="タイトル 7">
            <a:extLst>
              <a:ext uri="{FF2B5EF4-FFF2-40B4-BE49-F238E27FC236}">
                <a16:creationId xmlns:a16="http://schemas.microsoft.com/office/drawing/2014/main" id="{9266589C-1471-C22E-0185-71A22C5159E7}"/>
              </a:ext>
            </a:extLst>
          </p:cNvPr>
          <p:cNvSpPr txBox="1">
            <a:spLocks/>
          </p:cNvSpPr>
          <p:nvPr/>
        </p:nvSpPr>
        <p:spPr>
          <a:xfrm>
            <a:off x="863600" y="248721"/>
            <a:ext cx="110404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Sync Pulse Generators (SPG’s) + PTP</a:t>
            </a:r>
            <a:endParaRPr lang="ja-JP" altLang="en-US" sz="3600" b="1" dirty="0">
              <a:solidFill>
                <a:schemeClr val="bg1"/>
              </a:solidFill>
            </a:endParaRPr>
          </a:p>
        </p:txBody>
      </p:sp>
      <p:sp>
        <p:nvSpPr>
          <p:cNvPr id="51" name="Rectangle 50">
            <a:extLst>
              <a:ext uri="{FF2B5EF4-FFF2-40B4-BE49-F238E27FC236}">
                <a16:creationId xmlns:a16="http://schemas.microsoft.com/office/drawing/2014/main" id="{2D8643A7-C62D-60D8-633B-6495CBD75187}"/>
              </a:ext>
            </a:extLst>
          </p:cNvPr>
          <p:cNvSpPr/>
          <p:nvPr/>
        </p:nvSpPr>
        <p:spPr>
          <a:xfrm>
            <a:off x="3636889" y="1491312"/>
            <a:ext cx="3984424" cy="923330"/>
          </a:xfrm>
          <a:prstGeom prst="rect">
            <a:avLst/>
          </a:prstGeom>
          <a:noFill/>
        </p:spPr>
        <p:txBody>
          <a:bodyPr wrap="none" lIns="91440" tIns="45720" rIns="91440" bIns="45720">
            <a:spAutoFit/>
          </a:bodyPr>
          <a:lstStyle/>
          <a:p>
            <a:pPr algn="ctr"/>
            <a:r>
              <a:rPr lang="en-GB" sz="5400" b="1" cap="none" spc="0" dirty="0" err="1">
                <a:ln w="22225">
                  <a:solidFill>
                    <a:schemeClr val="accent2"/>
                  </a:solidFill>
                  <a:prstDash val="solid"/>
                </a:ln>
                <a:solidFill>
                  <a:schemeClr val="accent2">
                    <a:lumMod val="40000"/>
                    <a:lumOff val="60000"/>
                  </a:schemeClr>
                </a:solidFill>
                <a:effectLst/>
              </a:rPr>
              <a:t>GrandMaster</a:t>
            </a:r>
            <a:endParaRPr lang="en-GB" sz="5400" b="1" cap="none" spc="0" dirty="0">
              <a:ln w="22225">
                <a:solidFill>
                  <a:schemeClr val="accent2"/>
                </a:solidFill>
                <a:prstDash val="solid"/>
              </a:ln>
              <a:solidFill>
                <a:schemeClr val="accent2">
                  <a:lumMod val="40000"/>
                  <a:lumOff val="60000"/>
                </a:schemeClr>
              </a:solidFill>
              <a:effectLst/>
            </a:endParaRPr>
          </a:p>
        </p:txBody>
      </p:sp>
      <p:grpSp>
        <p:nvGrpSpPr>
          <p:cNvPr id="2" name="Group 1">
            <a:extLst>
              <a:ext uri="{FF2B5EF4-FFF2-40B4-BE49-F238E27FC236}">
                <a16:creationId xmlns:a16="http://schemas.microsoft.com/office/drawing/2014/main" id="{46058F29-394F-A5CB-EDCF-71E7FFDA2ADA}"/>
              </a:ext>
            </a:extLst>
          </p:cNvPr>
          <p:cNvGrpSpPr/>
          <p:nvPr/>
        </p:nvGrpSpPr>
        <p:grpSpPr>
          <a:xfrm>
            <a:off x="1399236" y="1406699"/>
            <a:ext cx="512066" cy="488192"/>
            <a:chOff x="1399236" y="1406699"/>
            <a:chExt cx="512066" cy="488192"/>
          </a:xfrm>
        </p:grpSpPr>
        <p:grpSp>
          <p:nvGrpSpPr>
            <p:cNvPr id="3" name="Group 2">
              <a:extLst>
                <a:ext uri="{FF2B5EF4-FFF2-40B4-BE49-F238E27FC236}">
                  <a16:creationId xmlns:a16="http://schemas.microsoft.com/office/drawing/2014/main" id="{9F8508E4-30D9-084C-C446-61596405A9C8}"/>
                </a:ext>
              </a:extLst>
            </p:cNvPr>
            <p:cNvGrpSpPr/>
            <p:nvPr/>
          </p:nvGrpSpPr>
          <p:grpSpPr>
            <a:xfrm>
              <a:off x="1399236" y="1406699"/>
              <a:ext cx="426496" cy="488192"/>
              <a:chOff x="722092" y="4672269"/>
              <a:chExt cx="426496" cy="488192"/>
            </a:xfrm>
          </p:grpSpPr>
          <p:pic>
            <p:nvPicPr>
              <p:cNvPr id="43" name="Picture 47" descr="GPS-SPG8000.png">
                <a:extLst>
                  <a:ext uri="{FF2B5EF4-FFF2-40B4-BE49-F238E27FC236}">
                    <a16:creationId xmlns:a16="http://schemas.microsoft.com/office/drawing/2014/main" id="{1E0789D6-9513-8C0D-8F91-FA19A251629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Connector 45">
                <a:extLst>
                  <a:ext uri="{FF2B5EF4-FFF2-40B4-BE49-F238E27FC236}">
                    <a16:creationId xmlns:a16="http://schemas.microsoft.com/office/drawing/2014/main" id="{3DD4F6DF-4B8F-57B0-4392-F7247DED2CC8}"/>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cxnSp>
          <p:nvCxnSpPr>
            <p:cNvPr id="42" name="Straight Connector 41">
              <a:extLst>
                <a:ext uri="{FF2B5EF4-FFF2-40B4-BE49-F238E27FC236}">
                  <a16:creationId xmlns:a16="http://schemas.microsoft.com/office/drawing/2014/main" id="{E644D6AF-8CFC-D175-4814-57EEB8CF3AE7}"/>
                </a:ext>
              </a:extLst>
            </p:cNvPr>
            <p:cNvCxnSpPr>
              <a:cxnSpLocks/>
            </p:cNvCxnSpPr>
            <p:nvPr/>
          </p:nvCxnSpPr>
          <p:spPr>
            <a:xfrm>
              <a:off x="1626234" y="1874266"/>
              <a:ext cx="285068"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7" name="Group 46">
            <a:extLst>
              <a:ext uri="{FF2B5EF4-FFF2-40B4-BE49-F238E27FC236}">
                <a16:creationId xmlns:a16="http://schemas.microsoft.com/office/drawing/2014/main" id="{00BA1A82-7BF8-67DF-F523-8EDC034E1947}"/>
              </a:ext>
            </a:extLst>
          </p:cNvPr>
          <p:cNvGrpSpPr/>
          <p:nvPr/>
        </p:nvGrpSpPr>
        <p:grpSpPr>
          <a:xfrm>
            <a:off x="1390826" y="5383899"/>
            <a:ext cx="512066" cy="488192"/>
            <a:chOff x="1399236" y="1406699"/>
            <a:chExt cx="512066" cy="488192"/>
          </a:xfrm>
        </p:grpSpPr>
        <p:grpSp>
          <p:nvGrpSpPr>
            <p:cNvPr id="48" name="Group 47">
              <a:extLst>
                <a:ext uri="{FF2B5EF4-FFF2-40B4-BE49-F238E27FC236}">
                  <a16:creationId xmlns:a16="http://schemas.microsoft.com/office/drawing/2014/main" id="{AC9E719E-ABCE-73E2-7DE8-4956A712D1A2}"/>
                </a:ext>
              </a:extLst>
            </p:cNvPr>
            <p:cNvGrpSpPr/>
            <p:nvPr/>
          </p:nvGrpSpPr>
          <p:grpSpPr>
            <a:xfrm>
              <a:off x="1399236" y="1406699"/>
              <a:ext cx="426496" cy="488192"/>
              <a:chOff x="722092" y="4672269"/>
              <a:chExt cx="426496" cy="488192"/>
            </a:xfrm>
          </p:grpSpPr>
          <p:pic>
            <p:nvPicPr>
              <p:cNvPr id="53" name="Picture 47" descr="GPS-SPG8000.png">
                <a:extLst>
                  <a:ext uri="{FF2B5EF4-FFF2-40B4-BE49-F238E27FC236}">
                    <a16:creationId xmlns:a16="http://schemas.microsoft.com/office/drawing/2014/main" id="{BEAC9F38-609D-86A8-C4AC-3F1C6671D4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Connector 53">
                <a:extLst>
                  <a:ext uri="{FF2B5EF4-FFF2-40B4-BE49-F238E27FC236}">
                    <a16:creationId xmlns:a16="http://schemas.microsoft.com/office/drawing/2014/main" id="{793E24D6-11DB-4F7F-B8CF-B5295B99B06D}"/>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cxnSp>
          <p:nvCxnSpPr>
            <p:cNvPr id="49" name="Straight Connector 48">
              <a:extLst>
                <a:ext uri="{FF2B5EF4-FFF2-40B4-BE49-F238E27FC236}">
                  <a16:creationId xmlns:a16="http://schemas.microsoft.com/office/drawing/2014/main" id="{B7B1710F-2CDE-4809-10C9-FFA807527F58}"/>
                </a:ext>
              </a:extLst>
            </p:cNvPr>
            <p:cNvCxnSpPr>
              <a:cxnSpLocks/>
            </p:cNvCxnSpPr>
            <p:nvPr/>
          </p:nvCxnSpPr>
          <p:spPr>
            <a:xfrm>
              <a:off x="1626234" y="1874266"/>
              <a:ext cx="285068"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52" name="Picture 51" descr="Logo, company name&#10;&#10;Description automatically generated">
            <a:extLst>
              <a:ext uri="{FF2B5EF4-FFF2-40B4-BE49-F238E27FC236}">
                <a16:creationId xmlns:a16="http://schemas.microsoft.com/office/drawing/2014/main" id="{CAE95B72-C0EA-F1BD-59B7-4D4986F7D0CD}"/>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82625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0962087-24AF-3248-B6C9-901973F23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26234" y="5412671"/>
            <a:ext cx="8069766" cy="11123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DD6771D-54C0-1544-860F-BBFC460B2CF8}"/>
              </a:ext>
            </a:extLst>
          </p:cNvPr>
          <p:cNvGrpSpPr/>
          <p:nvPr/>
        </p:nvGrpSpPr>
        <p:grpSpPr>
          <a:xfrm>
            <a:off x="-344690" y="2133000"/>
            <a:ext cx="9968690" cy="3661043"/>
            <a:chOff x="-344690" y="2174543"/>
            <a:chExt cx="9449795" cy="3619500"/>
          </a:xfrm>
        </p:grpSpPr>
        <p:pic>
          <p:nvPicPr>
            <p:cNvPr id="6" name="Picture 5">
              <a:extLst>
                <a:ext uri="{FF2B5EF4-FFF2-40B4-BE49-F238E27FC236}">
                  <a16:creationId xmlns:a16="http://schemas.microsoft.com/office/drawing/2014/main" id="{6A223F5B-9E6F-6C4C-803D-EAC69D246551}"/>
                </a:ext>
              </a:extLst>
            </p:cNvPr>
            <p:cNvPicPr>
              <a:picLocks noChangeAspect="1"/>
            </p:cNvPicPr>
            <p:nvPr/>
          </p:nvPicPr>
          <p:blipFill>
            <a:blip r:embed="rId4"/>
            <a:stretch>
              <a:fillRect/>
            </a:stretch>
          </p:blipFill>
          <p:spPr>
            <a:xfrm>
              <a:off x="1612105" y="2174543"/>
              <a:ext cx="7493000" cy="3619500"/>
            </a:xfrm>
            <a:prstGeom prst="rect">
              <a:avLst/>
            </a:prstGeom>
          </p:spPr>
        </p:pic>
        <p:sp>
          <p:nvSpPr>
            <p:cNvPr id="7" name="Title 1">
              <a:extLst>
                <a:ext uri="{FF2B5EF4-FFF2-40B4-BE49-F238E27FC236}">
                  <a16:creationId xmlns:a16="http://schemas.microsoft.com/office/drawing/2014/main" id="{806C4A2A-9F69-AB4D-B582-5C418DAFC05D}"/>
                </a:ext>
              </a:extLst>
            </p:cNvPr>
            <p:cNvSpPr txBox="1">
              <a:spLocks/>
            </p:cNvSpPr>
            <p:nvPr/>
          </p:nvSpPr>
          <p:spPr>
            <a:xfrm>
              <a:off x="-344690" y="3664807"/>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ECO</a:t>
              </a:r>
            </a:p>
          </p:txBody>
        </p:sp>
      </p:grpSp>
      <p:grpSp>
        <p:nvGrpSpPr>
          <p:cNvPr id="8" name="Group 7">
            <a:extLst>
              <a:ext uri="{FF2B5EF4-FFF2-40B4-BE49-F238E27FC236}">
                <a16:creationId xmlns:a16="http://schemas.microsoft.com/office/drawing/2014/main" id="{AFD8856B-91F9-A849-A4AE-198B58A4BA4C}"/>
              </a:ext>
            </a:extLst>
          </p:cNvPr>
          <p:cNvGrpSpPr/>
          <p:nvPr/>
        </p:nvGrpSpPr>
        <p:grpSpPr>
          <a:xfrm>
            <a:off x="2161066" y="2709000"/>
            <a:ext cx="1288336" cy="2591999"/>
            <a:chOff x="2161066" y="2855613"/>
            <a:chExt cx="1288336" cy="2301387"/>
          </a:xfrm>
        </p:grpSpPr>
        <p:cxnSp>
          <p:nvCxnSpPr>
            <p:cNvPr id="9" name="Straight Arrow Connector 8">
              <a:extLst>
                <a:ext uri="{FF2B5EF4-FFF2-40B4-BE49-F238E27FC236}">
                  <a16:creationId xmlns:a16="http://schemas.microsoft.com/office/drawing/2014/main" id="{4B9A5608-5106-EB42-A636-10C4A7A2B7F1}"/>
                </a:ext>
              </a:extLst>
            </p:cNvPr>
            <p:cNvCxnSpPr>
              <a:cxnSpLocks/>
            </p:cNvCxnSpPr>
            <p:nvPr/>
          </p:nvCxnSpPr>
          <p:spPr>
            <a:xfrm>
              <a:off x="3432000" y="2855613"/>
              <a:ext cx="0" cy="809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1EFB88D-E44B-2441-AF4E-20F19F081687}"/>
                </a:ext>
              </a:extLst>
            </p:cNvPr>
            <p:cNvSpPr txBox="1">
              <a:spLocks/>
            </p:cNvSpPr>
            <p:nvPr/>
          </p:nvSpPr>
          <p:spPr>
            <a:xfrm>
              <a:off x="2165319" y="2982473"/>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BB</a:t>
              </a:r>
            </a:p>
          </p:txBody>
        </p:sp>
        <p:sp>
          <p:nvSpPr>
            <p:cNvPr id="11" name="Title 1">
              <a:extLst>
                <a:ext uri="{FF2B5EF4-FFF2-40B4-BE49-F238E27FC236}">
                  <a16:creationId xmlns:a16="http://schemas.microsoft.com/office/drawing/2014/main" id="{245385DC-967E-3A4F-8D00-7F945C31AAB6}"/>
                </a:ext>
              </a:extLst>
            </p:cNvPr>
            <p:cNvSpPr txBox="1">
              <a:spLocks/>
            </p:cNvSpPr>
            <p:nvPr/>
          </p:nvSpPr>
          <p:spPr>
            <a:xfrm>
              <a:off x="2161066" y="447560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BB</a:t>
              </a:r>
            </a:p>
          </p:txBody>
        </p:sp>
        <p:cxnSp>
          <p:nvCxnSpPr>
            <p:cNvPr id="12" name="Straight Arrow Connector 11">
              <a:extLst>
                <a:ext uri="{FF2B5EF4-FFF2-40B4-BE49-F238E27FC236}">
                  <a16:creationId xmlns:a16="http://schemas.microsoft.com/office/drawing/2014/main" id="{378BF0FD-FC0E-0748-98D5-421B6D61510A}"/>
                </a:ext>
              </a:extLst>
            </p:cNvPr>
            <p:cNvCxnSpPr>
              <a:cxnSpLocks/>
            </p:cNvCxnSpPr>
            <p:nvPr/>
          </p:nvCxnSpPr>
          <p:spPr>
            <a:xfrm flipV="1">
              <a:off x="3449402" y="4293001"/>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C733572-7762-1541-897C-DE37325D34A6}"/>
              </a:ext>
            </a:extLst>
          </p:cNvPr>
          <p:cNvGrpSpPr/>
          <p:nvPr/>
        </p:nvGrpSpPr>
        <p:grpSpPr>
          <a:xfrm>
            <a:off x="3461721" y="2704010"/>
            <a:ext cx="1194279" cy="2573383"/>
            <a:chOff x="3461721" y="2855613"/>
            <a:chExt cx="1194279" cy="2313830"/>
          </a:xfrm>
        </p:grpSpPr>
        <p:cxnSp>
          <p:nvCxnSpPr>
            <p:cNvPr id="14" name="Straight Arrow Connector 13">
              <a:extLst>
                <a:ext uri="{FF2B5EF4-FFF2-40B4-BE49-F238E27FC236}">
                  <a16:creationId xmlns:a16="http://schemas.microsoft.com/office/drawing/2014/main" id="{DBF848E3-4A44-8747-978B-5B0BB6A29707}"/>
                </a:ext>
              </a:extLst>
            </p:cNvPr>
            <p:cNvCxnSpPr>
              <a:cxnSpLocks/>
            </p:cNvCxnSpPr>
            <p:nvPr/>
          </p:nvCxnSpPr>
          <p:spPr>
            <a:xfrm>
              <a:off x="4656000" y="2855613"/>
              <a:ext cx="0" cy="809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FB12597-15F2-8F45-8D5A-01EFF506C07E}"/>
                </a:ext>
              </a:extLst>
            </p:cNvPr>
            <p:cNvSpPr txBox="1">
              <a:spLocks/>
            </p:cNvSpPr>
            <p:nvPr/>
          </p:nvSpPr>
          <p:spPr>
            <a:xfrm>
              <a:off x="3465974" y="296707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Tri-Level Sync</a:t>
              </a:r>
            </a:p>
          </p:txBody>
        </p:sp>
        <p:sp>
          <p:nvSpPr>
            <p:cNvPr id="16" name="Title 1">
              <a:extLst>
                <a:ext uri="{FF2B5EF4-FFF2-40B4-BE49-F238E27FC236}">
                  <a16:creationId xmlns:a16="http://schemas.microsoft.com/office/drawing/2014/main" id="{F56898A8-AA3E-C84B-B07E-678E5E48D5B9}"/>
                </a:ext>
              </a:extLst>
            </p:cNvPr>
            <p:cNvSpPr txBox="1">
              <a:spLocks/>
            </p:cNvSpPr>
            <p:nvPr/>
          </p:nvSpPr>
          <p:spPr>
            <a:xfrm>
              <a:off x="3461721" y="4460201"/>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Tri-Level Sync</a:t>
              </a:r>
            </a:p>
          </p:txBody>
        </p:sp>
        <p:cxnSp>
          <p:nvCxnSpPr>
            <p:cNvPr id="17" name="Straight Arrow Connector 16">
              <a:extLst>
                <a:ext uri="{FF2B5EF4-FFF2-40B4-BE49-F238E27FC236}">
                  <a16:creationId xmlns:a16="http://schemas.microsoft.com/office/drawing/2014/main" id="{59058B75-FD29-8D4E-BA6C-D9DBF6097DA8}"/>
                </a:ext>
              </a:extLst>
            </p:cNvPr>
            <p:cNvCxnSpPr>
              <a:cxnSpLocks/>
            </p:cNvCxnSpPr>
            <p:nvPr/>
          </p:nvCxnSpPr>
          <p:spPr>
            <a:xfrm flipV="1">
              <a:off x="4656000" y="4305444"/>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9283F4B-6684-3648-BDAE-DADE791FBA4B}"/>
              </a:ext>
            </a:extLst>
          </p:cNvPr>
          <p:cNvGrpSpPr/>
          <p:nvPr/>
        </p:nvGrpSpPr>
        <p:grpSpPr>
          <a:xfrm>
            <a:off x="5291224" y="2709000"/>
            <a:ext cx="1267816" cy="2592000"/>
            <a:chOff x="5291224" y="2855613"/>
            <a:chExt cx="1267816" cy="2313830"/>
          </a:xfrm>
        </p:grpSpPr>
        <p:sp>
          <p:nvSpPr>
            <p:cNvPr id="19" name="Title 1">
              <a:extLst>
                <a:ext uri="{FF2B5EF4-FFF2-40B4-BE49-F238E27FC236}">
                  <a16:creationId xmlns:a16="http://schemas.microsoft.com/office/drawing/2014/main" id="{C1DB13E0-1E58-8243-ABDD-9323EF03170A}"/>
                </a:ext>
              </a:extLst>
            </p:cNvPr>
            <p:cNvSpPr txBox="1">
              <a:spLocks/>
            </p:cNvSpPr>
            <p:nvPr/>
          </p:nvSpPr>
          <p:spPr>
            <a:xfrm>
              <a:off x="5448000" y="296707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SD/HD</a:t>
              </a:r>
            </a:p>
            <a:p>
              <a:r>
                <a:rPr lang="en-US" sz="1200" dirty="0">
                  <a:solidFill>
                    <a:srgbClr val="FF0000"/>
                  </a:solidFill>
                </a:rPr>
                <a:t>SDI</a:t>
              </a:r>
            </a:p>
            <a:p>
              <a:r>
                <a:rPr lang="en-US" sz="1200" dirty="0">
                  <a:solidFill>
                    <a:srgbClr val="FF0000"/>
                  </a:solidFill>
                </a:rPr>
                <a:t>Black</a:t>
              </a:r>
            </a:p>
          </p:txBody>
        </p:sp>
        <p:cxnSp>
          <p:nvCxnSpPr>
            <p:cNvPr id="20" name="Straight Arrow Connector 19">
              <a:extLst>
                <a:ext uri="{FF2B5EF4-FFF2-40B4-BE49-F238E27FC236}">
                  <a16:creationId xmlns:a16="http://schemas.microsoft.com/office/drawing/2014/main" id="{32C085CA-E525-8648-BA62-78AE149E0ECB}"/>
                </a:ext>
              </a:extLst>
            </p:cNvPr>
            <p:cNvCxnSpPr>
              <a:cxnSpLocks/>
            </p:cNvCxnSpPr>
            <p:nvPr/>
          </p:nvCxnSpPr>
          <p:spPr>
            <a:xfrm>
              <a:off x="5312542" y="2855613"/>
              <a:ext cx="0" cy="809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AD065243-7AEC-1945-B33C-87882DD3C9DA}"/>
                </a:ext>
              </a:extLst>
            </p:cNvPr>
            <p:cNvSpPr txBox="1">
              <a:spLocks/>
            </p:cNvSpPr>
            <p:nvPr/>
          </p:nvSpPr>
          <p:spPr>
            <a:xfrm>
              <a:off x="5443747" y="4460201"/>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SD/HD</a:t>
              </a:r>
            </a:p>
            <a:p>
              <a:r>
                <a:rPr lang="en-US" sz="1200" dirty="0"/>
                <a:t>SDI</a:t>
              </a:r>
            </a:p>
            <a:p>
              <a:r>
                <a:rPr lang="en-US" sz="1200" dirty="0"/>
                <a:t>Black</a:t>
              </a:r>
            </a:p>
          </p:txBody>
        </p:sp>
        <p:cxnSp>
          <p:nvCxnSpPr>
            <p:cNvPr id="22" name="Straight Arrow Connector 21">
              <a:extLst>
                <a:ext uri="{FF2B5EF4-FFF2-40B4-BE49-F238E27FC236}">
                  <a16:creationId xmlns:a16="http://schemas.microsoft.com/office/drawing/2014/main" id="{123E4D25-C613-9E43-A5FC-8B21FAB42D3F}"/>
                </a:ext>
              </a:extLst>
            </p:cNvPr>
            <p:cNvCxnSpPr>
              <a:cxnSpLocks/>
            </p:cNvCxnSpPr>
            <p:nvPr/>
          </p:nvCxnSpPr>
          <p:spPr>
            <a:xfrm flipV="1">
              <a:off x="5291224" y="4305444"/>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FFEB2B2-9CE5-804D-B5A3-38EDDEE1D1B3}"/>
              </a:ext>
            </a:extLst>
          </p:cNvPr>
          <p:cNvGrpSpPr/>
          <p:nvPr/>
        </p:nvGrpSpPr>
        <p:grpSpPr>
          <a:xfrm>
            <a:off x="6168000" y="2709000"/>
            <a:ext cx="1876253" cy="2592000"/>
            <a:chOff x="6168000" y="2882227"/>
            <a:chExt cx="1876253" cy="2274773"/>
          </a:xfrm>
        </p:grpSpPr>
        <p:cxnSp>
          <p:nvCxnSpPr>
            <p:cNvPr id="24" name="Straight Arrow Connector 23">
              <a:extLst>
                <a:ext uri="{FF2B5EF4-FFF2-40B4-BE49-F238E27FC236}">
                  <a16:creationId xmlns:a16="http://schemas.microsoft.com/office/drawing/2014/main" id="{2C9CD25D-7AF9-FC4A-8261-8DDD5F360F21}"/>
                </a:ext>
              </a:extLst>
            </p:cNvPr>
            <p:cNvCxnSpPr>
              <a:cxnSpLocks/>
            </p:cNvCxnSpPr>
            <p:nvPr/>
          </p:nvCxnSpPr>
          <p:spPr>
            <a:xfrm>
              <a:off x="6168000" y="2882227"/>
              <a:ext cx="0" cy="782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2B709F8D-EF82-0C44-98EC-9FFFD36A15C4}"/>
                </a:ext>
              </a:extLst>
            </p:cNvPr>
            <p:cNvSpPr txBox="1">
              <a:spLocks/>
            </p:cNvSpPr>
            <p:nvPr/>
          </p:nvSpPr>
          <p:spPr>
            <a:xfrm>
              <a:off x="6312000" y="2982473"/>
              <a:ext cx="173225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Digital Audio</a:t>
              </a:r>
            </a:p>
            <a:p>
              <a:r>
                <a:rPr lang="en-US" sz="1200" dirty="0">
                  <a:solidFill>
                    <a:srgbClr val="FF0000"/>
                  </a:solidFill>
                </a:rPr>
                <a:t>AES/EBU</a:t>
              </a:r>
            </a:p>
            <a:p>
              <a:r>
                <a:rPr lang="en-US" sz="1200" dirty="0">
                  <a:solidFill>
                    <a:srgbClr val="FF0000"/>
                  </a:solidFill>
                </a:rPr>
                <a:t>Reference</a:t>
              </a:r>
            </a:p>
          </p:txBody>
        </p:sp>
        <p:sp>
          <p:nvSpPr>
            <p:cNvPr id="26" name="Title 1">
              <a:extLst>
                <a:ext uri="{FF2B5EF4-FFF2-40B4-BE49-F238E27FC236}">
                  <a16:creationId xmlns:a16="http://schemas.microsoft.com/office/drawing/2014/main" id="{A39EDBEC-8252-3D4A-84A9-D8CAB657D15A}"/>
                </a:ext>
              </a:extLst>
            </p:cNvPr>
            <p:cNvSpPr txBox="1">
              <a:spLocks/>
            </p:cNvSpPr>
            <p:nvPr/>
          </p:nvSpPr>
          <p:spPr>
            <a:xfrm>
              <a:off x="6307747" y="4475602"/>
              <a:ext cx="173225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Digital Audio</a:t>
              </a:r>
            </a:p>
            <a:p>
              <a:r>
                <a:rPr lang="en-US" sz="1200" dirty="0"/>
                <a:t>AES/EBU</a:t>
              </a:r>
            </a:p>
            <a:p>
              <a:r>
                <a:rPr lang="en-US" sz="1200" dirty="0"/>
                <a:t>Reference</a:t>
              </a:r>
            </a:p>
          </p:txBody>
        </p:sp>
        <p:cxnSp>
          <p:nvCxnSpPr>
            <p:cNvPr id="27" name="Straight Arrow Connector 26">
              <a:extLst>
                <a:ext uri="{FF2B5EF4-FFF2-40B4-BE49-F238E27FC236}">
                  <a16:creationId xmlns:a16="http://schemas.microsoft.com/office/drawing/2014/main" id="{4770D151-FB95-4D46-A29A-058ECBA0CD70}"/>
                </a:ext>
              </a:extLst>
            </p:cNvPr>
            <p:cNvCxnSpPr>
              <a:cxnSpLocks/>
            </p:cNvCxnSpPr>
            <p:nvPr/>
          </p:nvCxnSpPr>
          <p:spPr>
            <a:xfrm flipV="1">
              <a:off x="6168000" y="4293001"/>
              <a:ext cx="0" cy="86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F280B87-5A4C-7B4E-9C97-35DA0335B454}"/>
              </a:ext>
            </a:extLst>
          </p:cNvPr>
          <p:cNvGrpSpPr/>
          <p:nvPr/>
        </p:nvGrpSpPr>
        <p:grpSpPr>
          <a:xfrm>
            <a:off x="9552000" y="3573000"/>
            <a:ext cx="2683018" cy="625240"/>
            <a:chOff x="9056214" y="3683602"/>
            <a:chExt cx="2683018" cy="625240"/>
          </a:xfrm>
        </p:grpSpPr>
        <p:sp>
          <p:nvSpPr>
            <p:cNvPr id="29" name="Down Arrow 28">
              <a:extLst>
                <a:ext uri="{FF2B5EF4-FFF2-40B4-BE49-F238E27FC236}">
                  <a16:creationId xmlns:a16="http://schemas.microsoft.com/office/drawing/2014/main" id="{69B7E0F8-CCEF-7C49-995F-D66E39384BF6}"/>
                </a:ext>
              </a:extLst>
            </p:cNvPr>
            <p:cNvSpPr/>
            <p:nvPr/>
          </p:nvSpPr>
          <p:spPr>
            <a:xfrm rot="16200000">
              <a:off x="9001302" y="3749930"/>
              <a:ext cx="613824" cy="5040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30" name="Title 1">
              <a:extLst>
                <a:ext uri="{FF2B5EF4-FFF2-40B4-BE49-F238E27FC236}">
                  <a16:creationId xmlns:a16="http://schemas.microsoft.com/office/drawing/2014/main" id="{C3483405-66D1-4D4B-9F32-1C113B031BCB}"/>
                </a:ext>
              </a:extLst>
            </p:cNvPr>
            <p:cNvSpPr txBox="1">
              <a:spLocks/>
            </p:cNvSpPr>
            <p:nvPr/>
          </p:nvSpPr>
          <p:spPr>
            <a:xfrm>
              <a:off x="9128214" y="3683602"/>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To</a:t>
              </a:r>
            </a:p>
            <a:p>
              <a:pPr algn="ctr"/>
              <a:r>
                <a:rPr lang="en-US" sz="1600" dirty="0"/>
                <a:t>Distribution</a:t>
              </a:r>
            </a:p>
            <a:p>
              <a:pPr algn="ctr"/>
              <a:r>
                <a:rPr lang="en-US" sz="1600" dirty="0"/>
                <a:t>Amplifiers</a:t>
              </a:r>
            </a:p>
          </p:txBody>
        </p:sp>
      </p:grpSp>
      <p:pic>
        <p:nvPicPr>
          <p:cNvPr id="31" name="Picture 2">
            <a:extLst>
              <a:ext uri="{FF2B5EF4-FFF2-40B4-BE49-F238E27FC236}">
                <a16:creationId xmlns:a16="http://schemas.microsoft.com/office/drawing/2014/main" id="{00962087-24AF-3248-B6C9-901973F23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32000" y="1485000"/>
            <a:ext cx="7920000" cy="108636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2A934E78-5160-9341-8E6E-31122AEE37CE}"/>
              </a:ext>
            </a:extLst>
          </p:cNvPr>
          <p:cNvGrpSpPr/>
          <p:nvPr/>
        </p:nvGrpSpPr>
        <p:grpSpPr>
          <a:xfrm>
            <a:off x="9243049" y="1403688"/>
            <a:ext cx="2948951" cy="1391166"/>
            <a:chOff x="9243049" y="1403688"/>
            <a:chExt cx="2948951" cy="1391166"/>
          </a:xfrm>
        </p:grpSpPr>
        <p:sp>
          <p:nvSpPr>
            <p:cNvPr id="33" name="Title 1">
              <a:extLst>
                <a:ext uri="{FF2B5EF4-FFF2-40B4-BE49-F238E27FC236}">
                  <a16:creationId xmlns:a16="http://schemas.microsoft.com/office/drawing/2014/main" id="{8A015667-C408-2344-87BE-CDF21870D189}"/>
                </a:ext>
              </a:extLst>
            </p:cNvPr>
            <p:cNvSpPr txBox="1">
              <a:spLocks/>
            </p:cNvSpPr>
            <p:nvPr/>
          </p:nvSpPr>
          <p:spPr>
            <a:xfrm>
              <a:off x="9323138" y="1403688"/>
              <a:ext cx="218572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chemeClr val="accent1">
                      <a:lumMod val="75000"/>
                    </a:schemeClr>
                  </a:solidFill>
                </a:rPr>
                <a:t>PTP – SMPE ST 2059 / AES67 / General</a:t>
              </a:r>
            </a:p>
          </p:txBody>
        </p:sp>
        <p:grpSp>
          <p:nvGrpSpPr>
            <p:cNvPr id="34" name="Group 33">
              <a:extLst>
                <a:ext uri="{FF2B5EF4-FFF2-40B4-BE49-F238E27FC236}">
                  <a16:creationId xmlns:a16="http://schemas.microsoft.com/office/drawing/2014/main" id="{D18F9E05-F27D-344A-9439-685623BEE92A}"/>
                </a:ext>
              </a:extLst>
            </p:cNvPr>
            <p:cNvGrpSpPr/>
            <p:nvPr/>
          </p:nvGrpSpPr>
          <p:grpSpPr>
            <a:xfrm>
              <a:off x="9243049" y="2144179"/>
              <a:ext cx="2948951" cy="650675"/>
              <a:chOff x="9243049" y="2144179"/>
              <a:chExt cx="2948951" cy="650675"/>
            </a:xfrm>
          </p:grpSpPr>
          <p:sp>
            <p:nvSpPr>
              <p:cNvPr id="35" name="Down Arrow 34">
                <a:extLst>
                  <a:ext uri="{FF2B5EF4-FFF2-40B4-BE49-F238E27FC236}">
                    <a16:creationId xmlns:a16="http://schemas.microsoft.com/office/drawing/2014/main" id="{68DB278D-AE26-E846-AD09-8A683044CAE7}"/>
                  </a:ext>
                </a:extLst>
              </p:cNvPr>
              <p:cNvSpPr/>
              <p:nvPr/>
            </p:nvSpPr>
            <p:spPr>
              <a:xfrm rot="16200000">
                <a:off x="9188137" y="2235942"/>
                <a:ext cx="613824" cy="504000"/>
              </a:xfrm>
              <a:prstGeom prst="downArrow">
                <a:avLst/>
              </a:prstGeom>
              <a:solidFill>
                <a:srgbClr val="42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36" name="Title 1">
                <a:extLst>
                  <a:ext uri="{FF2B5EF4-FFF2-40B4-BE49-F238E27FC236}">
                    <a16:creationId xmlns:a16="http://schemas.microsoft.com/office/drawing/2014/main" id="{D4489804-4906-C048-A1DF-601A5131659B}"/>
                  </a:ext>
                </a:extLst>
              </p:cNvPr>
              <p:cNvSpPr txBox="1">
                <a:spLocks/>
              </p:cNvSpPr>
              <p:nvPr/>
            </p:nvSpPr>
            <p:spPr>
              <a:xfrm>
                <a:off x="9580982" y="2144179"/>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428DD2"/>
                    </a:solidFill>
                  </a:rPr>
                  <a:t>To</a:t>
                </a:r>
              </a:p>
              <a:p>
                <a:pPr algn="ctr"/>
                <a:r>
                  <a:rPr lang="en-US" sz="1600" dirty="0">
                    <a:solidFill>
                      <a:srgbClr val="428DD2"/>
                    </a:solidFill>
                  </a:rPr>
                  <a:t>Network Switch</a:t>
                </a:r>
              </a:p>
            </p:txBody>
          </p:sp>
        </p:grpSp>
      </p:grpSp>
      <p:grpSp>
        <p:nvGrpSpPr>
          <p:cNvPr id="37" name="Group 36">
            <a:extLst>
              <a:ext uri="{FF2B5EF4-FFF2-40B4-BE49-F238E27FC236}">
                <a16:creationId xmlns:a16="http://schemas.microsoft.com/office/drawing/2014/main" id="{DA2B58A4-DCBB-B84E-A6F1-037D1A8C3CBF}"/>
              </a:ext>
            </a:extLst>
          </p:cNvPr>
          <p:cNvGrpSpPr/>
          <p:nvPr/>
        </p:nvGrpSpPr>
        <p:grpSpPr>
          <a:xfrm>
            <a:off x="9253148" y="5143160"/>
            <a:ext cx="2948951" cy="1338616"/>
            <a:chOff x="9253148" y="5143160"/>
            <a:chExt cx="2948951" cy="1338616"/>
          </a:xfrm>
        </p:grpSpPr>
        <p:sp>
          <p:nvSpPr>
            <p:cNvPr id="38" name="Title 1">
              <a:extLst>
                <a:ext uri="{FF2B5EF4-FFF2-40B4-BE49-F238E27FC236}">
                  <a16:creationId xmlns:a16="http://schemas.microsoft.com/office/drawing/2014/main" id="{53C50D22-D93E-F64A-9482-3EF664F8F970}"/>
                </a:ext>
              </a:extLst>
            </p:cNvPr>
            <p:cNvSpPr txBox="1">
              <a:spLocks/>
            </p:cNvSpPr>
            <p:nvPr/>
          </p:nvSpPr>
          <p:spPr>
            <a:xfrm>
              <a:off x="9487033" y="5872378"/>
              <a:ext cx="218572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chemeClr val="accent1">
                      <a:lumMod val="75000"/>
                    </a:schemeClr>
                  </a:solidFill>
                </a:rPr>
                <a:t>PTP – SMPE ST 2059 / AES67 / General</a:t>
              </a:r>
            </a:p>
          </p:txBody>
        </p:sp>
        <p:grpSp>
          <p:nvGrpSpPr>
            <p:cNvPr id="39" name="Group 38">
              <a:extLst>
                <a:ext uri="{FF2B5EF4-FFF2-40B4-BE49-F238E27FC236}">
                  <a16:creationId xmlns:a16="http://schemas.microsoft.com/office/drawing/2014/main" id="{CC1B1D87-26CD-2045-98D1-F6FD1DF490E8}"/>
                </a:ext>
              </a:extLst>
            </p:cNvPr>
            <p:cNvGrpSpPr/>
            <p:nvPr/>
          </p:nvGrpSpPr>
          <p:grpSpPr>
            <a:xfrm>
              <a:off x="9253148" y="5143160"/>
              <a:ext cx="2948951" cy="650675"/>
              <a:chOff x="9243049" y="2144179"/>
              <a:chExt cx="2948951" cy="650675"/>
            </a:xfrm>
          </p:grpSpPr>
          <p:sp>
            <p:nvSpPr>
              <p:cNvPr id="40" name="Down Arrow 39">
                <a:extLst>
                  <a:ext uri="{FF2B5EF4-FFF2-40B4-BE49-F238E27FC236}">
                    <a16:creationId xmlns:a16="http://schemas.microsoft.com/office/drawing/2014/main" id="{BF423AC8-C672-D949-8640-BD2BEE23ADC8}"/>
                  </a:ext>
                </a:extLst>
              </p:cNvPr>
              <p:cNvSpPr/>
              <p:nvPr/>
            </p:nvSpPr>
            <p:spPr>
              <a:xfrm rot="16200000">
                <a:off x="9188137" y="2235942"/>
                <a:ext cx="613824" cy="504000"/>
              </a:xfrm>
              <a:prstGeom prst="downArrow">
                <a:avLst/>
              </a:prstGeom>
              <a:solidFill>
                <a:srgbClr val="42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41" name="Title 1">
                <a:extLst>
                  <a:ext uri="{FF2B5EF4-FFF2-40B4-BE49-F238E27FC236}">
                    <a16:creationId xmlns:a16="http://schemas.microsoft.com/office/drawing/2014/main" id="{A7102F52-8A3B-C642-B09E-A2096BFF546A}"/>
                  </a:ext>
                </a:extLst>
              </p:cNvPr>
              <p:cNvSpPr txBox="1">
                <a:spLocks/>
              </p:cNvSpPr>
              <p:nvPr/>
            </p:nvSpPr>
            <p:spPr>
              <a:xfrm>
                <a:off x="9580982" y="2144179"/>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428DD2"/>
                    </a:solidFill>
                  </a:rPr>
                  <a:t>To</a:t>
                </a:r>
              </a:p>
              <a:p>
                <a:pPr algn="ctr"/>
                <a:r>
                  <a:rPr lang="en-US" sz="1600" dirty="0">
                    <a:solidFill>
                      <a:srgbClr val="428DD2"/>
                    </a:solidFill>
                  </a:rPr>
                  <a:t>Network Switch</a:t>
                </a:r>
              </a:p>
            </p:txBody>
          </p:sp>
        </p:grpSp>
      </p:grpSp>
      <p:sp>
        <p:nvSpPr>
          <p:cNvPr id="44" name="Title 1">
            <a:extLst>
              <a:ext uri="{FF2B5EF4-FFF2-40B4-BE49-F238E27FC236}">
                <a16:creationId xmlns:a16="http://schemas.microsoft.com/office/drawing/2014/main" id="{9C854CB2-EA81-8E4D-B3E7-723EF22EA3C9}"/>
              </a:ext>
            </a:extLst>
          </p:cNvPr>
          <p:cNvSpPr txBox="1">
            <a:spLocks/>
          </p:cNvSpPr>
          <p:nvPr/>
        </p:nvSpPr>
        <p:spPr>
          <a:xfrm>
            <a:off x="-744000" y="5445000"/>
            <a:ext cx="3268641" cy="92390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Backup </a:t>
            </a:r>
          </a:p>
          <a:p>
            <a:pPr algn="ctr"/>
            <a:r>
              <a:rPr lang="en-US" sz="1600" dirty="0"/>
              <a:t>SPG</a:t>
            </a:r>
          </a:p>
        </p:txBody>
      </p:sp>
      <p:sp>
        <p:nvSpPr>
          <p:cNvPr id="45" name="Title 1">
            <a:extLst>
              <a:ext uri="{FF2B5EF4-FFF2-40B4-BE49-F238E27FC236}">
                <a16:creationId xmlns:a16="http://schemas.microsoft.com/office/drawing/2014/main" id="{85AADAD0-A6ED-2042-93B3-F53D30E1F4CE}"/>
              </a:ext>
            </a:extLst>
          </p:cNvPr>
          <p:cNvSpPr txBox="1">
            <a:spLocks/>
          </p:cNvSpPr>
          <p:nvPr/>
        </p:nvSpPr>
        <p:spPr>
          <a:xfrm>
            <a:off x="-744000" y="1412999"/>
            <a:ext cx="3320673" cy="79255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FF0000"/>
                </a:solidFill>
              </a:rPr>
              <a:t>Primary </a:t>
            </a:r>
          </a:p>
          <a:p>
            <a:pPr algn="ctr"/>
            <a:r>
              <a:rPr lang="en-US" sz="1600" dirty="0">
                <a:solidFill>
                  <a:srgbClr val="FF0000"/>
                </a:solidFill>
              </a:rPr>
              <a:t>SPG</a:t>
            </a:r>
          </a:p>
        </p:txBody>
      </p:sp>
      <p:sp>
        <p:nvSpPr>
          <p:cNvPr id="50" name="タイトル 7">
            <a:extLst>
              <a:ext uri="{FF2B5EF4-FFF2-40B4-BE49-F238E27FC236}">
                <a16:creationId xmlns:a16="http://schemas.microsoft.com/office/drawing/2014/main" id="{9266589C-1471-C22E-0185-71A22C5159E7}"/>
              </a:ext>
            </a:extLst>
          </p:cNvPr>
          <p:cNvSpPr txBox="1">
            <a:spLocks/>
          </p:cNvSpPr>
          <p:nvPr/>
        </p:nvSpPr>
        <p:spPr>
          <a:xfrm>
            <a:off x="863600" y="248721"/>
            <a:ext cx="110404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Sync Pulse Generators (SPG’s) + PTP</a:t>
            </a:r>
            <a:endParaRPr lang="ja-JP" altLang="en-US" sz="3600" b="1" dirty="0">
              <a:solidFill>
                <a:schemeClr val="bg1"/>
              </a:solidFill>
            </a:endParaRPr>
          </a:p>
        </p:txBody>
      </p:sp>
      <p:sp>
        <p:nvSpPr>
          <p:cNvPr id="51" name="Rectangle 50">
            <a:extLst>
              <a:ext uri="{FF2B5EF4-FFF2-40B4-BE49-F238E27FC236}">
                <a16:creationId xmlns:a16="http://schemas.microsoft.com/office/drawing/2014/main" id="{2D8643A7-C62D-60D8-633B-6495CBD75187}"/>
              </a:ext>
            </a:extLst>
          </p:cNvPr>
          <p:cNvSpPr/>
          <p:nvPr/>
        </p:nvSpPr>
        <p:spPr>
          <a:xfrm>
            <a:off x="3636889" y="5470639"/>
            <a:ext cx="3984424" cy="923330"/>
          </a:xfrm>
          <a:prstGeom prst="rect">
            <a:avLst/>
          </a:prstGeom>
          <a:noFill/>
        </p:spPr>
        <p:txBody>
          <a:bodyPr wrap="none" lIns="91440" tIns="45720" rIns="91440" bIns="45720">
            <a:spAutoFit/>
          </a:bodyPr>
          <a:lstStyle/>
          <a:p>
            <a:pPr algn="ctr"/>
            <a:r>
              <a:rPr lang="en-GB" sz="5400" b="1" cap="none" spc="0" dirty="0" err="1">
                <a:ln w="22225">
                  <a:solidFill>
                    <a:schemeClr val="accent2"/>
                  </a:solidFill>
                  <a:prstDash val="solid"/>
                </a:ln>
                <a:solidFill>
                  <a:schemeClr val="accent2">
                    <a:lumMod val="40000"/>
                    <a:lumOff val="60000"/>
                  </a:schemeClr>
                </a:solidFill>
                <a:effectLst/>
              </a:rPr>
              <a:t>GrandMaster</a:t>
            </a:r>
            <a:endParaRPr lang="en-GB" sz="5400" b="1" cap="none" spc="0" dirty="0">
              <a:ln w="22225">
                <a:solidFill>
                  <a:schemeClr val="accent2"/>
                </a:solidFill>
                <a:prstDash val="solid"/>
              </a:ln>
              <a:solidFill>
                <a:schemeClr val="accent2">
                  <a:lumMod val="40000"/>
                  <a:lumOff val="60000"/>
                </a:schemeClr>
              </a:solidFill>
              <a:effectLst/>
            </a:endParaRPr>
          </a:p>
        </p:txBody>
      </p:sp>
      <p:grpSp>
        <p:nvGrpSpPr>
          <p:cNvPr id="2" name="Group 1">
            <a:extLst>
              <a:ext uri="{FF2B5EF4-FFF2-40B4-BE49-F238E27FC236}">
                <a16:creationId xmlns:a16="http://schemas.microsoft.com/office/drawing/2014/main" id="{07391C1A-E0A8-9E0B-C15E-E8A7EE1E351B}"/>
              </a:ext>
            </a:extLst>
          </p:cNvPr>
          <p:cNvGrpSpPr/>
          <p:nvPr/>
        </p:nvGrpSpPr>
        <p:grpSpPr>
          <a:xfrm>
            <a:off x="1399236" y="1406699"/>
            <a:ext cx="512066" cy="488192"/>
            <a:chOff x="1399236" y="1406699"/>
            <a:chExt cx="512066" cy="488192"/>
          </a:xfrm>
        </p:grpSpPr>
        <p:grpSp>
          <p:nvGrpSpPr>
            <p:cNvPr id="3" name="Group 2">
              <a:extLst>
                <a:ext uri="{FF2B5EF4-FFF2-40B4-BE49-F238E27FC236}">
                  <a16:creationId xmlns:a16="http://schemas.microsoft.com/office/drawing/2014/main" id="{40C04D45-CE45-77E6-7AD2-13A8615FAB78}"/>
                </a:ext>
              </a:extLst>
            </p:cNvPr>
            <p:cNvGrpSpPr/>
            <p:nvPr/>
          </p:nvGrpSpPr>
          <p:grpSpPr>
            <a:xfrm>
              <a:off x="1399236" y="1406699"/>
              <a:ext cx="426496" cy="488192"/>
              <a:chOff x="722092" y="4672269"/>
              <a:chExt cx="426496" cy="488192"/>
            </a:xfrm>
          </p:grpSpPr>
          <p:pic>
            <p:nvPicPr>
              <p:cNvPr id="43" name="Picture 47" descr="GPS-SPG8000.png">
                <a:extLst>
                  <a:ext uri="{FF2B5EF4-FFF2-40B4-BE49-F238E27FC236}">
                    <a16:creationId xmlns:a16="http://schemas.microsoft.com/office/drawing/2014/main" id="{57FA72B4-0020-E6EE-AACC-7C8C52CEAB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Connector 45">
                <a:extLst>
                  <a:ext uri="{FF2B5EF4-FFF2-40B4-BE49-F238E27FC236}">
                    <a16:creationId xmlns:a16="http://schemas.microsoft.com/office/drawing/2014/main" id="{A0F510F6-F587-5A7D-9336-596CF5180065}"/>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cxnSp>
          <p:nvCxnSpPr>
            <p:cNvPr id="42" name="Straight Connector 41">
              <a:extLst>
                <a:ext uri="{FF2B5EF4-FFF2-40B4-BE49-F238E27FC236}">
                  <a16:creationId xmlns:a16="http://schemas.microsoft.com/office/drawing/2014/main" id="{AC8BF9FC-16D8-C33B-6652-51E26365EFF0}"/>
                </a:ext>
              </a:extLst>
            </p:cNvPr>
            <p:cNvCxnSpPr>
              <a:cxnSpLocks/>
            </p:cNvCxnSpPr>
            <p:nvPr/>
          </p:nvCxnSpPr>
          <p:spPr>
            <a:xfrm>
              <a:off x="1626234" y="1874266"/>
              <a:ext cx="285068"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7" name="Group 46">
            <a:extLst>
              <a:ext uri="{FF2B5EF4-FFF2-40B4-BE49-F238E27FC236}">
                <a16:creationId xmlns:a16="http://schemas.microsoft.com/office/drawing/2014/main" id="{DB356A65-DA64-0EC6-4AE8-0046C662FF14}"/>
              </a:ext>
            </a:extLst>
          </p:cNvPr>
          <p:cNvGrpSpPr/>
          <p:nvPr/>
        </p:nvGrpSpPr>
        <p:grpSpPr>
          <a:xfrm>
            <a:off x="1390826" y="5383899"/>
            <a:ext cx="512066" cy="488192"/>
            <a:chOff x="1399236" y="1406699"/>
            <a:chExt cx="512066" cy="488192"/>
          </a:xfrm>
        </p:grpSpPr>
        <p:grpSp>
          <p:nvGrpSpPr>
            <p:cNvPr id="48" name="Group 47">
              <a:extLst>
                <a:ext uri="{FF2B5EF4-FFF2-40B4-BE49-F238E27FC236}">
                  <a16:creationId xmlns:a16="http://schemas.microsoft.com/office/drawing/2014/main" id="{5790C621-70D1-6B45-0ED9-6FD2440CBD20}"/>
                </a:ext>
              </a:extLst>
            </p:cNvPr>
            <p:cNvGrpSpPr/>
            <p:nvPr/>
          </p:nvGrpSpPr>
          <p:grpSpPr>
            <a:xfrm>
              <a:off x="1399236" y="1406699"/>
              <a:ext cx="426496" cy="488192"/>
              <a:chOff x="722092" y="4672269"/>
              <a:chExt cx="426496" cy="488192"/>
            </a:xfrm>
          </p:grpSpPr>
          <p:pic>
            <p:nvPicPr>
              <p:cNvPr id="52" name="Picture 47" descr="GPS-SPG8000.png">
                <a:extLst>
                  <a:ext uri="{FF2B5EF4-FFF2-40B4-BE49-F238E27FC236}">
                    <a16:creationId xmlns:a16="http://schemas.microsoft.com/office/drawing/2014/main" id="{D8DE67D2-9AD1-78C0-C138-55F5E1F862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52">
                <a:extLst>
                  <a:ext uri="{FF2B5EF4-FFF2-40B4-BE49-F238E27FC236}">
                    <a16:creationId xmlns:a16="http://schemas.microsoft.com/office/drawing/2014/main" id="{6A38F562-B27D-D09B-9343-3080479A7876}"/>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cxnSp>
          <p:nvCxnSpPr>
            <p:cNvPr id="49" name="Straight Connector 48">
              <a:extLst>
                <a:ext uri="{FF2B5EF4-FFF2-40B4-BE49-F238E27FC236}">
                  <a16:creationId xmlns:a16="http://schemas.microsoft.com/office/drawing/2014/main" id="{D3006EA5-9085-AA8C-58B4-89839198283C}"/>
                </a:ext>
              </a:extLst>
            </p:cNvPr>
            <p:cNvCxnSpPr>
              <a:cxnSpLocks/>
            </p:cNvCxnSpPr>
            <p:nvPr/>
          </p:nvCxnSpPr>
          <p:spPr>
            <a:xfrm>
              <a:off x="1626234" y="1874266"/>
              <a:ext cx="285068"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54" name="Rectangle 53">
            <a:extLst>
              <a:ext uri="{FF2B5EF4-FFF2-40B4-BE49-F238E27FC236}">
                <a16:creationId xmlns:a16="http://schemas.microsoft.com/office/drawing/2014/main" id="{91514F4D-432A-D383-9883-D92C472B7D3F}"/>
              </a:ext>
            </a:extLst>
          </p:cNvPr>
          <p:cNvSpPr/>
          <p:nvPr/>
        </p:nvSpPr>
        <p:spPr>
          <a:xfrm>
            <a:off x="3636889" y="1491312"/>
            <a:ext cx="3984424" cy="923330"/>
          </a:xfrm>
          <a:prstGeom prst="rect">
            <a:avLst/>
          </a:prstGeom>
          <a:noFill/>
        </p:spPr>
        <p:txBody>
          <a:bodyPr wrap="none" lIns="91440" tIns="45720" rIns="91440" bIns="45720">
            <a:spAutoFit/>
          </a:bodyPr>
          <a:lstStyle/>
          <a:p>
            <a:pPr algn="ctr"/>
            <a:r>
              <a:rPr lang="en-GB" sz="5400" b="1" cap="none" spc="0" dirty="0" err="1">
                <a:ln w="22225">
                  <a:solidFill>
                    <a:schemeClr val="accent2"/>
                  </a:solidFill>
                  <a:prstDash val="solid"/>
                </a:ln>
                <a:solidFill>
                  <a:schemeClr val="accent2">
                    <a:lumMod val="40000"/>
                    <a:lumOff val="60000"/>
                  </a:schemeClr>
                </a:solidFill>
                <a:effectLst/>
              </a:rPr>
              <a:t>GrandMaster</a:t>
            </a:r>
            <a:endParaRPr lang="en-GB" sz="5400" b="1" cap="none" spc="0" dirty="0">
              <a:ln w="22225">
                <a:solidFill>
                  <a:schemeClr val="accent2"/>
                </a:solidFill>
                <a:prstDash val="solid"/>
              </a:ln>
              <a:solidFill>
                <a:schemeClr val="accent2">
                  <a:lumMod val="40000"/>
                  <a:lumOff val="60000"/>
                </a:schemeClr>
              </a:solidFill>
              <a:effectLst/>
            </a:endParaRPr>
          </a:p>
        </p:txBody>
      </p:sp>
      <p:sp>
        <p:nvSpPr>
          <p:cNvPr id="55" name="Rectangle 54">
            <a:extLst>
              <a:ext uri="{FF2B5EF4-FFF2-40B4-BE49-F238E27FC236}">
                <a16:creationId xmlns:a16="http://schemas.microsoft.com/office/drawing/2014/main" id="{38146636-25D9-40AE-F878-B221F50D220E}"/>
              </a:ext>
            </a:extLst>
          </p:cNvPr>
          <p:cNvSpPr/>
          <p:nvPr/>
        </p:nvSpPr>
        <p:spPr>
          <a:xfrm>
            <a:off x="1348561" y="1152247"/>
            <a:ext cx="566181" cy="923330"/>
          </a:xfrm>
          <a:prstGeom prst="rect">
            <a:avLst/>
          </a:prstGeom>
          <a:noFill/>
        </p:spPr>
        <p:txBody>
          <a:bodyPr wrap="non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X</a:t>
            </a:r>
          </a:p>
        </p:txBody>
      </p:sp>
      <p:sp>
        <p:nvSpPr>
          <p:cNvPr id="56" name="Rounded Rectangle 55">
            <a:extLst>
              <a:ext uri="{FF2B5EF4-FFF2-40B4-BE49-F238E27FC236}">
                <a16:creationId xmlns:a16="http://schemas.microsoft.com/office/drawing/2014/main" id="{87252A9B-53D1-79DA-15E9-5C6C115AEAB8}"/>
              </a:ext>
            </a:extLst>
          </p:cNvPr>
          <p:cNvSpPr/>
          <p:nvPr/>
        </p:nvSpPr>
        <p:spPr>
          <a:xfrm>
            <a:off x="2293257" y="2571367"/>
            <a:ext cx="5406572" cy="11805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Logo, company name&#10;&#10;Description automatically generated">
            <a:extLst>
              <a:ext uri="{FF2B5EF4-FFF2-40B4-BE49-F238E27FC236}">
                <a16:creationId xmlns:a16="http://schemas.microsoft.com/office/drawing/2014/main" id="{6BE50082-1177-884D-172C-420CE7449873}"/>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165359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54"/>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0" nodeType="afterEffect">
                                  <p:stCondLst>
                                    <p:cond delay="2000"/>
                                  </p:stCondLst>
                                  <p:childTnLst>
                                    <p:set>
                                      <p:cBhvr>
                                        <p:cTn id="12" dur="1" fill="hold">
                                          <p:stCondLst>
                                            <p:cond delay="0"/>
                                          </p:stCondLst>
                                        </p:cTn>
                                        <p:tgtEl>
                                          <p:spTgt spid="5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55" grpId="0"/>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直線矢印コネクタ 70">
            <a:extLst>
              <a:ext uri="{FF2B5EF4-FFF2-40B4-BE49-F238E27FC236}">
                <a16:creationId xmlns:a16="http://schemas.microsoft.com/office/drawing/2014/main" id="{68D2DE54-895C-26DC-42A6-B5834ABF7464}"/>
              </a:ext>
            </a:extLst>
          </p:cNvPr>
          <p:cNvCxnSpPr>
            <a:endCxn id="63" idx="2"/>
          </p:cNvCxnSpPr>
          <p:nvPr/>
        </p:nvCxnSpPr>
        <p:spPr bwMode="auto">
          <a:xfrm flipH="1" flipV="1">
            <a:off x="6118592" y="2665108"/>
            <a:ext cx="10314" cy="762342"/>
          </a:xfrm>
          <a:prstGeom prst="straightConnector1">
            <a:avLst/>
          </a:prstGeom>
          <a:noFill/>
          <a:ln w="50800" cap="flat" cmpd="sng" algn="ctr">
            <a:solidFill>
              <a:srgbClr val="FF660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テキスト ボックス 76">
            <a:extLst>
              <a:ext uri="{FF2B5EF4-FFF2-40B4-BE49-F238E27FC236}">
                <a16:creationId xmlns:a16="http://schemas.microsoft.com/office/drawing/2014/main" id="{3E318823-75F4-4402-B0E1-0C84CFB01A57}"/>
              </a:ext>
            </a:extLst>
          </p:cNvPr>
          <p:cNvSpPr txBox="1"/>
          <p:nvPr/>
        </p:nvSpPr>
        <p:spPr>
          <a:xfrm>
            <a:off x="9133090" y="5201215"/>
            <a:ext cx="1460635" cy="307777"/>
          </a:xfrm>
          <a:prstGeom prst="rect">
            <a:avLst/>
          </a:prstGeom>
          <a:noFill/>
        </p:spPr>
        <p:txBody>
          <a:bodyPr wrap="square" rtlCol="0">
            <a:spAutoFit/>
          </a:bodyPr>
          <a:lstStyle/>
          <a:p>
            <a:pPr algn="ctr"/>
            <a:r>
              <a:rPr lang="en-US" altLang="ja-JP" sz="1400" dirty="0">
                <a:latin typeface="ＭＳ ゴシック" panose="020B0609070205080204" pitchFamily="49" charset="-128"/>
                <a:ea typeface="ＭＳ ゴシック" panose="020B0609070205080204" pitchFamily="49" charset="-128"/>
              </a:rPr>
              <a:t>LT4610</a:t>
            </a:r>
            <a:r>
              <a:rPr lang="ja-JP" altLang="en-US" sz="1400" dirty="0">
                <a:latin typeface="ＭＳ ゴシック" panose="020B0609070205080204" pitchFamily="49" charset="-128"/>
                <a:ea typeface="ＭＳ ゴシック" panose="020B0609070205080204" pitchFamily="49" charset="-128"/>
              </a:rPr>
              <a:t> </a:t>
            </a:r>
            <a:r>
              <a:rPr lang="en-US" altLang="ja-JP" sz="1400" dirty="0">
                <a:latin typeface="ＭＳ ゴシック" panose="020B0609070205080204" pitchFamily="49" charset="-128"/>
                <a:ea typeface="ＭＳ ゴシック" panose="020B0609070205080204" pitchFamily="49" charset="-128"/>
              </a:rPr>
              <a:t>Primary</a:t>
            </a:r>
          </a:p>
        </p:txBody>
      </p:sp>
      <p:sp>
        <p:nvSpPr>
          <p:cNvPr id="175" name="正方形/長方形 174">
            <a:extLst>
              <a:ext uri="{FF2B5EF4-FFF2-40B4-BE49-F238E27FC236}">
                <a16:creationId xmlns:a16="http://schemas.microsoft.com/office/drawing/2014/main" id="{FCAD0A3F-53FE-4A95-B780-CB99FC7B26FE}"/>
              </a:ext>
            </a:extLst>
          </p:cNvPr>
          <p:cNvSpPr/>
          <p:nvPr/>
        </p:nvSpPr>
        <p:spPr>
          <a:xfrm>
            <a:off x="8229335" y="1526932"/>
            <a:ext cx="2757600" cy="452688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3" name="正方形/長方形 172">
            <a:extLst>
              <a:ext uri="{FF2B5EF4-FFF2-40B4-BE49-F238E27FC236}">
                <a16:creationId xmlns:a16="http://schemas.microsoft.com/office/drawing/2014/main" id="{BA366D53-31FA-4CFB-99AE-4D3CE9222F9D}"/>
              </a:ext>
            </a:extLst>
          </p:cNvPr>
          <p:cNvSpPr/>
          <p:nvPr/>
        </p:nvSpPr>
        <p:spPr>
          <a:xfrm>
            <a:off x="1027716" y="1526930"/>
            <a:ext cx="2789547" cy="456606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cxnSp>
        <p:nvCxnSpPr>
          <p:cNvPr id="140" name="カギ線コネクタ 139"/>
          <p:cNvCxnSpPr>
            <a:cxnSpLocks/>
            <a:stCxn id="91" idx="1"/>
          </p:cNvCxnSpPr>
          <p:nvPr/>
        </p:nvCxnSpPr>
        <p:spPr>
          <a:xfrm rot="10800000">
            <a:off x="2928839" y="4458971"/>
            <a:ext cx="2524818" cy="916762"/>
          </a:xfrm>
          <a:prstGeom prst="bentConnector3">
            <a:avLst>
              <a:gd name="adj1" fmla="val 99890"/>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2" name="カギ線コネクタ 141"/>
          <p:cNvCxnSpPr>
            <a:cxnSpLocks/>
            <a:endCxn id="91" idx="3"/>
          </p:cNvCxnSpPr>
          <p:nvPr/>
        </p:nvCxnSpPr>
        <p:spPr>
          <a:xfrm rot="10800000" flipV="1">
            <a:off x="6621480" y="4485093"/>
            <a:ext cx="2390724" cy="890639"/>
          </a:xfrm>
          <a:prstGeom prst="bentConnector3">
            <a:avLst>
              <a:gd name="adj1" fmla="val 6288"/>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396B735A-C78D-49F4-9EF6-DAEA5C894A07}"/>
              </a:ext>
            </a:extLst>
          </p:cNvPr>
          <p:cNvCxnSpPr>
            <a:stCxn id="125" idx="0"/>
            <a:endCxn id="32" idx="0"/>
          </p:cNvCxnSpPr>
          <p:nvPr/>
        </p:nvCxnSpPr>
        <p:spPr bwMode="auto">
          <a:xfrm flipV="1">
            <a:off x="2209929" y="3591402"/>
            <a:ext cx="4679" cy="730491"/>
          </a:xfrm>
          <a:prstGeom prst="straightConnector1">
            <a:avLst/>
          </a:prstGeom>
          <a:noFill/>
          <a:ln w="50800" cap="flat" cmpd="sng" algn="ctr">
            <a:solidFill>
              <a:schemeClr val="accent1"/>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図 4">
            <a:extLst>
              <a:ext uri="{FF2B5EF4-FFF2-40B4-BE49-F238E27FC236}">
                <a16:creationId xmlns:a16="http://schemas.microsoft.com/office/drawing/2014/main" id="{E9FF7768-928F-422C-97BD-4D80324422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7542" y="1633843"/>
            <a:ext cx="257596"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32">
            <a:extLst>
              <a:ext uri="{FF2B5EF4-FFF2-40B4-BE49-F238E27FC236}">
                <a16:creationId xmlns:a16="http://schemas.microsoft.com/office/drawing/2014/main" id="{3E318823-75F4-4402-B0E1-0C84CFB01A57}"/>
              </a:ext>
            </a:extLst>
          </p:cNvPr>
          <p:cNvSpPr txBox="1"/>
          <p:nvPr/>
        </p:nvSpPr>
        <p:spPr>
          <a:xfrm>
            <a:off x="939976" y="2928747"/>
            <a:ext cx="1098115" cy="461665"/>
          </a:xfrm>
          <a:prstGeom prst="rect">
            <a:avLst/>
          </a:prstGeom>
          <a:noFill/>
        </p:spPr>
        <p:txBody>
          <a:bodyPr wrap="square" rtlCol="0">
            <a:spAutoFit/>
          </a:bodyPr>
          <a:lstStyle/>
          <a:p>
            <a:pPr algn="ctr"/>
            <a:r>
              <a:rPr lang="en-US" altLang="ja-JP" sz="1200" dirty="0"/>
              <a:t>LT4610</a:t>
            </a:r>
          </a:p>
          <a:p>
            <a:pPr algn="ctr"/>
            <a:r>
              <a:rPr lang="en-US" altLang="ja-JP" sz="1200" dirty="0"/>
              <a:t>Primary</a:t>
            </a:r>
          </a:p>
        </p:txBody>
      </p:sp>
      <p:cxnSp>
        <p:nvCxnSpPr>
          <p:cNvPr id="9" name="カギ線コネクタ 8"/>
          <p:cNvCxnSpPr>
            <a:cxnSpLocks/>
            <a:stCxn id="31" idx="2"/>
            <a:endCxn id="32" idx="2"/>
          </p:cNvCxnSpPr>
          <p:nvPr/>
        </p:nvCxnSpPr>
        <p:spPr>
          <a:xfrm rot="5400000">
            <a:off x="1490638" y="2665837"/>
            <a:ext cx="1449672" cy="1732"/>
          </a:xfrm>
          <a:prstGeom prst="bentConnector3">
            <a:avLst>
              <a:gd name="adj1" fmla="val 50000"/>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3E318823-75F4-4402-B0E1-0C84CFB01A57}"/>
              </a:ext>
            </a:extLst>
          </p:cNvPr>
          <p:cNvSpPr txBox="1"/>
          <p:nvPr/>
        </p:nvSpPr>
        <p:spPr>
          <a:xfrm>
            <a:off x="1275453" y="1583288"/>
            <a:ext cx="969740" cy="338554"/>
          </a:xfrm>
          <a:prstGeom prst="rect">
            <a:avLst/>
          </a:prstGeom>
          <a:noFill/>
        </p:spPr>
        <p:txBody>
          <a:bodyPr wrap="square" rtlCol="0">
            <a:spAutoFit/>
          </a:bodyPr>
          <a:lstStyle/>
          <a:p>
            <a:pPr algn="ctr"/>
            <a:r>
              <a:rPr lang="en-US" altLang="ja-JP" sz="1600" dirty="0"/>
              <a:t>GPS</a:t>
            </a:r>
          </a:p>
        </p:txBody>
      </p:sp>
      <p:sp>
        <p:nvSpPr>
          <p:cNvPr id="66" name="テキスト ボックス 65">
            <a:extLst>
              <a:ext uri="{FF2B5EF4-FFF2-40B4-BE49-F238E27FC236}">
                <a16:creationId xmlns:a16="http://schemas.microsoft.com/office/drawing/2014/main" id="{3E318823-75F4-4402-B0E1-0C84CFB01A57}"/>
              </a:ext>
            </a:extLst>
          </p:cNvPr>
          <p:cNvSpPr txBox="1"/>
          <p:nvPr/>
        </p:nvSpPr>
        <p:spPr>
          <a:xfrm>
            <a:off x="9756813" y="1541901"/>
            <a:ext cx="969740" cy="338554"/>
          </a:xfrm>
          <a:prstGeom prst="rect">
            <a:avLst/>
          </a:prstGeom>
          <a:noFill/>
        </p:spPr>
        <p:txBody>
          <a:bodyPr wrap="square" rtlCol="0">
            <a:spAutoFit/>
          </a:bodyPr>
          <a:lstStyle/>
          <a:p>
            <a:pPr algn="ctr"/>
            <a:r>
              <a:rPr lang="en-US" altLang="ja-JP" sz="1600" dirty="0"/>
              <a:t>GPS</a:t>
            </a:r>
          </a:p>
        </p:txBody>
      </p:sp>
      <p:cxnSp>
        <p:nvCxnSpPr>
          <p:cNvPr id="61" name="直線矢印コネクタ 60">
            <a:extLst>
              <a:ext uri="{FF2B5EF4-FFF2-40B4-BE49-F238E27FC236}">
                <a16:creationId xmlns:a16="http://schemas.microsoft.com/office/drawing/2014/main" id="{396B735A-C78D-49F4-9EF6-DAEA5C894A07}"/>
              </a:ext>
            </a:extLst>
          </p:cNvPr>
          <p:cNvCxnSpPr>
            <a:stCxn id="129" idx="0"/>
            <a:endCxn id="37" idx="0"/>
          </p:cNvCxnSpPr>
          <p:nvPr/>
        </p:nvCxnSpPr>
        <p:spPr bwMode="auto">
          <a:xfrm flipV="1">
            <a:off x="9770231" y="3590275"/>
            <a:ext cx="1802" cy="731618"/>
          </a:xfrm>
          <a:prstGeom prst="straightConnector1">
            <a:avLst/>
          </a:prstGeom>
          <a:noFill/>
          <a:ln w="50800" cap="flat" cmpd="sng" algn="ctr">
            <a:solidFill>
              <a:schemeClr val="accent1"/>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テキスト ボックス 69">
            <a:extLst>
              <a:ext uri="{FF2B5EF4-FFF2-40B4-BE49-F238E27FC236}">
                <a16:creationId xmlns:a16="http://schemas.microsoft.com/office/drawing/2014/main" id="{3E318823-75F4-4402-B0E1-0C84CFB01A57}"/>
              </a:ext>
            </a:extLst>
          </p:cNvPr>
          <p:cNvSpPr txBox="1"/>
          <p:nvPr/>
        </p:nvSpPr>
        <p:spPr>
          <a:xfrm>
            <a:off x="9852736" y="2921277"/>
            <a:ext cx="1026101" cy="461665"/>
          </a:xfrm>
          <a:prstGeom prst="rect">
            <a:avLst/>
          </a:prstGeom>
          <a:noFill/>
        </p:spPr>
        <p:txBody>
          <a:bodyPr wrap="square" rtlCol="0">
            <a:spAutoFit/>
          </a:bodyPr>
          <a:lstStyle/>
          <a:p>
            <a:pPr algn="ctr"/>
            <a:r>
              <a:rPr lang="en-US" altLang="ja-JP" sz="1200" dirty="0"/>
              <a:t>LT4610</a:t>
            </a:r>
          </a:p>
          <a:p>
            <a:pPr algn="ctr"/>
            <a:r>
              <a:rPr lang="en-US" altLang="ja-JP" sz="1200" dirty="0"/>
              <a:t>Secondary</a:t>
            </a:r>
          </a:p>
        </p:txBody>
      </p:sp>
      <p:sp>
        <p:nvSpPr>
          <p:cNvPr id="72" name="テキスト ボックス 71">
            <a:extLst>
              <a:ext uri="{FF2B5EF4-FFF2-40B4-BE49-F238E27FC236}">
                <a16:creationId xmlns:a16="http://schemas.microsoft.com/office/drawing/2014/main" id="{3E318823-75F4-4402-B0E1-0C84CFB01A57}"/>
              </a:ext>
            </a:extLst>
          </p:cNvPr>
          <p:cNvSpPr txBox="1"/>
          <p:nvPr/>
        </p:nvSpPr>
        <p:spPr>
          <a:xfrm>
            <a:off x="5235598" y="4156311"/>
            <a:ext cx="1460635" cy="276999"/>
          </a:xfrm>
          <a:prstGeom prst="rect">
            <a:avLst/>
          </a:prstGeom>
          <a:noFill/>
        </p:spPr>
        <p:txBody>
          <a:bodyPr wrap="square" rtlCol="0">
            <a:spAutoFit/>
          </a:bodyPr>
          <a:lstStyle/>
          <a:p>
            <a:pPr algn="ctr"/>
            <a:r>
              <a:rPr lang="en-US" altLang="ja-JP" sz="1200" dirty="0"/>
              <a:t>PTP</a:t>
            </a:r>
            <a:r>
              <a:rPr lang="ja-JP" altLang="en-US" sz="1200" dirty="0"/>
              <a:t>  </a:t>
            </a:r>
            <a:r>
              <a:rPr lang="en-US" altLang="ja-JP" sz="1200" dirty="0"/>
              <a:t>trunk</a:t>
            </a:r>
          </a:p>
        </p:txBody>
      </p:sp>
      <p:sp>
        <p:nvSpPr>
          <p:cNvPr id="73" name="テキスト ボックス 72">
            <a:extLst>
              <a:ext uri="{FF2B5EF4-FFF2-40B4-BE49-F238E27FC236}">
                <a16:creationId xmlns:a16="http://schemas.microsoft.com/office/drawing/2014/main" id="{3E318823-75F4-4402-B0E1-0C84CFB01A57}"/>
              </a:ext>
            </a:extLst>
          </p:cNvPr>
          <p:cNvSpPr txBox="1"/>
          <p:nvPr/>
        </p:nvSpPr>
        <p:spPr>
          <a:xfrm>
            <a:off x="3258925" y="3251247"/>
            <a:ext cx="653322" cy="276999"/>
          </a:xfrm>
          <a:prstGeom prst="rect">
            <a:avLst/>
          </a:prstGeom>
          <a:noFill/>
        </p:spPr>
        <p:txBody>
          <a:bodyPr wrap="square" rtlCol="0">
            <a:spAutoFit/>
          </a:bodyPr>
          <a:lstStyle/>
          <a:p>
            <a:pPr algn="ctr"/>
            <a:r>
              <a:rPr lang="en-US" altLang="ja-JP" sz="1200" dirty="0"/>
              <a:t>BB</a:t>
            </a:r>
          </a:p>
        </p:txBody>
      </p:sp>
      <p:sp>
        <p:nvSpPr>
          <p:cNvPr id="28" name="テキスト ボックス 27">
            <a:extLst>
              <a:ext uri="{FF2B5EF4-FFF2-40B4-BE49-F238E27FC236}">
                <a16:creationId xmlns:a16="http://schemas.microsoft.com/office/drawing/2014/main" id="{3E318823-75F4-4402-B0E1-0C84CFB01A57}"/>
              </a:ext>
            </a:extLst>
          </p:cNvPr>
          <p:cNvSpPr txBox="1"/>
          <p:nvPr/>
        </p:nvSpPr>
        <p:spPr>
          <a:xfrm>
            <a:off x="2087366" y="3602454"/>
            <a:ext cx="1460635" cy="276999"/>
          </a:xfrm>
          <a:prstGeom prst="rect">
            <a:avLst/>
          </a:prstGeom>
          <a:noFill/>
        </p:spPr>
        <p:txBody>
          <a:bodyPr wrap="square" rtlCol="0">
            <a:spAutoFit/>
          </a:bodyPr>
          <a:lstStyle/>
          <a:p>
            <a:pPr algn="ctr"/>
            <a:r>
              <a:rPr lang="en-US" altLang="ja-JP" sz="1200" dirty="0"/>
              <a:t>RJ45 or SFP+</a:t>
            </a:r>
          </a:p>
        </p:txBody>
      </p:sp>
      <p:pic>
        <p:nvPicPr>
          <p:cNvPr id="36" name="図 35"/>
          <p:cNvPicPr>
            <a:picLocks noChangeAspect="1"/>
          </p:cNvPicPr>
          <p:nvPr/>
        </p:nvPicPr>
        <p:blipFill>
          <a:blip r:embed="rId3"/>
          <a:stretch>
            <a:fillRect/>
          </a:stretch>
        </p:blipFill>
        <p:spPr>
          <a:xfrm flipV="1">
            <a:off x="5093657" y="3388301"/>
            <a:ext cx="1856202" cy="203100"/>
          </a:xfrm>
          <a:prstGeom prst="rect">
            <a:avLst/>
          </a:prstGeom>
        </p:spPr>
      </p:pic>
      <p:cxnSp>
        <p:nvCxnSpPr>
          <p:cNvPr id="38" name="直線矢印コネクタ 37">
            <a:extLst>
              <a:ext uri="{FF2B5EF4-FFF2-40B4-BE49-F238E27FC236}">
                <a16:creationId xmlns:a16="http://schemas.microsoft.com/office/drawing/2014/main" id="{396B735A-C78D-49F4-9EF6-DAEA5C894A07}"/>
              </a:ext>
            </a:extLst>
          </p:cNvPr>
          <p:cNvCxnSpPr>
            <a:stCxn id="36" idx="1"/>
            <a:endCxn id="32" idx="3"/>
          </p:cNvCxnSpPr>
          <p:nvPr/>
        </p:nvCxnSpPr>
        <p:spPr bwMode="auto">
          <a:xfrm flipH="1">
            <a:off x="3239542" y="3489851"/>
            <a:ext cx="1854115" cy="1619"/>
          </a:xfrm>
          <a:prstGeom prst="straightConnector1">
            <a:avLst/>
          </a:prstGeom>
          <a:noFill/>
          <a:ln w="50800" cap="flat" cmpd="sng" algn="ctr">
            <a:solidFill>
              <a:srgbClr val="FF000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テキスト ボックス 38">
            <a:extLst>
              <a:ext uri="{FF2B5EF4-FFF2-40B4-BE49-F238E27FC236}">
                <a16:creationId xmlns:a16="http://schemas.microsoft.com/office/drawing/2014/main" id="{3E318823-75F4-4402-B0E1-0C84CFB01A57}"/>
              </a:ext>
            </a:extLst>
          </p:cNvPr>
          <p:cNvSpPr txBox="1"/>
          <p:nvPr/>
        </p:nvSpPr>
        <p:spPr>
          <a:xfrm>
            <a:off x="4529301" y="2897182"/>
            <a:ext cx="1646316" cy="461665"/>
          </a:xfrm>
          <a:prstGeom prst="rect">
            <a:avLst/>
          </a:prstGeom>
          <a:noFill/>
        </p:spPr>
        <p:txBody>
          <a:bodyPr wrap="square" rtlCol="0">
            <a:spAutoFit/>
          </a:bodyPr>
          <a:lstStyle/>
          <a:p>
            <a:pPr algn="ctr"/>
            <a:r>
              <a:rPr lang="en-US" altLang="ja-JP" sz="1200" dirty="0"/>
              <a:t>LT4448</a:t>
            </a:r>
            <a:r>
              <a:rPr lang="ja-JP" altLang="en-US" sz="1200" dirty="0"/>
              <a:t> </a:t>
            </a:r>
            <a:endParaRPr lang="en-US" altLang="ja-JP" sz="1200" dirty="0"/>
          </a:p>
          <a:p>
            <a:pPr algn="ctr"/>
            <a:r>
              <a:rPr lang="en-US" altLang="ja-JP" sz="1200" dirty="0"/>
              <a:t>Change Over</a:t>
            </a:r>
          </a:p>
        </p:txBody>
      </p:sp>
      <p:pic>
        <p:nvPicPr>
          <p:cNvPr id="48" name="図 4">
            <a:extLst>
              <a:ext uri="{FF2B5EF4-FFF2-40B4-BE49-F238E27FC236}">
                <a16:creationId xmlns:a16="http://schemas.microsoft.com/office/drawing/2014/main" id="{E9FF7768-928F-422C-97BD-4D80324422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40719" y="1598553"/>
            <a:ext cx="257596"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カギ線コネクタ 49"/>
          <p:cNvCxnSpPr>
            <a:cxnSpLocks/>
            <a:stCxn id="48" idx="2"/>
            <a:endCxn id="37" idx="2"/>
          </p:cNvCxnSpPr>
          <p:nvPr/>
        </p:nvCxnSpPr>
        <p:spPr>
          <a:xfrm rot="16200000" flipH="1">
            <a:off x="9028858" y="2647236"/>
            <a:ext cx="1483835" cy="2516"/>
          </a:xfrm>
          <a:prstGeom prst="bentConnector3">
            <a:avLst>
              <a:gd name="adj1" fmla="val 50000"/>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396B735A-C78D-49F4-9EF6-DAEA5C894A07}"/>
              </a:ext>
            </a:extLst>
          </p:cNvPr>
          <p:cNvCxnSpPr>
            <a:stCxn id="37" idx="1"/>
            <a:endCxn id="36" idx="3"/>
          </p:cNvCxnSpPr>
          <p:nvPr/>
        </p:nvCxnSpPr>
        <p:spPr bwMode="auto">
          <a:xfrm flipH="1" flipV="1">
            <a:off x="6949859" y="3489851"/>
            <a:ext cx="1797240" cy="492"/>
          </a:xfrm>
          <a:prstGeom prst="straightConnector1">
            <a:avLst/>
          </a:prstGeom>
          <a:noFill/>
          <a:ln w="50800" cap="flat" cmpd="sng" algn="ctr">
            <a:solidFill>
              <a:srgbClr val="FF000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テキスト ボックス 66">
            <a:extLst>
              <a:ext uri="{FF2B5EF4-FFF2-40B4-BE49-F238E27FC236}">
                <a16:creationId xmlns:a16="http://schemas.microsoft.com/office/drawing/2014/main" id="{3E318823-75F4-4402-B0E1-0C84CFB01A57}"/>
              </a:ext>
            </a:extLst>
          </p:cNvPr>
          <p:cNvSpPr txBox="1"/>
          <p:nvPr/>
        </p:nvSpPr>
        <p:spPr>
          <a:xfrm>
            <a:off x="8134402" y="3232649"/>
            <a:ext cx="623375" cy="276999"/>
          </a:xfrm>
          <a:prstGeom prst="rect">
            <a:avLst/>
          </a:prstGeom>
          <a:noFill/>
        </p:spPr>
        <p:txBody>
          <a:bodyPr wrap="square" rtlCol="0">
            <a:spAutoFit/>
          </a:bodyPr>
          <a:lstStyle/>
          <a:p>
            <a:pPr algn="ctr"/>
            <a:r>
              <a:rPr lang="en-US" altLang="ja-JP" sz="1200" dirty="0"/>
              <a:t>BB</a:t>
            </a:r>
          </a:p>
        </p:txBody>
      </p:sp>
      <p:sp>
        <p:nvSpPr>
          <p:cNvPr id="89" name="テキスト ボックス 88">
            <a:extLst>
              <a:ext uri="{FF2B5EF4-FFF2-40B4-BE49-F238E27FC236}">
                <a16:creationId xmlns:a16="http://schemas.microsoft.com/office/drawing/2014/main" id="{3E318823-75F4-4402-B0E1-0C84CFB01A57}"/>
              </a:ext>
            </a:extLst>
          </p:cNvPr>
          <p:cNvSpPr txBox="1"/>
          <p:nvPr/>
        </p:nvSpPr>
        <p:spPr>
          <a:xfrm>
            <a:off x="10216091" y="4060843"/>
            <a:ext cx="775909" cy="276999"/>
          </a:xfrm>
          <a:prstGeom prst="rect">
            <a:avLst/>
          </a:prstGeom>
          <a:noFill/>
        </p:spPr>
        <p:txBody>
          <a:bodyPr wrap="square" rtlCol="0">
            <a:spAutoFit/>
          </a:bodyPr>
          <a:lstStyle/>
          <a:p>
            <a:pPr algn="ctr"/>
            <a:r>
              <a:rPr lang="en-US" altLang="ja-JP" sz="1200" dirty="0"/>
              <a:t>BC</a:t>
            </a:r>
          </a:p>
        </p:txBody>
      </p:sp>
      <p:pic>
        <p:nvPicPr>
          <p:cNvPr id="91" name="図 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657" y="5018465"/>
            <a:ext cx="1167823" cy="714535"/>
          </a:xfrm>
          <a:prstGeom prst="rect">
            <a:avLst/>
          </a:prstGeom>
        </p:spPr>
      </p:pic>
      <p:cxnSp>
        <p:nvCxnSpPr>
          <p:cNvPr id="26" name="直線矢印コネクタ 25">
            <a:extLst>
              <a:ext uri="{FF2B5EF4-FFF2-40B4-BE49-F238E27FC236}">
                <a16:creationId xmlns:a16="http://schemas.microsoft.com/office/drawing/2014/main" id="{396B735A-C78D-49F4-9EF6-DAEA5C894A07}"/>
              </a:ext>
            </a:extLst>
          </p:cNvPr>
          <p:cNvCxnSpPr>
            <a:stCxn id="129" idx="1"/>
            <a:endCxn id="125" idx="3"/>
          </p:cNvCxnSpPr>
          <p:nvPr/>
        </p:nvCxnSpPr>
        <p:spPr bwMode="auto">
          <a:xfrm flipH="1">
            <a:off x="3234863" y="4432877"/>
            <a:ext cx="5510433" cy="0"/>
          </a:xfrm>
          <a:prstGeom prst="straightConnector1">
            <a:avLst/>
          </a:prstGeom>
          <a:noFill/>
          <a:ln w="50800" cap="flat" cmpd="sng" algn="ctr">
            <a:solidFill>
              <a:srgbClr val="92D05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5" name="図 124"/>
          <p:cNvPicPr>
            <a:picLocks noChangeAspect="1"/>
          </p:cNvPicPr>
          <p:nvPr/>
        </p:nvPicPr>
        <p:blipFill>
          <a:blip r:embed="rId5"/>
          <a:stretch>
            <a:fillRect/>
          </a:stretch>
        </p:blipFill>
        <p:spPr>
          <a:xfrm>
            <a:off x="1184994" y="4321893"/>
            <a:ext cx="2049869" cy="221968"/>
          </a:xfrm>
          <a:prstGeom prst="rect">
            <a:avLst/>
          </a:prstGeom>
        </p:spPr>
      </p:pic>
      <p:pic>
        <p:nvPicPr>
          <p:cNvPr id="129" name="図 128"/>
          <p:cNvPicPr>
            <a:picLocks noChangeAspect="1"/>
          </p:cNvPicPr>
          <p:nvPr/>
        </p:nvPicPr>
        <p:blipFill>
          <a:blip r:embed="rId5"/>
          <a:stretch>
            <a:fillRect/>
          </a:stretch>
        </p:blipFill>
        <p:spPr>
          <a:xfrm>
            <a:off x="8745296" y="4321893"/>
            <a:ext cx="2049869" cy="221968"/>
          </a:xfrm>
          <a:prstGeom prst="rect">
            <a:avLst/>
          </a:prstGeom>
        </p:spPr>
      </p:pic>
      <p:pic>
        <p:nvPicPr>
          <p:cNvPr id="133" name="Picture 14" descr="K:\資料作成中\プロビデオ\SG\LT4610\ＰＴＰ\ビデオスイッチャ.png">
            <a:extLst>
              <a:ext uri="{FF2B5EF4-FFF2-40B4-BE49-F238E27FC236}">
                <a16:creationId xmlns:a16="http://schemas.microsoft.com/office/drawing/2014/main" id="{695BA6F4-6EB1-4953-890C-EDC4161799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5398" y="5195589"/>
            <a:ext cx="913257" cy="41748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47" descr="https://illustimage.com/photo/dl/649.png">
            <a:extLst>
              <a:ext uri="{FF2B5EF4-FFF2-40B4-BE49-F238E27FC236}">
                <a16:creationId xmlns:a16="http://schemas.microsoft.com/office/drawing/2014/main" id="{21E706DB-828D-490C-9551-5CBAC99916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6919" y="5049795"/>
            <a:ext cx="681948" cy="681948"/>
          </a:xfrm>
          <a:prstGeom prst="rect">
            <a:avLst/>
          </a:prstGeom>
          <a:noFill/>
          <a:extLst>
            <a:ext uri="{909E8E84-426E-40DD-AFC4-6F175D3DCCD1}">
              <a14:hiddenFill xmlns:a14="http://schemas.microsoft.com/office/drawing/2010/main">
                <a:solidFill>
                  <a:srgbClr val="FFFFFF"/>
                </a:solidFill>
              </a14:hiddenFill>
            </a:ext>
          </a:extLst>
        </p:spPr>
      </p:pic>
      <p:cxnSp>
        <p:nvCxnSpPr>
          <p:cNvPr id="150" name="直線矢印コネクタ 149">
            <a:extLst>
              <a:ext uri="{FF2B5EF4-FFF2-40B4-BE49-F238E27FC236}">
                <a16:creationId xmlns:a16="http://schemas.microsoft.com/office/drawing/2014/main" id="{396B735A-C78D-49F4-9EF6-DAEA5C894A07}"/>
              </a:ext>
            </a:extLst>
          </p:cNvPr>
          <p:cNvCxnSpPr>
            <a:endCxn id="138" idx="0"/>
          </p:cNvCxnSpPr>
          <p:nvPr/>
        </p:nvCxnSpPr>
        <p:spPr bwMode="auto">
          <a:xfrm flipH="1">
            <a:off x="2337893" y="4543861"/>
            <a:ext cx="0" cy="505934"/>
          </a:xfrm>
          <a:prstGeom prst="straightConnector1">
            <a:avLst/>
          </a:prstGeom>
          <a:noFill/>
          <a:ln w="50800" cap="flat" cmpd="sng" algn="ctr">
            <a:solidFill>
              <a:srgbClr val="92D05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テキスト ボックス 157">
            <a:extLst>
              <a:ext uri="{FF2B5EF4-FFF2-40B4-BE49-F238E27FC236}">
                <a16:creationId xmlns:a16="http://schemas.microsoft.com/office/drawing/2014/main" id="{3E318823-75F4-4402-B0E1-0C84CFB01A57}"/>
              </a:ext>
            </a:extLst>
          </p:cNvPr>
          <p:cNvSpPr txBox="1"/>
          <p:nvPr/>
        </p:nvSpPr>
        <p:spPr>
          <a:xfrm>
            <a:off x="5263987" y="4761782"/>
            <a:ext cx="1460635" cy="276999"/>
          </a:xfrm>
          <a:prstGeom prst="rect">
            <a:avLst/>
          </a:prstGeom>
          <a:noFill/>
        </p:spPr>
        <p:txBody>
          <a:bodyPr wrap="square" rtlCol="0">
            <a:spAutoFit/>
          </a:bodyPr>
          <a:lstStyle/>
          <a:p>
            <a:pPr algn="ctr"/>
            <a:r>
              <a:rPr lang="en-US" altLang="ja-JP" sz="1200" dirty="0"/>
              <a:t>LV5600</a:t>
            </a:r>
          </a:p>
        </p:txBody>
      </p:sp>
      <p:cxnSp>
        <p:nvCxnSpPr>
          <p:cNvPr id="164" name="直線矢印コネクタ 163">
            <a:extLst>
              <a:ext uri="{FF2B5EF4-FFF2-40B4-BE49-F238E27FC236}">
                <a16:creationId xmlns:a16="http://schemas.microsoft.com/office/drawing/2014/main" id="{396B735A-C78D-49F4-9EF6-DAEA5C894A07}"/>
              </a:ext>
            </a:extLst>
          </p:cNvPr>
          <p:cNvCxnSpPr/>
          <p:nvPr/>
        </p:nvCxnSpPr>
        <p:spPr bwMode="auto">
          <a:xfrm>
            <a:off x="9544599" y="4550432"/>
            <a:ext cx="0" cy="460202"/>
          </a:xfrm>
          <a:prstGeom prst="straightConnector1">
            <a:avLst/>
          </a:prstGeom>
          <a:noFill/>
          <a:ln w="50800" cap="flat" cmpd="sng" algn="ctr">
            <a:solidFill>
              <a:srgbClr val="92D05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6" name="テキスト ボックス 175">
            <a:extLst>
              <a:ext uri="{FF2B5EF4-FFF2-40B4-BE49-F238E27FC236}">
                <a16:creationId xmlns:a16="http://schemas.microsoft.com/office/drawing/2014/main" id="{3E318823-75F4-4402-B0E1-0C84CFB01A57}"/>
              </a:ext>
            </a:extLst>
          </p:cNvPr>
          <p:cNvSpPr txBox="1"/>
          <p:nvPr/>
        </p:nvSpPr>
        <p:spPr>
          <a:xfrm>
            <a:off x="8408906" y="3602454"/>
            <a:ext cx="1460635" cy="276999"/>
          </a:xfrm>
          <a:prstGeom prst="rect">
            <a:avLst/>
          </a:prstGeom>
          <a:noFill/>
        </p:spPr>
        <p:txBody>
          <a:bodyPr wrap="square" rtlCol="0">
            <a:spAutoFit/>
          </a:bodyPr>
          <a:lstStyle/>
          <a:p>
            <a:pPr algn="ctr"/>
            <a:r>
              <a:rPr lang="en-US" altLang="ja-JP" sz="1200" dirty="0"/>
              <a:t>RJ45 or SFP+</a:t>
            </a:r>
          </a:p>
        </p:txBody>
      </p:sp>
      <p:sp>
        <p:nvSpPr>
          <p:cNvPr id="178" name="テキスト ボックス 177">
            <a:extLst>
              <a:ext uri="{FF2B5EF4-FFF2-40B4-BE49-F238E27FC236}">
                <a16:creationId xmlns:a16="http://schemas.microsoft.com/office/drawing/2014/main" id="{D56CE835-6DEB-4A89-A521-7A68730EF546}"/>
              </a:ext>
            </a:extLst>
          </p:cNvPr>
          <p:cNvSpPr txBox="1"/>
          <p:nvPr/>
        </p:nvSpPr>
        <p:spPr>
          <a:xfrm>
            <a:off x="1494517" y="5746041"/>
            <a:ext cx="1701242" cy="307777"/>
          </a:xfrm>
          <a:prstGeom prst="rect">
            <a:avLst/>
          </a:prstGeom>
          <a:noFill/>
        </p:spPr>
        <p:txBody>
          <a:bodyPr wrap="square" rtlCol="0">
            <a:spAutoFit/>
          </a:bodyPr>
          <a:lstStyle/>
          <a:p>
            <a:pPr algn="ctr"/>
            <a:r>
              <a:rPr kumimoji="1" lang="en-US" altLang="ja-JP" sz="1400" b="1" dirty="0">
                <a:solidFill>
                  <a:schemeClr val="accent5">
                    <a:lumMod val="75000"/>
                  </a:schemeClr>
                </a:solidFill>
              </a:rPr>
              <a:t>Primary Network</a:t>
            </a:r>
            <a:endParaRPr kumimoji="1" lang="ja-JP" altLang="en-US" sz="1400" b="1" dirty="0">
              <a:solidFill>
                <a:schemeClr val="accent5">
                  <a:lumMod val="75000"/>
                </a:schemeClr>
              </a:solidFill>
            </a:endParaRPr>
          </a:p>
        </p:txBody>
      </p:sp>
      <p:sp>
        <p:nvSpPr>
          <p:cNvPr id="179" name="テキスト ボックス 178">
            <a:extLst>
              <a:ext uri="{FF2B5EF4-FFF2-40B4-BE49-F238E27FC236}">
                <a16:creationId xmlns:a16="http://schemas.microsoft.com/office/drawing/2014/main" id="{7CCAEBB1-036E-4F7C-B1F4-8E6E8FE71689}"/>
              </a:ext>
            </a:extLst>
          </p:cNvPr>
          <p:cNvSpPr txBox="1"/>
          <p:nvPr/>
        </p:nvSpPr>
        <p:spPr>
          <a:xfrm>
            <a:off x="8636773" y="5682511"/>
            <a:ext cx="1942723" cy="307777"/>
          </a:xfrm>
          <a:prstGeom prst="rect">
            <a:avLst/>
          </a:prstGeom>
          <a:noFill/>
        </p:spPr>
        <p:txBody>
          <a:bodyPr wrap="square" rtlCol="0">
            <a:spAutoFit/>
          </a:bodyPr>
          <a:lstStyle/>
          <a:p>
            <a:pPr algn="ctr"/>
            <a:r>
              <a:rPr kumimoji="1" lang="en-US" altLang="ja-JP" sz="1400" b="1" dirty="0">
                <a:solidFill>
                  <a:schemeClr val="accent4">
                    <a:lumMod val="75000"/>
                  </a:schemeClr>
                </a:solidFill>
              </a:rPr>
              <a:t>Secondary Network</a:t>
            </a:r>
            <a:endParaRPr kumimoji="1" lang="ja-JP" altLang="en-US" sz="1400" b="1" dirty="0">
              <a:solidFill>
                <a:schemeClr val="accent4">
                  <a:lumMod val="75000"/>
                </a:schemeClr>
              </a:solidFill>
            </a:endParaRPr>
          </a:p>
        </p:txBody>
      </p:sp>
      <p:cxnSp>
        <p:nvCxnSpPr>
          <p:cNvPr id="183" name="直線矢印コネクタ 182">
            <a:extLst>
              <a:ext uri="{FF2B5EF4-FFF2-40B4-BE49-F238E27FC236}">
                <a16:creationId xmlns:a16="http://schemas.microsoft.com/office/drawing/2014/main" id="{396B735A-C78D-49F4-9EF6-DAEA5C894A07}"/>
              </a:ext>
            </a:extLst>
          </p:cNvPr>
          <p:cNvCxnSpPr>
            <a:endCxn id="36" idx="0"/>
          </p:cNvCxnSpPr>
          <p:nvPr/>
        </p:nvCxnSpPr>
        <p:spPr bwMode="auto">
          <a:xfrm flipV="1">
            <a:off x="6019356" y="3591401"/>
            <a:ext cx="2402" cy="307674"/>
          </a:xfrm>
          <a:prstGeom prst="straightConnector1">
            <a:avLst/>
          </a:prstGeom>
          <a:noFill/>
          <a:ln w="50800" cap="flat" cmpd="sng" algn="ctr">
            <a:solidFill>
              <a:srgbClr val="FFC00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テキスト ボックス 186">
            <a:extLst>
              <a:ext uri="{FF2B5EF4-FFF2-40B4-BE49-F238E27FC236}">
                <a16:creationId xmlns:a16="http://schemas.microsoft.com/office/drawing/2014/main" id="{3E318823-75F4-4402-B0E1-0C84CFB01A57}"/>
              </a:ext>
            </a:extLst>
          </p:cNvPr>
          <p:cNvSpPr txBox="1"/>
          <p:nvPr/>
        </p:nvSpPr>
        <p:spPr>
          <a:xfrm>
            <a:off x="5965916" y="3656001"/>
            <a:ext cx="623375" cy="276999"/>
          </a:xfrm>
          <a:prstGeom prst="rect">
            <a:avLst/>
          </a:prstGeom>
          <a:noFill/>
        </p:spPr>
        <p:txBody>
          <a:bodyPr wrap="square" rtlCol="0">
            <a:spAutoFit/>
          </a:bodyPr>
          <a:lstStyle/>
          <a:p>
            <a:pPr algn="ctr"/>
            <a:r>
              <a:rPr lang="en-US" altLang="ja-JP" sz="1200" dirty="0"/>
              <a:t>BB</a:t>
            </a:r>
          </a:p>
        </p:txBody>
      </p:sp>
      <p:pic>
        <p:nvPicPr>
          <p:cNvPr id="52" name="Picture 47" descr="https://illustimage.com/photo/dl/649.png">
            <a:extLst>
              <a:ext uri="{FF2B5EF4-FFF2-40B4-BE49-F238E27FC236}">
                <a16:creationId xmlns:a16="http://schemas.microsoft.com/office/drawing/2014/main" id="{135FB502-5B95-585B-8939-3D13B78806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7617" y="1470430"/>
            <a:ext cx="681948" cy="681948"/>
          </a:xfrm>
          <a:prstGeom prst="rect">
            <a:avLst/>
          </a:prstGeom>
          <a:noFill/>
          <a:extLst>
            <a:ext uri="{909E8E84-426E-40DD-AFC4-6F175D3DCCD1}">
              <a14:hiddenFill xmlns:a14="http://schemas.microsoft.com/office/drawing/2010/main">
                <a:solidFill>
                  <a:srgbClr val="FFFFFF"/>
                </a:solidFill>
              </a14:hiddenFill>
            </a:ext>
          </a:extLst>
        </p:spPr>
      </p:pic>
      <p:sp>
        <p:nvSpPr>
          <p:cNvPr id="88" name="テキスト ボックス 87">
            <a:extLst>
              <a:ext uri="{FF2B5EF4-FFF2-40B4-BE49-F238E27FC236}">
                <a16:creationId xmlns:a16="http://schemas.microsoft.com/office/drawing/2014/main" id="{3E318823-75F4-4402-B0E1-0C84CFB01A57}"/>
              </a:ext>
            </a:extLst>
          </p:cNvPr>
          <p:cNvSpPr txBox="1"/>
          <p:nvPr/>
        </p:nvSpPr>
        <p:spPr>
          <a:xfrm>
            <a:off x="912000" y="4042196"/>
            <a:ext cx="775909" cy="276999"/>
          </a:xfrm>
          <a:prstGeom prst="rect">
            <a:avLst/>
          </a:prstGeom>
          <a:noFill/>
        </p:spPr>
        <p:txBody>
          <a:bodyPr wrap="square" rtlCol="0">
            <a:spAutoFit/>
          </a:bodyPr>
          <a:lstStyle/>
          <a:p>
            <a:pPr algn="ctr"/>
            <a:r>
              <a:rPr lang="en-US" altLang="ja-JP" sz="1200" dirty="0"/>
              <a:t>BC</a:t>
            </a:r>
          </a:p>
        </p:txBody>
      </p:sp>
      <p:pic>
        <p:nvPicPr>
          <p:cNvPr id="63" name="図 62">
            <a:extLst>
              <a:ext uri="{FF2B5EF4-FFF2-40B4-BE49-F238E27FC236}">
                <a16:creationId xmlns:a16="http://schemas.microsoft.com/office/drawing/2014/main" id="{8B2F9983-9CE8-3788-E9E4-2C8C29D57796}"/>
              </a:ext>
            </a:extLst>
          </p:cNvPr>
          <p:cNvPicPr>
            <a:picLocks noChangeAspect="1"/>
          </p:cNvPicPr>
          <p:nvPr/>
        </p:nvPicPr>
        <p:blipFill>
          <a:blip r:embed="rId5"/>
          <a:stretch>
            <a:fillRect/>
          </a:stretch>
        </p:blipFill>
        <p:spPr>
          <a:xfrm>
            <a:off x="5093657" y="2443140"/>
            <a:ext cx="2049869" cy="221968"/>
          </a:xfrm>
          <a:prstGeom prst="rect">
            <a:avLst/>
          </a:prstGeom>
        </p:spPr>
      </p:pic>
      <p:cxnSp>
        <p:nvCxnSpPr>
          <p:cNvPr id="64" name="直線矢印コネクタ 63">
            <a:extLst>
              <a:ext uri="{FF2B5EF4-FFF2-40B4-BE49-F238E27FC236}">
                <a16:creationId xmlns:a16="http://schemas.microsoft.com/office/drawing/2014/main" id="{902F0E47-BA2C-509F-35DD-A3DF5F4F9F64}"/>
              </a:ext>
            </a:extLst>
          </p:cNvPr>
          <p:cNvCxnSpPr>
            <a:endCxn id="63" idx="1"/>
          </p:cNvCxnSpPr>
          <p:nvPr/>
        </p:nvCxnSpPr>
        <p:spPr bwMode="auto">
          <a:xfrm flipV="1">
            <a:off x="2678867" y="2554124"/>
            <a:ext cx="2414790" cy="873326"/>
          </a:xfrm>
          <a:prstGeom prst="straightConnector1">
            <a:avLst/>
          </a:prstGeom>
          <a:noFill/>
          <a:ln w="50800" cap="flat" cmpd="sng" algn="ctr">
            <a:solidFill>
              <a:srgbClr val="FF660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線矢印コネクタ 67">
            <a:extLst>
              <a:ext uri="{FF2B5EF4-FFF2-40B4-BE49-F238E27FC236}">
                <a16:creationId xmlns:a16="http://schemas.microsoft.com/office/drawing/2014/main" id="{7DBB55F9-C3EE-BB5F-9A37-AE1632C29DB0}"/>
              </a:ext>
            </a:extLst>
          </p:cNvPr>
          <p:cNvCxnSpPr>
            <a:endCxn id="63" idx="3"/>
          </p:cNvCxnSpPr>
          <p:nvPr/>
        </p:nvCxnSpPr>
        <p:spPr bwMode="auto">
          <a:xfrm flipH="1" flipV="1">
            <a:off x="7143526" y="2554124"/>
            <a:ext cx="2391170" cy="920194"/>
          </a:xfrm>
          <a:prstGeom prst="straightConnector1">
            <a:avLst/>
          </a:prstGeom>
          <a:noFill/>
          <a:ln w="50800" cap="flat" cmpd="sng" algn="ctr">
            <a:solidFill>
              <a:srgbClr val="FF660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線矢印コネクタ 75">
            <a:extLst>
              <a:ext uri="{FF2B5EF4-FFF2-40B4-BE49-F238E27FC236}">
                <a16:creationId xmlns:a16="http://schemas.microsoft.com/office/drawing/2014/main" id="{EE856EC0-88E0-F13E-B050-F8C632F935AB}"/>
              </a:ext>
            </a:extLst>
          </p:cNvPr>
          <p:cNvCxnSpPr>
            <a:stCxn id="63" idx="0"/>
            <a:endCxn id="52" idx="2"/>
          </p:cNvCxnSpPr>
          <p:nvPr/>
        </p:nvCxnSpPr>
        <p:spPr bwMode="auto">
          <a:xfrm flipH="1" flipV="1">
            <a:off x="6118591" y="2152378"/>
            <a:ext cx="1" cy="290762"/>
          </a:xfrm>
          <a:prstGeom prst="straightConnector1">
            <a:avLst/>
          </a:prstGeom>
          <a:noFill/>
          <a:ln w="50800" cap="flat" cmpd="sng" algn="ctr">
            <a:solidFill>
              <a:srgbClr val="FF6600"/>
            </a:solidFill>
            <a:prstDash val="solid"/>
            <a:round/>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7" name="図 36"/>
          <p:cNvPicPr>
            <a:picLocks noChangeAspect="1"/>
          </p:cNvPicPr>
          <p:nvPr/>
        </p:nvPicPr>
        <p:blipFill>
          <a:blip r:embed="rId8"/>
          <a:stretch>
            <a:fillRect/>
          </a:stretch>
        </p:blipFill>
        <p:spPr>
          <a:xfrm flipV="1">
            <a:off x="8747099" y="3390412"/>
            <a:ext cx="2049868" cy="199863"/>
          </a:xfrm>
          <a:prstGeom prst="rect">
            <a:avLst/>
          </a:prstGeom>
        </p:spPr>
      </p:pic>
      <p:pic>
        <p:nvPicPr>
          <p:cNvPr id="32" name="図 31"/>
          <p:cNvPicPr>
            <a:picLocks noChangeAspect="1"/>
          </p:cNvPicPr>
          <p:nvPr/>
        </p:nvPicPr>
        <p:blipFill>
          <a:blip r:embed="rId8"/>
          <a:stretch>
            <a:fillRect/>
          </a:stretch>
        </p:blipFill>
        <p:spPr>
          <a:xfrm flipV="1">
            <a:off x="1189674" y="3391539"/>
            <a:ext cx="2049868" cy="199863"/>
          </a:xfrm>
          <a:prstGeom prst="rect">
            <a:avLst/>
          </a:prstGeom>
        </p:spPr>
      </p:pic>
      <p:sp>
        <p:nvSpPr>
          <p:cNvPr id="83" name="テキスト ボックス 82">
            <a:extLst>
              <a:ext uri="{FF2B5EF4-FFF2-40B4-BE49-F238E27FC236}">
                <a16:creationId xmlns:a16="http://schemas.microsoft.com/office/drawing/2014/main" id="{4080B9E3-4BB8-7244-5CEA-BA40A590847F}"/>
              </a:ext>
            </a:extLst>
          </p:cNvPr>
          <p:cNvSpPr txBox="1"/>
          <p:nvPr/>
        </p:nvSpPr>
        <p:spPr>
          <a:xfrm>
            <a:off x="5297158" y="1273609"/>
            <a:ext cx="1646316" cy="276999"/>
          </a:xfrm>
          <a:prstGeom prst="rect">
            <a:avLst/>
          </a:prstGeom>
          <a:noFill/>
        </p:spPr>
        <p:txBody>
          <a:bodyPr wrap="square" rtlCol="0">
            <a:spAutoFit/>
          </a:bodyPr>
          <a:lstStyle/>
          <a:p>
            <a:pPr algn="ctr"/>
            <a:r>
              <a:rPr lang="en-US" altLang="ja-JP" sz="1200" dirty="0"/>
              <a:t>SNMP Controller</a:t>
            </a:r>
          </a:p>
        </p:txBody>
      </p:sp>
      <p:sp>
        <p:nvSpPr>
          <p:cNvPr id="95" name="テキスト ボックス 94">
            <a:extLst>
              <a:ext uri="{FF2B5EF4-FFF2-40B4-BE49-F238E27FC236}">
                <a16:creationId xmlns:a16="http://schemas.microsoft.com/office/drawing/2014/main" id="{3A14BDD0-0299-AEB5-E1F3-941CA953D6F5}"/>
              </a:ext>
            </a:extLst>
          </p:cNvPr>
          <p:cNvSpPr txBox="1"/>
          <p:nvPr/>
        </p:nvSpPr>
        <p:spPr>
          <a:xfrm>
            <a:off x="4929892" y="2157833"/>
            <a:ext cx="1047529" cy="276999"/>
          </a:xfrm>
          <a:prstGeom prst="rect">
            <a:avLst/>
          </a:prstGeom>
          <a:noFill/>
        </p:spPr>
        <p:txBody>
          <a:bodyPr wrap="square" rtlCol="0">
            <a:spAutoFit/>
          </a:bodyPr>
          <a:lstStyle/>
          <a:p>
            <a:pPr algn="ctr"/>
            <a:r>
              <a:rPr lang="en-US" altLang="ja-JP" sz="1200" dirty="0"/>
              <a:t>For SNMP</a:t>
            </a:r>
          </a:p>
        </p:txBody>
      </p:sp>
      <p:sp>
        <p:nvSpPr>
          <p:cNvPr id="59" name="矢印: 右 58">
            <a:extLst>
              <a:ext uri="{FF2B5EF4-FFF2-40B4-BE49-F238E27FC236}">
                <a16:creationId xmlns:a16="http://schemas.microsoft.com/office/drawing/2014/main" id="{2DD80565-ED0A-3998-AC5F-BF0172EEC6EB}"/>
              </a:ext>
            </a:extLst>
          </p:cNvPr>
          <p:cNvSpPr/>
          <p:nvPr/>
        </p:nvSpPr>
        <p:spPr>
          <a:xfrm rot="20255698">
            <a:off x="2586177" y="2431615"/>
            <a:ext cx="2971600" cy="140711"/>
          </a:xfrm>
          <a:prstGeom prst="rightArrow">
            <a:avLst>
              <a:gd name="adj1" fmla="val 50000"/>
              <a:gd name="adj2" fmla="val 4229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矢印: 右 96">
            <a:extLst>
              <a:ext uri="{FF2B5EF4-FFF2-40B4-BE49-F238E27FC236}">
                <a16:creationId xmlns:a16="http://schemas.microsoft.com/office/drawing/2014/main" id="{7BA87543-A56D-285B-24A0-697D3EB22B26}"/>
              </a:ext>
            </a:extLst>
          </p:cNvPr>
          <p:cNvSpPr/>
          <p:nvPr/>
        </p:nvSpPr>
        <p:spPr>
          <a:xfrm rot="12133918">
            <a:off x="6619782" y="2513175"/>
            <a:ext cx="3029240" cy="159275"/>
          </a:xfrm>
          <a:prstGeom prst="rightArrow">
            <a:avLst>
              <a:gd name="adj1" fmla="val 50000"/>
              <a:gd name="adj2" fmla="val 4229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矢印: 右 97">
            <a:extLst>
              <a:ext uri="{FF2B5EF4-FFF2-40B4-BE49-F238E27FC236}">
                <a16:creationId xmlns:a16="http://schemas.microsoft.com/office/drawing/2014/main" id="{B5809E25-4F63-10DA-D760-22D8E2523ED9}"/>
              </a:ext>
            </a:extLst>
          </p:cNvPr>
          <p:cNvSpPr/>
          <p:nvPr/>
        </p:nvSpPr>
        <p:spPr>
          <a:xfrm rot="5400000">
            <a:off x="5948719" y="2561431"/>
            <a:ext cx="1098869" cy="280763"/>
          </a:xfrm>
          <a:prstGeom prst="rightArrow">
            <a:avLst>
              <a:gd name="adj1" fmla="val 50000"/>
              <a:gd name="adj2" fmla="val 4229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a:extLst>
              <a:ext uri="{FF2B5EF4-FFF2-40B4-BE49-F238E27FC236}">
                <a16:creationId xmlns:a16="http://schemas.microsoft.com/office/drawing/2014/main" id="{1BAF30A6-E564-C2FD-CD91-D17C2BFE052E}"/>
              </a:ext>
            </a:extLst>
          </p:cNvPr>
          <p:cNvSpPr txBox="1"/>
          <p:nvPr/>
        </p:nvSpPr>
        <p:spPr>
          <a:xfrm>
            <a:off x="2725653" y="1619574"/>
            <a:ext cx="2199174" cy="461665"/>
          </a:xfrm>
          <a:prstGeom prst="rect">
            <a:avLst/>
          </a:prstGeom>
          <a:solidFill>
            <a:schemeClr val="accent6">
              <a:lumMod val="20000"/>
              <a:lumOff val="80000"/>
            </a:schemeClr>
          </a:solidFill>
        </p:spPr>
        <p:txBody>
          <a:bodyPr wrap="square" rtlCol="0">
            <a:spAutoFit/>
          </a:bodyPr>
          <a:lstStyle/>
          <a:p>
            <a:r>
              <a:rPr lang="en-US" altLang="ja-JP" sz="1200" dirty="0"/>
              <a:t>Get Primary LT4610 Status.</a:t>
            </a:r>
          </a:p>
          <a:p>
            <a:r>
              <a:rPr lang="en-US" altLang="ja-JP" sz="1200" dirty="0"/>
              <a:t>(Lock status, </a:t>
            </a:r>
            <a:r>
              <a:rPr lang="en-US" altLang="ja-JP" sz="1200" dirty="0" err="1"/>
              <a:t>Clockclass</a:t>
            </a:r>
            <a:r>
              <a:rPr lang="en-US" altLang="ja-JP" sz="1200" dirty="0"/>
              <a:t>, etc.)</a:t>
            </a:r>
          </a:p>
        </p:txBody>
      </p:sp>
      <p:sp>
        <p:nvSpPr>
          <p:cNvPr id="100" name="テキスト ボックス 99">
            <a:extLst>
              <a:ext uri="{FF2B5EF4-FFF2-40B4-BE49-F238E27FC236}">
                <a16:creationId xmlns:a16="http://schemas.microsoft.com/office/drawing/2014/main" id="{5DAC04BB-4DE3-D499-55FF-690F1040F57C}"/>
              </a:ext>
            </a:extLst>
          </p:cNvPr>
          <p:cNvSpPr txBox="1"/>
          <p:nvPr/>
        </p:nvSpPr>
        <p:spPr>
          <a:xfrm>
            <a:off x="7124683" y="1619574"/>
            <a:ext cx="2199174" cy="461665"/>
          </a:xfrm>
          <a:prstGeom prst="rect">
            <a:avLst/>
          </a:prstGeom>
          <a:solidFill>
            <a:schemeClr val="accent6">
              <a:lumMod val="20000"/>
              <a:lumOff val="80000"/>
            </a:schemeClr>
          </a:solidFill>
        </p:spPr>
        <p:txBody>
          <a:bodyPr wrap="square" rtlCol="0">
            <a:spAutoFit/>
          </a:bodyPr>
          <a:lstStyle/>
          <a:p>
            <a:r>
              <a:rPr lang="en-US" altLang="ja-JP" sz="1200" dirty="0"/>
              <a:t>Get Backup LT4610 Status.</a:t>
            </a:r>
          </a:p>
          <a:p>
            <a:r>
              <a:rPr lang="en-US" altLang="ja-JP" sz="1200" dirty="0"/>
              <a:t>(Lock status, </a:t>
            </a:r>
            <a:r>
              <a:rPr lang="en-US" altLang="ja-JP" sz="1200" dirty="0" err="1"/>
              <a:t>Clockclass</a:t>
            </a:r>
            <a:r>
              <a:rPr lang="en-US" altLang="ja-JP" sz="1200" dirty="0"/>
              <a:t>, etc.)</a:t>
            </a:r>
          </a:p>
        </p:txBody>
      </p:sp>
      <p:sp>
        <p:nvSpPr>
          <p:cNvPr id="101" name="テキスト ボックス 100">
            <a:extLst>
              <a:ext uri="{FF2B5EF4-FFF2-40B4-BE49-F238E27FC236}">
                <a16:creationId xmlns:a16="http://schemas.microsoft.com/office/drawing/2014/main" id="{F2AE727D-26B0-616C-6D04-085750886FDE}"/>
              </a:ext>
            </a:extLst>
          </p:cNvPr>
          <p:cNvSpPr txBox="1"/>
          <p:nvPr/>
        </p:nvSpPr>
        <p:spPr>
          <a:xfrm>
            <a:off x="6816000" y="2758682"/>
            <a:ext cx="1638572" cy="461665"/>
          </a:xfrm>
          <a:prstGeom prst="rect">
            <a:avLst/>
          </a:prstGeom>
          <a:solidFill>
            <a:schemeClr val="accent6">
              <a:lumMod val="20000"/>
              <a:lumOff val="80000"/>
            </a:schemeClr>
          </a:solidFill>
        </p:spPr>
        <p:txBody>
          <a:bodyPr wrap="square" rtlCol="0">
            <a:spAutoFit/>
          </a:bodyPr>
          <a:lstStyle/>
          <a:p>
            <a:r>
              <a:rPr lang="en-US" altLang="ja-JP" sz="1200" dirty="0"/>
              <a:t>Set Change Over.</a:t>
            </a:r>
          </a:p>
          <a:p>
            <a:r>
              <a:rPr lang="en-US" altLang="ja-JP" sz="1200" dirty="0"/>
              <a:t>Primary to Backup</a:t>
            </a:r>
          </a:p>
        </p:txBody>
      </p:sp>
      <p:sp>
        <p:nvSpPr>
          <p:cNvPr id="6" name="タイトル 7">
            <a:extLst>
              <a:ext uri="{FF2B5EF4-FFF2-40B4-BE49-F238E27FC236}">
                <a16:creationId xmlns:a16="http://schemas.microsoft.com/office/drawing/2014/main" id="{307F9685-5252-A4CB-E401-768399ADB10B}"/>
              </a:ext>
            </a:extLst>
          </p:cNvPr>
          <p:cNvSpPr txBox="1">
            <a:spLocks/>
          </p:cNvSpPr>
          <p:nvPr/>
        </p:nvSpPr>
        <p:spPr>
          <a:xfrm>
            <a:off x="863600" y="248721"/>
            <a:ext cx="110404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Sync Pulse Generators (SPG’s) + PTP</a:t>
            </a:r>
            <a:endParaRPr lang="ja-JP" altLang="en-US" sz="3600" b="1" dirty="0">
              <a:solidFill>
                <a:schemeClr val="bg1"/>
              </a:solidFill>
            </a:endParaRPr>
          </a:p>
        </p:txBody>
      </p:sp>
      <p:pic>
        <p:nvPicPr>
          <p:cNvPr id="2" name="Picture 1" descr="Logo, company name&#10;&#10;Description automatically generated">
            <a:extLst>
              <a:ext uri="{FF2B5EF4-FFF2-40B4-BE49-F238E27FC236}">
                <a16:creationId xmlns:a16="http://schemas.microsoft.com/office/drawing/2014/main" id="{865045F0-0EA2-81D0-4FD5-FA3AED536580}"/>
              </a:ext>
            </a:extLst>
          </p:cNvPr>
          <p:cNvPicPr>
            <a:picLocks noChangeAspect="1"/>
          </p:cNvPicPr>
          <p:nvPr/>
        </p:nvPicPr>
        <p:blipFill>
          <a:blip r:embed="rId9"/>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713615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0962087-24AF-3248-B6C9-901973F23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26234" y="5412671"/>
            <a:ext cx="8069766" cy="11123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DD6771D-54C0-1544-860F-BBFC460B2CF8}"/>
              </a:ext>
            </a:extLst>
          </p:cNvPr>
          <p:cNvGrpSpPr/>
          <p:nvPr/>
        </p:nvGrpSpPr>
        <p:grpSpPr>
          <a:xfrm>
            <a:off x="-344690" y="2133000"/>
            <a:ext cx="9968690" cy="3661043"/>
            <a:chOff x="-344690" y="2174543"/>
            <a:chExt cx="9449795" cy="3619500"/>
          </a:xfrm>
        </p:grpSpPr>
        <p:pic>
          <p:nvPicPr>
            <p:cNvPr id="6" name="Picture 5">
              <a:extLst>
                <a:ext uri="{FF2B5EF4-FFF2-40B4-BE49-F238E27FC236}">
                  <a16:creationId xmlns:a16="http://schemas.microsoft.com/office/drawing/2014/main" id="{6A223F5B-9E6F-6C4C-803D-EAC69D246551}"/>
                </a:ext>
              </a:extLst>
            </p:cNvPr>
            <p:cNvPicPr>
              <a:picLocks noChangeAspect="1"/>
            </p:cNvPicPr>
            <p:nvPr/>
          </p:nvPicPr>
          <p:blipFill>
            <a:blip r:embed="rId4"/>
            <a:stretch>
              <a:fillRect/>
            </a:stretch>
          </p:blipFill>
          <p:spPr>
            <a:xfrm>
              <a:off x="1612105" y="2174543"/>
              <a:ext cx="7493000" cy="3619500"/>
            </a:xfrm>
            <a:prstGeom prst="rect">
              <a:avLst/>
            </a:prstGeom>
          </p:spPr>
        </p:pic>
        <p:sp>
          <p:nvSpPr>
            <p:cNvPr id="7" name="Title 1">
              <a:extLst>
                <a:ext uri="{FF2B5EF4-FFF2-40B4-BE49-F238E27FC236}">
                  <a16:creationId xmlns:a16="http://schemas.microsoft.com/office/drawing/2014/main" id="{806C4A2A-9F69-AB4D-B582-5C418DAFC05D}"/>
                </a:ext>
              </a:extLst>
            </p:cNvPr>
            <p:cNvSpPr txBox="1">
              <a:spLocks/>
            </p:cNvSpPr>
            <p:nvPr/>
          </p:nvSpPr>
          <p:spPr>
            <a:xfrm>
              <a:off x="-344690" y="3664807"/>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ECO</a:t>
              </a:r>
            </a:p>
          </p:txBody>
        </p:sp>
      </p:grpSp>
      <p:grpSp>
        <p:nvGrpSpPr>
          <p:cNvPr id="8" name="Group 7">
            <a:extLst>
              <a:ext uri="{FF2B5EF4-FFF2-40B4-BE49-F238E27FC236}">
                <a16:creationId xmlns:a16="http://schemas.microsoft.com/office/drawing/2014/main" id="{AFD8856B-91F9-A849-A4AE-198B58A4BA4C}"/>
              </a:ext>
            </a:extLst>
          </p:cNvPr>
          <p:cNvGrpSpPr/>
          <p:nvPr/>
        </p:nvGrpSpPr>
        <p:grpSpPr>
          <a:xfrm>
            <a:off x="2161066" y="2709000"/>
            <a:ext cx="1288336" cy="2591999"/>
            <a:chOff x="2161066" y="2855613"/>
            <a:chExt cx="1288336" cy="2301387"/>
          </a:xfrm>
        </p:grpSpPr>
        <p:cxnSp>
          <p:nvCxnSpPr>
            <p:cNvPr id="9" name="Straight Arrow Connector 8">
              <a:extLst>
                <a:ext uri="{FF2B5EF4-FFF2-40B4-BE49-F238E27FC236}">
                  <a16:creationId xmlns:a16="http://schemas.microsoft.com/office/drawing/2014/main" id="{4B9A5608-5106-EB42-A636-10C4A7A2B7F1}"/>
                </a:ext>
              </a:extLst>
            </p:cNvPr>
            <p:cNvCxnSpPr>
              <a:cxnSpLocks/>
            </p:cNvCxnSpPr>
            <p:nvPr/>
          </p:nvCxnSpPr>
          <p:spPr>
            <a:xfrm>
              <a:off x="3432000" y="2855613"/>
              <a:ext cx="0" cy="8091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1EFB88D-E44B-2441-AF4E-20F19F081687}"/>
                </a:ext>
              </a:extLst>
            </p:cNvPr>
            <p:cNvSpPr txBox="1">
              <a:spLocks/>
            </p:cNvSpPr>
            <p:nvPr/>
          </p:nvSpPr>
          <p:spPr>
            <a:xfrm>
              <a:off x="2165319" y="2982473"/>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BB</a:t>
              </a:r>
            </a:p>
          </p:txBody>
        </p:sp>
        <p:sp>
          <p:nvSpPr>
            <p:cNvPr id="11" name="Title 1">
              <a:extLst>
                <a:ext uri="{FF2B5EF4-FFF2-40B4-BE49-F238E27FC236}">
                  <a16:creationId xmlns:a16="http://schemas.microsoft.com/office/drawing/2014/main" id="{245385DC-967E-3A4F-8D00-7F945C31AAB6}"/>
                </a:ext>
              </a:extLst>
            </p:cNvPr>
            <p:cNvSpPr txBox="1">
              <a:spLocks/>
            </p:cNvSpPr>
            <p:nvPr/>
          </p:nvSpPr>
          <p:spPr>
            <a:xfrm>
              <a:off x="2161066" y="447560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BB</a:t>
              </a:r>
            </a:p>
          </p:txBody>
        </p:sp>
        <p:cxnSp>
          <p:nvCxnSpPr>
            <p:cNvPr id="12" name="Straight Arrow Connector 11">
              <a:extLst>
                <a:ext uri="{FF2B5EF4-FFF2-40B4-BE49-F238E27FC236}">
                  <a16:creationId xmlns:a16="http://schemas.microsoft.com/office/drawing/2014/main" id="{378BF0FD-FC0E-0748-98D5-421B6D61510A}"/>
                </a:ext>
              </a:extLst>
            </p:cNvPr>
            <p:cNvCxnSpPr>
              <a:cxnSpLocks/>
            </p:cNvCxnSpPr>
            <p:nvPr/>
          </p:nvCxnSpPr>
          <p:spPr>
            <a:xfrm flipV="1">
              <a:off x="3449402" y="4293001"/>
              <a:ext cx="0" cy="863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C733572-7762-1541-897C-DE37325D34A6}"/>
              </a:ext>
            </a:extLst>
          </p:cNvPr>
          <p:cNvGrpSpPr/>
          <p:nvPr/>
        </p:nvGrpSpPr>
        <p:grpSpPr>
          <a:xfrm>
            <a:off x="3461721" y="2704010"/>
            <a:ext cx="1194279" cy="2573383"/>
            <a:chOff x="3461721" y="2855613"/>
            <a:chExt cx="1194279" cy="2313830"/>
          </a:xfrm>
        </p:grpSpPr>
        <p:cxnSp>
          <p:nvCxnSpPr>
            <p:cNvPr id="14" name="Straight Arrow Connector 13">
              <a:extLst>
                <a:ext uri="{FF2B5EF4-FFF2-40B4-BE49-F238E27FC236}">
                  <a16:creationId xmlns:a16="http://schemas.microsoft.com/office/drawing/2014/main" id="{DBF848E3-4A44-8747-978B-5B0BB6A29707}"/>
                </a:ext>
              </a:extLst>
            </p:cNvPr>
            <p:cNvCxnSpPr>
              <a:cxnSpLocks/>
            </p:cNvCxnSpPr>
            <p:nvPr/>
          </p:nvCxnSpPr>
          <p:spPr>
            <a:xfrm>
              <a:off x="4656000" y="2855613"/>
              <a:ext cx="0" cy="8091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FB12597-15F2-8F45-8D5A-01EFF506C07E}"/>
                </a:ext>
              </a:extLst>
            </p:cNvPr>
            <p:cNvSpPr txBox="1">
              <a:spLocks/>
            </p:cNvSpPr>
            <p:nvPr/>
          </p:nvSpPr>
          <p:spPr>
            <a:xfrm>
              <a:off x="3465974" y="296707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Tri-Level Sync</a:t>
              </a:r>
            </a:p>
          </p:txBody>
        </p:sp>
        <p:sp>
          <p:nvSpPr>
            <p:cNvPr id="16" name="Title 1">
              <a:extLst>
                <a:ext uri="{FF2B5EF4-FFF2-40B4-BE49-F238E27FC236}">
                  <a16:creationId xmlns:a16="http://schemas.microsoft.com/office/drawing/2014/main" id="{F56898A8-AA3E-C84B-B07E-678E5E48D5B9}"/>
                </a:ext>
              </a:extLst>
            </p:cNvPr>
            <p:cNvSpPr txBox="1">
              <a:spLocks/>
            </p:cNvSpPr>
            <p:nvPr/>
          </p:nvSpPr>
          <p:spPr>
            <a:xfrm>
              <a:off x="3461721" y="4460201"/>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Tri-Level Sync</a:t>
              </a:r>
            </a:p>
          </p:txBody>
        </p:sp>
        <p:cxnSp>
          <p:nvCxnSpPr>
            <p:cNvPr id="17" name="Straight Arrow Connector 16">
              <a:extLst>
                <a:ext uri="{FF2B5EF4-FFF2-40B4-BE49-F238E27FC236}">
                  <a16:creationId xmlns:a16="http://schemas.microsoft.com/office/drawing/2014/main" id="{59058B75-FD29-8D4E-BA6C-D9DBF6097DA8}"/>
                </a:ext>
              </a:extLst>
            </p:cNvPr>
            <p:cNvCxnSpPr>
              <a:cxnSpLocks/>
            </p:cNvCxnSpPr>
            <p:nvPr/>
          </p:nvCxnSpPr>
          <p:spPr>
            <a:xfrm flipV="1">
              <a:off x="4656000" y="4305444"/>
              <a:ext cx="0" cy="863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9283F4B-6684-3648-BDAE-DADE791FBA4B}"/>
              </a:ext>
            </a:extLst>
          </p:cNvPr>
          <p:cNvGrpSpPr/>
          <p:nvPr/>
        </p:nvGrpSpPr>
        <p:grpSpPr>
          <a:xfrm>
            <a:off x="5291224" y="2709000"/>
            <a:ext cx="1267816" cy="2592000"/>
            <a:chOff x="5291224" y="2855613"/>
            <a:chExt cx="1267816" cy="2313830"/>
          </a:xfrm>
        </p:grpSpPr>
        <p:sp>
          <p:nvSpPr>
            <p:cNvPr id="19" name="Title 1">
              <a:extLst>
                <a:ext uri="{FF2B5EF4-FFF2-40B4-BE49-F238E27FC236}">
                  <a16:creationId xmlns:a16="http://schemas.microsoft.com/office/drawing/2014/main" id="{C1DB13E0-1E58-8243-ABDD-9323EF03170A}"/>
                </a:ext>
              </a:extLst>
            </p:cNvPr>
            <p:cNvSpPr txBox="1">
              <a:spLocks/>
            </p:cNvSpPr>
            <p:nvPr/>
          </p:nvSpPr>
          <p:spPr>
            <a:xfrm>
              <a:off x="5448000" y="2967072"/>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SD/HD</a:t>
              </a:r>
            </a:p>
            <a:p>
              <a:r>
                <a:rPr lang="en-US" sz="1200" dirty="0"/>
                <a:t>SDI</a:t>
              </a:r>
            </a:p>
            <a:p>
              <a:r>
                <a:rPr lang="en-US" sz="1200" dirty="0"/>
                <a:t>Black</a:t>
              </a:r>
            </a:p>
          </p:txBody>
        </p:sp>
        <p:cxnSp>
          <p:nvCxnSpPr>
            <p:cNvPr id="20" name="Straight Arrow Connector 19">
              <a:extLst>
                <a:ext uri="{FF2B5EF4-FFF2-40B4-BE49-F238E27FC236}">
                  <a16:creationId xmlns:a16="http://schemas.microsoft.com/office/drawing/2014/main" id="{32C085CA-E525-8648-BA62-78AE149E0ECB}"/>
                </a:ext>
              </a:extLst>
            </p:cNvPr>
            <p:cNvCxnSpPr>
              <a:cxnSpLocks/>
            </p:cNvCxnSpPr>
            <p:nvPr/>
          </p:nvCxnSpPr>
          <p:spPr>
            <a:xfrm>
              <a:off x="5312542" y="2855613"/>
              <a:ext cx="0" cy="8091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AD065243-7AEC-1945-B33C-87882DD3C9DA}"/>
                </a:ext>
              </a:extLst>
            </p:cNvPr>
            <p:cNvSpPr txBox="1">
              <a:spLocks/>
            </p:cNvSpPr>
            <p:nvPr/>
          </p:nvSpPr>
          <p:spPr>
            <a:xfrm>
              <a:off x="5443747" y="4460201"/>
              <a:ext cx="1111040"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SD/HD</a:t>
              </a:r>
            </a:p>
            <a:p>
              <a:r>
                <a:rPr lang="en-US" sz="1200" dirty="0">
                  <a:solidFill>
                    <a:srgbClr val="FF0000"/>
                  </a:solidFill>
                </a:rPr>
                <a:t>SDI</a:t>
              </a:r>
            </a:p>
            <a:p>
              <a:r>
                <a:rPr lang="en-US" sz="1200" dirty="0">
                  <a:solidFill>
                    <a:srgbClr val="FF0000"/>
                  </a:solidFill>
                </a:rPr>
                <a:t>Black</a:t>
              </a:r>
            </a:p>
          </p:txBody>
        </p:sp>
        <p:cxnSp>
          <p:nvCxnSpPr>
            <p:cNvPr id="22" name="Straight Arrow Connector 21">
              <a:extLst>
                <a:ext uri="{FF2B5EF4-FFF2-40B4-BE49-F238E27FC236}">
                  <a16:creationId xmlns:a16="http://schemas.microsoft.com/office/drawing/2014/main" id="{123E4D25-C613-9E43-A5FC-8B21FAB42D3F}"/>
                </a:ext>
              </a:extLst>
            </p:cNvPr>
            <p:cNvCxnSpPr>
              <a:cxnSpLocks/>
            </p:cNvCxnSpPr>
            <p:nvPr/>
          </p:nvCxnSpPr>
          <p:spPr>
            <a:xfrm flipV="1">
              <a:off x="5291224" y="4305444"/>
              <a:ext cx="0" cy="863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FFEB2B2-9CE5-804D-B5A3-38EDDEE1D1B3}"/>
              </a:ext>
            </a:extLst>
          </p:cNvPr>
          <p:cNvGrpSpPr/>
          <p:nvPr/>
        </p:nvGrpSpPr>
        <p:grpSpPr>
          <a:xfrm>
            <a:off x="6168000" y="2709000"/>
            <a:ext cx="1876253" cy="2592000"/>
            <a:chOff x="6168000" y="2882227"/>
            <a:chExt cx="1876253" cy="2274773"/>
          </a:xfrm>
        </p:grpSpPr>
        <p:cxnSp>
          <p:nvCxnSpPr>
            <p:cNvPr id="24" name="Straight Arrow Connector 23">
              <a:extLst>
                <a:ext uri="{FF2B5EF4-FFF2-40B4-BE49-F238E27FC236}">
                  <a16:creationId xmlns:a16="http://schemas.microsoft.com/office/drawing/2014/main" id="{2C9CD25D-7AF9-FC4A-8261-8DDD5F360F21}"/>
                </a:ext>
              </a:extLst>
            </p:cNvPr>
            <p:cNvCxnSpPr>
              <a:cxnSpLocks/>
            </p:cNvCxnSpPr>
            <p:nvPr/>
          </p:nvCxnSpPr>
          <p:spPr>
            <a:xfrm>
              <a:off x="6168000" y="2882227"/>
              <a:ext cx="0" cy="7825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2B709F8D-EF82-0C44-98EC-9FFFD36A15C4}"/>
                </a:ext>
              </a:extLst>
            </p:cNvPr>
            <p:cNvSpPr txBox="1">
              <a:spLocks/>
            </p:cNvSpPr>
            <p:nvPr/>
          </p:nvSpPr>
          <p:spPr>
            <a:xfrm>
              <a:off x="6312000" y="2982473"/>
              <a:ext cx="173225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Digital Audio</a:t>
              </a:r>
            </a:p>
            <a:p>
              <a:r>
                <a:rPr lang="en-US" sz="1200" dirty="0"/>
                <a:t>AES/EBU</a:t>
              </a:r>
            </a:p>
            <a:p>
              <a:r>
                <a:rPr lang="en-US" sz="1200" dirty="0"/>
                <a:t>Reference</a:t>
              </a:r>
            </a:p>
          </p:txBody>
        </p:sp>
        <p:sp>
          <p:nvSpPr>
            <p:cNvPr id="26" name="Title 1">
              <a:extLst>
                <a:ext uri="{FF2B5EF4-FFF2-40B4-BE49-F238E27FC236}">
                  <a16:creationId xmlns:a16="http://schemas.microsoft.com/office/drawing/2014/main" id="{A39EDBEC-8252-3D4A-84A9-D8CAB657D15A}"/>
                </a:ext>
              </a:extLst>
            </p:cNvPr>
            <p:cNvSpPr txBox="1">
              <a:spLocks/>
            </p:cNvSpPr>
            <p:nvPr/>
          </p:nvSpPr>
          <p:spPr>
            <a:xfrm>
              <a:off x="6307747" y="4475602"/>
              <a:ext cx="173225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Digital Audio</a:t>
              </a:r>
            </a:p>
            <a:p>
              <a:r>
                <a:rPr lang="en-US" sz="1200" dirty="0">
                  <a:solidFill>
                    <a:srgbClr val="FF0000"/>
                  </a:solidFill>
                </a:rPr>
                <a:t>AES/EBU</a:t>
              </a:r>
            </a:p>
            <a:p>
              <a:r>
                <a:rPr lang="en-US" sz="1200" dirty="0">
                  <a:solidFill>
                    <a:srgbClr val="FF0000"/>
                  </a:solidFill>
                </a:rPr>
                <a:t>Reference</a:t>
              </a:r>
            </a:p>
          </p:txBody>
        </p:sp>
        <p:cxnSp>
          <p:nvCxnSpPr>
            <p:cNvPr id="27" name="Straight Arrow Connector 26">
              <a:extLst>
                <a:ext uri="{FF2B5EF4-FFF2-40B4-BE49-F238E27FC236}">
                  <a16:creationId xmlns:a16="http://schemas.microsoft.com/office/drawing/2014/main" id="{4770D151-FB95-4D46-A29A-058ECBA0CD70}"/>
                </a:ext>
              </a:extLst>
            </p:cNvPr>
            <p:cNvCxnSpPr>
              <a:cxnSpLocks/>
            </p:cNvCxnSpPr>
            <p:nvPr/>
          </p:nvCxnSpPr>
          <p:spPr>
            <a:xfrm flipV="1">
              <a:off x="6168000" y="4293001"/>
              <a:ext cx="0" cy="863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F280B87-5A4C-7B4E-9C97-35DA0335B454}"/>
              </a:ext>
            </a:extLst>
          </p:cNvPr>
          <p:cNvGrpSpPr/>
          <p:nvPr/>
        </p:nvGrpSpPr>
        <p:grpSpPr>
          <a:xfrm>
            <a:off x="9552000" y="3573000"/>
            <a:ext cx="2683018" cy="625240"/>
            <a:chOff x="9056214" y="3683602"/>
            <a:chExt cx="2683018" cy="625240"/>
          </a:xfrm>
        </p:grpSpPr>
        <p:sp>
          <p:nvSpPr>
            <p:cNvPr id="29" name="Down Arrow 28">
              <a:extLst>
                <a:ext uri="{FF2B5EF4-FFF2-40B4-BE49-F238E27FC236}">
                  <a16:creationId xmlns:a16="http://schemas.microsoft.com/office/drawing/2014/main" id="{69B7E0F8-CCEF-7C49-995F-D66E39384BF6}"/>
                </a:ext>
              </a:extLst>
            </p:cNvPr>
            <p:cNvSpPr/>
            <p:nvPr/>
          </p:nvSpPr>
          <p:spPr>
            <a:xfrm rot="16200000">
              <a:off x="9001302" y="3749930"/>
              <a:ext cx="613824" cy="5040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30" name="Title 1">
              <a:extLst>
                <a:ext uri="{FF2B5EF4-FFF2-40B4-BE49-F238E27FC236}">
                  <a16:creationId xmlns:a16="http://schemas.microsoft.com/office/drawing/2014/main" id="{C3483405-66D1-4D4B-9F32-1C113B031BCB}"/>
                </a:ext>
              </a:extLst>
            </p:cNvPr>
            <p:cNvSpPr txBox="1">
              <a:spLocks/>
            </p:cNvSpPr>
            <p:nvPr/>
          </p:nvSpPr>
          <p:spPr>
            <a:xfrm>
              <a:off x="9128214" y="3683602"/>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To</a:t>
              </a:r>
            </a:p>
            <a:p>
              <a:pPr algn="ctr"/>
              <a:r>
                <a:rPr lang="en-US" sz="1600" dirty="0"/>
                <a:t>Distribution</a:t>
              </a:r>
            </a:p>
            <a:p>
              <a:pPr algn="ctr"/>
              <a:r>
                <a:rPr lang="en-US" sz="1600" dirty="0"/>
                <a:t>Amplifiers</a:t>
              </a:r>
            </a:p>
          </p:txBody>
        </p:sp>
      </p:grpSp>
      <p:pic>
        <p:nvPicPr>
          <p:cNvPr id="31" name="Picture 2">
            <a:extLst>
              <a:ext uri="{FF2B5EF4-FFF2-40B4-BE49-F238E27FC236}">
                <a16:creationId xmlns:a16="http://schemas.microsoft.com/office/drawing/2014/main" id="{00962087-24AF-3248-B6C9-901973F23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32000" y="1485000"/>
            <a:ext cx="7920000" cy="108636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2A934E78-5160-9341-8E6E-31122AEE37CE}"/>
              </a:ext>
            </a:extLst>
          </p:cNvPr>
          <p:cNvGrpSpPr/>
          <p:nvPr/>
        </p:nvGrpSpPr>
        <p:grpSpPr>
          <a:xfrm>
            <a:off x="9243049" y="1403688"/>
            <a:ext cx="2948951" cy="1391166"/>
            <a:chOff x="9243049" y="1403688"/>
            <a:chExt cx="2948951" cy="1391166"/>
          </a:xfrm>
        </p:grpSpPr>
        <p:sp>
          <p:nvSpPr>
            <p:cNvPr id="33" name="Title 1">
              <a:extLst>
                <a:ext uri="{FF2B5EF4-FFF2-40B4-BE49-F238E27FC236}">
                  <a16:creationId xmlns:a16="http://schemas.microsoft.com/office/drawing/2014/main" id="{8A015667-C408-2344-87BE-CDF21870D189}"/>
                </a:ext>
              </a:extLst>
            </p:cNvPr>
            <p:cNvSpPr txBox="1">
              <a:spLocks/>
            </p:cNvSpPr>
            <p:nvPr/>
          </p:nvSpPr>
          <p:spPr>
            <a:xfrm>
              <a:off x="9323138" y="1403688"/>
              <a:ext cx="218572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chemeClr val="accent1">
                      <a:lumMod val="75000"/>
                    </a:schemeClr>
                  </a:solidFill>
                </a:rPr>
                <a:t>PTP – SMPE ST 2059 / AES67 / General</a:t>
              </a:r>
            </a:p>
          </p:txBody>
        </p:sp>
        <p:grpSp>
          <p:nvGrpSpPr>
            <p:cNvPr id="34" name="Group 33">
              <a:extLst>
                <a:ext uri="{FF2B5EF4-FFF2-40B4-BE49-F238E27FC236}">
                  <a16:creationId xmlns:a16="http://schemas.microsoft.com/office/drawing/2014/main" id="{D18F9E05-F27D-344A-9439-685623BEE92A}"/>
                </a:ext>
              </a:extLst>
            </p:cNvPr>
            <p:cNvGrpSpPr/>
            <p:nvPr/>
          </p:nvGrpSpPr>
          <p:grpSpPr>
            <a:xfrm>
              <a:off x="9243049" y="2144179"/>
              <a:ext cx="2948951" cy="650675"/>
              <a:chOff x="9243049" y="2144179"/>
              <a:chExt cx="2948951" cy="650675"/>
            </a:xfrm>
          </p:grpSpPr>
          <p:sp>
            <p:nvSpPr>
              <p:cNvPr id="35" name="Down Arrow 34">
                <a:extLst>
                  <a:ext uri="{FF2B5EF4-FFF2-40B4-BE49-F238E27FC236}">
                    <a16:creationId xmlns:a16="http://schemas.microsoft.com/office/drawing/2014/main" id="{68DB278D-AE26-E846-AD09-8A683044CAE7}"/>
                  </a:ext>
                </a:extLst>
              </p:cNvPr>
              <p:cNvSpPr/>
              <p:nvPr/>
            </p:nvSpPr>
            <p:spPr>
              <a:xfrm rot="16200000">
                <a:off x="9188137" y="2235942"/>
                <a:ext cx="613824" cy="504000"/>
              </a:xfrm>
              <a:prstGeom prst="downArrow">
                <a:avLst/>
              </a:prstGeom>
              <a:solidFill>
                <a:srgbClr val="42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36" name="Title 1">
                <a:extLst>
                  <a:ext uri="{FF2B5EF4-FFF2-40B4-BE49-F238E27FC236}">
                    <a16:creationId xmlns:a16="http://schemas.microsoft.com/office/drawing/2014/main" id="{D4489804-4906-C048-A1DF-601A5131659B}"/>
                  </a:ext>
                </a:extLst>
              </p:cNvPr>
              <p:cNvSpPr txBox="1">
                <a:spLocks/>
              </p:cNvSpPr>
              <p:nvPr/>
            </p:nvSpPr>
            <p:spPr>
              <a:xfrm>
                <a:off x="9580982" y="2144179"/>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428DD2"/>
                    </a:solidFill>
                  </a:rPr>
                  <a:t>To</a:t>
                </a:r>
              </a:p>
              <a:p>
                <a:pPr algn="ctr"/>
                <a:r>
                  <a:rPr lang="en-US" sz="1600" dirty="0">
                    <a:solidFill>
                      <a:srgbClr val="428DD2"/>
                    </a:solidFill>
                  </a:rPr>
                  <a:t>Network Switch</a:t>
                </a:r>
              </a:p>
            </p:txBody>
          </p:sp>
        </p:grpSp>
      </p:grpSp>
      <p:grpSp>
        <p:nvGrpSpPr>
          <p:cNvPr id="37" name="Group 36">
            <a:extLst>
              <a:ext uri="{FF2B5EF4-FFF2-40B4-BE49-F238E27FC236}">
                <a16:creationId xmlns:a16="http://schemas.microsoft.com/office/drawing/2014/main" id="{DA2B58A4-DCBB-B84E-A6F1-037D1A8C3CBF}"/>
              </a:ext>
            </a:extLst>
          </p:cNvPr>
          <p:cNvGrpSpPr/>
          <p:nvPr/>
        </p:nvGrpSpPr>
        <p:grpSpPr>
          <a:xfrm>
            <a:off x="9253148" y="5143160"/>
            <a:ext cx="2948951" cy="1338616"/>
            <a:chOff x="9253148" y="5143160"/>
            <a:chExt cx="2948951" cy="1338616"/>
          </a:xfrm>
        </p:grpSpPr>
        <p:sp>
          <p:nvSpPr>
            <p:cNvPr id="38" name="Title 1">
              <a:extLst>
                <a:ext uri="{FF2B5EF4-FFF2-40B4-BE49-F238E27FC236}">
                  <a16:creationId xmlns:a16="http://schemas.microsoft.com/office/drawing/2014/main" id="{53C50D22-D93E-F64A-9482-3EF664F8F970}"/>
                </a:ext>
              </a:extLst>
            </p:cNvPr>
            <p:cNvSpPr txBox="1">
              <a:spLocks/>
            </p:cNvSpPr>
            <p:nvPr/>
          </p:nvSpPr>
          <p:spPr>
            <a:xfrm>
              <a:off x="9487033" y="5872378"/>
              <a:ext cx="2185723"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chemeClr val="accent1">
                      <a:lumMod val="75000"/>
                    </a:schemeClr>
                  </a:solidFill>
                </a:rPr>
                <a:t>PTP – SMPE ST 2059 / AES67 / General</a:t>
              </a:r>
            </a:p>
          </p:txBody>
        </p:sp>
        <p:grpSp>
          <p:nvGrpSpPr>
            <p:cNvPr id="39" name="Group 38">
              <a:extLst>
                <a:ext uri="{FF2B5EF4-FFF2-40B4-BE49-F238E27FC236}">
                  <a16:creationId xmlns:a16="http://schemas.microsoft.com/office/drawing/2014/main" id="{CC1B1D87-26CD-2045-98D1-F6FD1DF490E8}"/>
                </a:ext>
              </a:extLst>
            </p:cNvPr>
            <p:cNvGrpSpPr/>
            <p:nvPr/>
          </p:nvGrpSpPr>
          <p:grpSpPr>
            <a:xfrm>
              <a:off x="9253148" y="5143160"/>
              <a:ext cx="2948951" cy="650675"/>
              <a:chOff x="9243049" y="2144179"/>
              <a:chExt cx="2948951" cy="650675"/>
            </a:xfrm>
          </p:grpSpPr>
          <p:sp>
            <p:nvSpPr>
              <p:cNvPr id="40" name="Down Arrow 39">
                <a:extLst>
                  <a:ext uri="{FF2B5EF4-FFF2-40B4-BE49-F238E27FC236}">
                    <a16:creationId xmlns:a16="http://schemas.microsoft.com/office/drawing/2014/main" id="{BF423AC8-C672-D949-8640-BD2BEE23ADC8}"/>
                  </a:ext>
                </a:extLst>
              </p:cNvPr>
              <p:cNvSpPr/>
              <p:nvPr/>
            </p:nvSpPr>
            <p:spPr>
              <a:xfrm rot="16200000">
                <a:off x="9188137" y="2235942"/>
                <a:ext cx="613824" cy="504000"/>
              </a:xfrm>
              <a:prstGeom prst="downArrow">
                <a:avLst/>
              </a:prstGeom>
              <a:solidFill>
                <a:srgbClr val="42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41" name="Title 1">
                <a:extLst>
                  <a:ext uri="{FF2B5EF4-FFF2-40B4-BE49-F238E27FC236}">
                    <a16:creationId xmlns:a16="http://schemas.microsoft.com/office/drawing/2014/main" id="{A7102F52-8A3B-C642-B09E-A2096BFF546A}"/>
                  </a:ext>
                </a:extLst>
              </p:cNvPr>
              <p:cNvSpPr txBox="1">
                <a:spLocks/>
              </p:cNvSpPr>
              <p:nvPr/>
            </p:nvSpPr>
            <p:spPr>
              <a:xfrm>
                <a:off x="9580982" y="2144179"/>
                <a:ext cx="2611018" cy="6093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428DD2"/>
                    </a:solidFill>
                  </a:rPr>
                  <a:t>To</a:t>
                </a:r>
              </a:p>
              <a:p>
                <a:pPr algn="ctr"/>
                <a:r>
                  <a:rPr lang="en-US" sz="1600" dirty="0">
                    <a:solidFill>
                      <a:srgbClr val="428DD2"/>
                    </a:solidFill>
                  </a:rPr>
                  <a:t>Network Switch</a:t>
                </a:r>
              </a:p>
            </p:txBody>
          </p:sp>
        </p:grpSp>
      </p:grpSp>
      <p:sp>
        <p:nvSpPr>
          <p:cNvPr id="44" name="Title 1">
            <a:extLst>
              <a:ext uri="{FF2B5EF4-FFF2-40B4-BE49-F238E27FC236}">
                <a16:creationId xmlns:a16="http://schemas.microsoft.com/office/drawing/2014/main" id="{9C854CB2-EA81-8E4D-B3E7-723EF22EA3C9}"/>
              </a:ext>
            </a:extLst>
          </p:cNvPr>
          <p:cNvSpPr txBox="1">
            <a:spLocks/>
          </p:cNvSpPr>
          <p:nvPr/>
        </p:nvSpPr>
        <p:spPr>
          <a:xfrm>
            <a:off x="-744000" y="5445000"/>
            <a:ext cx="3268641" cy="92390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Backup </a:t>
            </a:r>
          </a:p>
          <a:p>
            <a:pPr algn="ctr"/>
            <a:r>
              <a:rPr lang="en-US" sz="1600" dirty="0"/>
              <a:t>SPG</a:t>
            </a:r>
          </a:p>
        </p:txBody>
      </p:sp>
      <p:sp>
        <p:nvSpPr>
          <p:cNvPr id="45" name="Title 1">
            <a:extLst>
              <a:ext uri="{FF2B5EF4-FFF2-40B4-BE49-F238E27FC236}">
                <a16:creationId xmlns:a16="http://schemas.microsoft.com/office/drawing/2014/main" id="{85AADAD0-A6ED-2042-93B3-F53D30E1F4CE}"/>
              </a:ext>
            </a:extLst>
          </p:cNvPr>
          <p:cNvSpPr txBox="1">
            <a:spLocks/>
          </p:cNvSpPr>
          <p:nvPr/>
        </p:nvSpPr>
        <p:spPr>
          <a:xfrm>
            <a:off x="-744000" y="1412999"/>
            <a:ext cx="3320673" cy="79255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t>Primary </a:t>
            </a:r>
          </a:p>
          <a:p>
            <a:pPr algn="ctr"/>
            <a:r>
              <a:rPr lang="en-US" sz="1600" dirty="0"/>
              <a:t>SPG</a:t>
            </a:r>
          </a:p>
        </p:txBody>
      </p:sp>
      <p:sp>
        <p:nvSpPr>
          <p:cNvPr id="50" name="タイトル 7">
            <a:extLst>
              <a:ext uri="{FF2B5EF4-FFF2-40B4-BE49-F238E27FC236}">
                <a16:creationId xmlns:a16="http://schemas.microsoft.com/office/drawing/2014/main" id="{9266589C-1471-C22E-0185-71A22C5159E7}"/>
              </a:ext>
            </a:extLst>
          </p:cNvPr>
          <p:cNvSpPr txBox="1">
            <a:spLocks/>
          </p:cNvSpPr>
          <p:nvPr/>
        </p:nvSpPr>
        <p:spPr>
          <a:xfrm>
            <a:off x="863600" y="248721"/>
            <a:ext cx="110404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Sync Pulse Generators (SPG’s) + PTP</a:t>
            </a:r>
            <a:endParaRPr lang="ja-JP" altLang="en-US" sz="3600" b="1" dirty="0">
              <a:solidFill>
                <a:schemeClr val="bg1"/>
              </a:solidFill>
            </a:endParaRPr>
          </a:p>
        </p:txBody>
      </p:sp>
      <p:sp>
        <p:nvSpPr>
          <p:cNvPr id="2" name="Rectangle 1">
            <a:extLst>
              <a:ext uri="{FF2B5EF4-FFF2-40B4-BE49-F238E27FC236}">
                <a16:creationId xmlns:a16="http://schemas.microsoft.com/office/drawing/2014/main" id="{624D211F-3110-3168-926E-49C2E9B0D736}"/>
              </a:ext>
            </a:extLst>
          </p:cNvPr>
          <p:cNvSpPr/>
          <p:nvPr/>
        </p:nvSpPr>
        <p:spPr>
          <a:xfrm>
            <a:off x="3636889" y="5470639"/>
            <a:ext cx="3984424" cy="923330"/>
          </a:xfrm>
          <a:prstGeom prst="rect">
            <a:avLst/>
          </a:prstGeom>
          <a:noFill/>
        </p:spPr>
        <p:txBody>
          <a:bodyPr wrap="none" lIns="91440" tIns="45720" rIns="91440" bIns="45720">
            <a:spAutoFit/>
          </a:bodyPr>
          <a:lstStyle/>
          <a:p>
            <a:pPr algn="ctr"/>
            <a:r>
              <a:rPr lang="en-GB" sz="5400" b="1" cap="none" spc="0" dirty="0" err="1">
                <a:ln w="22225">
                  <a:solidFill>
                    <a:schemeClr val="accent2"/>
                  </a:solidFill>
                  <a:prstDash val="solid"/>
                </a:ln>
                <a:solidFill>
                  <a:schemeClr val="accent2">
                    <a:lumMod val="40000"/>
                    <a:lumOff val="60000"/>
                  </a:schemeClr>
                </a:solidFill>
                <a:effectLst/>
              </a:rPr>
              <a:t>GrandMaster</a:t>
            </a:r>
            <a:endParaRPr lang="en-GB" sz="5400" b="1" cap="none" spc="0" dirty="0">
              <a:ln w="22225">
                <a:solidFill>
                  <a:schemeClr val="accent2"/>
                </a:solidFill>
                <a:prstDash val="solid"/>
              </a:ln>
              <a:solidFill>
                <a:schemeClr val="accent2">
                  <a:lumMod val="40000"/>
                  <a:lumOff val="60000"/>
                </a:schemeClr>
              </a:solidFill>
              <a:effectLst/>
            </a:endParaRPr>
          </a:p>
        </p:txBody>
      </p:sp>
      <p:grpSp>
        <p:nvGrpSpPr>
          <p:cNvPr id="3" name="Group 2">
            <a:extLst>
              <a:ext uri="{FF2B5EF4-FFF2-40B4-BE49-F238E27FC236}">
                <a16:creationId xmlns:a16="http://schemas.microsoft.com/office/drawing/2014/main" id="{7A0EF86D-1132-D7F4-8F8E-EF20A5AB542C}"/>
              </a:ext>
            </a:extLst>
          </p:cNvPr>
          <p:cNvGrpSpPr/>
          <p:nvPr/>
        </p:nvGrpSpPr>
        <p:grpSpPr>
          <a:xfrm>
            <a:off x="1399236" y="1406699"/>
            <a:ext cx="512066" cy="488192"/>
            <a:chOff x="1399236" y="1406699"/>
            <a:chExt cx="512066" cy="488192"/>
          </a:xfrm>
        </p:grpSpPr>
        <p:grpSp>
          <p:nvGrpSpPr>
            <p:cNvPr id="42" name="Group 41">
              <a:extLst>
                <a:ext uri="{FF2B5EF4-FFF2-40B4-BE49-F238E27FC236}">
                  <a16:creationId xmlns:a16="http://schemas.microsoft.com/office/drawing/2014/main" id="{1179FB51-2B7C-CE94-BC4D-627F2D8E8136}"/>
                </a:ext>
              </a:extLst>
            </p:cNvPr>
            <p:cNvGrpSpPr/>
            <p:nvPr/>
          </p:nvGrpSpPr>
          <p:grpSpPr>
            <a:xfrm>
              <a:off x="1399236" y="1406699"/>
              <a:ext cx="426496" cy="488192"/>
              <a:chOff x="722092" y="4672269"/>
              <a:chExt cx="426496" cy="488192"/>
            </a:xfrm>
          </p:grpSpPr>
          <p:pic>
            <p:nvPicPr>
              <p:cNvPr id="46" name="Picture 47" descr="GPS-SPG8000.png">
                <a:extLst>
                  <a:ext uri="{FF2B5EF4-FFF2-40B4-BE49-F238E27FC236}">
                    <a16:creationId xmlns:a16="http://schemas.microsoft.com/office/drawing/2014/main" id="{B50C30BE-06E4-558A-191A-98B1131D9F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Straight Connector 46">
                <a:extLst>
                  <a:ext uri="{FF2B5EF4-FFF2-40B4-BE49-F238E27FC236}">
                    <a16:creationId xmlns:a16="http://schemas.microsoft.com/office/drawing/2014/main" id="{0D11FEF3-E7BE-A565-3997-2514AF2CA3C0}"/>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cxnSp>
          <p:nvCxnSpPr>
            <p:cNvPr id="43" name="Straight Connector 42">
              <a:extLst>
                <a:ext uri="{FF2B5EF4-FFF2-40B4-BE49-F238E27FC236}">
                  <a16:creationId xmlns:a16="http://schemas.microsoft.com/office/drawing/2014/main" id="{CCC9B9F4-1A23-FD58-91A2-12C7CA7EBDAD}"/>
                </a:ext>
              </a:extLst>
            </p:cNvPr>
            <p:cNvCxnSpPr>
              <a:cxnSpLocks/>
            </p:cNvCxnSpPr>
            <p:nvPr/>
          </p:nvCxnSpPr>
          <p:spPr>
            <a:xfrm>
              <a:off x="1626234" y="1874266"/>
              <a:ext cx="285068"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8" name="Group 47">
            <a:extLst>
              <a:ext uri="{FF2B5EF4-FFF2-40B4-BE49-F238E27FC236}">
                <a16:creationId xmlns:a16="http://schemas.microsoft.com/office/drawing/2014/main" id="{0EDFAF02-46B5-6214-DFDF-A894FD95CA13}"/>
              </a:ext>
            </a:extLst>
          </p:cNvPr>
          <p:cNvGrpSpPr/>
          <p:nvPr/>
        </p:nvGrpSpPr>
        <p:grpSpPr>
          <a:xfrm>
            <a:off x="1390826" y="5383899"/>
            <a:ext cx="512066" cy="488192"/>
            <a:chOff x="1399236" y="1406699"/>
            <a:chExt cx="512066" cy="488192"/>
          </a:xfrm>
        </p:grpSpPr>
        <p:grpSp>
          <p:nvGrpSpPr>
            <p:cNvPr id="49" name="Group 48">
              <a:extLst>
                <a:ext uri="{FF2B5EF4-FFF2-40B4-BE49-F238E27FC236}">
                  <a16:creationId xmlns:a16="http://schemas.microsoft.com/office/drawing/2014/main" id="{EC96C023-6770-9663-8409-F55FE9D5D639}"/>
                </a:ext>
              </a:extLst>
            </p:cNvPr>
            <p:cNvGrpSpPr/>
            <p:nvPr/>
          </p:nvGrpSpPr>
          <p:grpSpPr>
            <a:xfrm>
              <a:off x="1399236" y="1406699"/>
              <a:ext cx="426496" cy="488192"/>
              <a:chOff x="722092" y="4672269"/>
              <a:chExt cx="426496" cy="488192"/>
            </a:xfrm>
          </p:grpSpPr>
          <p:pic>
            <p:nvPicPr>
              <p:cNvPr id="54" name="Picture 47" descr="GPS-SPG8000.png">
                <a:extLst>
                  <a:ext uri="{FF2B5EF4-FFF2-40B4-BE49-F238E27FC236}">
                    <a16:creationId xmlns:a16="http://schemas.microsoft.com/office/drawing/2014/main" id="{E371466B-8567-03A6-11C4-48391848A45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Straight Connector 54">
                <a:extLst>
                  <a:ext uri="{FF2B5EF4-FFF2-40B4-BE49-F238E27FC236}">
                    <a16:creationId xmlns:a16="http://schemas.microsoft.com/office/drawing/2014/main" id="{1F086DD4-5F7D-5241-6A67-4FB93E20ACCA}"/>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cxnSp>
          <p:nvCxnSpPr>
            <p:cNvPr id="53" name="Straight Connector 52">
              <a:extLst>
                <a:ext uri="{FF2B5EF4-FFF2-40B4-BE49-F238E27FC236}">
                  <a16:creationId xmlns:a16="http://schemas.microsoft.com/office/drawing/2014/main" id="{654171FF-DC2E-98DD-B461-72E9E1D5305D}"/>
                </a:ext>
              </a:extLst>
            </p:cNvPr>
            <p:cNvCxnSpPr>
              <a:cxnSpLocks/>
            </p:cNvCxnSpPr>
            <p:nvPr/>
          </p:nvCxnSpPr>
          <p:spPr>
            <a:xfrm>
              <a:off x="1626234" y="1874266"/>
              <a:ext cx="285068"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58" name="Title 1">
            <a:extLst>
              <a:ext uri="{FF2B5EF4-FFF2-40B4-BE49-F238E27FC236}">
                <a16:creationId xmlns:a16="http://schemas.microsoft.com/office/drawing/2014/main" id="{77FBAAFE-D953-9079-2CB1-DF61F9D258A9}"/>
              </a:ext>
            </a:extLst>
          </p:cNvPr>
          <p:cNvSpPr txBox="1">
            <a:spLocks/>
          </p:cNvSpPr>
          <p:nvPr/>
        </p:nvSpPr>
        <p:spPr>
          <a:xfrm>
            <a:off x="3461724" y="4488595"/>
            <a:ext cx="1111040" cy="67775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Tri-Level Sync</a:t>
            </a:r>
          </a:p>
        </p:txBody>
      </p:sp>
      <p:cxnSp>
        <p:nvCxnSpPr>
          <p:cNvPr id="59" name="Straight Arrow Connector 58">
            <a:extLst>
              <a:ext uri="{FF2B5EF4-FFF2-40B4-BE49-F238E27FC236}">
                <a16:creationId xmlns:a16="http://schemas.microsoft.com/office/drawing/2014/main" id="{0F0F8F1F-B8E7-4759-BBC3-D0E699033704}"/>
              </a:ext>
            </a:extLst>
          </p:cNvPr>
          <p:cNvCxnSpPr>
            <a:cxnSpLocks/>
          </p:cNvCxnSpPr>
          <p:nvPr/>
        </p:nvCxnSpPr>
        <p:spPr>
          <a:xfrm flipV="1">
            <a:off x="4656003" y="4316478"/>
            <a:ext cx="0" cy="9609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7794C30-34ED-C726-F5D6-FF5CF454F36D}"/>
              </a:ext>
            </a:extLst>
          </p:cNvPr>
          <p:cNvSpPr/>
          <p:nvPr/>
        </p:nvSpPr>
        <p:spPr>
          <a:xfrm>
            <a:off x="1348561" y="1152247"/>
            <a:ext cx="566181" cy="923330"/>
          </a:xfrm>
          <a:prstGeom prst="rect">
            <a:avLst/>
          </a:prstGeom>
          <a:noFill/>
        </p:spPr>
        <p:txBody>
          <a:bodyPr wrap="non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X</a:t>
            </a:r>
          </a:p>
        </p:txBody>
      </p:sp>
      <p:sp>
        <p:nvSpPr>
          <p:cNvPr id="61" name="Title 1">
            <a:extLst>
              <a:ext uri="{FF2B5EF4-FFF2-40B4-BE49-F238E27FC236}">
                <a16:creationId xmlns:a16="http://schemas.microsoft.com/office/drawing/2014/main" id="{F5E7DD69-C114-23B8-2F9A-6AA856AD6905}"/>
              </a:ext>
            </a:extLst>
          </p:cNvPr>
          <p:cNvSpPr txBox="1">
            <a:spLocks/>
          </p:cNvSpPr>
          <p:nvPr/>
        </p:nvSpPr>
        <p:spPr>
          <a:xfrm>
            <a:off x="2162026" y="4537852"/>
            <a:ext cx="1111040" cy="67775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t>Analog</a:t>
            </a:r>
          </a:p>
          <a:p>
            <a:pPr algn="r"/>
            <a:r>
              <a:rPr lang="en-US" sz="1200" dirty="0"/>
              <a:t>BB</a:t>
            </a:r>
          </a:p>
        </p:txBody>
      </p:sp>
      <p:cxnSp>
        <p:nvCxnSpPr>
          <p:cNvPr id="62" name="Straight Arrow Connector 61">
            <a:extLst>
              <a:ext uri="{FF2B5EF4-FFF2-40B4-BE49-F238E27FC236}">
                <a16:creationId xmlns:a16="http://schemas.microsoft.com/office/drawing/2014/main" id="{922ECAE1-465A-D157-8D3D-7C56C6257734}"/>
              </a:ext>
            </a:extLst>
          </p:cNvPr>
          <p:cNvCxnSpPr>
            <a:cxnSpLocks/>
          </p:cNvCxnSpPr>
          <p:nvPr/>
        </p:nvCxnSpPr>
        <p:spPr>
          <a:xfrm flipV="1">
            <a:off x="3451322" y="4327820"/>
            <a:ext cx="0" cy="970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itle 1">
            <a:extLst>
              <a:ext uri="{FF2B5EF4-FFF2-40B4-BE49-F238E27FC236}">
                <a16:creationId xmlns:a16="http://schemas.microsoft.com/office/drawing/2014/main" id="{1207A247-5A09-C8F0-1329-90A0712A00F8}"/>
              </a:ext>
            </a:extLst>
          </p:cNvPr>
          <p:cNvSpPr txBox="1">
            <a:spLocks/>
          </p:cNvSpPr>
          <p:nvPr/>
        </p:nvSpPr>
        <p:spPr>
          <a:xfrm>
            <a:off x="5443747" y="4506461"/>
            <a:ext cx="1111040" cy="682660"/>
          </a:xfrm>
          <a:prstGeom prst="rect">
            <a:avLst/>
          </a:prstGeom>
          <a:ln>
            <a:noFill/>
          </a:ln>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SD/HD</a:t>
            </a:r>
          </a:p>
          <a:p>
            <a:r>
              <a:rPr lang="en-US" sz="1200" dirty="0"/>
              <a:t>SDI</a:t>
            </a:r>
          </a:p>
          <a:p>
            <a:r>
              <a:rPr lang="en-US" sz="1200" dirty="0"/>
              <a:t>Black</a:t>
            </a:r>
          </a:p>
        </p:txBody>
      </p:sp>
      <p:cxnSp>
        <p:nvCxnSpPr>
          <p:cNvPr id="65" name="Straight Arrow Connector 64">
            <a:extLst>
              <a:ext uri="{FF2B5EF4-FFF2-40B4-BE49-F238E27FC236}">
                <a16:creationId xmlns:a16="http://schemas.microsoft.com/office/drawing/2014/main" id="{A399D376-12C8-96FE-62A1-C9A825950C75}"/>
              </a:ext>
            </a:extLst>
          </p:cNvPr>
          <p:cNvCxnSpPr>
            <a:cxnSpLocks/>
          </p:cNvCxnSpPr>
          <p:nvPr/>
        </p:nvCxnSpPr>
        <p:spPr>
          <a:xfrm flipV="1">
            <a:off x="5291224" y="4333099"/>
            <a:ext cx="0" cy="9678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itle 1">
            <a:extLst>
              <a:ext uri="{FF2B5EF4-FFF2-40B4-BE49-F238E27FC236}">
                <a16:creationId xmlns:a16="http://schemas.microsoft.com/office/drawing/2014/main" id="{A6351FD1-B325-3EA0-2016-FA73BD658648}"/>
              </a:ext>
            </a:extLst>
          </p:cNvPr>
          <p:cNvSpPr txBox="1">
            <a:spLocks/>
          </p:cNvSpPr>
          <p:nvPr/>
        </p:nvSpPr>
        <p:spPr>
          <a:xfrm>
            <a:off x="6307747" y="4524578"/>
            <a:ext cx="1732253" cy="69438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t>Digital Audio</a:t>
            </a:r>
          </a:p>
          <a:p>
            <a:r>
              <a:rPr lang="en-US" sz="1200" dirty="0"/>
              <a:t>AES/EBU</a:t>
            </a:r>
          </a:p>
          <a:p>
            <a:r>
              <a:rPr lang="en-US" sz="1200" dirty="0"/>
              <a:t>Reference</a:t>
            </a:r>
          </a:p>
        </p:txBody>
      </p:sp>
      <p:cxnSp>
        <p:nvCxnSpPr>
          <p:cNvPr id="67" name="Straight Arrow Connector 66">
            <a:extLst>
              <a:ext uri="{FF2B5EF4-FFF2-40B4-BE49-F238E27FC236}">
                <a16:creationId xmlns:a16="http://schemas.microsoft.com/office/drawing/2014/main" id="{7F747DDE-A9D1-9EF8-C9A9-F50379B76395}"/>
              </a:ext>
            </a:extLst>
          </p:cNvPr>
          <p:cNvCxnSpPr>
            <a:cxnSpLocks/>
          </p:cNvCxnSpPr>
          <p:nvPr/>
        </p:nvCxnSpPr>
        <p:spPr>
          <a:xfrm flipV="1">
            <a:off x="6168000" y="4316513"/>
            <a:ext cx="0" cy="984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101762A-8FF3-2EE5-BC6A-091CDC591B09}"/>
              </a:ext>
            </a:extLst>
          </p:cNvPr>
          <p:cNvSpPr/>
          <p:nvPr/>
        </p:nvSpPr>
        <p:spPr>
          <a:xfrm>
            <a:off x="3636889" y="1491312"/>
            <a:ext cx="3984424" cy="923330"/>
          </a:xfrm>
          <a:prstGeom prst="rect">
            <a:avLst/>
          </a:prstGeom>
          <a:noFill/>
        </p:spPr>
        <p:txBody>
          <a:bodyPr wrap="none" lIns="91440" tIns="45720" rIns="91440" bIns="45720">
            <a:spAutoFit/>
          </a:bodyPr>
          <a:lstStyle/>
          <a:p>
            <a:pPr algn="ctr"/>
            <a:r>
              <a:rPr lang="en-GB" sz="5400" b="1" cap="none" spc="0" dirty="0" err="1">
                <a:ln w="22225">
                  <a:solidFill>
                    <a:schemeClr val="accent2"/>
                  </a:solidFill>
                  <a:prstDash val="solid"/>
                </a:ln>
                <a:solidFill>
                  <a:schemeClr val="accent2">
                    <a:lumMod val="40000"/>
                    <a:lumOff val="60000"/>
                  </a:schemeClr>
                </a:solidFill>
                <a:effectLst/>
              </a:rPr>
              <a:t>GrandMaster</a:t>
            </a:r>
            <a:endParaRPr lang="en-GB" sz="5400" b="1" cap="none" spc="0" dirty="0">
              <a:ln w="22225">
                <a:solidFill>
                  <a:schemeClr val="accent2"/>
                </a:solidFill>
                <a:prstDash val="solid"/>
              </a:ln>
              <a:solidFill>
                <a:schemeClr val="accent2">
                  <a:lumMod val="40000"/>
                  <a:lumOff val="60000"/>
                </a:schemeClr>
              </a:solidFill>
              <a:effectLst/>
            </a:endParaRPr>
          </a:p>
        </p:txBody>
      </p:sp>
      <p:cxnSp>
        <p:nvCxnSpPr>
          <p:cNvPr id="52" name="Straight Arrow Connector 51">
            <a:extLst>
              <a:ext uri="{FF2B5EF4-FFF2-40B4-BE49-F238E27FC236}">
                <a16:creationId xmlns:a16="http://schemas.microsoft.com/office/drawing/2014/main" id="{D77D8906-2E10-B1F0-FEDE-DE087A5BC701}"/>
              </a:ext>
            </a:extLst>
          </p:cNvPr>
          <p:cNvCxnSpPr>
            <a:cxnSpLocks/>
          </p:cNvCxnSpPr>
          <p:nvPr/>
        </p:nvCxnSpPr>
        <p:spPr>
          <a:xfrm>
            <a:off x="3433939" y="2710941"/>
            <a:ext cx="0" cy="911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itle 1">
            <a:extLst>
              <a:ext uri="{FF2B5EF4-FFF2-40B4-BE49-F238E27FC236}">
                <a16:creationId xmlns:a16="http://schemas.microsoft.com/office/drawing/2014/main" id="{C9E50369-5AE7-71D3-28BF-5EED54C18E91}"/>
              </a:ext>
            </a:extLst>
          </p:cNvPr>
          <p:cNvSpPr txBox="1">
            <a:spLocks/>
          </p:cNvSpPr>
          <p:nvPr/>
        </p:nvSpPr>
        <p:spPr>
          <a:xfrm>
            <a:off x="2164610" y="2851879"/>
            <a:ext cx="1111040" cy="68635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BB</a:t>
            </a:r>
          </a:p>
        </p:txBody>
      </p:sp>
      <p:cxnSp>
        <p:nvCxnSpPr>
          <p:cNvPr id="69" name="Straight Arrow Connector 68">
            <a:extLst>
              <a:ext uri="{FF2B5EF4-FFF2-40B4-BE49-F238E27FC236}">
                <a16:creationId xmlns:a16="http://schemas.microsoft.com/office/drawing/2014/main" id="{7D8704AE-89CA-FFB4-1555-354C73FA4343}"/>
              </a:ext>
            </a:extLst>
          </p:cNvPr>
          <p:cNvCxnSpPr>
            <a:cxnSpLocks/>
          </p:cNvCxnSpPr>
          <p:nvPr/>
        </p:nvCxnSpPr>
        <p:spPr>
          <a:xfrm>
            <a:off x="4656000" y="2697588"/>
            <a:ext cx="0" cy="911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itle 1">
            <a:extLst>
              <a:ext uri="{FF2B5EF4-FFF2-40B4-BE49-F238E27FC236}">
                <a16:creationId xmlns:a16="http://schemas.microsoft.com/office/drawing/2014/main" id="{F357A7A2-11A8-0EA7-6717-2C6A68139EE9}"/>
              </a:ext>
            </a:extLst>
          </p:cNvPr>
          <p:cNvSpPr txBox="1">
            <a:spLocks/>
          </p:cNvSpPr>
          <p:nvPr/>
        </p:nvSpPr>
        <p:spPr>
          <a:xfrm>
            <a:off x="3465974" y="2827973"/>
            <a:ext cx="1111040" cy="67775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r"/>
            <a:r>
              <a:rPr lang="en-US" sz="1200" dirty="0">
                <a:solidFill>
                  <a:srgbClr val="FF0000"/>
                </a:solidFill>
              </a:rPr>
              <a:t>Analog</a:t>
            </a:r>
          </a:p>
          <a:p>
            <a:pPr algn="r"/>
            <a:r>
              <a:rPr lang="en-US" sz="1200" dirty="0">
                <a:solidFill>
                  <a:srgbClr val="FF0000"/>
                </a:solidFill>
              </a:rPr>
              <a:t>Tri-Level Sync</a:t>
            </a:r>
          </a:p>
        </p:txBody>
      </p:sp>
      <p:cxnSp>
        <p:nvCxnSpPr>
          <p:cNvPr id="71" name="Straight Arrow Connector 70">
            <a:extLst>
              <a:ext uri="{FF2B5EF4-FFF2-40B4-BE49-F238E27FC236}">
                <a16:creationId xmlns:a16="http://schemas.microsoft.com/office/drawing/2014/main" id="{5E92E56F-923A-CB07-882F-F9902B7B40B7}"/>
              </a:ext>
            </a:extLst>
          </p:cNvPr>
          <p:cNvCxnSpPr>
            <a:cxnSpLocks/>
          </p:cNvCxnSpPr>
          <p:nvPr/>
        </p:nvCxnSpPr>
        <p:spPr>
          <a:xfrm>
            <a:off x="5315026" y="2704010"/>
            <a:ext cx="0" cy="911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5654C42-8B21-B5F3-5D0B-29B803A6645C}"/>
              </a:ext>
            </a:extLst>
          </p:cNvPr>
          <p:cNvCxnSpPr>
            <a:cxnSpLocks/>
          </p:cNvCxnSpPr>
          <p:nvPr/>
        </p:nvCxnSpPr>
        <p:spPr>
          <a:xfrm>
            <a:off x="6168000" y="2689337"/>
            <a:ext cx="0" cy="911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Title 1">
            <a:extLst>
              <a:ext uri="{FF2B5EF4-FFF2-40B4-BE49-F238E27FC236}">
                <a16:creationId xmlns:a16="http://schemas.microsoft.com/office/drawing/2014/main" id="{44288371-B7BA-0770-A52D-05A624E587A9}"/>
              </a:ext>
            </a:extLst>
          </p:cNvPr>
          <p:cNvSpPr txBox="1">
            <a:spLocks/>
          </p:cNvSpPr>
          <p:nvPr/>
        </p:nvSpPr>
        <p:spPr>
          <a:xfrm>
            <a:off x="5448005" y="2833862"/>
            <a:ext cx="1111040" cy="68266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SD/HD</a:t>
            </a:r>
          </a:p>
          <a:p>
            <a:r>
              <a:rPr lang="en-US" sz="1200" dirty="0">
                <a:solidFill>
                  <a:srgbClr val="FF0000"/>
                </a:solidFill>
              </a:rPr>
              <a:t>SDI</a:t>
            </a:r>
          </a:p>
          <a:p>
            <a:r>
              <a:rPr lang="en-US" sz="1200" dirty="0">
                <a:solidFill>
                  <a:srgbClr val="FF0000"/>
                </a:solidFill>
              </a:rPr>
              <a:t>Black</a:t>
            </a:r>
          </a:p>
        </p:txBody>
      </p:sp>
      <p:sp>
        <p:nvSpPr>
          <p:cNvPr id="74" name="Title 1">
            <a:extLst>
              <a:ext uri="{FF2B5EF4-FFF2-40B4-BE49-F238E27FC236}">
                <a16:creationId xmlns:a16="http://schemas.microsoft.com/office/drawing/2014/main" id="{316E946F-50A7-962A-2A38-B65748814FF7}"/>
              </a:ext>
            </a:extLst>
          </p:cNvPr>
          <p:cNvSpPr txBox="1">
            <a:spLocks/>
          </p:cNvSpPr>
          <p:nvPr/>
        </p:nvSpPr>
        <p:spPr>
          <a:xfrm>
            <a:off x="6312006" y="2823233"/>
            <a:ext cx="1732253" cy="69438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r>
              <a:rPr lang="en-US" sz="1200" dirty="0">
                <a:solidFill>
                  <a:srgbClr val="FF0000"/>
                </a:solidFill>
              </a:rPr>
              <a:t>Digital Audio</a:t>
            </a:r>
          </a:p>
          <a:p>
            <a:r>
              <a:rPr lang="en-US" sz="1200" dirty="0">
                <a:solidFill>
                  <a:srgbClr val="FF0000"/>
                </a:solidFill>
              </a:rPr>
              <a:t>AES/EBU</a:t>
            </a:r>
          </a:p>
          <a:p>
            <a:r>
              <a:rPr lang="en-US" sz="1200" dirty="0">
                <a:solidFill>
                  <a:srgbClr val="FF0000"/>
                </a:solidFill>
              </a:rPr>
              <a:t>Reference</a:t>
            </a:r>
          </a:p>
        </p:txBody>
      </p:sp>
      <p:sp>
        <p:nvSpPr>
          <p:cNvPr id="76" name="Title 1">
            <a:extLst>
              <a:ext uri="{FF2B5EF4-FFF2-40B4-BE49-F238E27FC236}">
                <a16:creationId xmlns:a16="http://schemas.microsoft.com/office/drawing/2014/main" id="{DD030B3E-9F80-91D6-18D7-9D21429A8B66}"/>
              </a:ext>
            </a:extLst>
          </p:cNvPr>
          <p:cNvSpPr txBox="1">
            <a:spLocks/>
          </p:cNvSpPr>
          <p:nvPr/>
        </p:nvSpPr>
        <p:spPr>
          <a:xfrm>
            <a:off x="-743513" y="5445486"/>
            <a:ext cx="3268641" cy="92390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FF0000"/>
                </a:solidFill>
              </a:rPr>
              <a:t>Backup </a:t>
            </a:r>
          </a:p>
          <a:p>
            <a:pPr algn="ctr"/>
            <a:r>
              <a:rPr lang="en-US" sz="1600" dirty="0">
                <a:solidFill>
                  <a:srgbClr val="FF0000"/>
                </a:solidFill>
              </a:rPr>
              <a:t>SPG</a:t>
            </a:r>
          </a:p>
        </p:txBody>
      </p:sp>
      <p:sp>
        <p:nvSpPr>
          <p:cNvPr id="77" name="Title 1">
            <a:extLst>
              <a:ext uri="{FF2B5EF4-FFF2-40B4-BE49-F238E27FC236}">
                <a16:creationId xmlns:a16="http://schemas.microsoft.com/office/drawing/2014/main" id="{1E2FF51F-FF34-3B4F-DCD5-7F5579955E9C}"/>
              </a:ext>
            </a:extLst>
          </p:cNvPr>
          <p:cNvSpPr txBox="1">
            <a:spLocks/>
          </p:cNvSpPr>
          <p:nvPr/>
        </p:nvSpPr>
        <p:spPr>
          <a:xfrm>
            <a:off x="-744000" y="1412999"/>
            <a:ext cx="3320673" cy="79255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3200" b="1" kern="1200" spc="300" baseline="0">
                <a:solidFill>
                  <a:schemeClr val="tx1"/>
                </a:solidFill>
                <a:latin typeface="+mj-lt"/>
                <a:ea typeface="+mj-ea"/>
                <a:cs typeface="+mj-cs"/>
              </a:defRPr>
            </a:lvl1pPr>
          </a:lstStyle>
          <a:p>
            <a:pPr algn="ctr"/>
            <a:r>
              <a:rPr lang="en-US" sz="1600" dirty="0">
                <a:solidFill>
                  <a:srgbClr val="FF0000"/>
                </a:solidFill>
              </a:rPr>
              <a:t>Primary </a:t>
            </a:r>
          </a:p>
          <a:p>
            <a:pPr algn="ctr"/>
            <a:r>
              <a:rPr lang="en-US" sz="1600" dirty="0">
                <a:solidFill>
                  <a:srgbClr val="FF0000"/>
                </a:solidFill>
              </a:rPr>
              <a:t>SPG</a:t>
            </a:r>
          </a:p>
        </p:txBody>
      </p:sp>
      <p:pic>
        <p:nvPicPr>
          <p:cNvPr id="51" name="Picture 50" descr="Logo, company name&#10;&#10;Description automatically generated">
            <a:extLst>
              <a:ext uri="{FF2B5EF4-FFF2-40B4-BE49-F238E27FC236}">
                <a16:creationId xmlns:a16="http://schemas.microsoft.com/office/drawing/2014/main" id="{1BDC4377-2EBD-D438-2933-CF6DECCECBE2}"/>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39852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1000"/>
                                  </p:stCondLst>
                                  <p:childTnLst>
                                    <p:set>
                                      <p:cBhvr>
                                        <p:cTn id="9" dur="1" fill="hold">
                                          <p:stCondLst>
                                            <p:cond delay="0"/>
                                          </p:stCondLst>
                                        </p:cTn>
                                        <p:tgtEl>
                                          <p:spTgt spid="68"/>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xit" presetSubtype="0" fill="hold" grpId="0" nodeType="withEffect">
                                  <p:stCondLst>
                                    <p:cond delay="500"/>
                                  </p:stCondLst>
                                  <p:childTnLst>
                                    <p:set>
                                      <p:cBhvr>
                                        <p:cTn id="16" dur="1" fill="hold">
                                          <p:stCondLst>
                                            <p:cond delay="0"/>
                                          </p:stCondLst>
                                        </p:cTn>
                                        <p:tgtEl>
                                          <p:spTgt spid="58"/>
                                        </p:tgtEl>
                                        <p:attrNameLst>
                                          <p:attrName>style.visibility</p:attrName>
                                        </p:attrNameLst>
                                      </p:cBhvr>
                                      <p:to>
                                        <p:strVal val="hidden"/>
                                      </p:to>
                                    </p:set>
                                  </p:childTnLst>
                                </p:cTn>
                              </p:par>
                              <p:par>
                                <p:cTn id="17" presetID="1" presetClass="exit" presetSubtype="0" fill="hold" nodeType="withEffect">
                                  <p:stCondLst>
                                    <p:cond delay="50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xit" presetSubtype="0" fill="hold" grpId="0" nodeType="withEffect">
                                  <p:stCondLst>
                                    <p:cond delay="500"/>
                                  </p:stCondLst>
                                  <p:childTnLst>
                                    <p:set>
                                      <p:cBhvr>
                                        <p:cTn id="20" dur="1" fill="hold">
                                          <p:stCondLst>
                                            <p:cond delay="0"/>
                                          </p:stCondLst>
                                        </p:cTn>
                                        <p:tgtEl>
                                          <p:spTgt spid="61"/>
                                        </p:tgtEl>
                                        <p:attrNameLst>
                                          <p:attrName>style.visibility</p:attrName>
                                        </p:attrNameLst>
                                      </p:cBhvr>
                                      <p:to>
                                        <p:strVal val="hidden"/>
                                      </p:to>
                                    </p:set>
                                  </p:childTnLst>
                                </p:cTn>
                              </p:par>
                              <p:par>
                                <p:cTn id="21" presetID="1" presetClass="exit" presetSubtype="0" fill="hold" nodeType="withEffect">
                                  <p:stCondLst>
                                    <p:cond delay="500"/>
                                  </p:stCondLst>
                                  <p:childTnLst>
                                    <p:set>
                                      <p:cBhvr>
                                        <p:cTn id="22" dur="1" fill="hold">
                                          <p:stCondLst>
                                            <p:cond delay="0"/>
                                          </p:stCondLst>
                                        </p:cTn>
                                        <p:tgtEl>
                                          <p:spTgt spid="62"/>
                                        </p:tgtEl>
                                        <p:attrNameLst>
                                          <p:attrName>style.visibility</p:attrName>
                                        </p:attrNameLst>
                                      </p:cBhvr>
                                      <p:to>
                                        <p:strVal val="hidden"/>
                                      </p:to>
                                    </p:set>
                                  </p:childTnLst>
                                </p:cTn>
                              </p:par>
                              <p:par>
                                <p:cTn id="23" presetID="1" presetClass="exit" presetSubtype="0" fill="hold" grpId="0" nodeType="withEffect">
                                  <p:stCondLst>
                                    <p:cond delay="500"/>
                                  </p:stCondLst>
                                  <p:childTnLst>
                                    <p:set>
                                      <p:cBhvr>
                                        <p:cTn id="24" dur="1" fill="hold">
                                          <p:stCondLst>
                                            <p:cond delay="0"/>
                                          </p:stCondLst>
                                        </p:cTn>
                                        <p:tgtEl>
                                          <p:spTgt spid="64"/>
                                        </p:tgtEl>
                                        <p:attrNameLst>
                                          <p:attrName>style.visibility</p:attrName>
                                        </p:attrNameLst>
                                      </p:cBhvr>
                                      <p:to>
                                        <p:strVal val="hidden"/>
                                      </p:to>
                                    </p:set>
                                  </p:childTnLst>
                                </p:cTn>
                              </p:par>
                              <p:par>
                                <p:cTn id="25" presetID="1" presetClass="exit" presetSubtype="0" fill="hold" nodeType="withEffect">
                                  <p:stCondLst>
                                    <p:cond delay="500"/>
                                  </p:stCondLst>
                                  <p:childTnLst>
                                    <p:set>
                                      <p:cBhvr>
                                        <p:cTn id="26" dur="1" fill="hold">
                                          <p:stCondLst>
                                            <p:cond delay="0"/>
                                          </p:stCondLst>
                                        </p:cTn>
                                        <p:tgtEl>
                                          <p:spTgt spid="65"/>
                                        </p:tgtEl>
                                        <p:attrNameLst>
                                          <p:attrName>style.visibility</p:attrName>
                                        </p:attrNameLst>
                                      </p:cBhvr>
                                      <p:to>
                                        <p:strVal val="hidden"/>
                                      </p:to>
                                    </p:set>
                                  </p:childTnLst>
                                </p:cTn>
                              </p:par>
                              <p:par>
                                <p:cTn id="27" presetID="1" presetClass="exit" presetSubtype="0" fill="hold" nodeType="withEffect">
                                  <p:stCondLst>
                                    <p:cond delay="500"/>
                                  </p:stCondLst>
                                  <p:childTnLst>
                                    <p:set>
                                      <p:cBhvr>
                                        <p:cTn id="28" dur="1" fill="hold">
                                          <p:stCondLst>
                                            <p:cond delay="0"/>
                                          </p:stCondLst>
                                        </p:cTn>
                                        <p:tgtEl>
                                          <p:spTgt spid="65"/>
                                        </p:tgtEl>
                                        <p:attrNameLst>
                                          <p:attrName>style.visibility</p:attrName>
                                        </p:attrNameLst>
                                      </p:cBhvr>
                                      <p:to>
                                        <p:strVal val="hidden"/>
                                      </p:to>
                                    </p:set>
                                  </p:childTnLst>
                                </p:cTn>
                              </p:par>
                              <p:par>
                                <p:cTn id="29" presetID="1" presetClass="exit" presetSubtype="0" fill="hold" nodeType="withEffect">
                                  <p:stCondLst>
                                    <p:cond delay="500"/>
                                  </p:stCondLst>
                                  <p:childTnLst>
                                    <p:set>
                                      <p:cBhvr>
                                        <p:cTn id="30" dur="1" fill="hold">
                                          <p:stCondLst>
                                            <p:cond delay="0"/>
                                          </p:stCondLst>
                                        </p:cTn>
                                        <p:tgtEl>
                                          <p:spTgt spid="67"/>
                                        </p:tgtEl>
                                        <p:attrNameLst>
                                          <p:attrName>style.visibility</p:attrName>
                                        </p:attrNameLst>
                                      </p:cBhvr>
                                      <p:to>
                                        <p:strVal val="hidden"/>
                                      </p:to>
                                    </p:set>
                                  </p:childTnLst>
                                </p:cTn>
                              </p:par>
                              <p:par>
                                <p:cTn id="31" presetID="1" presetClass="exit" presetSubtype="0" fill="hold" grpId="0" nodeType="withEffect">
                                  <p:stCondLst>
                                    <p:cond delay="500"/>
                                  </p:stCondLst>
                                  <p:childTnLst>
                                    <p:set>
                                      <p:cBhvr>
                                        <p:cTn id="32" dur="1" fill="hold">
                                          <p:stCondLst>
                                            <p:cond delay="0"/>
                                          </p:stCondLst>
                                        </p:cTn>
                                        <p:tgtEl>
                                          <p:spTgt spid="66"/>
                                        </p:tgtEl>
                                        <p:attrNameLst>
                                          <p:attrName>style.visibility</p:attrName>
                                        </p:attrNameLst>
                                      </p:cBhvr>
                                      <p:to>
                                        <p:strVal val="hidden"/>
                                      </p:to>
                                    </p:set>
                                  </p:childTnLst>
                                </p:cTn>
                              </p:par>
                            </p:childTnLst>
                          </p:cTn>
                        </p:par>
                        <p:par>
                          <p:cTn id="33" fill="hold">
                            <p:stCondLst>
                              <p:cond delay="1500"/>
                            </p:stCondLst>
                            <p:childTnLst>
                              <p:par>
                                <p:cTn id="34" presetID="1" presetClass="exit" presetSubtype="0" fill="hold" nodeType="afterEffect">
                                  <p:stCondLst>
                                    <p:cond delay="0"/>
                                  </p:stCondLst>
                                  <p:childTnLst>
                                    <p:set>
                                      <p:cBhvr>
                                        <p:cTn id="35" dur="1" fill="hold">
                                          <p:stCondLst>
                                            <p:cond delay="0"/>
                                          </p:stCondLst>
                                        </p:cTn>
                                        <p:tgtEl>
                                          <p:spTgt spid="52"/>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63"/>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69"/>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70"/>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71"/>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72"/>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73"/>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74"/>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60" grpId="0"/>
      <p:bldP spid="61" grpId="0"/>
      <p:bldP spid="64" grpId="0" animBg="1"/>
      <p:bldP spid="66" grpId="0"/>
      <p:bldP spid="68" grpId="0"/>
      <p:bldP spid="63" grpId="0"/>
      <p:bldP spid="70" grpId="0"/>
      <p:bldP spid="73" grpId="0"/>
      <p:bldP spid="74" grpId="0"/>
      <p:bldP spid="76" grpId="0"/>
      <p:bldP spid="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7AFFAB-C9CF-A396-1826-B40FEE1AB46C}"/>
              </a:ext>
            </a:extLst>
          </p:cNvPr>
          <p:cNvSpPr>
            <a:spLocks noGrp="1"/>
          </p:cNvSpPr>
          <p:nvPr>
            <p:ph idx="1"/>
          </p:nvPr>
        </p:nvSpPr>
        <p:spPr/>
        <p:txBody>
          <a:bodyPr>
            <a:normAutofit/>
          </a:bodyPr>
          <a:lstStyle/>
          <a:p>
            <a:r>
              <a:rPr lang="en-US" dirty="0"/>
              <a:t>Ancillary Data</a:t>
            </a:r>
          </a:p>
          <a:p>
            <a:pPr marL="0" indent="0">
              <a:buNone/>
            </a:pPr>
            <a:endParaRPr lang="en-US" dirty="0"/>
          </a:p>
          <a:p>
            <a:r>
              <a:rPr lang="en-US" dirty="0"/>
              <a:t>Over the years, the SDI “Ancillary Data” system has become the home for lots of things.</a:t>
            </a:r>
          </a:p>
          <a:p>
            <a:pPr marL="0" indent="0">
              <a:buNone/>
            </a:pPr>
            <a:endParaRPr lang="en-US" dirty="0"/>
          </a:p>
          <a:p>
            <a:pPr lvl="1"/>
            <a:r>
              <a:rPr lang="en-US" dirty="0"/>
              <a:t>Some are intrinsic to the video signal</a:t>
            </a:r>
          </a:p>
          <a:p>
            <a:pPr lvl="1"/>
            <a:r>
              <a:rPr lang="en-US" dirty="0"/>
              <a:t>Some are independent essences</a:t>
            </a:r>
          </a:p>
          <a:p>
            <a:pPr lvl="1"/>
            <a:r>
              <a:rPr lang="en-US" dirty="0"/>
              <a:t>And some have ended up there because it seemed like a good place to put it at the time.</a:t>
            </a:r>
          </a:p>
        </p:txBody>
      </p:sp>
      <p:sp>
        <p:nvSpPr>
          <p:cNvPr id="6" name="Title 2">
            <a:extLst>
              <a:ext uri="{FF2B5EF4-FFF2-40B4-BE49-F238E27FC236}">
                <a16:creationId xmlns:a16="http://schemas.microsoft.com/office/drawing/2014/main" id="{AB56223B-7BBB-D724-EF74-1EE3EB25873D}"/>
              </a:ext>
            </a:extLst>
          </p:cNvPr>
          <p:cNvSpPr>
            <a:spLocks noGrp="1"/>
          </p:cNvSpPr>
          <p:nvPr>
            <p:ph type="title"/>
          </p:nvPr>
        </p:nvSpPr>
        <p:spPr>
          <a:xfrm>
            <a:off x="0" y="272367"/>
            <a:ext cx="12192000" cy="891416"/>
          </a:xfrm>
        </p:spPr>
        <p:txBody>
          <a:bodyPr/>
          <a:lstStyle/>
          <a:p>
            <a:pPr algn="ctr"/>
            <a:r>
              <a:rPr lang="en-US" dirty="0"/>
              <a:t>You don’t have to ……….</a:t>
            </a:r>
          </a:p>
        </p:txBody>
      </p:sp>
      <p:pic>
        <p:nvPicPr>
          <p:cNvPr id="3" name="Picture 2" descr="Logo, company name&#10;&#10;Description automatically generated">
            <a:extLst>
              <a:ext uri="{FF2B5EF4-FFF2-40B4-BE49-F238E27FC236}">
                <a16:creationId xmlns:a16="http://schemas.microsoft.com/office/drawing/2014/main" id="{ED977678-72FD-A69D-A6F2-875FF884281A}"/>
              </a:ext>
            </a:extLst>
          </p:cNvPr>
          <p:cNvPicPr>
            <a:picLocks noChangeAspect="1"/>
          </p:cNvPicPr>
          <p:nvPr/>
        </p:nvPicPr>
        <p:blipFill>
          <a:blip r:embed="rId2"/>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78161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631039-8C0E-E7D7-9BE7-C2415FEFBF12}"/>
              </a:ext>
            </a:extLst>
          </p:cNvPr>
          <p:cNvSpPr>
            <a:spLocks noGrp="1"/>
          </p:cNvSpPr>
          <p:nvPr>
            <p:ph type="title"/>
          </p:nvPr>
        </p:nvSpPr>
        <p:spPr>
          <a:xfrm>
            <a:off x="0" y="272367"/>
            <a:ext cx="12192000" cy="891416"/>
          </a:xfrm>
        </p:spPr>
        <p:txBody>
          <a:bodyPr/>
          <a:lstStyle/>
          <a:p>
            <a:pPr algn="ctr"/>
            <a:r>
              <a:rPr lang="en-US" dirty="0"/>
              <a:t>You don’t have to ……….</a:t>
            </a:r>
          </a:p>
        </p:txBody>
      </p:sp>
      <p:sp>
        <p:nvSpPr>
          <p:cNvPr id="5" name="Content Placeholder 1">
            <a:extLst>
              <a:ext uri="{FF2B5EF4-FFF2-40B4-BE49-F238E27FC236}">
                <a16:creationId xmlns:a16="http://schemas.microsoft.com/office/drawing/2014/main" id="{C93BEF73-BAFE-86CC-3F37-42A973364F9F}"/>
              </a:ext>
            </a:extLst>
          </p:cNvPr>
          <p:cNvSpPr txBox="1">
            <a:spLocks/>
          </p:cNvSpPr>
          <p:nvPr/>
        </p:nvSpPr>
        <p:spPr>
          <a:xfrm>
            <a:off x="990600" y="1978025"/>
            <a:ext cx="10515600" cy="24132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2C9FA0"/>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C9FA0"/>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C9FA0"/>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indent="0" algn="ctr">
              <a:buFont typeface="Wingdings" pitchFamily="2" charset="2"/>
              <a:buNone/>
            </a:pPr>
            <a:r>
              <a:rPr lang="en-US" sz="4000" dirty="0"/>
              <a:t>Video Payload ID (VPID) Codes</a:t>
            </a:r>
          </a:p>
          <a:p>
            <a:pPr marL="11112" indent="0" algn="ctr">
              <a:buFont typeface="Wingdings" pitchFamily="2" charset="2"/>
              <a:buNone/>
            </a:pPr>
            <a:r>
              <a:rPr lang="en-US" sz="4000" dirty="0"/>
              <a:t>SMPTE ST352</a:t>
            </a:r>
          </a:p>
          <a:p>
            <a:pPr marL="11112" indent="0" algn="ctr">
              <a:buFont typeface="Wingdings" pitchFamily="2" charset="2"/>
              <a:buNone/>
            </a:pPr>
            <a:r>
              <a:rPr lang="en-US" sz="4000" dirty="0"/>
              <a:t>Is carried within the Ancillary data space to assist a device in quickly decoding the video signal.</a:t>
            </a:r>
          </a:p>
          <a:p>
            <a:pPr marL="11112" indent="0" algn="ctr">
              <a:buFont typeface="Wingdings" pitchFamily="2" charset="2"/>
              <a:buNone/>
            </a:pPr>
            <a:endParaRPr lang="en-US" sz="4000" dirty="0"/>
          </a:p>
        </p:txBody>
      </p:sp>
      <p:sp>
        <p:nvSpPr>
          <p:cNvPr id="2" name="Content Placeholder 1">
            <a:extLst>
              <a:ext uri="{FF2B5EF4-FFF2-40B4-BE49-F238E27FC236}">
                <a16:creationId xmlns:a16="http://schemas.microsoft.com/office/drawing/2014/main" id="{9A57BD44-863B-4B19-DF33-0B8D2FAE9E41}"/>
              </a:ext>
            </a:extLst>
          </p:cNvPr>
          <p:cNvSpPr txBox="1">
            <a:spLocks/>
          </p:cNvSpPr>
          <p:nvPr/>
        </p:nvSpPr>
        <p:spPr>
          <a:xfrm>
            <a:off x="1199606" y="4600302"/>
            <a:ext cx="10515600" cy="175795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2C9FA0"/>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C9FA0"/>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C9FA0"/>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indent="0" algn="ctr">
              <a:buFont typeface="Wingdings" pitchFamily="2" charset="2"/>
              <a:buNone/>
            </a:pPr>
            <a:r>
              <a:rPr lang="en-US" sz="4000" dirty="0"/>
              <a:t>SMPTE ST2110-20 specifies the transport of uncompressed active video</a:t>
            </a:r>
          </a:p>
          <a:p>
            <a:pPr marL="11112" indent="0" algn="ctr">
              <a:buFont typeface="Wingdings" pitchFamily="2" charset="2"/>
              <a:buNone/>
            </a:pPr>
            <a:endParaRPr lang="en-US" sz="4000" dirty="0"/>
          </a:p>
          <a:p>
            <a:pPr marL="11112" indent="0" algn="ctr">
              <a:buFont typeface="Wingdings" pitchFamily="2" charset="2"/>
              <a:buNone/>
            </a:pPr>
            <a:r>
              <a:rPr lang="en-US" sz="4000" dirty="0"/>
              <a:t>The Ancillary Data is managed as part of SMPT ST2110-40 </a:t>
            </a:r>
          </a:p>
        </p:txBody>
      </p:sp>
      <p:sp>
        <p:nvSpPr>
          <p:cNvPr id="6" name="TextBox 5">
            <a:extLst>
              <a:ext uri="{FF2B5EF4-FFF2-40B4-BE49-F238E27FC236}">
                <a16:creationId xmlns:a16="http://schemas.microsoft.com/office/drawing/2014/main" id="{B16C0249-DAE3-445B-BA43-B893CDF4A02E}"/>
              </a:ext>
            </a:extLst>
          </p:cNvPr>
          <p:cNvSpPr txBox="1"/>
          <p:nvPr/>
        </p:nvSpPr>
        <p:spPr>
          <a:xfrm>
            <a:off x="1985554" y="-1933303"/>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91F4DFCB-42A7-631F-CB5B-67EA4B8B4F18}"/>
              </a:ext>
            </a:extLst>
          </p:cNvPr>
          <p:cNvSpPr txBox="1"/>
          <p:nvPr/>
        </p:nvSpPr>
        <p:spPr>
          <a:xfrm>
            <a:off x="10450286" y="-2612571"/>
            <a:ext cx="184731" cy="369332"/>
          </a:xfrm>
          <a:prstGeom prst="rect">
            <a:avLst/>
          </a:prstGeom>
          <a:noFill/>
        </p:spPr>
        <p:txBody>
          <a:bodyPr wrap="none" rtlCol="0">
            <a:spAutoFit/>
          </a:bodyPr>
          <a:lstStyle/>
          <a:p>
            <a:endParaRPr lang="en-US"/>
          </a:p>
        </p:txBody>
      </p:sp>
      <p:pic>
        <p:nvPicPr>
          <p:cNvPr id="4" name="Picture 3" descr="Logo, company name&#10;&#10;Description automatically generated">
            <a:extLst>
              <a:ext uri="{FF2B5EF4-FFF2-40B4-BE49-F238E27FC236}">
                <a16:creationId xmlns:a16="http://schemas.microsoft.com/office/drawing/2014/main" id="{C6B5C09F-4088-8D6D-6A74-116F315D5C47}"/>
              </a:ext>
            </a:extLst>
          </p:cNvPr>
          <p:cNvPicPr>
            <a:picLocks noChangeAspect="1"/>
          </p:cNvPicPr>
          <p:nvPr/>
        </p:nvPicPr>
        <p:blipFill>
          <a:blip r:embed="rId3"/>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76662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886F81C-4759-9315-F3AE-23A85DEDD94A}"/>
              </a:ext>
            </a:extLst>
          </p:cNvPr>
          <p:cNvSpPr>
            <a:spLocks noGrp="1"/>
          </p:cNvSpPr>
          <p:nvPr>
            <p:ph type="title"/>
          </p:nvPr>
        </p:nvSpPr>
        <p:spPr>
          <a:xfrm>
            <a:off x="2495550" y="300038"/>
            <a:ext cx="9575800" cy="609600"/>
          </a:xfrm>
        </p:spPr>
        <p:txBody>
          <a:bodyPr/>
          <a:lstStyle/>
          <a:p>
            <a:r>
              <a:rPr lang="en-GB">
                <a:solidFill>
                  <a:schemeClr val="bg1"/>
                </a:solidFill>
              </a:rPr>
              <a:t>Video Payload ID</a:t>
            </a:r>
            <a:endParaRPr lang="en-US" dirty="0"/>
          </a:p>
        </p:txBody>
      </p:sp>
      <p:pic>
        <p:nvPicPr>
          <p:cNvPr id="3" name="Picture 2">
            <a:extLst>
              <a:ext uri="{FF2B5EF4-FFF2-40B4-BE49-F238E27FC236}">
                <a16:creationId xmlns:a16="http://schemas.microsoft.com/office/drawing/2014/main" id="{8E011FE0-CA25-C381-A661-85E9FD997E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519558" y="1560058"/>
            <a:ext cx="7234770" cy="4526415"/>
          </a:xfrm>
          <a:prstGeom prst="rect">
            <a:avLst/>
          </a:prstGeom>
        </p:spPr>
      </p:pic>
      <p:pic>
        <p:nvPicPr>
          <p:cNvPr id="2" name="Picture 1" descr="Logo, company name&#10;&#10;Description automatically generated">
            <a:extLst>
              <a:ext uri="{FF2B5EF4-FFF2-40B4-BE49-F238E27FC236}">
                <a16:creationId xmlns:a16="http://schemas.microsoft.com/office/drawing/2014/main" id="{8A239B85-AA9C-524B-B20A-B3712D4A7343}"/>
              </a:ext>
            </a:extLst>
          </p:cNvPr>
          <p:cNvPicPr>
            <a:picLocks noChangeAspect="1"/>
          </p:cNvPicPr>
          <p:nvPr/>
        </p:nvPicPr>
        <p:blipFill>
          <a:blip r:embed="rId5"/>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055323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631039-8C0E-E7D7-9BE7-C2415FEFBF12}"/>
              </a:ext>
            </a:extLst>
          </p:cNvPr>
          <p:cNvSpPr>
            <a:spLocks noGrp="1"/>
          </p:cNvSpPr>
          <p:nvPr>
            <p:ph type="title"/>
          </p:nvPr>
        </p:nvSpPr>
        <p:spPr>
          <a:xfrm>
            <a:off x="0" y="272367"/>
            <a:ext cx="12192000" cy="891416"/>
          </a:xfrm>
        </p:spPr>
        <p:txBody>
          <a:bodyPr/>
          <a:lstStyle/>
          <a:p>
            <a:pPr algn="ctr"/>
            <a:r>
              <a:rPr lang="en-US" dirty="0"/>
              <a:t>You don’t have to ……….</a:t>
            </a:r>
          </a:p>
        </p:txBody>
      </p:sp>
      <p:sp>
        <p:nvSpPr>
          <p:cNvPr id="6" name="Content Placeholder 1">
            <a:extLst>
              <a:ext uri="{FF2B5EF4-FFF2-40B4-BE49-F238E27FC236}">
                <a16:creationId xmlns:a16="http://schemas.microsoft.com/office/drawing/2014/main" id="{7478FF16-6EE7-2F86-AA34-E8CA8496DF78}"/>
              </a:ext>
            </a:extLst>
          </p:cNvPr>
          <p:cNvSpPr>
            <a:spLocks noGrp="1"/>
          </p:cNvSpPr>
          <p:nvPr>
            <p:ph idx="1"/>
          </p:nvPr>
        </p:nvSpPr>
        <p:spPr>
          <a:xfrm>
            <a:off x="838200" y="1825625"/>
            <a:ext cx="10515600" cy="4351338"/>
          </a:xfrm>
        </p:spPr>
        <p:txBody>
          <a:bodyPr>
            <a:normAutofit lnSpcReduction="10000"/>
          </a:bodyPr>
          <a:lstStyle/>
          <a:p>
            <a:pPr marL="11112" indent="0" algn="ctr">
              <a:buNone/>
            </a:pPr>
            <a:r>
              <a:rPr lang="en-US" sz="4000" dirty="0"/>
              <a:t>Disclaimer</a:t>
            </a:r>
          </a:p>
          <a:p>
            <a:pPr marL="11112" indent="0" algn="ctr">
              <a:buNone/>
            </a:pPr>
            <a:endParaRPr lang="en-US" sz="4000" dirty="0"/>
          </a:p>
          <a:p>
            <a:pPr marL="11112" indent="0" algn="ctr">
              <a:buNone/>
            </a:pPr>
            <a:r>
              <a:rPr lang="en-US" sz="4000" dirty="0"/>
              <a:t>The following presentations features real life events.</a:t>
            </a:r>
          </a:p>
          <a:p>
            <a:pPr marL="11112" indent="0" algn="ctr">
              <a:buNone/>
            </a:pPr>
            <a:endParaRPr lang="en-US" sz="4000" dirty="0"/>
          </a:p>
          <a:p>
            <a:pPr marL="11112" indent="0" algn="ctr">
              <a:buNone/>
            </a:pPr>
            <a:r>
              <a:rPr lang="en-US" sz="4000" dirty="0"/>
              <a:t>No customer have been named, to prevent any potential embracement.</a:t>
            </a:r>
          </a:p>
        </p:txBody>
      </p:sp>
      <p:pic>
        <p:nvPicPr>
          <p:cNvPr id="2" name="Picture 1" descr="Logo, company name&#10;&#10;Description automatically generated">
            <a:extLst>
              <a:ext uri="{FF2B5EF4-FFF2-40B4-BE49-F238E27FC236}">
                <a16:creationId xmlns:a16="http://schemas.microsoft.com/office/drawing/2014/main" id="{2F93DAC4-48CE-C440-2C62-D7B0C036F542}"/>
              </a:ext>
            </a:extLst>
          </p:cNvPr>
          <p:cNvPicPr>
            <a:picLocks noChangeAspect="1"/>
          </p:cNvPicPr>
          <p:nvPr/>
        </p:nvPicPr>
        <p:blipFill>
          <a:blip r:embed="rId2"/>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4117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sz="3600" b="1" dirty="0"/>
              <a:t>And now for a new challenge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To assist in the control and switching of IP multicast flows within a broadcast facilities broadcasters are using NMOS Orchestration systems to configure IP receivers.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They configure receivers by means of </a:t>
            </a:r>
            <a:r>
              <a:rPr lang="en-US" sz="2400" b="1" dirty="0"/>
              <a:t>Session Description Protocol (SDP).</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Session Description Protocol </a:t>
            </a:r>
            <a:r>
              <a:rPr lang="en-US" sz="2400" dirty="0"/>
              <a:t> does not deliver any media streams itself but is used between endpoints for negotiating on network metrics, media types and other associated properties.</a:t>
            </a:r>
            <a:endParaRPr lang="en-US" b="1" dirty="0"/>
          </a:p>
        </p:txBody>
      </p:sp>
      <p:sp>
        <p:nvSpPr>
          <p:cNvPr id="5" name="Title 2">
            <a:extLst>
              <a:ext uri="{FF2B5EF4-FFF2-40B4-BE49-F238E27FC236}">
                <a16:creationId xmlns:a16="http://schemas.microsoft.com/office/drawing/2014/main" id="{1190050E-2AEA-DB59-F8F4-555010692AC0}"/>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3" name="Picture 2" descr="Logo, company name&#10;&#10;Description automatically generated">
            <a:extLst>
              <a:ext uri="{FF2B5EF4-FFF2-40B4-BE49-F238E27FC236}">
                <a16:creationId xmlns:a16="http://schemas.microsoft.com/office/drawing/2014/main" id="{5D8962A4-2089-0912-8BBC-6627501F29AF}"/>
              </a:ext>
            </a:extLst>
          </p:cNvPr>
          <p:cNvPicPr>
            <a:picLocks noChangeAspect="1"/>
          </p:cNvPicPr>
          <p:nvPr/>
        </p:nvPicPr>
        <p:blipFill>
          <a:blip r:embed="rId2"/>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6806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3">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3">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6" name="Content Placeholder 1">
            <a:extLst>
              <a:ext uri="{FF2B5EF4-FFF2-40B4-BE49-F238E27FC236}">
                <a16:creationId xmlns:a16="http://schemas.microsoft.com/office/drawing/2014/main" id="{F5CD14DB-8870-7DB9-7C7D-6130CB65045B}"/>
              </a:ext>
            </a:extLst>
          </p:cNvPr>
          <p:cNvSpPr txBox="1">
            <a:spLocks/>
          </p:cNvSpPr>
          <p:nvPr/>
        </p:nvSpPr>
        <p:spPr>
          <a:xfrm>
            <a:off x="9537945" y="1643865"/>
            <a:ext cx="2189083" cy="4948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b="1" dirty="0">
              <a:solidFill>
                <a:schemeClr val="bg1"/>
              </a:solidFill>
            </a:endParaRPr>
          </a:p>
          <a:p>
            <a:r>
              <a:rPr lang="en-US" sz="1800" dirty="0">
                <a:solidFill>
                  <a:schemeClr val="bg1"/>
                </a:solidFill>
              </a:rPr>
              <a:t>Session Description Protocol</a:t>
            </a:r>
          </a:p>
          <a:p>
            <a:pPr lvl="1"/>
            <a:r>
              <a:rPr lang="en-US" sz="1000" dirty="0">
                <a:solidFill>
                  <a:schemeClr val="bg1"/>
                </a:solidFill>
              </a:rPr>
              <a:t>Video</a:t>
            </a:r>
          </a:p>
          <a:p>
            <a:pPr lvl="1"/>
            <a:r>
              <a:rPr lang="en-US" sz="1000" dirty="0">
                <a:solidFill>
                  <a:schemeClr val="bg1"/>
                </a:solidFill>
              </a:rPr>
              <a:t>Audio</a:t>
            </a:r>
          </a:p>
          <a:p>
            <a:pPr lvl="1"/>
            <a:r>
              <a:rPr lang="en-US" sz="1000" dirty="0">
                <a:solidFill>
                  <a:schemeClr val="bg1"/>
                </a:solidFill>
              </a:rPr>
              <a:t>ANC Data</a:t>
            </a:r>
          </a:p>
        </p:txBody>
      </p:sp>
      <p:pic>
        <p:nvPicPr>
          <p:cNvPr id="7" name="Picture 6" descr="Text&#10;&#10;Description automatically generated">
            <a:extLst>
              <a:ext uri="{FF2B5EF4-FFF2-40B4-BE49-F238E27FC236}">
                <a16:creationId xmlns:a16="http://schemas.microsoft.com/office/drawing/2014/main" id="{F8804FEE-D9D1-58A6-2DA0-32B43806A4C5}"/>
              </a:ext>
            </a:extLst>
          </p:cNvPr>
          <p:cNvPicPr>
            <a:picLocks noChangeAspect="1"/>
          </p:cNvPicPr>
          <p:nvPr/>
        </p:nvPicPr>
        <p:blipFill>
          <a:blip r:embed="rId4"/>
          <a:stretch>
            <a:fillRect/>
          </a:stretch>
        </p:blipFill>
        <p:spPr>
          <a:xfrm>
            <a:off x="858225" y="1440082"/>
            <a:ext cx="5270500" cy="4330700"/>
          </a:xfrm>
          <a:prstGeom prst="rect">
            <a:avLst/>
          </a:prstGeom>
        </p:spPr>
      </p:pic>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sp>
        <p:nvSpPr>
          <p:cNvPr id="3" name="TextBox 2">
            <a:extLst>
              <a:ext uri="{FF2B5EF4-FFF2-40B4-BE49-F238E27FC236}">
                <a16:creationId xmlns:a16="http://schemas.microsoft.com/office/drawing/2014/main" id="{927BE4FD-5073-E032-1578-91A70D990104}"/>
              </a:ext>
            </a:extLst>
          </p:cNvPr>
          <p:cNvSpPr txBox="1"/>
          <p:nvPr/>
        </p:nvSpPr>
        <p:spPr>
          <a:xfrm>
            <a:off x="-1707218" y="5857701"/>
            <a:ext cx="6100762" cy="369332"/>
          </a:xfrm>
          <a:prstGeom prst="rect">
            <a:avLst/>
          </a:prstGeom>
          <a:solidFill>
            <a:schemeClr val="bg1"/>
          </a:solidFill>
        </p:spPr>
        <p:txBody>
          <a:bodyPr wrap="square">
            <a:spAutoFit/>
          </a:bodyPr>
          <a:lstStyle/>
          <a:p>
            <a:pPr algn="ctr"/>
            <a:r>
              <a:rPr lang="en-US" sz="1800" b="1" dirty="0"/>
              <a:t>-20 Video</a:t>
            </a:r>
          </a:p>
        </p:txBody>
      </p:sp>
      <p:pic>
        <p:nvPicPr>
          <p:cNvPr id="8" name="Picture 7" descr="Text&#10;&#10;Description automatically generated">
            <a:extLst>
              <a:ext uri="{FF2B5EF4-FFF2-40B4-BE49-F238E27FC236}">
                <a16:creationId xmlns:a16="http://schemas.microsoft.com/office/drawing/2014/main" id="{E24A90A1-9A8B-10F6-E40A-672E34CA163D}"/>
              </a:ext>
            </a:extLst>
          </p:cNvPr>
          <p:cNvPicPr>
            <a:picLocks noChangeAspect="1"/>
          </p:cNvPicPr>
          <p:nvPr/>
        </p:nvPicPr>
        <p:blipFill>
          <a:blip r:embed="rId5"/>
          <a:stretch>
            <a:fillRect/>
          </a:stretch>
        </p:blipFill>
        <p:spPr>
          <a:xfrm>
            <a:off x="2774948" y="2257767"/>
            <a:ext cx="4330700" cy="3784600"/>
          </a:xfrm>
          <a:prstGeom prst="rect">
            <a:avLst/>
          </a:prstGeom>
        </p:spPr>
      </p:pic>
      <p:sp>
        <p:nvSpPr>
          <p:cNvPr id="4" name="TextBox 3">
            <a:extLst>
              <a:ext uri="{FF2B5EF4-FFF2-40B4-BE49-F238E27FC236}">
                <a16:creationId xmlns:a16="http://schemas.microsoft.com/office/drawing/2014/main" id="{2F50B433-435A-9090-FACF-A9B967A4F66F}"/>
              </a:ext>
            </a:extLst>
          </p:cNvPr>
          <p:cNvSpPr txBox="1"/>
          <p:nvPr/>
        </p:nvSpPr>
        <p:spPr>
          <a:xfrm>
            <a:off x="434495" y="6108989"/>
            <a:ext cx="6100762" cy="369332"/>
          </a:xfrm>
          <a:prstGeom prst="rect">
            <a:avLst/>
          </a:prstGeom>
          <a:solidFill>
            <a:schemeClr val="bg1"/>
          </a:solidFill>
        </p:spPr>
        <p:txBody>
          <a:bodyPr wrap="square">
            <a:spAutoFit/>
          </a:bodyPr>
          <a:lstStyle/>
          <a:p>
            <a:pPr algn="ctr"/>
            <a:r>
              <a:rPr lang="en-US" b="1" dirty="0"/>
              <a:t>-30 Audio</a:t>
            </a:r>
            <a:endParaRPr lang="en-US" sz="1800" b="1" dirty="0"/>
          </a:p>
        </p:txBody>
      </p:sp>
      <p:pic>
        <p:nvPicPr>
          <p:cNvPr id="9" name="Picture 8" descr="Text&#10;&#10;Description automatically generated">
            <a:extLst>
              <a:ext uri="{FF2B5EF4-FFF2-40B4-BE49-F238E27FC236}">
                <a16:creationId xmlns:a16="http://schemas.microsoft.com/office/drawing/2014/main" id="{361BCEEB-F618-77D8-318D-6190B0BF0EC8}"/>
              </a:ext>
            </a:extLst>
          </p:cNvPr>
          <p:cNvPicPr>
            <a:picLocks noChangeAspect="1"/>
          </p:cNvPicPr>
          <p:nvPr/>
        </p:nvPicPr>
        <p:blipFill>
          <a:blip r:embed="rId6"/>
          <a:stretch>
            <a:fillRect/>
          </a:stretch>
        </p:blipFill>
        <p:spPr>
          <a:xfrm>
            <a:off x="3957025" y="3025997"/>
            <a:ext cx="4343400" cy="3416300"/>
          </a:xfrm>
          <a:prstGeom prst="rect">
            <a:avLst/>
          </a:prstGeom>
        </p:spPr>
      </p:pic>
      <p:sp>
        <p:nvSpPr>
          <p:cNvPr id="5" name="TextBox 4">
            <a:extLst>
              <a:ext uri="{FF2B5EF4-FFF2-40B4-BE49-F238E27FC236}">
                <a16:creationId xmlns:a16="http://schemas.microsoft.com/office/drawing/2014/main" id="{A6E92E27-59B1-DEFE-FE55-AE65841C24E1}"/>
              </a:ext>
            </a:extLst>
          </p:cNvPr>
          <p:cNvSpPr txBox="1"/>
          <p:nvPr/>
        </p:nvSpPr>
        <p:spPr>
          <a:xfrm>
            <a:off x="1463946" y="6488668"/>
            <a:ext cx="6100762" cy="369332"/>
          </a:xfrm>
          <a:prstGeom prst="rect">
            <a:avLst/>
          </a:prstGeom>
          <a:solidFill>
            <a:schemeClr val="bg1"/>
          </a:solidFill>
        </p:spPr>
        <p:txBody>
          <a:bodyPr wrap="square">
            <a:spAutoFit/>
          </a:bodyPr>
          <a:lstStyle/>
          <a:p>
            <a:pPr algn="ctr"/>
            <a:r>
              <a:rPr lang="en-US" b="1" dirty="0"/>
              <a:t>-40 ANC</a:t>
            </a:r>
            <a:endParaRPr lang="en-US" sz="1800" b="1" dirty="0"/>
          </a:p>
        </p:txBody>
      </p:sp>
      <p:pic>
        <p:nvPicPr>
          <p:cNvPr id="10" name="Picture 9" descr="Logo, company name&#10;&#10;Description automatically generated">
            <a:extLst>
              <a:ext uri="{FF2B5EF4-FFF2-40B4-BE49-F238E27FC236}">
                <a16:creationId xmlns:a16="http://schemas.microsoft.com/office/drawing/2014/main" id="{29DFD4BD-B281-645B-F759-A256747E2E71}"/>
              </a:ext>
            </a:extLst>
          </p:cNvPr>
          <p:cNvPicPr>
            <a:picLocks noChangeAspect="1"/>
          </p:cNvPicPr>
          <p:nvPr/>
        </p:nvPicPr>
        <p:blipFill>
          <a:blip r:embed="rId7"/>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99499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2">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2">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6" name="Content Placeholder 1">
            <a:extLst>
              <a:ext uri="{FF2B5EF4-FFF2-40B4-BE49-F238E27FC236}">
                <a16:creationId xmlns:a16="http://schemas.microsoft.com/office/drawing/2014/main" id="{F5CD14DB-8870-7DB9-7C7D-6130CB65045B}"/>
              </a:ext>
            </a:extLst>
          </p:cNvPr>
          <p:cNvSpPr txBox="1">
            <a:spLocks/>
          </p:cNvSpPr>
          <p:nvPr/>
        </p:nvSpPr>
        <p:spPr>
          <a:xfrm>
            <a:off x="9537945" y="1643865"/>
            <a:ext cx="2189083" cy="4948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b="1" dirty="0">
              <a:solidFill>
                <a:schemeClr val="bg1"/>
              </a:solidFill>
            </a:endParaRPr>
          </a:p>
          <a:p>
            <a:r>
              <a:rPr lang="en-US" sz="1800" dirty="0">
                <a:solidFill>
                  <a:schemeClr val="bg1"/>
                </a:solidFill>
              </a:rPr>
              <a:t>Session Description Protocol</a:t>
            </a:r>
          </a:p>
        </p:txBody>
      </p:sp>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3" name="Picture 2" descr="Graphical user interface, text, application, email&#10;&#10;Description automatically generated">
            <a:extLst>
              <a:ext uri="{FF2B5EF4-FFF2-40B4-BE49-F238E27FC236}">
                <a16:creationId xmlns:a16="http://schemas.microsoft.com/office/drawing/2014/main" id="{192784B8-A299-A3FF-4468-3E3AE3101CDD}"/>
              </a:ext>
            </a:extLst>
          </p:cNvPr>
          <p:cNvPicPr>
            <a:picLocks noChangeAspect="1"/>
          </p:cNvPicPr>
          <p:nvPr/>
        </p:nvPicPr>
        <p:blipFill>
          <a:blip r:embed="rId3"/>
          <a:stretch>
            <a:fillRect/>
          </a:stretch>
        </p:blipFill>
        <p:spPr>
          <a:xfrm>
            <a:off x="1063285" y="1498791"/>
            <a:ext cx="7293837" cy="5232017"/>
          </a:xfrm>
          <a:prstGeom prst="rect">
            <a:avLst/>
          </a:prstGeom>
        </p:spPr>
      </p:pic>
      <p:pic>
        <p:nvPicPr>
          <p:cNvPr id="4" name="Picture 3" descr="Logo, company name&#10;&#10;Description automatically generated">
            <a:extLst>
              <a:ext uri="{FF2B5EF4-FFF2-40B4-BE49-F238E27FC236}">
                <a16:creationId xmlns:a16="http://schemas.microsoft.com/office/drawing/2014/main" id="{85E22406-AF46-3B85-835B-C87FB086DDEB}"/>
              </a:ext>
            </a:extLst>
          </p:cNvPr>
          <p:cNvPicPr>
            <a:picLocks noChangeAspect="1"/>
          </p:cNvPicPr>
          <p:nvPr/>
        </p:nvPicPr>
        <p:blipFill>
          <a:blip r:embed="rId4"/>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03707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3">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3">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sp>
        <p:nvSpPr>
          <p:cNvPr id="5" name="Content Placeholder 1">
            <a:extLst>
              <a:ext uri="{FF2B5EF4-FFF2-40B4-BE49-F238E27FC236}">
                <a16:creationId xmlns:a16="http://schemas.microsoft.com/office/drawing/2014/main" id="{B5698535-8A8F-409E-272D-7E93B520D444}"/>
              </a:ext>
            </a:extLst>
          </p:cNvPr>
          <p:cNvSpPr txBox="1">
            <a:spLocks/>
          </p:cNvSpPr>
          <p:nvPr/>
        </p:nvSpPr>
        <p:spPr>
          <a:xfrm>
            <a:off x="9537944" y="1637625"/>
            <a:ext cx="2189083" cy="49480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b="1" dirty="0">
              <a:solidFill>
                <a:schemeClr val="bg1"/>
              </a:solidFill>
            </a:endParaRPr>
          </a:p>
          <a:p>
            <a:r>
              <a:rPr lang="en-US" sz="1800" dirty="0">
                <a:solidFill>
                  <a:schemeClr val="bg1"/>
                </a:solidFill>
              </a:rPr>
              <a:t>Session Description Protocol</a:t>
            </a:r>
          </a:p>
          <a:p>
            <a:r>
              <a:rPr lang="en-US" sz="1800" dirty="0">
                <a:solidFill>
                  <a:schemeClr val="bg1"/>
                </a:solidFill>
              </a:rPr>
              <a:t>Being able to analysis the SDP is vital if an error has occurred in its creation and receivers on the network are unable to connect or display the IP stream.</a:t>
            </a:r>
          </a:p>
          <a:p>
            <a:r>
              <a:rPr lang="en-US" sz="1800" dirty="0">
                <a:solidFill>
                  <a:schemeClr val="bg1"/>
                </a:solidFill>
              </a:rPr>
              <a:t>The SDP  can be copied and exported as a text tile for remote analysis.</a:t>
            </a:r>
          </a:p>
        </p:txBody>
      </p:sp>
      <p:grpSp>
        <p:nvGrpSpPr>
          <p:cNvPr id="27" name="Group 26">
            <a:extLst>
              <a:ext uri="{FF2B5EF4-FFF2-40B4-BE49-F238E27FC236}">
                <a16:creationId xmlns:a16="http://schemas.microsoft.com/office/drawing/2014/main" id="{D770DA08-D158-6C25-F3D2-FEEDEAEB8CFD}"/>
              </a:ext>
            </a:extLst>
          </p:cNvPr>
          <p:cNvGrpSpPr/>
          <p:nvPr/>
        </p:nvGrpSpPr>
        <p:grpSpPr>
          <a:xfrm>
            <a:off x="375919" y="1371600"/>
            <a:ext cx="8116495" cy="5088691"/>
            <a:chOff x="375919" y="1371600"/>
            <a:chExt cx="8116495" cy="5088691"/>
          </a:xfrm>
        </p:grpSpPr>
        <p:grpSp>
          <p:nvGrpSpPr>
            <p:cNvPr id="26" name="Group 25">
              <a:extLst>
                <a:ext uri="{FF2B5EF4-FFF2-40B4-BE49-F238E27FC236}">
                  <a16:creationId xmlns:a16="http://schemas.microsoft.com/office/drawing/2014/main" id="{C01BC623-6CB8-F651-692D-3EEFAE90CBF8}"/>
                </a:ext>
              </a:extLst>
            </p:cNvPr>
            <p:cNvGrpSpPr/>
            <p:nvPr/>
          </p:nvGrpSpPr>
          <p:grpSpPr>
            <a:xfrm>
              <a:off x="375919" y="1637625"/>
              <a:ext cx="7772400" cy="4822666"/>
              <a:chOff x="375919" y="1637625"/>
              <a:chExt cx="7772400" cy="4822666"/>
            </a:xfrm>
          </p:grpSpPr>
          <p:pic>
            <p:nvPicPr>
              <p:cNvPr id="23" name="Picture 22" descr="Text&#10;&#10;Description automatically generated">
                <a:extLst>
                  <a:ext uri="{FF2B5EF4-FFF2-40B4-BE49-F238E27FC236}">
                    <a16:creationId xmlns:a16="http://schemas.microsoft.com/office/drawing/2014/main" id="{3A53CDFB-B3D9-F9E4-CECA-D44A7567EF64}"/>
                  </a:ext>
                </a:extLst>
              </p:cNvPr>
              <p:cNvPicPr>
                <a:picLocks noChangeAspect="1"/>
              </p:cNvPicPr>
              <p:nvPr/>
            </p:nvPicPr>
            <p:blipFill>
              <a:blip r:embed="rId4"/>
              <a:stretch>
                <a:fillRect/>
              </a:stretch>
            </p:blipFill>
            <p:spPr>
              <a:xfrm>
                <a:off x="375919" y="1637625"/>
                <a:ext cx="7772400" cy="4371975"/>
              </a:xfrm>
              <a:prstGeom prst="rect">
                <a:avLst/>
              </a:prstGeom>
            </p:spPr>
          </p:pic>
          <p:sp>
            <p:nvSpPr>
              <p:cNvPr id="25" name="TextBox 24">
                <a:extLst>
                  <a:ext uri="{FF2B5EF4-FFF2-40B4-BE49-F238E27FC236}">
                    <a16:creationId xmlns:a16="http://schemas.microsoft.com/office/drawing/2014/main" id="{095DB0C5-2CD8-C864-CBBE-3904906A6BB2}"/>
                  </a:ext>
                </a:extLst>
              </p:cNvPr>
              <p:cNvSpPr txBox="1"/>
              <p:nvPr/>
            </p:nvSpPr>
            <p:spPr>
              <a:xfrm>
                <a:off x="1383785" y="6090959"/>
                <a:ext cx="6100762" cy="369332"/>
              </a:xfrm>
              <a:prstGeom prst="rect">
                <a:avLst/>
              </a:prstGeom>
              <a:noFill/>
            </p:spPr>
            <p:txBody>
              <a:bodyPr wrap="square">
                <a:spAutoFit/>
              </a:bodyPr>
              <a:lstStyle/>
              <a:p>
                <a:pPr algn="ctr"/>
                <a:r>
                  <a:rPr lang="en-US" b="1" dirty="0"/>
                  <a:t>SDP - Video</a:t>
                </a:r>
                <a:endParaRPr lang="en-US" sz="1800" b="1" dirty="0"/>
              </a:p>
            </p:txBody>
          </p:sp>
        </p:grpSp>
        <p:sp>
          <p:nvSpPr>
            <p:cNvPr id="24" name="Rectangle 23">
              <a:extLst>
                <a:ext uri="{FF2B5EF4-FFF2-40B4-BE49-F238E27FC236}">
                  <a16:creationId xmlns:a16="http://schemas.microsoft.com/office/drawing/2014/main" id="{7BFBFD16-8BFD-C543-4F08-DB3E9CFF8189}"/>
                </a:ext>
              </a:extLst>
            </p:cNvPr>
            <p:cNvSpPr/>
            <p:nvPr/>
          </p:nvSpPr>
          <p:spPr>
            <a:xfrm>
              <a:off x="375919" y="1371600"/>
              <a:ext cx="8116495" cy="51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F284B76C-1274-44F0-F100-B0FAEECA83B0}"/>
              </a:ext>
            </a:extLst>
          </p:cNvPr>
          <p:cNvGrpSpPr/>
          <p:nvPr/>
        </p:nvGrpSpPr>
        <p:grpSpPr>
          <a:xfrm>
            <a:off x="375919" y="1616179"/>
            <a:ext cx="7772400" cy="4844112"/>
            <a:chOff x="375919" y="1616179"/>
            <a:chExt cx="7772400" cy="4844112"/>
          </a:xfrm>
        </p:grpSpPr>
        <p:grpSp>
          <p:nvGrpSpPr>
            <p:cNvPr id="33" name="Group 32">
              <a:extLst>
                <a:ext uri="{FF2B5EF4-FFF2-40B4-BE49-F238E27FC236}">
                  <a16:creationId xmlns:a16="http://schemas.microsoft.com/office/drawing/2014/main" id="{ECBB1A74-ACCB-90FE-055C-BDD37CF34C83}"/>
                </a:ext>
              </a:extLst>
            </p:cNvPr>
            <p:cNvGrpSpPr/>
            <p:nvPr/>
          </p:nvGrpSpPr>
          <p:grpSpPr>
            <a:xfrm>
              <a:off x="375919" y="1616179"/>
              <a:ext cx="7772400" cy="4385813"/>
              <a:chOff x="375919" y="1616179"/>
              <a:chExt cx="7772400" cy="4385813"/>
            </a:xfrm>
          </p:grpSpPr>
          <p:pic>
            <p:nvPicPr>
              <p:cNvPr id="30" name="Picture 29" descr="Timeline&#10;&#10;Description automatically generated">
                <a:extLst>
                  <a:ext uri="{FF2B5EF4-FFF2-40B4-BE49-F238E27FC236}">
                    <a16:creationId xmlns:a16="http://schemas.microsoft.com/office/drawing/2014/main" id="{628F387B-27BB-F35A-C1D2-7401014B9EAE}"/>
                  </a:ext>
                </a:extLst>
              </p:cNvPr>
              <p:cNvPicPr>
                <a:picLocks noChangeAspect="1"/>
              </p:cNvPicPr>
              <p:nvPr/>
            </p:nvPicPr>
            <p:blipFill>
              <a:blip r:embed="rId5"/>
              <a:stretch>
                <a:fillRect/>
              </a:stretch>
            </p:blipFill>
            <p:spPr>
              <a:xfrm>
                <a:off x="375919" y="1630017"/>
                <a:ext cx="7772400" cy="4371975"/>
              </a:xfrm>
              <a:prstGeom prst="rect">
                <a:avLst/>
              </a:prstGeom>
            </p:spPr>
          </p:pic>
          <p:sp>
            <p:nvSpPr>
              <p:cNvPr id="31" name="Rectangle 30">
                <a:extLst>
                  <a:ext uri="{FF2B5EF4-FFF2-40B4-BE49-F238E27FC236}">
                    <a16:creationId xmlns:a16="http://schemas.microsoft.com/office/drawing/2014/main" id="{FD5E32FA-556E-4BCC-6238-DFABE0F8AB12}"/>
                  </a:ext>
                </a:extLst>
              </p:cNvPr>
              <p:cNvSpPr/>
              <p:nvPr/>
            </p:nvSpPr>
            <p:spPr>
              <a:xfrm>
                <a:off x="375919" y="1616179"/>
                <a:ext cx="7772400" cy="31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3A1D5993-8F29-D904-3673-22F43743D57B}"/>
                </a:ext>
              </a:extLst>
            </p:cNvPr>
            <p:cNvSpPr txBox="1"/>
            <p:nvPr/>
          </p:nvSpPr>
          <p:spPr>
            <a:xfrm>
              <a:off x="1383785" y="6090959"/>
              <a:ext cx="6100762" cy="369332"/>
            </a:xfrm>
            <a:prstGeom prst="rect">
              <a:avLst/>
            </a:prstGeom>
            <a:solidFill>
              <a:schemeClr val="bg1"/>
            </a:solidFill>
          </p:spPr>
          <p:txBody>
            <a:bodyPr wrap="square">
              <a:spAutoFit/>
            </a:bodyPr>
            <a:lstStyle/>
            <a:p>
              <a:pPr algn="ctr"/>
              <a:r>
                <a:rPr lang="en-US" b="1" dirty="0"/>
                <a:t>SDP - Audio</a:t>
              </a:r>
              <a:endParaRPr lang="en-US" sz="1800" b="1" dirty="0"/>
            </a:p>
          </p:txBody>
        </p:sp>
      </p:grpSp>
      <p:grpSp>
        <p:nvGrpSpPr>
          <p:cNvPr id="41" name="Group 40">
            <a:extLst>
              <a:ext uri="{FF2B5EF4-FFF2-40B4-BE49-F238E27FC236}">
                <a16:creationId xmlns:a16="http://schemas.microsoft.com/office/drawing/2014/main" id="{65EA2194-9636-DE1A-D023-5CC318E5C0FB}"/>
              </a:ext>
            </a:extLst>
          </p:cNvPr>
          <p:cNvGrpSpPr/>
          <p:nvPr/>
        </p:nvGrpSpPr>
        <p:grpSpPr>
          <a:xfrm>
            <a:off x="375918" y="1363992"/>
            <a:ext cx="8116495" cy="5088691"/>
            <a:chOff x="375918" y="1363992"/>
            <a:chExt cx="8116495" cy="5088691"/>
          </a:xfrm>
        </p:grpSpPr>
        <p:grpSp>
          <p:nvGrpSpPr>
            <p:cNvPr id="39" name="Group 38">
              <a:extLst>
                <a:ext uri="{FF2B5EF4-FFF2-40B4-BE49-F238E27FC236}">
                  <a16:creationId xmlns:a16="http://schemas.microsoft.com/office/drawing/2014/main" id="{A6F8A889-2386-CFD9-4CA5-B34EE3AF6B5D}"/>
                </a:ext>
              </a:extLst>
            </p:cNvPr>
            <p:cNvGrpSpPr/>
            <p:nvPr/>
          </p:nvGrpSpPr>
          <p:grpSpPr>
            <a:xfrm>
              <a:off x="375918" y="1363992"/>
              <a:ext cx="8116495" cy="4638000"/>
              <a:chOff x="375918" y="1363992"/>
              <a:chExt cx="8116495" cy="4638000"/>
            </a:xfrm>
          </p:grpSpPr>
          <p:pic>
            <p:nvPicPr>
              <p:cNvPr id="37" name="Picture 36">
                <a:extLst>
                  <a:ext uri="{FF2B5EF4-FFF2-40B4-BE49-F238E27FC236}">
                    <a16:creationId xmlns:a16="http://schemas.microsoft.com/office/drawing/2014/main" id="{0F1400FD-AE61-FA23-BD85-8556336B59B7}"/>
                  </a:ext>
                </a:extLst>
              </p:cNvPr>
              <p:cNvPicPr>
                <a:picLocks noChangeAspect="1"/>
              </p:cNvPicPr>
              <p:nvPr/>
            </p:nvPicPr>
            <p:blipFill>
              <a:blip r:embed="rId6"/>
              <a:stretch>
                <a:fillRect/>
              </a:stretch>
            </p:blipFill>
            <p:spPr>
              <a:xfrm>
                <a:off x="375919" y="1630017"/>
                <a:ext cx="7772400" cy="4371975"/>
              </a:xfrm>
              <a:prstGeom prst="rect">
                <a:avLst/>
              </a:prstGeom>
            </p:spPr>
          </p:pic>
          <p:sp>
            <p:nvSpPr>
              <p:cNvPr id="38" name="Rectangle 37">
                <a:extLst>
                  <a:ext uri="{FF2B5EF4-FFF2-40B4-BE49-F238E27FC236}">
                    <a16:creationId xmlns:a16="http://schemas.microsoft.com/office/drawing/2014/main" id="{9D22D7DA-60B1-9899-6DF9-91AD53F465E9}"/>
                  </a:ext>
                </a:extLst>
              </p:cNvPr>
              <p:cNvSpPr/>
              <p:nvPr/>
            </p:nvSpPr>
            <p:spPr>
              <a:xfrm>
                <a:off x="375918" y="1363992"/>
                <a:ext cx="8116495" cy="51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EFCDEB88-2A4C-4AA8-CB2B-13C29A0CBACF}"/>
                </a:ext>
              </a:extLst>
            </p:cNvPr>
            <p:cNvSpPr txBox="1"/>
            <p:nvPr/>
          </p:nvSpPr>
          <p:spPr>
            <a:xfrm>
              <a:off x="1311109" y="6083351"/>
              <a:ext cx="6100762" cy="369332"/>
            </a:xfrm>
            <a:prstGeom prst="rect">
              <a:avLst/>
            </a:prstGeom>
            <a:solidFill>
              <a:schemeClr val="bg1"/>
            </a:solidFill>
          </p:spPr>
          <p:txBody>
            <a:bodyPr wrap="square">
              <a:spAutoFit/>
            </a:bodyPr>
            <a:lstStyle/>
            <a:p>
              <a:pPr algn="ctr"/>
              <a:r>
                <a:rPr lang="en-US" b="1" dirty="0"/>
                <a:t>SDP - ANC</a:t>
              </a:r>
              <a:endParaRPr lang="en-US" sz="1800" b="1" dirty="0"/>
            </a:p>
          </p:txBody>
        </p:sp>
      </p:grpSp>
      <p:pic>
        <p:nvPicPr>
          <p:cNvPr id="3" name="Picture 2" descr="Logo, company name&#10;&#10;Description automatically generated">
            <a:extLst>
              <a:ext uri="{FF2B5EF4-FFF2-40B4-BE49-F238E27FC236}">
                <a16:creationId xmlns:a16="http://schemas.microsoft.com/office/drawing/2014/main" id="{EFEAD8DC-4F9C-85AF-91F7-C5E82E71495E}"/>
              </a:ext>
            </a:extLst>
          </p:cNvPr>
          <p:cNvPicPr>
            <a:picLocks noChangeAspect="1"/>
          </p:cNvPicPr>
          <p:nvPr/>
        </p:nvPicPr>
        <p:blipFill>
          <a:blip r:embed="rId7"/>
          <a:stretch>
            <a:fillRect/>
          </a:stretch>
        </p:blipFill>
        <p:spPr>
          <a:xfrm>
            <a:off x="188409" y="434445"/>
            <a:ext cx="2140999" cy="493184"/>
          </a:xfrm>
          <a:prstGeom prst="rect">
            <a:avLst/>
          </a:prstGeom>
        </p:spPr>
      </p:pic>
    </p:spTree>
    <p:extLst>
      <p:ext uri="{BB962C8B-B14F-4D97-AF65-F5344CB8AC3E}">
        <p14:creationId xmlns:p14="http://schemas.microsoft.com/office/powerpoint/2010/main" val="10610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3">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3">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sp>
        <p:nvSpPr>
          <p:cNvPr id="9" name="Content Placeholder 1">
            <a:extLst>
              <a:ext uri="{FF2B5EF4-FFF2-40B4-BE49-F238E27FC236}">
                <a16:creationId xmlns:a16="http://schemas.microsoft.com/office/drawing/2014/main" id="{905D8F01-1E06-485A-C783-3DC290BBBC34}"/>
              </a:ext>
            </a:extLst>
          </p:cNvPr>
          <p:cNvSpPr txBox="1">
            <a:spLocks/>
          </p:cNvSpPr>
          <p:nvPr/>
        </p:nvSpPr>
        <p:spPr>
          <a:xfrm>
            <a:off x="9548664" y="1604109"/>
            <a:ext cx="2189083" cy="4948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b="1" dirty="0">
              <a:solidFill>
                <a:schemeClr val="bg1"/>
              </a:solidFill>
            </a:endParaRPr>
          </a:p>
          <a:p>
            <a:r>
              <a:rPr lang="en-US" sz="1800" dirty="0">
                <a:solidFill>
                  <a:schemeClr val="bg1"/>
                </a:solidFill>
              </a:rPr>
              <a:t>Session Description Protocol</a:t>
            </a:r>
          </a:p>
          <a:p>
            <a:r>
              <a:rPr lang="en-US" sz="1800" dirty="0">
                <a:solidFill>
                  <a:schemeClr val="bg1"/>
                </a:solidFill>
              </a:rPr>
              <a:t>In ‘True Hybrid’ operation, the Leader can display both the SDI Payload ID and the SDP to allow easy comparisons.</a:t>
            </a:r>
          </a:p>
        </p:txBody>
      </p:sp>
      <p:pic>
        <p:nvPicPr>
          <p:cNvPr id="10" name="Picture 9" descr="Text&#10;&#10;Description automatically generated">
            <a:extLst>
              <a:ext uri="{FF2B5EF4-FFF2-40B4-BE49-F238E27FC236}">
                <a16:creationId xmlns:a16="http://schemas.microsoft.com/office/drawing/2014/main" id="{AF4AA843-8511-7993-3225-9420FB288C1A}"/>
              </a:ext>
            </a:extLst>
          </p:cNvPr>
          <p:cNvPicPr>
            <a:picLocks noChangeAspect="1"/>
          </p:cNvPicPr>
          <p:nvPr/>
        </p:nvPicPr>
        <p:blipFill>
          <a:blip r:embed="rId4"/>
          <a:stretch>
            <a:fillRect/>
          </a:stretch>
        </p:blipFill>
        <p:spPr>
          <a:xfrm>
            <a:off x="130059" y="1750767"/>
            <a:ext cx="5317654" cy="2991180"/>
          </a:xfrm>
          <a:prstGeom prst="rect">
            <a:avLst/>
          </a:prstGeom>
        </p:spPr>
      </p:pic>
      <p:sp>
        <p:nvSpPr>
          <p:cNvPr id="11" name="TextBox 10">
            <a:extLst>
              <a:ext uri="{FF2B5EF4-FFF2-40B4-BE49-F238E27FC236}">
                <a16:creationId xmlns:a16="http://schemas.microsoft.com/office/drawing/2014/main" id="{D6900394-F5F9-D27F-7157-0618F424E0BA}"/>
              </a:ext>
            </a:extLst>
          </p:cNvPr>
          <p:cNvSpPr txBox="1"/>
          <p:nvPr/>
        </p:nvSpPr>
        <p:spPr>
          <a:xfrm>
            <a:off x="838200" y="4801398"/>
            <a:ext cx="2277895" cy="369332"/>
          </a:xfrm>
          <a:prstGeom prst="rect">
            <a:avLst/>
          </a:prstGeom>
          <a:noFill/>
        </p:spPr>
        <p:txBody>
          <a:bodyPr wrap="square">
            <a:spAutoFit/>
          </a:bodyPr>
          <a:lstStyle/>
          <a:p>
            <a:pPr algn="ctr"/>
            <a:r>
              <a:rPr lang="en-US" b="1" dirty="0"/>
              <a:t>SDI Video Payload ID</a:t>
            </a:r>
            <a:endParaRPr lang="en-US" sz="1800" b="1" dirty="0"/>
          </a:p>
        </p:txBody>
      </p:sp>
      <p:pic>
        <p:nvPicPr>
          <p:cNvPr id="15" name="Content Placeholder 14" descr="Text&#10;&#10;Description automatically generated">
            <a:extLst>
              <a:ext uri="{FF2B5EF4-FFF2-40B4-BE49-F238E27FC236}">
                <a16:creationId xmlns:a16="http://schemas.microsoft.com/office/drawing/2014/main" id="{ECD3CD7D-782B-CBA7-2177-453052964408}"/>
              </a:ext>
            </a:extLst>
          </p:cNvPr>
          <p:cNvPicPr>
            <a:picLocks noGrp="1" noChangeAspect="1"/>
          </p:cNvPicPr>
          <p:nvPr>
            <p:ph idx="1"/>
          </p:nvPr>
        </p:nvPicPr>
        <p:blipFill>
          <a:blip r:embed="rId5"/>
          <a:stretch>
            <a:fillRect/>
          </a:stretch>
        </p:blipFill>
        <p:spPr>
          <a:xfrm>
            <a:off x="3541959" y="2833150"/>
            <a:ext cx="5317654" cy="2991180"/>
          </a:xfrm>
        </p:spPr>
      </p:pic>
      <p:sp>
        <p:nvSpPr>
          <p:cNvPr id="16" name="TextBox 15">
            <a:extLst>
              <a:ext uri="{FF2B5EF4-FFF2-40B4-BE49-F238E27FC236}">
                <a16:creationId xmlns:a16="http://schemas.microsoft.com/office/drawing/2014/main" id="{06CF759F-64A7-B066-C287-5815B010C2A9}"/>
              </a:ext>
            </a:extLst>
          </p:cNvPr>
          <p:cNvSpPr txBox="1"/>
          <p:nvPr/>
        </p:nvSpPr>
        <p:spPr>
          <a:xfrm>
            <a:off x="5061838" y="5865644"/>
            <a:ext cx="2277895" cy="369332"/>
          </a:xfrm>
          <a:prstGeom prst="rect">
            <a:avLst/>
          </a:prstGeom>
          <a:noFill/>
        </p:spPr>
        <p:txBody>
          <a:bodyPr wrap="square">
            <a:spAutoFit/>
          </a:bodyPr>
          <a:lstStyle/>
          <a:p>
            <a:pPr algn="ctr"/>
            <a:r>
              <a:rPr lang="en-US" b="1" dirty="0"/>
              <a:t>SDP Video Payload ID</a:t>
            </a:r>
            <a:endParaRPr lang="en-US" sz="1800" b="1" dirty="0"/>
          </a:p>
        </p:txBody>
      </p:sp>
      <p:sp>
        <p:nvSpPr>
          <p:cNvPr id="3" name="Rounded Rectangle 2">
            <a:extLst>
              <a:ext uri="{FF2B5EF4-FFF2-40B4-BE49-F238E27FC236}">
                <a16:creationId xmlns:a16="http://schemas.microsoft.com/office/drawing/2014/main" id="{4FBD38F6-8D70-C41F-9997-861721CC5ECC}"/>
              </a:ext>
            </a:extLst>
          </p:cNvPr>
          <p:cNvSpPr/>
          <p:nvPr/>
        </p:nvSpPr>
        <p:spPr>
          <a:xfrm>
            <a:off x="2895600" y="1687270"/>
            <a:ext cx="646360" cy="3396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1BFE6D6B-08FD-B3E4-C60A-46589D4A75BB}"/>
              </a:ext>
            </a:extLst>
          </p:cNvPr>
          <p:cNvSpPr/>
          <p:nvPr/>
        </p:nvSpPr>
        <p:spPr>
          <a:xfrm>
            <a:off x="6254661" y="2776596"/>
            <a:ext cx="646360" cy="3396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1D86C6DE-374A-4955-4A0C-587FF69DA8B4}"/>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110110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1"/>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3">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3">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sp>
        <p:nvSpPr>
          <p:cNvPr id="9" name="Content Placeholder 1">
            <a:extLst>
              <a:ext uri="{FF2B5EF4-FFF2-40B4-BE49-F238E27FC236}">
                <a16:creationId xmlns:a16="http://schemas.microsoft.com/office/drawing/2014/main" id="{905D8F01-1E06-485A-C783-3DC290BBBC34}"/>
              </a:ext>
            </a:extLst>
          </p:cNvPr>
          <p:cNvSpPr txBox="1">
            <a:spLocks/>
          </p:cNvSpPr>
          <p:nvPr/>
        </p:nvSpPr>
        <p:spPr>
          <a:xfrm>
            <a:off x="9548664" y="1604109"/>
            <a:ext cx="2189083" cy="4948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b="1" dirty="0">
              <a:solidFill>
                <a:schemeClr val="bg1"/>
              </a:solidFill>
            </a:endParaRPr>
          </a:p>
          <a:p>
            <a:r>
              <a:rPr lang="en-US" sz="1800" dirty="0">
                <a:solidFill>
                  <a:schemeClr val="bg1"/>
                </a:solidFill>
              </a:rPr>
              <a:t>Session Description Protocol</a:t>
            </a:r>
          </a:p>
          <a:p>
            <a:r>
              <a:rPr lang="en-US" sz="1800" dirty="0">
                <a:solidFill>
                  <a:schemeClr val="bg1"/>
                </a:solidFill>
              </a:rPr>
              <a:t>The same applies to ANC Data Analysis of -40 ANC Data stream and SDI embedded audio</a:t>
            </a:r>
          </a:p>
        </p:txBody>
      </p:sp>
      <p:pic>
        <p:nvPicPr>
          <p:cNvPr id="5" name="Picture 4">
            <a:extLst>
              <a:ext uri="{FF2B5EF4-FFF2-40B4-BE49-F238E27FC236}">
                <a16:creationId xmlns:a16="http://schemas.microsoft.com/office/drawing/2014/main" id="{455E9D84-774A-04B0-2A19-9C3F021D45D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918923" y="1556901"/>
            <a:ext cx="7637925" cy="5028732"/>
          </a:xfrm>
          <a:prstGeom prst="rect">
            <a:avLst/>
          </a:prstGeom>
        </p:spPr>
      </p:pic>
      <p:sp>
        <p:nvSpPr>
          <p:cNvPr id="6" name="Rounded Rectangle 5">
            <a:extLst>
              <a:ext uri="{FF2B5EF4-FFF2-40B4-BE49-F238E27FC236}">
                <a16:creationId xmlns:a16="http://schemas.microsoft.com/office/drawing/2014/main" id="{57039909-8DA7-E687-13F3-AC6BBC3E9CEC}"/>
              </a:ext>
            </a:extLst>
          </p:cNvPr>
          <p:cNvSpPr/>
          <p:nvPr/>
        </p:nvSpPr>
        <p:spPr>
          <a:xfrm>
            <a:off x="779763" y="3339860"/>
            <a:ext cx="7977635" cy="4558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3911811B-25D8-E6AF-0135-95669C14BABA}"/>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7881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3">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3">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sp>
        <p:nvSpPr>
          <p:cNvPr id="6" name="Content Placeholder 1">
            <a:extLst>
              <a:ext uri="{FF2B5EF4-FFF2-40B4-BE49-F238E27FC236}">
                <a16:creationId xmlns:a16="http://schemas.microsoft.com/office/drawing/2014/main" id="{75026585-CEC4-C3C6-D471-01487633A1EF}"/>
              </a:ext>
            </a:extLst>
          </p:cNvPr>
          <p:cNvSpPr txBox="1">
            <a:spLocks/>
          </p:cNvSpPr>
          <p:nvPr/>
        </p:nvSpPr>
        <p:spPr>
          <a:xfrm>
            <a:off x="9469149" y="1604109"/>
            <a:ext cx="2189083" cy="4948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Day-to-Day Operations</a:t>
            </a:r>
            <a:endParaRPr lang="en-US" sz="900" dirty="0">
              <a:solidFill>
                <a:schemeClr val="bg1"/>
              </a:solidFill>
            </a:endParaRPr>
          </a:p>
          <a:p>
            <a:r>
              <a:rPr lang="en-US" sz="1800" dirty="0">
                <a:solidFill>
                  <a:schemeClr val="bg1"/>
                </a:solidFill>
              </a:rPr>
              <a:t>‘True Hybrid’ operation allows you to ensure ancillary data like closed captions are present.</a:t>
            </a:r>
          </a:p>
          <a:p>
            <a:r>
              <a:rPr lang="en-US" sz="1800" dirty="0">
                <a:solidFill>
                  <a:schemeClr val="bg1"/>
                </a:solidFill>
              </a:rPr>
              <a:t>Multiple analysis tools like PIC and WFM can be displayed in both IP and SDI.</a:t>
            </a:r>
          </a:p>
        </p:txBody>
      </p:sp>
      <p:pic>
        <p:nvPicPr>
          <p:cNvPr id="7" name="Picture 6">
            <a:extLst>
              <a:ext uri="{FF2B5EF4-FFF2-40B4-BE49-F238E27FC236}">
                <a16:creationId xmlns:a16="http://schemas.microsoft.com/office/drawing/2014/main" id="{8CD20D32-29BD-8F0F-24FD-9313CACC9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90" y="2300172"/>
            <a:ext cx="8640451" cy="3744825"/>
          </a:xfrm>
          <a:prstGeom prst="rect">
            <a:avLst/>
          </a:prstGeom>
        </p:spPr>
      </p:pic>
      <p:cxnSp>
        <p:nvCxnSpPr>
          <p:cNvPr id="8" name="Straight Arrow Connector 7">
            <a:extLst>
              <a:ext uri="{FF2B5EF4-FFF2-40B4-BE49-F238E27FC236}">
                <a16:creationId xmlns:a16="http://schemas.microsoft.com/office/drawing/2014/main" id="{8E296877-D20E-729C-E679-06E8D1A00C88}"/>
              </a:ext>
            </a:extLst>
          </p:cNvPr>
          <p:cNvCxnSpPr>
            <a:cxnSpLocks/>
          </p:cNvCxnSpPr>
          <p:nvPr/>
        </p:nvCxnSpPr>
        <p:spPr>
          <a:xfrm>
            <a:off x="4587927" y="3668765"/>
            <a:ext cx="3873462" cy="0"/>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E8D45DF-1911-51A9-8087-B75B71227E0C}"/>
              </a:ext>
            </a:extLst>
          </p:cNvPr>
          <p:cNvSpPr txBox="1"/>
          <p:nvPr/>
        </p:nvSpPr>
        <p:spPr>
          <a:xfrm>
            <a:off x="6042571" y="3022434"/>
            <a:ext cx="1072779" cy="646331"/>
          </a:xfrm>
          <a:prstGeom prst="rect">
            <a:avLst/>
          </a:prstGeom>
          <a:solidFill>
            <a:schemeClr val="bg1">
              <a:lumMod val="65000"/>
              <a:alpha val="72000"/>
            </a:schemeClr>
          </a:solidFill>
          <a:ln>
            <a:noFill/>
          </a:ln>
        </p:spPr>
        <p:txBody>
          <a:bodyPr wrap="square" rtlCol="0">
            <a:spAutoFit/>
          </a:bodyPr>
          <a:lstStyle/>
          <a:p>
            <a:r>
              <a:rPr lang="en-US" dirty="0">
                <a:solidFill>
                  <a:schemeClr val="bg1"/>
                </a:solidFill>
                <a:effectLst>
                  <a:outerShdw blurRad="38100" dist="38100" dir="2700000" algn="tl">
                    <a:srgbClr val="000000">
                      <a:alpha val="43137"/>
                    </a:srgbClr>
                  </a:outerShdw>
                </a:effectLst>
              </a:rPr>
              <a:t>608 Captions</a:t>
            </a:r>
          </a:p>
        </p:txBody>
      </p:sp>
      <p:cxnSp>
        <p:nvCxnSpPr>
          <p:cNvPr id="19" name="Straight Arrow Connector 18">
            <a:extLst>
              <a:ext uri="{FF2B5EF4-FFF2-40B4-BE49-F238E27FC236}">
                <a16:creationId xmlns:a16="http://schemas.microsoft.com/office/drawing/2014/main" id="{DF38B39A-FF71-7459-7DF4-C9E1F894C1D9}"/>
              </a:ext>
            </a:extLst>
          </p:cNvPr>
          <p:cNvCxnSpPr>
            <a:cxnSpLocks/>
            <a:stCxn id="14" idx="2"/>
          </p:cNvCxnSpPr>
          <p:nvPr/>
        </p:nvCxnSpPr>
        <p:spPr>
          <a:xfrm flipH="1">
            <a:off x="2966188" y="3668765"/>
            <a:ext cx="3612773" cy="151798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3763842-8F86-D23E-77AF-EC6A56DBE9A3}"/>
              </a:ext>
            </a:extLst>
          </p:cNvPr>
          <p:cNvCxnSpPr>
            <a:cxnSpLocks/>
            <a:stCxn id="14" idx="2"/>
          </p:cNvCxnSpPr>
          <p:nvPr/>
        </p:nvCxnSpPr>
        <p:spPr>
          <a:xfrm flipH="1">
            <a:off x="6134560" y="3668765"/>
            <a:ext cx="444401" cy="151798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47E4B03F-92F9-86C7-9569-01E3A3DBF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047" y="2271183"/>
            <a:ext cx="8629794" cy="3706888"/>
          </a:xfrm>
          <a:prstGeom prst="rect">
            <a:avLst/>
          </a:prstGeom>
        </p:spPr>
      </p:pic>
      <p:cxnSp>
        <p:nvCxnSpPr>
          <p:cNvPr id="22" name="Straight Arrow Connector 21">
            <a:extLst>
              <a:ext uri="{FF2B5EF4-FFF2-40B4-BE49-F238E27FC236}">
                <a16:creationId xmlns:a16="http://schemas.microsoft.com/office/drawing/2014/main" id="{EAF021A1-C2E8-B200-F605-554E7E093A78}"/>
              </a:ext>
            </a:extLst>
          </p:cNvPr>
          <p:cNvCxnSpPr>
            <a:cxnSpLocks/>
          </p:cNvCxnSpPr>
          <p:nvPr/>
        </p:nvCxnSpPr>
        <p:spPr>
          <a:xfrm flipH="1">
            <a:off x="1574265" y="3109723"/>
            <a:ext cx="4628561" cy="57410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65A1709-479B-30E2-01DF-12AA7DBCCE44}"/>
              </a:ext>
            </a:extLst>
          </p:cNvPr>
          <p:cNvCxnSpPr>
            <a:cxnSpLocks/>
          </p:cNvCxnSpPr>
          <p:nvPr/>
        </p:nvCxnSpPr>
        <p:spPr>
          <a:xfrm>
            <a:off x="6202826" y="3109723"/>
            <a:ext cx="0" cy="3195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39AEFE-6893-2C7C-0FC9-8432D44F1AF5}"/>
              </a:ext>
            </a:extLst>
          </p:cNvPr>
          <p:cNvSpPr txBox="1"/>
          <p:nvPr/>
        </p:nvSpPr>
        <p:spPr>
          <a:xfrm>
            <a:off x="5685159" y="2490545"/>
            <a:ext cx="1343202" cy="646331"/>
          </a:xfrm>
          <a:prstGeom prst="rect">
            <a:avLst/>
          </a:prstGeom>
          <a:noFill/>
          <a:ln>
            <a:noFill/>
          </a:ln>
        </p:spPr>
        <p:txBody>
          <a:bodyPr wrap="square" rtlCol="0">
            <a:spAutoFit/>
          </a:bodyPr>
          <a:lstStyle/>
          <a:p>
            <a:r>
              <a:rPr lang="en-US" dirty="0">
                <a:solidFill>
                  <a:schemeClr val="bg1"/>
                </a:solidFill>
              </a:rPr>
              <a:t>608 Captions</a:t>
            </a:r>
          </a:p>
        </p:txBody>
      </p:sp>
      <p:cxnSp>
        <p:nvCxnSpPr>
          <p:cNvPr id="25" name="Straight Arrow Connector 24">
            <a:extLst>
              <a:ext uri="{FF2B5EF4-FFF2-40B4-BE49-F238E27FC236}">
                <a16:creationId xmlns:a16="http://schemas.microsoft.com/office/drawing/2014/main" id="{B8DB6169-1C7E-B5D6-822A-98AA3534AF5E}"/>
              </a:ext>
            </a:extLst>
          </p:cNvPr>
          <p:cNvCxnSpPr>
            <a:cxnSpLocks/>
          </p:cNvCxnSpPr>
          <p:nvPr/>
        </p:nvCxnSpPr>
        <p:spPr>
          <a:xfrm>
            <a:off x="4587927" y="2452831"/>
            <a:ext cx="3873462"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31716B5D-EFEA-7845-4124-6FC5E27885BB}"/>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180067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2">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2">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sp>
        <p:nvSpPr>
          <p:cNvPr id="8" name="Content Placeholder 1">
            <a:extLst>
              <a:ext uri="{FF2B5EF4-FFF2-40B4-BE49-F238E27FC236}">
                <a16:creationId xmlns:a16="http://schemas.microsoft.com/office/drawing/2014/main" id="{207A7D83-15D6-183C-E865-9F0FDAE0ABC6}"/>
              </a:ext>
            </a:extLst>
          </p:cNvPr>
          <p:cNvSpPr txBox="1">
            <a:spLocks/>
          </p:cNvSpPr>
          <p:nvPr/>
        </p:nvSpPr>
        <p:spPr>
          <a:xfrm>
            <a:off x="9469150" y="1604109"/>
            <a:ext cx="2189083" cy="4948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Day-to-Day Operations</a:t>
            </a:r>
            <a:endParaRPr lang="en-US" sz="900" dirty="0">
              <a:solidFill>
                <a:schemeClr val="bg1"/>
              </a:solidFill>
            </a:endParaRPr>
          </a:p>
          <a:p>
            <a:r>
              <a:rPr lang="en-US" sz="1800" dirty="0">
                <a:solidFill>
                  <a:schemeClr val="bg1"/>
                </a:solidFill>
              </a:rPr>
              <a:t>The same applies to Audio Analysis of -30 or -31 audio stream and SDI embedded audio.</a:t>
            </a:r>
          </a:p>
        </p:txBody>
      </p:sp>
      <p:pic>
        <p:nvPicPr>
          <p:cNvPr id="9" name="Picture 8">
            <a:extLst>
              <a:ext uri="{FF2B5EF4-FFF2-40B4-BE49-F238E27FC236}">
                <a16:creationId xmlns:a16="http://schemas.microsoft.com/office/drawing/2014/main" id="{D3AE5CBC-75E6-D827-995D-A1945586E3CD}"/>
              </a:ext>
            </a:extLst>
          </p:cNvPr>
          <p:cNvPicPr>
            <a:picLocks noChangeAspect="1"/>
          </p:cNvPicPr>
          <p:nvPr/>
        </p:nvPicPr>
        <p:blipFill>
          <a:blip r:embed="rId3"/>
          <a:stretch>
            <a:fillRect/>
          </a:stretch>
        </p:blipFill>
        <p:spPr>
          <a:xfrm>
            <a:off x="262829" y="1617969"/>
            <a:ext cx="8380138" cy="4858334"/>
          </a:xfrm>
          <a:prstGeom prst="rect">
            <a:avLst/>
          </a:prstGeom>
        </p:spPr>
      </p:pic>
      <p:pic>
        <p:nvPicPr>
          <p:cNvPr id="10" name="Picture 9">
            <a:extLst>
              <a:ext uri="{FF2B5EF4-FFF2-40B4-BE49-F238E27FC236}">
                <a16:creationId xmlns:a16="http://schemas.microsoft.com/office/drawing/2014/main" id="{0812A870-C791-BBEE-4E4F-05FD8892EB08}"/>
              </a:ext>
            </a:extLst>
          </p:cNvPr>
          <p:cNvPicPr>
            <a:picLocks noChangeAspect="1"/>
          </p:cNvPicPr>
          <p:nvPr/>
        </p:nvPicPr>
        <p:blipFill>
          <a:blip r:embed="rId4"/>
          <a:stretch>
            <a:fillRect/>
          </a:stretch>
        </p:blipFill>
        <p:spPr>
          <a:xfrm>
            <a:off x="260887" y="1626617"/>
            <a:ext cx="8435370" cy="4849685"/>
          </a:xfrm>
          <a:prstGeom prst="rect">
            <a:avLst/>
          </a:prstGeom>
        </p:spPr>
      </p:pic>
      <p:pic>
        <p:nvPicPr>
          <p:cNvPr id="11" name="Picture 10">
            <a:extLst>
              <a:ext uri="{FF2B5EF4-FFF2-40B4-BE49-F238E27FC236}">
                <a16:creationId xmlns:a16="http://schemas.microsoft.com/office/drawing/2014/main" id="{CDD520DD-414E-5C0C-4B09-DD56E5C63AE1}"/>
              </a:ext>
            </a:extLst>
          </p:cNvPr>
          <p:cNvPicPr>
            <a:picLocks noChangeAspect="1"/>
          </p:cNvPicPr>
          <p:nvPr/>
        </p:nvPicPr>
        <p:blipFill>
          <a:blip r:embed="rId5"/>
          <a:stretch>
            <a:fillRect/>
          </a:stretch>
        </p:blipFill>
        <p:spPr>
          <a:xfrm>
            <a:off x="293640" y="1613595"/>
            <a:ext cx="8330487" cy="4349524"/>
          </a:xfrm>
          <a:prstGeom prst="rect">
            <a:avLst/>
          </a:prstGeom>
        </p:spPr>
      </p:pic>
      <p:sp>
        <p:nvSpPr>
          <p:cNvPr id="14" name="Rectangle 13">
            <a:extLst>
              <a:ext uri="{FF2B5EF4-FFF2-40B4-BE49-F238E27FC236}">
                <a16:creationId xmlns:a16="http://schemas.microsoft.com/office/drawing/2014/main" id="{5D248D50-B6B6-FE5F-6B9D-C05DBA10ECAD}"/>
              </a:ext>
            </a:extLst>
          </p:cNvPr>
          <p:cNvSpPr/>
          <p:nvPr/>
        </p:nvSpPr>
        <p:spPr>
          <a:xfrm>
            <a:off x="3604259" y="1624385"/>
            <a:ext cx="447869" cy="195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0E2B8D-B842-59D5-DA17-443192B95CDE}"/>
              </a:ext>
            </a:extLst>
          </p:cNvPr>
          <p:cNvSpPr/>
          <p:nvPr/>
        </p:nvSpPr>
        <p:spPr>
          <a:xfrm>
            <a:off x="4484441" y="1627489"/>
            <a:ext cx="447869" cy="195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D79C48-F21E-E512-3036-FE8B67E0985C}"/>
              </a:ext>
            </a:extLst>
          </p:cNvPr>
          <p:cNvSpPr/>
          <p:nvPr/>
        </p:nvSpPr>
        <p:spPr>
          <a:xfrm>
            <a:off x="6254153" y="2492131"/>
            <a:ext cx="867747" cy="3228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986B1F7-7243-DC3B-14A5-D4FF4B9E5C0E}"/>
              </a:ext>
            </a:extLst>
          </p:cNvPr>
          <p:cNvSpPr txBox="1"/>
          <p:nvPr/>
        </p:nvSpPr>
        <p:spPr>
          <a:xfrm>
            <a:off x="7433026" y="2383762"/>
            <a:ext cx="1166327" cy="923330"/>
          </a:xfrm>
          <a:prstGeom prst="rect">
            <a:avLst/>
          </a:prstGeom>
          <a:noFill/>
        </p:spPr>
        <p:txBody>
          <a:bodyPr wrap="square" rtlCol="0">
            <a:spAutoFit/>
          </a:bodyPr>
          <a:lstStyle/>
          <a:p>
            <a:pPr algn="ctr"/>
            <a:r>
              <a:rPr lang="en-US" dirty="0">
                <a:solidFill>
                  <a:schemeClr val="bg1"/>
                </a:solidFill>
              </a:rPr>
              <a:t>Surround Channels missing</a:t>
            </a:r>
          </a:p>
        </p:txBody>
      </p:sp>
      <p:cxnSp>
        <p:nvCxnSpPr>
          <p:cNvPr id="20" name="Straight Arrow Connector 19">
            <a:extLst>
              <a:ext uri="{FF2B5EF4-FFF2-40B4-BE49-F238E27FC236}">
                <a16:creationId xmlns:a16="http://schemas.microsoft.com/office/drawing/2014/main" id="{34D33F96-3910-37D2-5C77-1E64A728FC6C}"/>
              </a:ext>
            </a:extLst>
          </p:cNvPr>
          <p:cNvCxnSpPr>
            <a:cxnSpLocks/>
          </p:cNvCxnSpPr>
          <p:nvPr/>
        </p:nvCxnSpPr>
        <p:spPr>
          <a:xfrm flipH="1">
            <a:off x="7097126" y="3315740"/>
            <a:ext cx="776023" cy="6802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1B826886-4431-C2FF-26E5-E9269FC21220}"/>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4355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par>
                          <p:cTn id="29" fill="hold">
                            <p:stCondLst>
                              <p:cond delay="500"/>
                            </p:stCondLst>
                            <p:childTnLst>
                              <p:par>
                                <p:cTn id="30" presetID="10" presetClass="entr" presetSubtype="0" fill="hold" nodeType="afterEffect">
                                  <p:stCondLst>
                                    <p:cond delay="10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2000"/>
                            </p:stCondLst>
                            <p:childTnLst>
                              <p:par>
                                <p:cTn id="34" presetID="10" presetClass="entr" presetSubtype="0" fill="hold" grpId="0" nodeType="afterEffect">
                                  <p:stCondLst>
                                    <p:cond delay="1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631039-8C0E-E7D7-9BE7-C2415FEFBF12}"/>
              </a:ext>
            </a:extLst>
          </p:cNvPr>
          <p:cNvSpPr>
            <a:spLocks noGrp="1"/>
          </p:cNvSpPr>
          <p:nvPr>
            <p:ph type="title"/>
          </p:nvPr>
        </p:nvSpPr>
        <p:spPr>
          <a:xfrm>
            <a:off x="0" y="272367"/>
            <a:ext cx="12192000" cy="891416"/>
          </a:xfrm>
        </p:spPr>
        <p:txBody>
          <a:bodyPr/>
          <a:lstStyle/>
          <a:p>
            <a:pPr algn="ctr"/>
            <a:r>
              <a:rPr lang="en-US" dirty="0"/>
              <a:t>You don’t have to ……….</a:t>
            </a:r>
          </a:p>
        </p:txBody>
      </p:sp>
      <p:sp>
        <p:nvSpPr>
          <p:cNvPr id="5" name="Content Placeholder 1">
            <a:extLst>
              <a:ext uri="{FF2B5EF4-FFF2-40B4-BE49-F238E27FC236}">
                <a16:creationId xmlns:a16="http://schemas.microsoft.com/office/drawing/2014/main" id="{C93BEF73-BAFE-86CC-3F37-42A973364F9F}"/>
              </a:ext>
            </a:extLst>
          </p:cNvPr>
          <p:cNvSpPr txBox="1">
            <a:spLocks/>
          </p:cNvSpPr>
          <p:nvPr/>
        </p:nvSpPr>
        <p:spPr>
          <a:xfrm>
            <a:off x="990600" y="1978025"/>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2C9FA0"/>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C9FA0"/>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C9FA0"/>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indent="0" algn="ctr">
              <a:buFont typeface="Wingdings" pitchFamily="2" charset="2"/>
              <a:buNone/>
            </a:pPr>
            <a:r>
              <a:rPr lang="en-US" sz="4000" dirty="0"/>
              <a:t>IP to SDI Gateways</a:t>
            </a:r>
          </a:p>
          <a:p>
            <a:pPr marL="11112" indent="0" algn="ctr">
              <a:buFont typeface="Wingdings" pitchFamily="2" charset="2"/>
              <a:buNone/>
            </a:pPr>
            <a:endParaRPr lang="en-US" sz="4000" dirty="0"/>
          </a:p>
          <a:p>
            <a:pPr marL="11112" indent="0" algn="ctr">
              <a:buFont typeface="Wingdings" pitchFamily="2" charset="2"/>
              <a:buNone/>
            </a:pPr>
            <a:r>
              <a:rPr lang="en-US" sz="4000" dirty="0"/>
              <a:t>Test and Measurement products have always acted as gateways in broadcasters’ facilities.</a:t>
            </a:r>
          </a:p>
          <a:p>
            <a:pPr marL="11112" indent="0" algn="ctr">
              <a:buFont typeface="Wingdings" pitchFamily="2" charset="2"/>
              <a:buNone/>
            </a:pPr>
            <a:endParaRPr lang="en-US" sz="4000" dirty="0"/>
          </a:p>
          <a:p>
            <a:pPr marL="11112" indent="0" algn="ctr">
              <a:buFont typeface="Wingdings" pitchFamily="2" charset="2"/>
              <a:buNone/>
            </a:pPr>
            <a:r>
              <a:rPr lang="en-US" sz="4000" dirty="0"/>
              <a:t>Now, with the introduction of IP, they are continuing to fulfil this role.</a:t>
            </a:r>
          </a:p>
        </p:txBody>
      </p:sp>
      <p:pic>
        <p:nvPicPr>
          <p:cNvPr id="2" name="Picture 1" descr="Logo, company name&#10;&#10;Description automatically generated">
            <a:extLst>
              <a:ext uri="{FF2B5EF4-FFF2-40B4-BE49-F238E27FC236}">
                <a16:creationId xmlns:a16="http://schemas.microsoft.com/office/drawing/2014/main" id="{B5E038DA-0B41-ED90-7200-C86838380D1A}"/>
              </a:ext>
            </a:extLst>
          </p:cNvPr>
          <p:cNvPicPr>
            <a:picLocks noChangeAspect="1"/>
          </p:cNvPicPr>
          <p:nvPr/>
        </p:nvPicPr>
        <p:blipFill>
          <a:blip r:embed="rId3"/>
          <a:stretch>
            <a:fillRect/>
          </a:stretch>
        </p:blipFill>
        <p:spPr>
          <a:xfrm>
            <a:off x="188409" y="434445"/>
            <a:ext cx="2140999" cy="493184"/>
          </a:xfrm>
          <a:prstGeom prst="rect">
            <a:avLst/>
          </a:prstGeom>
        </p:spPr>
      </p:pic>
    </p:spTree>
    <p:extLst>
      <p:ext uri="{BB962C8B-B14F-4D97-AF65-F5344CB8AC3E}">
        <p14:creationId xmlns:p14="http://schemas.microsoft.com/office/powerpoint/2010/main" val="412541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F3613AB-9052-6BAC-55A6-CA128AE17800}"/>
              </a:ext>
            </a:extLst>
          </p:cNvPr>
          <p:cNvGrpSpPr/>
          <p:nvPr/>
        </p:nvGrpSpPr>
        <p:grpSpPr>
          <a:xfrm>
            <a:off x="397274" y="1439360"/>
            <a:ext cx="11336703" cy="5164236"/>
            <a:chOff x="572320" y="2263163"/>
            <a:chExt cx="11336703" cy="5164236"/>
          </a:xfrm>
        </p:grpSpPr>
        <p:pic>
          <p:nvPicPr>
            <p:cNvPr id="3" name="Picture 2">
              <a:extLst>
                <a:ext uri="{FF2B5EF4-FFF2-40B4-BE49-F238E27FC236}">
                  <a16:creationId xmlns:a16="http://schemas.microsoft.com/office/drawing/2014/main" id="{71B2C5EE-5716-934E-BABA-BD9E4F26BAEE}"/>
                </a:ext>
              </a:extLst>
            </p:cNvPr>
            <p:cNvPicPr>
              <a:picLocks noChangeAspect="1"/>
            </p:cNvPicPr>
            <p:nvPr/>
          </p:nvPicPr>
          <p:blipFill>
            <a:blip r:embed="rId3"/>
            <a:stretch>
              <a:fillRect/>
            </a:stretch>
          </p:blipFill>
          <p:spPr>
            <a:xfrm>
              <a:off x="572320" y="2263163"/>
              <a:ext cx="6109800" cy="5164236"/>
            </a:xfrm>
            <a:prstGeom prst="rect">
              <a:avLst/>
            </a:prstGeom>
          </p:spPr>
        </p:pic>
        <p:grpSp>
          <p:nvGrpSpPr>
            <p:cNvPr id="15" name="Group 14">
              <a:extLst>
                <a:ext uri="{FF2B5EF4-FFF2-40B4-BE49-F238E27FC236}">
                  <a16:creationId xmlns:a16="http://schemas.microsoft.com/office/drawing/2014/main" id="{930B287D-65AD-4C32-24CD-C12DC07CB4D1}"/>
                </a:ext>
              </a:extLst>
            </p:cNvPr>
            <p:cNvGrpSpPr/>
            <p:nvPr/>
          </p:nvGrpSpPr>
          <p:grpSpPr>
            <a:xfrm>
              <a:off x="3380320" y="3559163"/>
              <a:ext cx="8528703" cy="2257595"/>
              <a:chOff x="3380320" y="3559163"/>
              <a:chExt cx="8528703" cy="2257595"/>
            </a:xfrm>
          </p:grpSpPr>
          <p:grpSp>
            <p:nvGrpSpPr>
              <p:cNvPr id="4" name="Group 3">
                <a:extLst>
                  <a:ext uri="{FF2B5EF4-FFF2-40B4-BE49-F238E27FC236}">
                    <a16:creationId xmlns:a16="http://schemas.microsoft.com/office/drawing/2014/main" id="{A3245316-C277-E442-8C44-05EB585DF563}"/>
                  </a:ext>
                </a:extLst>
              </p:cNvPr>
              <p:cNvGrpSpPr/>
              <p:nvPr/>
            </p:nvGrpSpPr>
            <p:grpSpPr>
              <a:xfrm>
                <a:off x="3452320" y="3559163"/>
                <a:ext cx="2664000" cy="1439999"/>
                <a:chOff x="5016000" y="1701001"/>
                <a:chExt cx="4896000" cy="2751230"/>
              </a:xfrm>
            </p:grpSpPr>
            <p:pic>
              <p:nvPicPr>
                <p:cNvPr id="18" name="図 74">
                  <a:extLst>
                    <a:ext uri="{FF2B5EF4-FFF2-40B4-BE49-F238E27FC236}">
                      <a16:creationId xmlns:a16="http://schemas.microsoft.com/office/drawing/2014/main" id="{814A898A-CDF2-1847-98F7-DCEB99F73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000" y="1701001"/>
                  <a:ext cx="4896000" cy="2751230"/>
                </a:xfrm>
                <a:prstGeom prst="rect">
                  <a:avLst/>
                </a:prstGeom>
              </p:spPr>
            </p:pic>
            <p:pic>
              <p:nvPicPr>
                <p:cNvPr id="19" name="Picture 18">
                  <a:extLst>
                    <a:ext uri="{FF2B5EF4-FFF2-40B4-BE49-F238E27FC236}">
                      <a16:creationId xmlns:a16="http://schemas.microsoft.com/office/drawing/2014/main" id="{09A6283D-FE93-DD42-BF77-DBFF9392E161}"/>
                    </a:ext>
                  </a:extLst>
                </p:cNvPr>
                <p:cNvPicPr>
                  <a:picLocks noChangeAspect="1"/>
                </p:cNvPicPr>
                <p:nvPr/>
              </p:nvPicPr>
              <p:blipFill>
                <a:blip r:embed="rId5"/>
                <a:stretch>
                  <a:fillRect/>
                </a:stretch>
              </p:blipFill>
              <p:spPr>
                <a:xfrm>
                  <a:off x="6169446" y="2412814"/>
                  <a:ext cx="2446554" cy="1376186"/>
                </a:xfrm>
                <a:prstGeom prst="rect">
                  <a:avLst/>
                </a:prstGeom>
              </p:spPr>
            </p:pic>
          </p:grpSp>
          <p:sp>
            <p:nvSpPr>
              <p:cNvPr id="5" name="Rectangle 4">
                <a:extLst>
                  <a:ext uri="{FF2B5EF4-FFF2-40B4-BE49-F238E27FC236}">
                    <a16:creationId xmlns:a16="http://schemas.microsoft.com/office/drawing/2014/main" id="{0AFB8FFE-91AB-8A48-9A89-8B7F3CB44D00}"/>
                  </a:ext>
                </a:extLst>
              </p:cNvPr>
              <p:cNvSpPr/>
              <p:nvPr/>
            </p:nvSpPr>
            <p:spPr>
              <a:xfrm>
                <a:off x="3380320" y="3559163"/>
                <a:ext cx="174900" cy="1439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cxnSp>
            <p:nvCxnSpPr>
              <p:cNvPr id="10" name="Straight Connector 9">
                <a:extLst>
                  <a:ext uri="{FF2B5EF4-FFF2-40B4-BE49-F238E27FC236}">
                    <a16:creationId xmlns:a16="http://schemas.microsoft.com/office/drawing/2014/main" id="{55EFBA5B-83F3-C44B-AC17-7B5C63CB5320}"/>
                  </a:ext>
                </a:extLst>
              </p:cNvPr>
              <p:cNvCxnSpPr>
                <a:cxnSpLocks/>
              </p:cNvCxnSpPr>
              <p:nvPr/>
            </p:nvCxnSpPr>
            <p:spPr>
              <a:xfrm>
                <a:off x="3380320" y="3919163"/>
                <a:ext cx="0" cy="14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8D848E6-E207-A04B-98A6-FDA14D9F235F}"/>
                  </a:ext>
                </a:extLst>
              </p:cNvPr>
              <p:cNvCxnSpPr>
                <a:cxnSpLocks/>
              </p:cNvCxnSpPr>
              <p:nvPr/>
            </p:nvCxnSpPr>
            <p:spPr>
              <a:xfrm>
                <a:off x="3380320" y="4423163"/>
                <a:ext cx="0" cy="14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9CC61D-1DB2-684A-846A-AF2FA52807FE}"/>
                  </a:ext>
                </a:extLst>
              </p:cNvPr>
              <p:cNvCxnSpPr/>
              <p:nvPr/>
            </p:nvCxnSpPr>
            <p:spPr>
              <a:xfrm>
                <a:off x="3380320" y="3991163"/>
                <a:ext cx="504000"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E6F0A1B-B9EE-4241-BBCD-A998C0EFA005}"/>
                  </a:ext>
                </a:extLst>
              </p:cNvPr>
              <p:cNvCxnSpPr/>
              <p:nvPr/>
            </p:nvCxnSpPr>
            <p:spPr>
              <a:xfrm>
                <a:off x="3380320" y="4495163"/>
                <a:ext cx="504000"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2459A71-E19A-5443-9315-3B61823DBF8A}"/>
                  </a:ext>
                </a:extLst>
              </p:cNvPr>
              <p:cNvCxnSpPr>
                <a:cxnSpLocks/>
              </p:cNvCxnSpPr>
              <p:nvPr/>
            </p:nvCxnSpPr>
            <p:spPr>
              <a:xfrm>
                <a:off x="5684320" y="4188325"/>
                <a:ext cx="4658547" cy="1271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F1636B-E57D-7A4B-AF10-1C3A113CAFD8}"/>
                  </a:ext>
                </a:extLst>
              </p:cNvPr>
              <p:cNvSpPr txBox="1"/>
              <p:nvPr/>
            </p:nvSpPr>
            <p:spPr>
              <a:xfrm>
                <a:off x="6976167" y="4826443"/>
                <a:ext cx="786671" cy="537519"/>
              </a:xfrm>
              <a:prstGeom prst="rect">
                <a:avLst/>
              </a:prstGeom>
              <a:noFill/>
            </p:spPr>
            <p:txBody>
              <a:bodyPr wrap="square" lIns="0" tIns="0" rIns="0" bIns="0" rtlCol="0">
                <a:spAutoFit/>
              </a:bodyPr>
              <a:lstStyle/>
              <a:p>
                <a:pPr algn="ctr">
                  <a:lnSpc>
                    <a:spcPct val="130000"/>
                  </a:lnSpc>
                </a:pPr>
                <a:r>
                  <a:rPr kumimoji="1" lang="en-GB" sz="1400" dirty="0"/>
                  <a:t>4x 3G-SDI Output</a:t>
                </a:r>
              </a:p>
            </p:txBody>
          </p:sp>
          <p:cxnSp>
            <p:nvCxnSpPr>
              <p:cNvPr id="39" name="Straight Arrow Connector 38">
                <a:extLst>
                  <a:ext uri="{FF2B5EF4-FFF2-40B4-BE49-F238E27FC236}">
                    <a16:creationId xmlns:a16="http://schemas.microsoft.com/office/drawing/2014/main" id="{CF8A022F-E2B8-5F48-AB86-E2D39503EF0E}"/>
                  </a:ext>
                </a:extLst>
              </p:cNvPr>
              <p:cNvCxnSpPr>
                <a:cxnSpLocks/>
              </p:cNvCxnSpPr>
              <p:nvPr/>
            </p:nvCxnSpPr>
            <p:spPr>
              <a:xfrm flipV="1">
                <a:off x="5684320" y="3972325"/>
                <a:ext cx="4658547" cy="1883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A5F53F7-4C0E-1349-966B-4BB36F7AB545}"/>
                  </a:ext>
                </a:extLst>
              </p:cNvPr>
              <p:cNvSpPr txBox="1"/>
              <p:nvPr/>
            </p:nvSpPr>
            <p:spPr>
              <a:xfrm>
                <a:off x="10617567" y="4999162"/>
                <a:ext cx="1291456" cy="817596"/>
              </a:xfrm>
              <a:prstGeom prst="rect">
                <a:avLst/>
              </a:prstGeom>
              <a:noFill/>
            </p:spPr>
            <p:txBody>
              <a:bodyPr wrap="square" lIns="0" tIns="0" rIns="0" bIns="0" rtlCol="0">
                <a:spAutoFit/>
              </a:bodyPr>
              <a:lstStyle/>
              <a:p>
                <a:pPr algn="ctr">
                  <a:lnSpc>
                    <a:spcPct val="130000"/>
                  </a:lnSpc>
                </a:pPr>
                <a:r>
                  <a:rPr lang="en-GB" sz="1400" dirty="0"/>
                  <a:t>Professional Broadcast Monitor</a:t>
                </a:r>
                <a:endParaRPr kumimoji="1" lang="en-GB" sz="1400" dirty="0"/>
              </a:p>
            </p:txBody>
          </p:sp>
          <p:cxnSp>
            <p:nvCxnSpPr>
              <p:cNvPr id="34" name="Straight Arrow Connector 33">
                <a:extLst>
                  <a:ext uri="{FF2B5EF4-FFF2-40B4-BE49-F238E27FC236}">
                    <a16:creationId xmlns:a16="http://schemas.microsoft.com/office/drawing/2014/main" id="{86886624-F213-0047-BB8A-EC576BBF2276}"/>
                  </a:ext>
                </a:extLst>
              </p:cNvPr>
              <p:cNvCxnSpPr>
                <a:cxnSpLocks/>
              </p:cNvCxnSpPr>
              <p:nvPr/>
            </p:nvCxnSpPr>
            <p:spPr>
              <a:xfrm>
                <a:off x="5684320" y="4340725"/>
                <a:ext cx="4658547" cy="1271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3E150D0-42CB-9B46-A817-A28C2792DBA3}"/>
                  </a:ext>
                </a:extLst>
              </p:cNvPr>
              <p:cNvCxnSpPr>
                <a:cxnSpLocks/>
              </p:cNvCxnSpPr>
              <p:nvPr/>
            </p:nvCxnSpPr>
            <p:spPr>
              <a:xfrm>
                <a:off x="5684320" y="4493125"/>
                <a:ext cx="4658547" cy="1271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158B61D-6EA3-154D-BF29-BA9CA6DED717}"/>
                  </a:ext>
                </a:extLst>
              </p:cNvPr>
              <p:cNvSpPr txBox="1"/>
              <p:nvPr/>
            </p:nvSpPr>
            <p:spPr>
              <a:xfrm>
                <a:off x="5741913" y="3674284"/>
                <a:ext cx="786671" cy="257443"/>
              </a:xfrm>
              <a:prstGeom prst="rect">
                <a:avLst/>
              </a:prstGeom>
              <a:noFill/>
            </p:spPr>
            <p:txBody>
              <a:bodyPr wrap="square" lIns="0" tIns="0" rIns="0" bIns="0" rtlCol="0">
                <a:spAutoFit/>
              </a:bodyPr>
              <a:lstStyle/>
              <a:p>
                <a:pPr algn="ctr">
                  <a:lnSpc>
                    <a:spcPct val="130000"/>
                  </a:lnSpc>
                </a:pPr>
                <a:r>
                  <a:rPr lang="en-GB" sz="1400" dirty="0"/>
                  <a:t>Link - 1</a:t>
                </a:r>
                <a:endParaRPr kumimoji="1" lang="en-GB" sz="1400" dirty="0"/>
              </a:p>
            </p:txBody>
          </p:sp>
          <p:sp>
            <p:nvSpPr>
              <p:cNvPr id="36" name="Rounded Rectangle 35">
                <a:extLst>
                  <a:ext uri="{FF2B5EF4-FFF2-40B4-BE49-F238E27FC236}">
                    <a16:creationId xmlns:a16="http://schemas.microsoft.com/office/drawing/2014/main" id="{C55364E5-6E83-4041-948E-A3CD8E97103B}"/>
                  </a:ext>
                </a:extLst>
              </p:cNvPr>
              <p:cNvSpPr/>
              <p:nvPr/>
            </p:nvSpPr>
            <p:spPr>
              <a:xfrm>
                <a:off x="6783295" y="3885046"/>
                <a:ext cx="1172416" cy="7352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VPID</a:t>
                </a:r>
                <a:endParaRPr kumimoji="1" lang="en-GB" dirty="0">
                  <a:ln w="0"/>
                  <a:solidFill>
                    <a:schemeClr val="tx1"/>
                  </a:solidFill>
                  <a:effectLst>
                    <a:outerShdw blurRad="38100" dist="19050" dir="2700000" algn="tl" rotWithShape="0">
                      <a:schemeClr val="dk1">
                        <a:alpha val="40000"/>
                      </a:schemeClr>
                    </a:outerShdw>
                  </a:effectLst>
                </a:endParaRPr>
              </a:p>
            </p:txBody>
          </p:sp>
        </p:grpSp>
      </p:grpSp>
      <p:sp>
        <p:nvSpPr>
          <p:cNvPr id="13" name="Rectangle 12">
            <a:extLst>
              <a:ext uri="{FF2B5EF4-FFF2-40B4-BE49-F238E27FC236}">
                <a16:creationId xmlns:a16="http://schemas.microsoft.com/office/drawing/2014/main" id="{D3D15956-3CA2-FE43-88AB-8F66CBEA3615}"/>
              </a:ext>
            </a:extLst>
          </p:cNvPr>
          <p:cNvSpPr/>
          <p:nvPr/>
        </p:nvSpPr>
        <p:spPr>
          <a:xfrm>
            <a:off x="912054" y="4559673"/>
            <a:ext cx="5029220" cy="1848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31" name="Rectangle 30">
            <a:extLst>
              <a:ext uri="{FF2B5EF4-FFF2-40B4-BE49-F238E27FC236}">
                <a16:creationId xmlns:a16="http://schemas.microsoft.com/office/drawing/2014/main" id="{8B5BC74A-5358-1645-B5E1-43375F47A1DB}"/>
              </a:ext>
            </a:extLst>
          </p:cNvPr>
          <p:cNvSpPr/>
          <p:nvPr/>
        </p:nvSpPr>
        <p:spPr>
          <a:xfrm>
            <a:off x="973698" y="6419042"/>
            <a:ext cx="5142605" cy="1820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4" name="Rectangle 23">
            <a:extLst>
              <a:ext uri="{FF2B5EF4-FFF2-40B4-BE49-F238E27FC236}">
                <a16:creationId xmlns:a16="http://schemas.microsoft.com/office/drawing/2014/main" id="{FD8A6E2C-3518-AD44-8DBA-9B84349D25F6}"/>
              </a:ext>
            </a:extLst>
          </p:cNvPr>
          <p:cNvSpPr/>
          <p:nvPr/>
        </p:nvSpPr>
        <p:spPr>
          <a:xfrm>
            <a:off x="722692" y="8145004"/>
            <a:ext cx="11129179" cy="795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chemeClr val="tx1"/>
                </a:solidFill>
              </a:rPr>
              <a:t>Both the LV5600 and LV7600 can convert IP Streams to SDI video and insert VPID </a:t>
            </a:r>
            <a:endParaRPr kumimoji="1" lang="en-GB" dirty="0">
              <a:solidFill>
                <a:schemeClr val="tx1"/>
              </a:solidFill>
            </a:endParaRPr>
          </a:p>
        </p:txBody>
      </p:sp>
      <p:pic>
        <p:nvPicPr>
          <p:cNvPr id="26" name="Picture 25" descr="A screenshot of a computer&#10;&#10;Description automatically generated with medium confidence">
            <a:extLst>
              <a:ext uri="{FF2B5EF4-FFF2-40B4-BE49-F238E27FC236}">
                <a16:creationId xmlns:a16="http://schemas.microsoft.com/office/drawing/2014/main" id="{65E9F2DE-33F3-2D44-84B1-FCA1D738E866}"/>
              </a:ext>
            </a:extLst>
          </p:cNvPr>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106160" y="4646542"/>
            <a:ext cx="4318455" cy="2106489"/>
          </a:xfrm>
          <a:prstGeom prst="rect">
            <a:avLst/>
          </a:prstGeom>
        </p:spPr>
      </p:pic>
      <p:sp>
        <p:nvSpPr>
          <p:cNvPr id="6" name="Rectangle 5">
            <a:extLst>
              <a:ext uri="{FF2B5EF4-FFF2-40B4-BE49-F238E27FC236}">
                <a16:creationId xmlns:a16="http://schemas.microsoft.com/office/drawing/2014/main" id="{3FD4C2A8-DC9A-7943-9D41-B07135F1BA08}"/>
              </a:ext>
            </a:extLst>
          </p:cNvPr>
          <p:cNvSpPr/>
          <p:nvPr/>
        </p:nvSpPr>
        <p:spPr>
          <a:xfrm>
            <a:off x="-334943" y="5983856"/>
            <a:ext cx="6096000" cy="276999"/>
          </a:xfrm>
          <a:prstGeom prst="rect">
            <a:avLst/>
          </a:prstGeom>
        </p:spPr>
        <p:txBody>
          <a:bodyPr>
            <a:spAutoFit/>
          </a:bodyPr>
          <a:lstStyle/>
          <a:p>
            <a:endParaRPr lang="en-GB" sz="12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7" name="Oval 6">
            <a:extLst>
              <a:ext uri="{FF2B5EF4-FFF2-40B4-BE49-F238E27FC236}">
                <a16:creationId xmlns:a16="http://schemas.microsoft.com/office/drawing/2014/main" id="{0E0BB0AF-796B-2644-A9C9-5B647DA65DDA}"/>
              </a:ext>
            </a:extLst>
          </p:cNvPr>
          <p:cNvSpPr/>
          <p:nvPr/>
        </p:nvSpPr>
        <p:spPr>
          <a:xfrm>
            <a:off x="7666661" y="4892818"/>
            <a:ext cx="2611397" cy="356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pic>
        <p:nvPicPr>
          <p:cNvPr id="1026" name="Picture 2" descr="Sony Rcp-3500 Remote Control Panel for Studio System Cameras">
            <a:extLst>
              <a:ext uri="{FF2B5EF4-FFF2-40B4-BE49-F238E27FC236}">
                <a16:creationId xmlns:a16="http://schemas.microsoft.com/office/drawing/2014/main" id="{12A30A42-540D-9EFC-7395-4B8D3A0695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8992" y="4211660"/>
            <a:ext cx="1394800" cy="13948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677F6618-0D63-1264-786E-76BE294E34AA}"/>
              </a:ext>
            </a:extLst>
          </p:cNvPr>
          <p:cNvSpPr txBox="1">
            <a:spLocks/>
          </p:cNvSpPr>
          <p:nvPr/>
        </p:nvSpPr>
        <p:spPr>
          <a:xfrm>
            <a:off x="10160" y="28252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a:t>You don’t have to ……….</a:t>
            </a:r>
            <a:endParaRPr lang="en-US" dirty="0"/>
          </a:p>
        </p:txBody>
      </p:sp>
      <p:sp>
        <p:nvSpPr>
          <p:cNvPr id="21" name="Rectangle 20">
            <a:extLst>
              <a:ext uri="{FF2B5EF4-FFF2-40B4-BE49-F238E27FC236}">
                <a16:creationId xmlns:a16="http://schemas.microsoft.com/office/drawing/2014/main" id="{45BE0EC8-00A3-B7C8-A290-25D4ED0BC5F4}"/>
              </a:ext>
            </a:extLst>
          </p:cNvPr>
          <p:cNvSpPr/>
          <p:nvPr/>
        </p:nvSpPr>
        <p:spPr>
          <a:xfrm>
            <a:off x="1341120" y="1760505"/>
            <a:ext cx="2203880" cy="426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Sony Rcp-3500 Remote Control Panel for Studio System Cameras">
            <a:extLst>
              <a:ext uri="{FF2B5EF4-FFF2-40B4-BE49-F238E27FC236}">
                <a16:creationId xmlns:a16="http://schemas.microsoft.com/office/drawing/2014/main" id="{6A99E136-F8FA-E265-51F2-B058A8DF27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5173" y="4232775"/>
            <a:ext cx="1394800" cy="1394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ony Rcp-3500 Remote Control Panel for Studio System Cameras">
            <a:extLst>
              <a:ext uri="{FF2B5EF4-FFF2-40B4-BE49-F238E27FC236}">
                <a16:creationId xmlns:a16="http://schemas.microsoft.com/office/drawing/2014/main" id="{B5349331-4FD8-5442-DBEF-0746137B3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3767" y="4240937"/>
            <a:ext cx="1394800" cy="1394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ony Rcp-3500 Remote Control Panel for Studio System Cameras">
            <a:extLst>
              <a:ext uri="{FF2B5EF4-FFF2-40B4-BE49-F238E27FC236}">
                <a16:creationId xmlns:a16="http://schemas.microsoft.com/office/drawing/2014/main" id="{47A09A64-D3CA-FAC7-E12E-08FC573703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9274" y="4251120"/>
            <a:ext cx="1394800" cy="1394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Graphical user interface, application&#10;&#10;Description automatically generated">
            <a:extLst>
              <a:ext uri="{FF2B5EF4-FFF2-40B4-BE49-F238E27FC236}">
                <a16:creationId xmlns:a16="http://schemas.microsoft.com/office/drawing/2014/main" id="{B1EB43A9-B74A-956C-DE8F-B010F0E071CB}"/>
              </a:ext>
            </a:extLst>
          </p:cNvPr>
          <p:cNvPicPr>
            <a:picLocks noChangeAspect="1"/>
          </p:cNvPicPr>
          <p:nvPr/>
        </p:nvPicPr>
        <p:blipFill>
          <a:blip r:embed="rId9"/>
          <a:stretch>
            <a:fillRect/>
          </a:stretch>
        </p:blipFill>
        <p:spPr>
          <a:xfrm>
            <a:off x="3882369" y="3107919"/>
            <a:ext cx="1332857" cy="724659"/>
          </a:xfrm>
          <a:prstGeom prst="rect">
            <a:avLst/>
          </a:prstGeom>
        </p:spPr>
      </p:pic>
      <p:pic>
        <p:nvPicPr>
          <p:cNvPr id="43" name="Picture 42" descr="A red sports car parked next to a black car&#10;&#10;Description automatically generated with medium confidence">
            <a:extLst>
              <a:ext uri="{FF2B5EF4-FFF2-40B4-BE49-F238E27FC236}">
                <a16:creationId xmlns:a16="http://schemas.microsoft.com/office/drawing/2014/main" id="{86698559-5CEA-0ACF-00BC-E874B0545CCB}"/>
              </a:ext>
            </a:extLst>
          </p:cNvPr>
          <p:cNvPicPr>
            <a:picLocks noChangeAspect="1"/>
          </p:cNvPicPr>
          <p:nvPr/>
        </p:nvPicPr>
        <p:blipFill>
          <a:blip r:embed="rId10"/>
          <a:stretch>
            <a:fillRect/>
          </a:stretch>
        </p:blipFill>
        <p:spPr>
          <a:xfrm>
            <a:off x="10163608" y="2944718"/>
            <a:ext cx="1635332" cy="919874"/>
          </a:xfrm>
          <a:prstGeom prst="rect">
            <a:avLst/>
          </a:prstGeom>
        </p:spPr>
      </p:pic>
      <p:pic>
        <p:nvPicPr>
          <p:cNvPr id="51" name="Picture 50" descr="A city with tall buildings&#10;&#10;Description automatically generated with low confidence">
            <a:extLst>
              <a:ext uri="{FF2B5EF4-FFF2-40B4-BE49-F238E27FC236}">
                <a16:creationId xmlns:a16="http://schemas.microsoft.com/office/drawing/2014/main" id="{5F0C6F2E-E8B4-E724-69FC-BA598B7BEF84}"/>
              </a:ext>
            </a:extLst>
          </p:cNvPr>
          <p:cNvPicPr>
            <a:picLocks noChangeAspect="1"/>
          </p:cNvPicPr>
          <p:nvPr/>
        </p:nvPicPr>
        <p:blipFill>
          <a:blip r:embed="rId11"/>
          <a:stretch>
            <a:fillRect/>
          </a:stretch>
        </p:blipFill>
        <p:spPr>
          <a:xfrm>
            <a:off x="10181571" y="2944718"/>
            <a:ext cx="1635332" cy="919873"/>
          </a:xfrm>
          <a:prstGeom prst="rect">
            <a:avLst/>
          </a:prstGeom>
        </p:spPr>
      </p:pic>
      <p:pic>
        <p:nvPicPr>
          <p:cNvPr id="49" name="Picture 48" descr="Graphical user interface, application&#10;&#10;Description automatically generated">
            <a:extLst>
              <a:ext uri="{FF2B5EF4-FFF2-40B4-BE49-F238E27FC236}">
                <a16:creationId xmlns:a16="http://schemas.microsoft.com/office/drawing/2014/main" id="{D8EAD7DC-A743-1896-D29F-9FDD7A2B73F8}"/>
              </a:ext>
            </a:extLst>
          </p:cNvPr>
          <p:cNvPicPr>
            <a:picLocks noChangeAspect="1"/>
          </p:cNvPicPr>
          <p:nvPr/>
        </p:nvPicPr>
        <p:blipFill>
          <a:blip r:embed="rId12"/>
          <a:stretch>
            <a:fillRect/>
          </a:stretch>
        </p:blipFill>
        <p:spPr>
          <a:xfrm>
            <a:off x="3890664" y="3100829"/>
            <a:ext cx="1357942" cy="728136"/>
          </a:xfrm>
          <a:prstGeom prst="rect">
            <a:avLst/>
          </a:prstGeom>
        </p:spPr>
      </p:pic>
      <p:pic>
        <p:nvPicPr>
          <p:cNvPr id="2" name="Picture 1" descr="Logo, company name&#10;&#10;Description automatically generated">
            <a:extLst>
              <a:ext uri="{FF2B5EF4-FFF2-40B4-BE49-F238E27FC236}">
                <a16:creationId xmlns:a16="http://schemas.microsoft.com/office/drawing/2014/main" id="{C024980D-0E73-2549-C322-958B48FB1D2A}"/>
              </a:ext>
            </a:extLst>
          </p:cNvPr>
          <p:cNvPicPr>
            <a:picLocks noChangeAspect="1"/>
          </p:cNvPicPr>
          <p:nvPr/>
        </p:nvPicPr>
        <p:blipFill>
          <a:blip r:embed="rId13"/>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9968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5" presetClass="emph" presetSubtype="0" fill="hold" nodeType="clickEffect">
                                  <p:stCondLst>
                                    <p:cond delay="0"/>
                                  </p:stCondLst>
                                  <p:childTnLst>
                                    <p:anim calcmode="discrete" valueType="str">
                                      <p:cBhvr>
                                        <p:cTn id="12" dur="1000" fill="hold"/>
                                        <p:tgtEl>
                                          <p:spTgt spid="30"/>
                                        </p:tgtEl>
                                        <p:attrNameLst>
                                          <p:attrName>style.visibility</p:attrName>
                                        </p:attrNameLst>
                                      </p:cBhvr>
                                      <p:tavLst>
                                        <p:tav tm="0">
                                          <p:val>
                                            <p:strVal val="hidden"/>
                                          </p:val>
                                        </p:tav>
                                        <p:tav tm="50000">
                                          <p:val>
                                            <p:strVal val="visible"/>
                                          </p:val>
                                        </p:tav>
                                      </p:tavLst>
                                    </p:anim>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4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nodeType="clickEffect">
                                  <p:stCondLst>
                                    <p:cond delay="0"/>
                                  </p:stCondLst>
                                  <p:childTnLst>
                                    <p:anim calcmode="discrete" valueType="str">
                                      <p:cBhvr>
                                        <p:cTn id="22" dur="1000" fill="hold"/>
                                        <p:tgtEl>
                                          <p:spTgt spid="1026"/>
                                        </p:tgtEl>
                                        <p:attrNameLst>
                                          <p:attrName>style.visibility</p:attrName>
                                        </p:attrNameLst>
                                      </p:cBhvr>
                                      <p:tavLst>
                                        <p:tav tm="0">
                                          <p:val>
                                            <p:strVal val="hidden"/>
                                          </p:val>
                                        </p:tav>
                                        <p:tav tm="50000">
                                          <p:val>
                                            <p:strVal val="visible"/>
                                          </p:val>
                                        </p:tav>
                                      </p:tavLst>
                                    </p:anim>
                                  </p:childTnLst>
                                </p:cTn>
                              </p:par>
                            </p:childTnLst>
                          </p:cTn>
                        </p:par>
                        <p:par>
                          <p:cTn id="23" fill="hold">
                            <p:stCondLst>
                              <p:cond delay="1000"/>
                            </p:stCondLst>
                            <p:childTnLst>
                              <p:par>
                                <p:cTn id="24" presetID="1" presetClass="exit" presetSubtype="0" fill="hold" nodeType="afterEffect">
                                  <p:stCondLst>
                                    <p:cond delay="500"/>
                                  </p:stCondLst>
                                  <p:childTnLst>
                                    <p:set>
                                      <p:cBhvr>
                                        <p:cTn id="25" dur="1" fill="hold">
                                          <p:stCondLst>
                                            <p:cond delay="0"/>
                                          </p:stCondLst>
                                        </p:cTn>
                                        <p:tgtEl>
                                          <p:spTgt spid="49"/>
                                        </p:tgtEl>
                                        <p:attrNameLst>
                                          <p:attrName>style.visibility</p:attrName>
                                        </p:attrNameLst>
                                      </p:cBhvr>
                                      <p:to>
                                        <p:strVal val="hidden"/>
                                      </p:to>
                                    </p:set>
                                  </p:childTnLst>
                                </p:cTn>
                              </p:par>
                            </p:childTnLst>
                          </p:cTn>
                        </p:par>
                        <p:par>
                          <p:cTn id="26" fill="hold">
                            <p:stCondLst>
                              <p:cond delay="1500"/>
                            </p:stCondLst>
                            <p:childTnLst>
                              <p:par>
                                <p:cTn id="27" presetID="1" presetClass="exit" presetSubtype="0" fill="hold" nodeType="afterEffect">
                                  <p:stCondLst>
                                    <p:cond delay="0"/>
                                  </p:stCondLst>
                                  <p:childTnLst>
                                    <p:set>
                                      <p:cBhvr>
                                        <p:cTn id="2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631039-8C0E-E7D7-9BE7-C2415FEFBF12}"/>
              </a:ext>
            </a:extLst>
          </p:cNvPr>
          <p:cNvSpPr>
            <a:spLocks noGrp="1"/>
          </p:cNvSpPr>
          <p:nvPr>
            <p:ph type="title"/>
          </p:nvPr>
        </p:nvSpPr>
        <p:spPr>
          <a:xfrm>
            <a:off x="0" y="272367"/>
            <a:ext cx="12192000" cy="891416"/>
          </a:xfrm>
        </p:spPr>
        <p:txBody>
          <a:bodyPr/>
          <a:lstStyle/>
          <a:p>
            <a:pPr algn="ctr"/>
            <a:r>
              <a:rPr lang="en-US" dirty="0"/>
              <a:t>You don’t have to ……….</a:t>
            </a:r>
          </a:p>
        </p:txBody>
      </p:sp>
      <p:sp>
        <p:nvSpPr>
          <p:cNvPr id="4" name="Content Placeholder 3">
            <a:extLst>
              <a:ext uri="{FF2B5EF4-FFF2-40B4-BE49-F238E27FC236}">
                <a16:creationId xmlns:a16="http://schemas.microsoft.com/office/drawing/2014/main" id="{17C66D68-DB4E-48F4-955D-38C2FBFCC5CF}"/>
              </a:ext>
            </a:extLst>
          </p:cNvPr>
          <p:cNvSpPr>
            <a:spLocks noGrp="1"/>
          </p:cNvSpPr>
          <p:nvPr>
            <p:ph idx="1"/>
          </p:nvPr>
        </p:nvSpPr>
        <p:spPr/>
        <p:txBody>
          <a:bodyPr/>
          <a:lstStyle/>
          <a:p>
            <a:endParaRPr lang="en-US"/>
          </a:p>
        </p:txBody>
      </p:sp>
      <p:sp>
        <p:nvSpPr>
          <p:cNvPr id="5" name="Content Placeholder 1">
            <a:extLst>
              <a:ext uri="{FF2B5EF4-FFF2-40B4-BE49-F238E27FC236}">
                <a16:creationId xmlns:a16="http://schemas.microsoft.com/office/drawing/2014/main" id="{C93BEF73-BAFE-86CC-3F37-42A973364F9F}"/>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C9FA0"/>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C9FA0"/>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C9FA0"/>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indent="0" algn="ctr">
              <a:buFont typeface="Wingdings" pitchFamily="2" charset="2"/>
              <a:buNone/>
            </a:pPr>
            <a:r>
              <a:rPr lang="en-US" sz="4000" dirty="0"/>
              <a:t>Reference Source</a:t>
            </a:r>
          </a:p>
          <a:p>
            <a:pPr marL="11112" indent="0" algn="ctr">
              <a:buFont typeface="Wingdings" pitchFamily="2" charset="2"/>
              <a:buNone/>
            </a:pPr>
            <a:endParaRPr lang="en-US" sz="4000" dirty="0"/>
          </a:p>
          <a:p>
            <a:pPr marL="11112" indent="0" algn="ctr">
              <a:buFont typeface="Wingdings" pitchFamily="2" charset="2"/>
              <a:buNone/>
            </a:pPr>
            <a:r>
              <a:rPr lang="en-US" sz="4000" dirty="0"/>
              <a:t>Unlike BB/TLS in the SDI world, PTP comes with a number parameters, that if incorrect configured, can result in unexpected an unpleasant affects to your IP operations.</a:t>
            </a:r>
          </a:p>
        </p:txBody>
      </p:sp>
      <p:pic>
        <p:nvPicPr>
          <p:cNvPr id="2" name="Picture 1" descr="Logo, company name&#10;&#10;Description automatically generated">
            <a:extLst>
              <a:ext uri="{FF2B5EF4-FFF2-40B4-BE49-F238E27FC236}">
                <a16:creationId xmlns:a16="http://schemas.microsoft.com/office/drawing/2014/main" id="{48442B0F-4A91-094F-378D-66B8E21829AF}"/>
              </a:ext>
            </a:extLst>
          </p:cNvPr>
          <p:cNvPicPr>
            <a:picLocks noChangeAspect="1"/>
          </p:cNvPicPr>
          <p:nvPr/>
        </p:nvPicPr>
        <p:blipFill>
          <a:blip r:embed="rId2"/>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7598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631039-8C0E-E7D7-9BE7-C2415FEFBF12}"/>
              </a:ext>
            </a:extLst>
          </p:cNvPr>
          <p:cNvSpPr>
            <a:spLocks noGrp="1"/>
          </p:cNvSpPr>
          <p:nvPr>
            <p:ph type="title"/>
          </p:nvPr>
        </p:nvSpPr>
        <p:spPr>
          <a:xfrm>
            <a:off x="0" y="272367"/>
            <a:ext cx="12192000" cy="891416"/>
          </a:xfrm>
        </p:spPr>
        <p:txBody>
          <a:bodyPr/>
          <a:lstStyle/>
          <a:p>
            <a:pPr algn="ctr"/>
            <a:r>
              <a:rPr lang="en-US" dirty="0"/>
              <a:t>You don’t have to ……….</a:t>
            </a:r>
          </a:p>
        </p:txBody>
      </p:sp>
      <p:sp>
        <p:nvSpPr>
          <p:cNvPr id="5" name="Content Placeholder 1">
            <a:extLst>
              <a:ext uri="{FF2B5EF4-FFF2-40B4-BE49-F238E27FC236}">
                <a16:creationId xmlns:a16="http://schemas.microsoft.com/office/drawing/2014/main" id="{C93BEF73-BAFE-86CC-3F37-42A973364F9F}"/>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C9FA0"/>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C9FA0"/>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C9FA0"/>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indent="0" algn="ctr">
              <a:buFont typeface="Wingdings" pitchFamily="2" charset="2"/>
              <a:buNone/>
            </a:pPr>
            <a:r>
              <a:rPr lang="en-US" sz="4000" dirty="0"/>
              <a:t>Vision Engineer in an IP World</a:t>
            </a:r>
          </a:p>
          <a:p>
            <a:pPr marL="11112" indent="0" algn="ctr">
              <a:buFont typeface="Wingdings" pitchFamily="2" charset="2"/>
              <a:buNone/>
            </a:pPr>
            <a:endParaRPr lang="en-US" sz="4000" dirty="0"/>
          </a:p>
          <a:p>
            <a:pPr marL="11112" indent="0" algn="ctr">
              <a:buFont typeface="Wingdings" pitchFamily="2" charset="2"/>
              <a:buNone/>
            </a:pPr>
            <a:r>
              <a:rPr lang="en-US" sz="4000" dirty="0"/>
              <a:t>It’s not uncommon for Vision Engineers to have to control multiple cameras and this involves rapidly switching between cameras sources.</a:t>
            </a:r>
          </a:p>
        </p:txBody>
      </p:sp>
      <p:pic>
        <p:nvPicPr>
          <p:cNvPr id="2" name="Picture 1" descr="Logo, company name&#10;&#10;Description automatically generated">
            <a:extLst>
              <a:ext uri="{FF2B5EF4-FFF2-40B4-BE49-F238E27FC236}">
                <a16:creationId xmlns:a16="http://schemas.microsoft.com/office/drawing/2014/main" id="{5FB28325-F430-EBC7-C14A-A29A007FB2A4}"/>
              </a:ext>
            </a:extLst>
          </p:cNvPr>
          <p:cNvPicPr>
            <a:picLocks noChangeAspect="1"/>
          </p:cNvPicPr>
          <p:nvPr/>
        </p:nvPicPr>
        <p:blipFill>
          <a:blip r:embed="rId3"/>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14684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5">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5">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sp>
        <p:nvSpPr>
          <p:cNvPr id="7" name="Content Placeholder 1">
            <a:extLst>
              <a:ext uri="{FF2B5EF4-FFF2-40B4-BE49-F238E27FC236}">
                <a16:creationId xmlns:a16="http://schemas.microsoft.com/office/drawing/2014/main" id="{8766B145-8486-085F-CCBA-9AFFE27B3BAE}"/>
              </a:ext>
            </a:extLst>
          </p:cNvPr>
          <p:cNvSpPr txBox="1">
            <a:spLocks/>
          </p:cNvSpPr>
          <p:nvPr/>
        </p:nvSpPr>
        <p:spPr>
          <a:xfrm>
            <a:off x="9469150" y="1604109"/>
            <a:ext cx="2189083" cy="49480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Day-to-Day Operations</a:t>
            </a:r>
            <a:endParaRPr lang="en-US" sz="900" dirty="0">
              <a:solidFill>
                <a:schemeClr val="bg1"/>
              </a:solidFill>
            </a:endParaRPr>
          </a:p>
          <a:p>
            <a:r>
              <a:rPr lang="en-US" sz="1800" dirty="0">
                <a:solidFill>
                  <a:schemeClr val="bg1"/>
                </a:solidFill>
              </a:rPr>
              <a:t>Vision Engineers expect the same performance from IP test and measurement products, as they previously enjoyed with SDI.</a:t>
            </a:r>
          </a:p>
          <a:p>
            <a:endParaRPr lang="en-US" sz="1800" dirty="0">
              <a:solidFill>
                <a:schemeClr val="bg1"/>
              </a:solidFill>
            </a:endParaRPr>
          </a:p>
          <a:p>
            <a:r>
              <a:rPr lang="en-US" sz="1800" dirty="0">
                <a:solidFill>
                  <a:schemeClr val="bg1"/>
                </a:solidFill>
              </a:rPr>
              <a:t>They also don’t care if the video source is IP or SDI, their job is to match the images, irrespective of underlying infrastructure.</a:t>
            </a:r>
          </a:p>
        </p:txBody>
      </p:sp>
      <p:pic>
        <p:nvPicPr>
          <p:cNvPr id="3" name="Picture 2" descr="Logo, company name&#10;&#10;Description automatically generated">
            <a:extLst>
              <a:ext uri="{FF2B5EF4-FFF2-40B4-BE49-F238E27FC236}">
                <a16:creationId xmlns:a16="http://schemas.microsoft.com/office/drawing/2014/main" id="{6EEC991B-2B72-C6EF-AEDD-45A106D1EEEA}"/>
              </a:ext>
            </a:extLst>
          </p:cNvPr>
          <p:cNvPicPr>
            <a:picLocks noChangeAspect="1"/>
          </p:cNvPicPr>
          <p:nvPr/>
        </p:nvPicPr>
        <p:blipFill>
          <a:blip r:embed="rId6"/>
          <a:stretch>
            <a:fillRect/>
          </a:stretch>
        </p:blipFill>
        <p:spPr>
          <a:xfrm>
            <a:off x="188409" y="434445"/>
            <a:ext cx="2140999" cy="493184"/>
          </a:xfrm>
          <a:prstGeom prst="rect">
            <a:avLst/>
          </a:prstGeom>
        </p:spPr>
      </p:pic>
      <p:pic>
        <p:nvPicPr>
          <p:cNvPr id="5" name="4K NMOS Switching.mp4" descr="4K NMOS Switching.mp4">
            <a:hlinkClick r:id="" action="ppaction://media"/>
            <a:extLst>
              <a:ext uri="{FF2B5EF4-FFF2-40B4-BE49-F238E27FC236}">
                <a16:creationId xmlns:a16="http://schemas.microsoft.com/office/drawing/2014/main" id="{291FC6F0-986E-7BE5-0FFF-1A509FFC683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0845" y="1546669"/>
            <a:ext cx="8681651" cy="4883429"/>
          </a:xfrm>
          <a:prstGeom prst="rect">
            <a:avLst/>
          </a:prstGeom>
        </p:spPr>
      </p:pic>
    </p:spTree>
    <p:extLst>
      <p:ext uri="{BB962C8B-B14F-4D97-AF65-F5344CB8AC3E}">
        <p14:creationId xmlns:p14="http://schemas.microsoft.com/office/powerpoint/2010/main" val="136481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631039-8C0E-E7D7-9BE7-C2415FEFBF12}"/>
              </a:ext>
            </a:extLst>
          </p:cNvPr>
          <p:cNvSpPr>
            <a:spLocks noGrp="1"/>
          </p:cNvSpPr>
          <p:nvPr>
            <p:ph type="title"/>
          </p:nvPr>
        </p:nvSpPr>
        <p:spPr>
          <a:xfrm>
            <a:off x="0" y="272367"/>
            <a:ext cx="12192000" cy="891416"/>
          </a:xfrm>
        </p:spPr>
        <p:txBody>
          <a:bodyPr/>
          <a:lstStyle/>
          <a:p>
            <a:pPr algn="ctr"/>
            <a:r>
              <a:rPr lang="en-US" dirty="0"/>
              <a:t>You don’t have to ……….</a:t>
            </a:r>
          </a:p>
        </p:txBody>
      </p:sp>
      <p:sp>
        <p:nvSpPr>
          <p:cNvPr id="5" name="Content Placeholder 1">
            <a:extLst>
              <a:ext uri="{FF2B5EF4-FFF2-40B4-BE49-F238E27FC236}">
                <a16:creationId xmlns:a16="http://schemas.microsoft.com/office/drawing/2014/main" id="{C93BEF73-BAFE-86CC-3F37-42A973364F9F}"/>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C9FA0"/>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C9FA0"/>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C9FA0"/>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indent="0" algn="ctr">
              <a:buFont typeface="Wingdings" pitchFamily="2" charset="2"/>
              <a:buNone/>
            </a:pPr>
            <a:r>
              <a:rPr lang="en-US" sz="4000" dirty="0"/>
              <a:t>Audio-to-Video Synchronization</a:t>
            </a:r>
          </a:p>
          <a:p>
            <a:pPr marL="11112" indent="0" algn="ctr">
              <a:buFont typeface="Wingdings" pitchFamily="2" charset="2"/>
              <a:buNone/>
            </a:pPr>
            <a:endParaRPr lang="en-US" sz="4000" dirty="0"/>
          </a:p>
          <a:p>
            <a:pPr marL="11112" indent="0" algn="ctr">
              <a:buFont typeface="Wingdings" pitchFamily="2" charset="2"/>
              <a:buNone/>
            </a:pPr>
            <a:r>
              <a:rPr lang="en-US" sz="4000" dirty="0"/>
              <a:t>Also known as lip sync refers to the relative timing of audio (sound) and video (image) parts during playout.</a:t>
            </a:r>
          </a:p>
          <a:p>
            <a:pPr marL="11112" indent="0" algn="ctr">
              <a:buFont typeface="Wingdings" pitchFamily="2" charset="2"/>
              <a:buNone/>
            </a:pPr>
            <a:endParaRPr lang="en-US" sz="4000" dirty="0"/>
          </a:p>
        </p:txBody>
      </p:sp>
      <p:pic>
        <p:nvPicPr>
          <p:cNvPr id="2" name="Picture 1" descr="Logo, company name&#10;&#10;Description automatically generated">
            <a:extLst>
              <a:ext uri="{FF2B5EF4-FFF2-40B4-BE49-F238E27FC236}">
                <a16:creationId xmlns:a16="http://schemas.microsoft.com/office/drawing/2014/main" id="{1514E4B9-DED4-CB0E-9145-A7CC0C4CA24D}"/>
              </a:ext>
            </a:extLst>
          </p:cNvPr>
          <p:cNvPicPr>
            <a:picLocks noChangeAspect="1"/>
          </p:cNvPicPr>
          <p:nvPr/>
        </p:nvPicPr>
        <p:blipFill>
          <a:blip r:embed="rId3"/>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36905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3">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3">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3" name="図 6">
            <a:extLst>
              <a:ext uri="{FF2B5EF4-FFF2-40B4-BE49-F238E27FC236}">
                <a16:creationId xmlns:a16="http://schemas.microsoft.com/office/drawing/2014/main" id="{2E0E38D3-1E26-9015-A032-0D75ABC8F8FB}"/>
              </a:ext>
            </a:extLst>
          </p:cNvPr>
          <p:cNvPicPr>
            <a:picLocks noChangeAspect="1"/>
          </p:cNvPicPr>
          <p:nvPr/>
        </p:nvPicPr>
        <p:blipFill>
          <a:blip r:embed="rId4"/>
          <a:stretch>
            <a:fillRect/>
          </a:stretch>
        </p:blipFill>
        <p:spPr>
          <a:xfrm>
            <a:off x="1037076" y="2210251"/>
            <a:ext cx="7542903" cy="3832740"/>
          </a:xfrm>
          <a:prstGeom prst="rect">
            <a:avLst/>
          </a:prstGeom>
        </p:spPr>
      </p:pic>
      <p:sp>
        <p:nvSpPr>
          <p:cNvPr id="7" name="Content Placeholder 1">
            <a:extLst>
              <a:ext uri="{FF2B5EF4-FFF2-40B4-BE49-F238E27FC236}">
                <a16:creationId xmlns:a16="http://schemas.microsoft.com/office/drawing/2014/main" id="{8766B145-8486-085F-CCBA-9AFFE27B3BAE}"/>
              </a:ext>
            </a:extLst>
          </p:cNvPr>
          <p:cNvSpPr txBox="1">
            <a:spLocks/>
          </p:cNvSpPr>
          <p:nvPr/>
        </p:nvSpPr>
        <p:spPr>
          <a:xfrm>
            <a:off x="9469150" y="1604109"/>
            <a:ext cx="2189083" cy="494800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Day-to-Day Operations</a:t>
            </a:r>
            <a:endParaRPr lang="en-US" sz="900" dirty="0">
              <a:solidFill>
                <a:schemeClr val="bg1"/>
              </a:solidFill>
            </a:endParaRPr>
          </a:p>
          <a:p>
            <a:r>
              <a:rPr lang="en-US" sz="1800" dirty="0">
                <a:solidFill>
                  <a:schemeClr val="bg1"/>
                </a:solidFill>
              </a:rPr>
              <a:t>It can be confirmed whether video, audio and ANC essences are synchronized with PTP by comparing the timing information of the PTP and the RTP timestamp.</a:t>
            </a:r>
          </a:p>
          <a:p>
            <a:r>
              <a:rPr lang="en-US" sz="1800" dirty="0">
                <a:solidFill>
                  <a:schemeClr val="bg1"/>
                </a:solidFill>
              </a:rPr>
              <a:t>The transmitting side transmits the stream according to the time of the PTP and the receiving side reproduces in accordance with the time of PTP.</a:t>
            </a:r>
          </a:p>
        </p:txBody>
      </p:sp>
      <p:pic>
        <p:nvPicPr>
          <p:cNvPr id="4" name="Picture 3" descr="Logo, company name&#10;&#10;Description automatically generated">
            <a:extLst>
              <a:ext uri="{FF2B5EF4-FFF2-40B4-BE49-F238E27FC236}">
                <a16:creationId xmlns:a16="http://schemas.microsoft.com/office/drawing/2014/main" id="{08B4B934-62B4-C9E4-E6F4-31F646794F11}"/>
              </a:ext>
            </a:extLst>
          </p:cNvPr>
          <p:cNvPicPr>
            <a:picLocks noChangeAspect="1"/>
          </p:cNvPicPr>
          <p:nvPr/>
        </p:nvPicPr>
        <p:blipFill>
          <a:blip r:embed="rId5"/>
          <a:stretch>
            <a:fillRect/>
          </a:stretch>
        </p:blipFill>
        <p:spPr>
          <a:xfrm>
            <a:off x="188409" y="434445"/>
            <a:ext cx="2140999" cy="493184"/>
          </a:xfrm>
          <a:prstGeom prst="rect">
            <a:avLst/>
          </a:prstGeom>
        </p:spPr>
      </p:pic>
    </p:spTree>
    <p:extLst>
      <p:ext uri="{BB962C8B-B14F-4D97-AF65-F5344CB8AC3E}">
        <p14:creationId xmlns:p14="http://schemas.microsoft.com/office/powerpoint/2010/main" val="360144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線矢印コネクタ 87">
            <a:extLst>
              <a:ext uri="{FF2B5EF4-FFF2-40B4-BE49-F238E27FC236}">
                <a16:creationId xmlns:a16="http://schemas.microsoft.com/office/drawing/2014/main" id="{9E1379A1-5BBC-85D0-6025-E219E24A3C43}"/>
              </a:ext>
            </a:extLst>
          </p:cNvPr>
          <p:cNvCxnSpPr/>
          <p:nvPr/>
        </p:nvCxnSpPr>
        <p:spPr>
          <a:xfrm flipH="1">
            <a:off x="714204" y="3766071"/>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87">
            <a:extLst>
              <a:ext uri="{FF2B5EF4-FFF2-40B4-BE49-F238E27FC236}">
                <a16:creationId xmlns:a16="http://schemas.microsoft.com/office/drawing/2014/main" id="{2FE6AA64-5EB3-AC41-4F78-75CEABE50748}"/>
              </a:ext>
            </a:extLst>
          </p:cNvPr>
          <p:cNvCxnSpPr/>
          <p:nvPr/>
        </p:nvCxnSpPr>
        <p:spPr>
          <a:xfrm flipH="1">
            <a:off x="714204" y="3587053"/>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87">
            <a:extLst>
              <a:ext uri="{FF2B5EF4-FFF2-40B4-BE49-F238E27FC236}">
                <a16:creationId xmlns:a16="http://schemas.microsoft.com/office/drawing/2014/main" id="{E17FB7AE-83D5-6D74-4CF2-B15E57017D8D}"/>
              </a:ext>
            </a:extLst>
          </p:cNvPr>
          <p:cNvCxnSpPr/>
          <p:nvPr/>
        </p:nvCxnSpPr>
        <p:spPr>
          <a:xfrm flipH="1">
            <a:off x="2738948" y="3774899"/>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87">
            <a:extLst>
              <a:ext uri="{FF2B5EF4-FFF2-40B4-BE49-F238E27FC236}">
                <a16:creationId xmlns:a16="http://schemas.microsoft.com/office/drawing/2014/main" id="{810C038C-172C-04FC-39DA-A71E61179BDE}"/>
              </a:ext>
            </a:extLst>
          </p:cNvPr>
          <p:cNvCxnSpPr/>
          <p:nvPr/>
        </p:nvCxnSpPr>
        <p:spPr>
          <a:xfrm flipH="1">
            <a:off x="2738948" y="3587053"/>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0" name="グループ化 79"/>
          <p:cNvGrpSpPr/>
          <p:nvPr/>
        </p:nvGrpSpPr>
        <p:grpSpPr>
          <a:xfrm>
            <a:off x="1025958" y="1664250"/>
            <a:ext cx="2365705" cy="2438917"/>
            <a:chOff x="2679523" y="1200637"/>
            <a:chExt cx="2304004" cy="1901731"/>
          </a:xfrm>
        </p:grpSpPr>
        <p:pic>
          <p:nvPicPr>
            <p:cNvPr id="82" name="Picture 6" descr="ããããã¯ã¼ã¯ã¹ã¤ãã ç´ æ ããªã¼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788" y="2268813"/>
              <a:ext cx="1331472" cy="833555"/>
            </a:xfrm>
            <a:prstGeom prst="rect">
              <a:avLst/>
            </a:prstGeom>
            <a:noFill/>
            <a:extLst>
              <a:ext uri="{909E8E84-426E-40DD-AFC4-6F175D3DCCD1}">
                <a14:hiddenFill xmlns:a14="http://schemas.microsoft.com/office/drawing/2010/main">
                  <a:solidFill>
                    <a:srgbClr val="FFFFFF"/>
                  </a:solidFill>
                </a14:hiddenFill>
              </a:ext>
            </a:extLst>
          </p:spPr>
        </p:pic>
        <p:sp>
          <p:nvSpPr>
            <p:cNvPr id="83" name="角丸四角形 82"/>
            <p:cNvSpPr/>
            <p:nvPr/>
          </p:nvSpPr>
          <p:spPr>
            <a:xfrm>
              <a:off x="2679523" y="1200637"/>
              <a:ext cx="2304004" cy="50399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PTP</a:t>
              </a:r>
              <a:r>
                <a:rPr kumimoji="1" lang="ja-JP" altLang="en-US" dirty="0"/>
                <a:t> </a:t>
              </a:r>
              <a:r>
                <a:rPr kumimoji="1" lang="en-US" altLang="ja-JP" dirty="0"/>
                <a:t>Master</a:t>
              </a:r>
              <a:endParaRPr kumimoji="1" lang="ja-JP" altLang="en-US" dirty="0"/>
            </a:p>
          </p:txBody>
        </p:sp>
        <p:cxnSp>
          <p:nvCxnSpPr>
            <p:cNvPr id="84" name="直線矢印コネクタ 83"/>
            <p:cNvCxnSpPr>
              <a:endCxn id="82" idx="0"/>
            </p:cNvCxnSpPr>
            <p:nvPr/>
          </p:nvCxnSpPr>
          <p:spPr>
            <a:xfrm>
              <a:off x="3831526" y="1776637"/>
              <a:ext cx="0" cy="492176"/>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25B3E47A-CD08-8C0C-76BB-C4B53C3D24F7}"/>
              </a:ext>
            </a:extLst>
          </p:cNvPr>
          <p:cNvGrpSpPr/>
          <p:nvPr/>
        </p:nvGrpSpPr>
        <p:grpSpPr>
          <a:xfrm>
            <a:off x="3576432" y="2105180"/>
            <a:ext cx="1446180" cy="2802775"/>
            <a:chOff x="4210520" y="2730765"/>
            <a:chExt cx="1446180" cy="2802775"/>
          </a:xfrm>
        </p:grpSpPr>
        <p:pic>
          <p:nvPicPr>
            <p:cNvPr id="1026" name="Picture 2" descr="Vision Mixer Images – Browse 10,299 Stock Photos, Vectors ...">
              <a:extLst>
                <a:ext uri="{FF2B5EF4-FFF2-40B4-BE49-F238E27FC236}">
                  <a16:creationId xmlns:a16="http://schemas.microsoft.com/office/drawing/2014/main" id="{60340F71-37E2-F8DE-2761-B2CA92073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27" y="3168991"/>
              <a:ext cx="1348905" cy="8926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42F5D9-1AF2-628A-A666-D6E988C20DA9}"/>
                </a:ext>
              </a:extLst>
            </p:cNvPr>
            <p:cNvSpPr/>
            <p:nvPr/>
          </p:nvSpPr>
          <p:spPr>
            <a:xfrm>
              <a:off x="4210520" y="2730765"/>
              <a:ext cx="1347164" cy="369332"/>
            </a:xfrm>
            <a:prstGeom prst="rect">
              <a:avLst/>
            </a:prstGeom>
          </p:spPr>
          <p:txBody>
            <a:bodyPr wrap="none">
              <a:spAutoFit/>
            </a:bodyPr>
            <a:lstStyle/>
            <a:p>
              <a:pPr algn="ctr"/>
              <a:r>
                <a:rPr lang="en-US" dirty="0"/>
                <a:t>Vision Mixer</a:t>
              </a:r>
            </a:p>
          </p:txBody>
        </p:sp>
        <p:pic>
          <p:nvPicPr>
            <p:cNvPr id="1028" name="Picture 4" descr="550+ Sound Mixer Pictures | Download Free Images on Unsplash">
              <a:extLst>
                <a:ext uri="{FF2B5EF4-FFF2-40B4-BE49-F238E27FC236}">
                  <a16:creationId xmlns:a16="http://schemas.microsoft.com/office/drawing/2014/main" id="{15EC1F29-5693-88F9-DFE2-19E6F7723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927" y="4290774"/>
              <a:ext cx="1351773" cy="8448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3B0D16F-4307-C335-CBA5-6874B09F4FCB}"/>
                </a:ext>
              </a:extLst>
            </p:cNvPr>
            <p:cNvSpPr/>
            <p:nvPr/>
          </p:nvSpPr>
          <p:spPr>
            <a:xfrm>
              <a:off x="4316286" y="5164208"/>
              <a:ext cx="1327929" cy="369332"/>
            </a:xfrm>
            <a:prstGeom prst="rect">
              <a:avLst/>
            </a:prstGeom>
          </p:spPr>
          <p:txBody>
            <a:bodyPr wrap="none">
              <a:spAutoFit/>
            </a:bodyPr>
            <a:lstStyle/>
            <a:p>
              <a:pPr algn="ctr"/>
              <a:r>
                <a:rPr lang="en-US" dirty="0"/>
                <a:t>Audio Mixer</a:t>
              </a:r>
            </a:p>
          </p:txBody>
        </p:sp>
      </p:grpSp>
      <p:sp>
        <p:nvSpPr>
          <p:cNvPr id="7" name="Title 2">
            <a:extLst>
              <a:ext uri="{FF2B5EF4-FFF2-40B4-BE49-F238E27FC236}">
                <a16:creationId xmlns:a16="http://schemas.microsoft.com/office/drawing/2014/main" id="{3B051E08-BC83-7B83-35F9-63D1C0DD5B28}"/>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8" name="Picture 6" descr="ããããã¯ã¼ã¯ã¹ã¤ãã ç´ æ ããªã¼ãã®ç»åæ¤ç´¢çµæ">
            <a:extLst>
              <a:ext uri="{FF2B5EF4-FFF2-40B4-BE49-F238E27FC236}">
                <a16:creationId xmlns:a16="http://schemas.microsoft.com/office/drawing/2014/main" id="{11553871-C31A-1CBF-0410-A94DCB306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260" y="2995217"/>
            <a:ext cx="1367129" cy="1069011"/>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82">
            <a:extLst>
              <a:ext uri="{FF2B5EF4-FFF2-40B4-BE49-F238E27FC236}">
                <a16:creationId xmlns:a16="http://schemas.microsoft.com/office/drawing/2014/main" id="{F2F843B9-D199-8EA0-9754-060BBF4039F0}"/>
              </a:ext>
            </a:extLst>
          </p:cNvPr>
          <p:cNvSpPr/>
          <p:nvPr/>
        </p:nvSpPr>
        <p:spPr>
          <a:xfrm>
            <a:off x="5458201" y="1682225"/>
            <a:ext cx="2365705" cy="64636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PTP</a:t>
            </a:r>
            <a:r>
              <a:rPr kumimoji="1" lang="ja-JP" altLang="en-US" dirty="0"/>
              <a:t> </a:t>
            </a:r>
            <a:r>
              <a:rPr kumimoji="1" lang="en-US" altLang="ja-JP" dirty="0"/>
              <a:t>Master</a:t>
            </a:r>
            <a:endParaRPr kumimoji="1" lang="ja-JP" altLang="en-US" dirty="0"/>
          </a:p>
        </p:txBody>
      </p:sp>
      <p:cxnSp>
        <p:nvCxnSpPr>
          <p:cNvPr id="9" name="直線矢印コネクタ 83">
            <a:extLst>
              <a:ext uri="{FF2B5EF4-FFF2-40B4-BE49-F238E27FC236}">
                <a16:creationId xmlns:a16="http://schemas.microsoft.com/office/drawing/2014/main" id="{29C28FDC-522A-6302-F3EC-7F132E1CBBE3}"/>
              </a:ext>
            </a:extLst>
          </p:cNvPr>
          <p:cNvCxnSpPr/>
          <p:nvPr/>
        </p:nvCxnSpPr>
        <p:spPr>
          <a:xfrm>
            <a:off x="6641055" y="2420929"/>
            <a:ext cx="0" cy="631202"/>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EB72275-0C64-738B-6295-B9216985618C}"/>
              </a:ext>
            </a:extLst>
          </p:cNvPr>
          <p:cNvGrpSpPr/>
          <p:nvPr/>
        </p:nvGrpSpPr>
        <p:grpSpPr>
          <a:xfrm>
            <a:off x="1938131" y="3928932"/>
            <a:ext cx="1634165" cy="1920796"/>
            <a:chOff x="2898251" y="3928932"/>
            <a:chExt cx="1634165" cy="1920796"/>
          </a:xfrm>
        </p:grpSpPr>
        <p:cxnSp>
          <p:nvCxnSpPr>
            <p:cNvPr id="19" name="直線矢印コネクタ 89">
              <a:extLst>
                <a:ext uri="{FF2B5EF4-FFF2-40B4-BE49-F238E27FC236}">
                  <a16:creationId xmlns:a16="http://schemas.microsoft.com/office/drawing/2014/main" id="{A6B770E6-8509-F849-A32B-5D7054C2AF03}"/>
                </a:ext>
              </a:extLst>
            </p:cNvPr>
            <p:cNvCxnSpPr>
              <a:cxnSpLocks/>
            </p:cNvCxnSpPr>
            <p:nvPr/>
          </p:nvCxnSpPr>
          <p:spPr>
            <a:xfrm flipH="1" flipV="1">
              <a:off x="3562933" y="3928932"/>
              <a:ext cx="16492" cy="192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E515402-93C1-DABA-C975-78B48EF5AAD5}"/>
                </a:ext>
              </a:extLst>
            </p:cNvPr>
            <p:cNvSpPr/>
            <p:nvPr/>
          </p:nvSpPr>
          <p:spPr>
            <a:xfrm>
              <a:off x="2898251" y="5109033"/>
              <a:ext cx="1634165" cy="369332"/>
            </a:xfrm>
            <a:prstGeom prst="rect">
              <a:avLst/>
            </a:prstGeom>
            <a:solidFill>
              <a:schemeClr val="bg1"/>
            </a:solidFill>
          </p:spPr>
          <p:txBody>
            <a:bodyPr wrap="none">
              <a:spAutoFit/>
            </a:bodyPr>
            <a:lstStyle/>
            <a:p>
              <a:r>
                <a:rPr lang="en-GB" dirty="0"/>
                <a:t>RTP Timestamp</a:t>
              </a:r>
              <a:endParaRPr lang="en-US" dirty="0"/>
            </a:p>
          </p:txBody>
        </p:sp>
      </p:grpSp>
      <p:grpSp>
        <p:nvGrpSpPr>
          <p:cNvPr id="27" name="Group 26">
            <a:extLst>
              <a:ext uri="{FF2B5EF4-FFF2-40B4-BE49-F238E27FC236}">
                <a16:creationId xmlns:a16="http://schemas.microsoft.com/office/drawing/2014/main" id="{010356A4-7B47-F3AF-83FB-9E04B3C735B3}"/>
              </a:ext>
            </a:extLst>
          </p:cNvPr>
          <p:cNvGrpSpPr/>
          <p:nvPr/>
        </p:nvGrpSpPr>
        <p:grpSpPr>
          <a:xfrm>
            <a:off x="4544171" y="3928932"/>
            <a:ext cx="1634165" cy="1920796"/>
            <a:chOff x="2898251" y="3928932"/>
            <a:chExt cx="1634165" cy="1920796"/>
          </a:xfrm>
        </p:grpSpPr>
        <p:cxnSp>
          <p:nvCxnSpPr>
            <p:cNvPr id="29" name="直線矢印コネクタ 89">
              <a:extLst>
                <a:ext uri="{FF2B5EF4-FFF2-40B4-BE49-F238E27FC236}">
                  <a16:creationId xmlns:a16="http://schemas.microsoft.com/office/drawing/2014/main" id="{9AABD674-C4AD-ABAB-DB1E-7DF925F3FCFD}"/>
                </a:ext>
              </a:extLst>
            </p:cNvPr>
            <p:cNvCxnSpPr>
              <a:cxnSpLocks/>
            </p:cNvCxnSpPr>
            <p:nvPr/>
          </p:nvCxnSpPr>
          <p:spPr>
            <a:xfrm flipV="1">
              <a:off x="3562933" y="3928932"/>
              <a:ext cx="0" cy="192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765D5F1-649A-9C1B-6183-622D3BD263D1}"/>
                </a:ext>
              </a:extLst>
            </p:cNvPr>
            <p:cNvSpPr/>
            <p:nvPr/>
          </p:nvSpPr>
          <p:spPr>
            <a:xfrm>
              <a:off x="2898251" y="5109033"/>
              <a:ext cx="1634165" cy="369332"/>
            </a:xfrm>
            <a:prstGeom prst="rect">
              <a:avLst/>
            </a:prstGeom>
            <a:solidFill>
              <a:schemeClr val="bg1"/>
            </a:solidFill>
          </p:spPr>
          <p:txBody>
            <a:bodyPr wrap="none">
              <a:spAutoFit/>
            </a:bodyPr>
            <a:lstStyle/>
            <a:p>
              <a:r>
                <a:rPr lang="en-GB" dirty="0"/>
                <a:t>RTP Timestamp</a:t>
              </a:r>
              <a:endParaRPr lang="en-US" dirty="0"/>
            </a:p>
          </p:txBody>
        </p:sp>
      </p:grpSp>
      <p:grpSp>
        <p:nvGrpSpPr>
          <p:cNvPr id="35" name="Group 34">
            <a:extLst>
              <a:ext uri="{FF2B5EF4-FFF2-40B4-BE49-F238E27FC236}">
                <a16:creationId xmlns:a16="http://schemas.microsoft.com/office/drawing/2014/main" id="{AF3355A6-2C38-AEF2-9D3C-D4095499DA15}"/>
              </a:ext>
            </a:extLst>
          </p:cNvPr>
          <p:cNvGrpSpPr/>
          <p:nvPr/>
        </p:nvGrpSpPr>
        <p:grpSpPr>
          <a:xfrm>
            <a:off x="2635799" y="5506941"/>
            <a:ext cx="2568118" cy="369332"/>
            <a:chOff x="3579426" y="5506941"/>
            <a:chExt cx="2813249" cy="369332"/>
          </a:xfrm>
        </p:grpSpPr>
        <p:cxnSp>
          <p:nvCxnSpPr>
            <p:cNvPr id="34" name="Straight Arrow Connector 33">
              <a:extLst>
                <a:ext uri="{FF2B5EF4-FFF2-40B4-BE49-F238E27FC236}">
                  <a16:creationId xmlns:a16="http://schemas.microsoft.com/office/drawing/2014/main" id="{96970F55-0F8E-5BE4-70C0-A9BCF7376A09}"/>
                </a:ext>
              </a:extLst>
            </p:cNvPr>
            <p:cNvCxnSpPr/>
            <p:nvPr/>
          </p:nvCxnSpPr>
          <p:spPr>
            <a:xfrm>
              <a:off x="3579426" y="5691607"/>
              <a:ext cx="2813249" cy="1850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7EFDC67-EF01-B7DD-9279-71B1D36368D9}"/>
                </a:ext>
              </a:extLst>
            </p:cNvPr>
            <p:cNvSpPr/>
            <p:nvPr/>
          </p:nvSpPr>
          <p:spPr>
            <a:xfrm>
              <a:off x="4050228" y="5506941"/>
              <a:ext cx="1947969" cy="369332"/>
            </a:xfrm>
            <a:prstGeom prst="rect">
              <a:avLst/>
            </a:prstGeom>
            <a:solidFill>
              <a:schemeClr val="bg1"/>
            </a:solidFill>
          </p:spPr>
          <p:txBody>
            <a:bodyPr wrap="none">
              <a:spAutoFit/>
            </a:bodyPr>
            <a:lstStyle/>
            <a:p>
              <a:r>
                <a:rPr lang="en-GB" dirty="0"/>
                <a:t>Propagation Delay </a:t>
              </a:r>
              <a:endParaRPr lang="en-US" dirty="0"/>
            </a:p>
          </p:txBody>
        </p:sp>
      </p:grpSp>
      <p:pic>
        <p:nvPicPr>
          <p:cNvPr id="37" name="Picture 4" descr="Satellite, uplink Icon in Material Design">
            <a:extLst>
              <a:ext uri="{FF2B5EF4-FFF2-40B4-BE49-F238E27FC236}">
                <a16:creationId xmlns:a16="http://schemas.microsoft.com/office/drawing/2014/main" id="{1C75AFAD-FC37-A204-B418-A05392CF4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9553" y="2103481"/>
            <a:ext cx="1963111" cy="196311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線矢印コネクタ 88">
            <a:extLst>
              <a:ext uri="{FF2B5EF4-FFF2-40B4-BE49-F238E27FC236}">
                <a16:creationId xmlns:a16="http://schemas.microsoft.com/office/drawing/2014/main" id="{7832C81F-C291-18D7-5C1F-4C8172965C28}"/>
              </a:ext>
            </a:extLst>
          </p:cNvPr>
          <p:cNvCxnSpPr>
            <a:cxnSpLocks/>
          </p:cNvCxnSpPr>
          <p:nvPr/>
        </p:nvCxnSpPr>
        <p:spPr>
          <a:xfrm>
            <a:off x="2840346" y="3589531"/>
            <a:ext cx="595767"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89">
            <a:extLst>
              <a:ext uri="{FF2B5EF4-FFF2-40B4-BE49-F238E27FC236}">
                <a16:creationId xmlns:a16="http://schemas.microsoft.com/office/drawing/2014/main" id="{97BC7B3D-9CBD-0DD4-668C-2838118B9A5F}"/>
              </a:ext>
            </a:extLst>
          </p:cNvPr>
          <p:cNvCxnSpPr>
            <a:cxnSpLocks/>
          </p:cNvCxnSpPr>
          <p:nvPr/>
        </p:nvCxnSpPr>
        <p:spPr>
          <a:xfrm>
            <a:off x="2819400" y="3773015"/>
            <a:ext cx="617993" cy="0"/>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88">
            <a:extLst>
              <a:ext uri="{FF2B5EF4-FFF2-40B4-BE49-F238E27FC236}">
                <a16:creationId xmlns:a16="http://schemas.microsoft.com/office/drawing/2014/main" id="{AA818D7D-A365-82E4-F453-68C5BDDD5FBC}"/>
              </a:ext>
            </a:extLst>
          </p:cNvPr>
          <p:cNvCxnSpPr>
            <a:cxnSpLocks/>
          </p:cNvCxnSpPr>
          <p:nvPr/>
        </p:nvCxnSpPr>
        <p:spPr>
          <a:xfrm>
            <a:off x="796925" y="3588103"/>
            <a:ext cx="615723"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89">
            <a:extLst>
              <a:ext uri="{FF2B5EF4-FFF2-40B4-BE49-F238E27FC236}">
                <a16:creationId xmlns:a16="http://schemas.microsoft.com/office/drawing/2014/main" id="{C05D0E55-C8A2-870C-819A-C19BDF0957BC}"/>
              </a:ext>
            </a:extLst>
          </p:cNvPr>
          <p:cNvCxnSpPr>
            <a:cxnSpLocks/>
          </p:cNvCxnSpPr>
          <p:nvPr/>
        </p:nvCxnSpPr>
        <p:spPr>
          <a:xfrm>
            <a:off x="796925" y="3766071"/>
            <a:ext cx="615723" cy="1397"/>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5" name="Picture 4" descr="é¢é£ç»å">
            <a:extLst>
              <a:ext uri="{FF2B5EF4-FFF2-40B4-BE49-F238E27FC236}">
                <a16:creationId xmlns:a16="http://schemas.microsoft.com/office/drawing/2014/main" id="{14F0473B-A7F7-6172-7D23-8CA4C531D0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1" y="3158553"/>
            <a:ext cx="625663" cy="781466"/>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直線矢印コネクタ 95">
            <a:extLst>
              <a:ext uri="{FF2B5EF4-FFF2-40B4-BE49-F238E27FC236}">
                <a16:creationId xmlns:a16="http://schemas.microsoft.com/office/drawing/2014/main" id="{4EC5A53F-DAEF-23DE-0D31-916584F59A2D}"/>
              </a:ext>
            </a:extLst>
          </p:cNvPr>
          <p:cNvCxnSpPr/>
          <p:nvPr/>
        </p:nvCxnSpPr>
        <p:spPr>
          <a:xfrm flipH="1">
            <a:off x="259325" y="5849728"/>
            <a:ext cx="698445"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96">
            <a:extLst>
              <a:ext uri="{FF2B5EF4-FFF2-40B4-BE49-F238E27FC236}">
                <a16:creationId xmlns:a16="http://schemas.microsoft.com/office/drawing/2014/main" id="{B15D8388-31FB-ACD5-C426-5838769778D2}"/>
              </a:ext>
            </a:extLst>
          </p:cNvPr>
          <p:cNvCxnSpPr/>
          <p:nvPr/>
        </p:nvCxnSpPr>
        <p:spPr>
          <a:xfrm>
            <a:off x="259328" y="5261941"/>
            <a:ext cx="698445"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97">
            <a:extLst>
              <a:ext uri="{FF2B5EF4-FFF2-40B4-BE49-F238E27FC236}">
                <a16:creationId xmlns:a16="http://schemas.microsoft.com/office/drawing/2014/main" id="{27D4BD3F-4D59-9068-AB60-13A53A5B1003}"/>
              </a:ext>
            </a:extLst>
          </p:cNvPr>
          <p:cNvCxnSpPr/>
          <p:nvPr/>
        </p:nvCxnSpPr>
        <p:spPr>
          <a:xfrm>
            <a:off x="259325" y="5572714"/>
            <a:ext cx="698445"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98">
            <a:extLst>
              <a:ext uri="{FF2B5EF4-FFF2-40B4-BE49-F238E27FC236}">
                <a16:creationId xmlns:a16="http://schemas.microsoft.com/office/drawing/2014/main" id="{DCE625DB-6766-021C-3FC8-66B6F507818B}"/>
              </a:ext>
            </a:extLst>
          </p:cNvPr>
          <p:cNvSpPr txBox="1"/>
          <p:nvPr/>
        </p:nvSpPr>
        <p:spPr>
          <a:xfrm>
            <a:off x="1120520" y="5135632"/>
            <a:ext cx="371981" cy="252616"/>
          </a:xfrm>
          <a:prstGeom prst="rect">
            <a:avLst/>
          </a:prstGeom>
          <a:noFill/>
        </p:spPr>
        <p:txBody>
          <a:bodyPr wrap="none" lIns="0" tIns="0" rIns="0" bIns="0" rtlCol="0">
            <a:spAutoFit/>
          </a:bodyPr>
          <a:lstStyle/>
          <a:p>
            <a:pPr>
              <a:lnSpc>
                <a:spcPct val="130000"/>
              </a:lnSpc>
            </a:pPr>
            <a:r>
              <a:rPr kumimoji="1" lang="en-US" altLang="ja-JP" sz="1100" dirty="0"/>
              <a:t>Video</a:t>
            </a:r>
            <a:endParaRPr kumimoji="1" lang="ja-JP" altLang="en-US" sz="1100" dirty="0"/>
          </a:p>
        </p:txBody>
      </p:sp>
      <p:sp>
        <p:nvSpPr>
          <p:cNvPr id="56" name="テキスト ボックス 99">
            <a:extLst>
              <a:ext uri="{FF2B5EF4-FFF2-40B4-BE49-F238E27FC236}">
                <a16:creationId xmlns:a16="http://schemas.microsoft.com/office/drawing/2014/main" id="{15D31888-A34F-93AC-21CC-F67E82F1ABFC}"/>
              </a:ext>
            </a:extLst>
          </p:cNvPr>
          <p:cNvSpPr txBox="1"/>
          <p:nvPr/>
        </p:nvSpPr>
        <p:spPr>
          <a:xfrm>
            <a:off x="1120520" y="5422867"/>
            <a:ext cx="381858" cy="252616"/>
          </a:xfrm>
          <a:prstGeom prst="rect">
            <a:avLst/>
          </a:prstGeom>
          <a:noFill/>
        </p:spPr>
        <p:txBody>
          <a:bodyPr wrap="none" lIns="0" tIns="0" rIns="0" bIns="0" rtlCol="0">
            <a:spAutoFit/>
          </a:bodyPr>
          <a:lstStyle/>
          <a:p>
            <a:pPr>
              <a:lnSpc>
                <a:spcPct val="130000"/>
              </a:lnSpc>
            </a:pPr>
            <a:r>
              <a:rPr kumimoji="1" lang="en-US" altLang="ja-JP" sz="1100" dirty="0"/>
              <a:t>Audio</a:t>
            </a:r>
            <a:endParaRPr kumimoji="1" lang="ja-JP" altLang="en-US" sz="1100" dirty="0"/>
          </a:p>
        </p:txBody>
      </p:sp>
      <p:sp>
        <p:nvSpPr>
          <p:cNvPr id="57" name="テキスト ボックス 100">
            <a:extLst>
              <a:ext uri="{FF2B5EF4-FFF2-40B4-BE49-F238E27FC236}">
                <a16:creationId xmlns:a16="http://schemas.microsoft.com/office/drawing/2014/main" id="{CB4F6F5C-EDE1-C19A-5D7C-7C09A5996437}"/>
              </a:ext>
            </a:extLst>
          </p:cNvPr>
          <p:cNvSpPr txBox="1"/>
          <p:nvPr/>
        </p:nvSpPr>
        <p:spPr>
          <a:xfrm>
            <a:off x="1120511" y="5710108"/>
            <a:ext cx="237014" cy="252616"/>
          </a:xfrm>
          <a:prstGeom prst="rect">
            <a:avLst/>
          </a:prstGeom>
          <a:noFill/>
        </p:spPr>
        <p:txBody>
          <a:bodyPr wrap="none" lIns="0" tIns="0" rIns="0" bIns="0" rtlCol="0">
            <a:spAutoFit/>
          </a:bodyPr>
          <a:lstStyle/>
          <a:p>
            <a:pPr>
              <a:lnSpc>
                <a:spcPct val="130000"/>
              </a:lnSpc>
            </a:pPr>
            <a:r>
              <a:rPr kumimoji="1" lang="en-US" altLang="ja-JP" sz="1100" dirty="0"/>
              <a:t>PTP</a:t>
            </a:r>
            <a:endParaRPr kumimoji="1" lang="ja-JP" altLang="en-US" sz="1100" dirty="0"/>
          </a:p>
        </p:txBody>
      </p:sp>
      <p:cxnSp>
        <p:nvCxnSpPr>
          <p:cNvPr id="65" name="直線矢印コネクタ 87">
            <a:extLst>
              <a:ext uri="{FF2B5EF4-FFF2-40B4-BE49-F238E27FC236}">
                <a16:creationId xmlns:a16="http://schemas.microsoft.com/office/drawing/2014/main" id="{C9B66310-A80D-EEF2-E527-C44208EED97A}"/>
              </a:ext>
            </a:extLst>
          </p:cNvPr>
          <p:cNvCxnSpPr/>
          <p:nvPr/>
        </p:nvCxnSpPr>
        <p:spPr>
          <a:xfrm flipH="1">
            <a:off x="5203920" y="3773132"/>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87">
            <a:extLst>
              <a:ext uri="{FF2B5EF4-FFF2-40B4-BE49-F238E27FC236}">
                <a16:creationId xmlns:a16="http://schemas.microsoft.com/office/drawing/2014/main" id="{B9D991FE-425D-A00E-4091-77F89EF51F29}"/>
              </a:ext>
            </a:extLst>
          </p:cNvPr>
          <p:cNvCxnSpPr/>
          <p:nvPr/>
        </p:nvCxnSpPr>
        <p:spPr>
          <a:xfrm flipH="1">
            <a:off x="5203920" y="3585286"/>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88">
            <a:extLst>
              <a:ext uri="{FF2B5EF4-FFF2-40B4-BE49-F238E27FC236}">
                <a16:creationId xmlns:a16="http://schemas.microsoft.com/office/drawing/2014/main" id="{BCE8CA6E-1B13-53B1-F6E8-696DD8294217}"/>
              </a:ext>
            </a:extLst>
          </p:cNvPr>
          <p:cNvCxnSpPr>
            <a:cxnSpLocks/>
          </p:cNvCxnSpPr>
          <p:nvPr/>
        </p:nvCxnSpPr>
        <p:spPr>
          <a:xfrm>
            <a:off x="5305318" y="3587764"/>
            <a:ext cx="595767"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89">
            <a:extLst>
              <a:ext uri="{FF2B5EF4-FFF2-40B4-BE49-F238E27FC236}">
                <a16:creationId xmlns:a16="http://schemas.microsoft.com/office/drawing/2014/main" id="{E3545D9C-01D5-E28E-91A4-6F3AAA2C0DD1}"/>
              </a:ext>
            </a:extLst>
          </p:cNvPr>
          <p:cNvCxnSpPr>
            <a:cxnSpLocks/>
          </p:cNvCxnSpPr>
          <p:nvPr/>
        </p:nvCxnSpPr>
        <p:spPr>
          <a:xfrm>
            <a:off x="5284372" y="3771248"/>
            <a:ext cx="617993" cy="0"/>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87">
            <a:extLst>
              <a:ext uri="{FF2B5EF4-FFF2-40B4-BE49-F238E27FC236}">
                <a16:creationId xmlns:a16="http://schemas.microsoft.com/office/drawing/2014/main" id="{A3192A0C-18A6-E368-EBC1-C00A0D3B497A}"/>
              </a:ext>
            </a:extLst>
          </p:cNvPr>
          <p:cNvCxnSpPr>
            <a:cxnSpLocks/>
          </p:cNvCxnSpPr>
          <p:nvPr/>
        </p:nvCxnSpPr>
        <p:spPr>
          <a:xfrm flipH="1">
            <a:off x="7337520" y="3773132"/>
            <a:ext cx="2622033"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87">
            <a:extLst>
              <a:ext uri="{FF2B5EF4-FFF2-40B4-BE49-F238E27FC236}">
                <a16:creationId xmlns:a16="http://schemas.microsoft.com/office/drawing/2014/main" id="{A592D48A-D8F0-3822-D7A7-6AB422DE76A3}"/>
              </a:ext>
            </a:extLst>
          </p:cNvPr>
          <p:cNvCxnSpPr>
            <a:cxnSpLocks/>
          </p:cNvCxnSpPr>
          <p:nvPr/>
        </p:nvCxnSpPr>
        <p:spPr>
          <a:xfrm flipH="1">
            <a:off x="7337520" y="3585286"/>
            <a:ext cx="2622033"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88">
            <a:extLst>
              <a:ext uri="{FF2B5EF4-FFF2-40B4-BE49-F238E27FC236}">
                <a16:creationId xmlns:a16="http://schemas.microsoft.com/office/drawing/2014/main" id="{4F0B4674-416B-8F56-8C79-728396C1BEED}"/>
              </a:ext>
            </a:extLst>
          </p:cNvPr>
          <p:cNvCxnSpPr>
            <a:cxnSpLocks/>
          </p:cNvCxnSpPr>
          <p:nvPr/>
        </p:nvCxnSpPr>
        <p:spPr>
          <a:xfrm>
            <a:off x="7438918" y="3587764"/>
            <a:ext cx="2520635"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89">
            <a:extLst>
              <a:ext uri="{FF2B5EF4-FFF2-40B4-BE49-F238E27FC236}">
                <a16:creationId xmlns:a16="http://schemas.microsoft.com/office/drawing/2014/main" id="{6FF1B960-BEA4-4ECA-E3F3-DD018404D632}"/>
              </a:ext>
            </a:extLst>
          </p:cNvPr>
          <p:cNvCxnSpPr>
            <a:cxnSpLocks/>
          </p:cNvCxnSpPr>
          <p:nvPr/>
        </p:nvCxnSpPr>
        <p:spPr>
          <a:xfrm>
            <a:off x="7417972" y="3771248"/>
            <a:ext cx="2541581" cy="1767"/>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 name="Picture 4" descr="Logo, company name&#10;&#10;Description automatically generated">
            <a:extLst>
              <a:ext uri="{FF2B5EF4-FFF2-40B4-BE49-F238E27FC236}">
                <a16:creationId xmlns:a16="http://schemas.microsoft.com/office/drawing/2014/main" id="{4A063FE5-ABD1-1943-B911-9A7B4E8CE8A8}"/>
              </a:ext>
            </a:extLst>
          </p:cNvPr>
          <p:cNvPicPr>
            <a:picLocks noChangeAspect="1"/>
          </p:cNvPicPr>
          <p:nvPr/>
        </p:nvPicPr>
        <p:blipFill>
          <a:blip r:embed="rId8"/>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82657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3"/>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42"/>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1000" fill="hold"/>
                                        <p:tgtEl>
                                          <p:spTgt spid="41"/>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1000" fill="hold"/>
                                        <p:tgtEl>
                                          <p:spTgt spid="44"/>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68"/>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1000" fill="hold"/>
                                        <p:tgtEl>
                                          <p:spTgt spid="67"/>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1000" fill="hold"/>
                                        <p:tgtEl>
                                          <p:spTgt spid="72"/>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0"/>
                                  </p:stCondLst>
                                  <p:childTnLst>
                                    <p:anim calcmode="discrete" valueType="str">
                                      <p:cBhvr>
                                        <p:cTn id="20" dur="1000" fill="hold"/>
                                        <p:tgtEl>
                                          <p:spTgt spid="71"/>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線矢印コネクタ 87">
            <a:extLst>
              <a:ext uri="{FF2B5EF4-FFF2-40B4-BE49-F238E27FC236}">
                <a16:creationId xmlns:a16="http://schemas.microsoft.com/office/drawing/2014/main" id="{9E1379A1-5BBC-85D0-6025-E219E24A3C43}"/>
              </a:ext>
            </a:extLst>
          </p:cNvPr>
          <p:cNvCxnSpPr/>
          <p:nvPr/>
        </p:nvCxnSpPr>
        <p:spPr>
          <a:xfrm flipH="1">
            <a:off x="714204" y="3766071"/>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87">
            <a:extLst>
              <a:ext uri="{FF2B5EF4-FFF2-40B4-BE49-F238E27FC236}">
                <a16:creationId xmlns:a16="http://schemas.microsoft.com/office/drawing/2014/main" id="{2FE6AA64-5EB3-AC41-4F78-75CEABE50748}"/>
              </a:ext>
            </a:extLst>
          </p:cNvPr>
          <p:cNvCxnSpPr/>
          <p:nvPr/>
        </p:nvCxnSpPr>
        <p:spPr>
          <a:xfrm flipH="1">
            <a:off x="714204" y="3587053"/>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87">
            <a:extLst>
              <a:ext uri="{FF2B5EF4-FFF2-40B4-BE49-F238E27FC236}">
                <a16:creationId xmlns:a16="http://schemas.microsoft.com/office/drawing/2014/main" id="{E17FB7AE-83D5-6D74-4CF2-B15E57017D8D}"/>
              </a:ext>
            </a:extLst>
          </p:cNvPr>
          <p:cNvCxnSpPr/>
          <p:nvPr/>
        </p:nvCxnSpPr>
        <p:spPr>
          <a:xfrm flipH="1">
            <a:off x="2738948" y="3774899"/>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87">
            <a:extLst>
              <a:ext uri="{FF2B5EF4-FFF2-40B4-BE49-F238E27FC236}">
                <a16:creationId xmlns:a16="http://schemas.microsoft.com/office/drawing/2014/main" id="{810C038C-172C-04FC-39DA-A71E61179BDE}"/>
              </a:ext>
            </a:extLst>
          </p:cNvPr>
          <p:cNvCxnSpPr/>
          <p:nvPr/>
        </p:nvCxnSpPr>
        <p:spPr>
          <a:xfrm flipH="1">
            <a:off x="2738948" y="3587053"/>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0" name="グループ化 79"/>
          <p:cNvGrpSpPr/>
          <p:nvPr/>
        </p:nvGrpSpPr>
        <p:grpSpPr>
          <a:xfrm>
            <a:off x="1025958" y="1664250"/>
            <a:ext cx="2365705" cy="2438917"/>
            <a:chOff x="2679523" y="1200637"/>
            <a:chExt cx="2304004" cy="1901731"/>
          </a:xfrm>
        </p:grpSpPr>
        <p:pic>
          <p:nvPicPr>
            <p:cNvPr id="82" name="Picture 6" descr="ããããã¯ã¼ã¯ã¹ã¤ãã ç´ æ ããªã¼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788" y="2268813"/>
              <a:ext cx="1331472" cy="833555"/>
            </a:xfrm>
            <a:prstGeom prst="rect">
              <a:avLst/>
            </a:prstGeom>
            <a:noFill/>
            <a:extLst>
              <a:ext uri="{909E8E84-426E-40DD-AFC4-6F175D3DCCD1}">
                <a14:hiddenFill xmlns:a14="http://schemas.microsoft.com/office/drawing/2010/main">
                  <a:solidFill>
                    <a:srgbClr val="FFFFFF"/>
                  </a:solidFill>
                </a14:hiddenFill>
              </a:ext>
            </a:extLst>
          </p:spPr>
        </p:pic>
        <p:sp>
          <p:nvSpPr>
            <p:cNvPr id="83" name="角丸四角形 82"/>
            <p:cNvSpPr/>
            <p:nvPr/>
          </p:nvSpPr>
          <p:spPr>
            <a:xfrm>
              <a:off x="2679523" y="1200637"/>
              <a:ext cx="2304004" cy="50399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PTP</a:t>
              </a:r>
              <a:r>
                <a:rPr kumimoji="1" lang="ja-JP" altLang="en-US" dirty="0"/>
                <a:t> </a:t>
              </a:r>
              <a:r>
                <a:rPr kumimoji="1" lang="en-US" altLang="ja-JP" dirty="0"/>
                <a:t>Master</a:t>
              </a:r>
              <a:endParaRPr kumimoji="1" lang="ja-JP" altLang="en-US" dirty="0"/>
            </a:p>
          </p:txBody>
        </p:sp>
        <p:cxnSp>
          <p:nvCxnSpPr>
            <p:cNvPr id="84" name="直線矢印コネクタ 83"/>
            <p:cNvCxnSpPr>
              <a:endCxn id="82" idx="0"/>
            </p:cNvCxnSpPr>
            <p:nvPr/>
          </p:nvCxnSpPr>
          <p:spPr>
            <a:xfrm>
              <a:off x="3831526" y="1776637"/>
              <a:ext cx="0" cy="492176"/>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25B3E47A-CD08-8C0C-76BB-C4B53C3D24F7}"/>
              </a:ext>
            </a:extLst>
          </p:cNvPr>
          <p:cNvGrpSpPr/>
          <p:nvPr/>
        </p:nvGrpSpPr>
        <p:grpSpPr>
          <a:xfrm>
            <a:off x="3576432" y="2105180"/>
            <a:ext cx="1446180" cy="2802775"/>
            <a:chOff x="4210520" y="2730765"/>
            <a:chExt cx="1446180" cy="2802775"/>
          </a:xfrm>
        </p:grpSpPr>
        <p:pic>
          <p:nvPicPr>
            <p:cNvPr id="1026" name="Picture 2" descr="Vision Mixer Images – Browse 10,299 Stock Photos, Vectors ...">
              <a:extLst>
                <a:ext uri="{FF2B5EF4-FFF2-40B4-BE49-F238E27FC236}">
                  <a16:creationId xmlns:a16="http://schemas.microsoft.com/office/drawing/2014/main" id="{60340F71-37E2-F8DE-2761-B2CA92073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27" y="3168991"/>
              <a:ext cx="1348905" cy="8926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42F5D9-1AF2-628A-A666-D6E988C20DA9}"/>
                </a:ext>
              </a:extLst>
            </p:cNvPr>
            <p:cNvSpPr/>
            <p:nvPr/>
          </p:nvSpPr>
          <p:spPr>
            <a:xfrm>
              <a:off x="4210520" y="2730765"/>
              <a:ext cx="1347164" cy="369332"/>
            </a:xfrm>
            <a:prstGeom prst="rect">
              <a:avLst/>
            </a:prstGeom>
          </p:spPr>
          <p:txBody>
            <a:bodyPr wrap="none">
              <a:spAutoFit/>
            </a:bodyPr>
            <a:lstStyle/>
            <a:p>
              <a:pPr algn="ctr"/>
              <a:r>
                <a:rPr lang="en-US" dirty="0"/>
                <a:t>Vision Mixer</a:t>
              </a:r>
            </a:p>
          </p:txBody>
        </p:sp>
        <p:pic>
          <p:nvPicPr>
            <p:cNvPr id="1028" name="Picture 4" descr="550+ Sound Mixer Pictures | Download Free Images on Unsplash">
              <a:extLst>
                <a:ext uri="{FF2B5EF4-FFF2-40B4-BE49-F238E27FC236}">
                  <a16:creationId xmlns:a16="http://schemas.microsoft.com/office/drawing/2014/main" id="{15EC1F29-5693-88F9-DFE2-19E6F7723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927" y="4290774"/>
              <a:ext cx="1351773" cy="8448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3B0D16F-4307-C335-CBA5-6874B09F4FCB}"/>
                </a:ext>
              </a:extLst>
            </p:cNvPr>
            <p:cNvSpPr/>
            <p:nvPr/>
          </p:nvSpPr>
          <p:spPr>
            <a:xfrm>
              <a:off x="4316286" y="5164208"/>
              <a:ext cx="1327929" cy="369332"/>
            </a:xfrm>
            <a:prstGeom prst="rect">
              <a:avLst/>
            </a:prstGeom>
          </p:spPr>
          <p:txBody>
            <a:bodyPr wrap="none">
              <a:spAutoFit/>
            </a:bodyPr>
            <a:lstStyle/>
            <a:p>
              <a:pPr algn="ctr"/>
              <a:r>
                <a:rPr lang="en-US" dirty="0"/>
                <a:t>Audio Mixer</a:t>
              </a:r>
            </a:p>
          </p:txBody>
        </p:sp>
      </p:grpSp>
      <p:sp>
        <p:nvSpPr>
          <p:cNvPr id="7" name="Title 2">
            <a:extLst>
              <a:ext uri="{FF2B5EF4-FFF2-40B4-BE49-F238E27FC236}">
                <a16:creationId xmlns:a16="http://schemas.microsoft.com/office/drawing/2014/main" id="{3B051E08-BC83-7B83-35F9-63D1C0DD5B28}"/>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8" name="Picture 6" descr="ããããã¯ã¼ã¯ã¹ã¤ãã ç´ æ ããªã¼ãã®ç»åæ¤ç´¢çµæ">
            <a:extLst>
              <a:ext uri="{FF2B5EF4-FFF2-40B4-BE49-F238E27FC236}">
                <a16:creationId xmlns:a16="http://schemas.microsoft.com/office/drawing/2014/main" id="{11553871-C31A-1CBF-0410-A94DCB306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260" y="2995217"/>
            <a:ext cx="1367129" cy="106901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矢印コネクタ 83">
            <a:extLst>
              <a:ext uri="{FF2B5EF4-FFF2-40B4-BE49-F238E27FC236}">
                <a16:creationId xmlns:a16="http://schemas.microsoft.com/office/drawing/2014/main" id="{29C28FDC-522A-6302-F3EC-7F132E1CBBE3}"/>
              </a:ext>
            </a:extLst>
          </p:cNvPr>
          <p:cNvCxnSpPr/>
          <p:nvPr/>
        </p:nvCxnSpPr>
        <p:spPr>
          <a:xfrm>
            <a:off x="6641055" y="2420929"/>
            <a:ext cx="0" cy="631202"/>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EB72275-0C64-738B-6295-B9216985618C}"/>
              </a:ext>
            </a:extLst>
          </p:cNvPr>
          <p:cNvGrpSpPr/>
          <p:nvPr/>
        </p:nvGrpSpPr>
        <p:grpSpPr>
          <a:xfrm>
            <a:off x="1938131" y="3928932"/>
            <a:ext cx="1634165" cy="1920796"/>
            <a:chOff x="2898251" y="3928932"/>
            <a:chExt cx="1634165" cy="1920796"/>
          </a:xfrm>
        </p:grpSpPr>
        <p:cxnSp>
          <p:nvCxnSpPr>
            <p:cNvPr id="19" name="直線矢印コネクタ 89">
              <a:extLst>
                <a:ext uri="{FF2B5EF4-FFF2-40B4-BE49-F238E27FC236}">
                  <a16:creationId xmlns:a16="http://schemas.microsoft.com/office/drawing/2014/main" id="{A6B770E6-8509-F849-A32B-5D7054C2AF03}"/>
                </a:ext>
              </a:extLst>
            </p:cNvPr>
            <p:cNvCxnSpPr>
              <a:cxnSpLocks/>
            </p:cNvCxnSpPr>
            <p:nvPr/>
          </p:nvCxnSpPr>
          <p:spPr>
            <a:xfrm flipH="1" flipV="1">
              <a:off x="3562933" y="3928932"/>
              <a:ext cx="16492" cy="192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E515402-93C1-DABA-C975-78B48EF5AAD5}"/>
                </a:ext>
              </a:extLst>
            </p:cNvPr>
            <p:cNvSpPr/>
            <p:nvPr/>
          </p:nvSpPr>
          <p:spPr>
            <a:xfrm>
              <a:off x="2898251" y="5109033"/>
              <a:ext cx="1634165" cy="369332"/>
            </a:xfrm>
            <a:prstGeom prst="rect">
              <a:avLst/>
            </a:prstGeom>
            <a:solidFill>
              <a:schemeClr val="bg1"/>
            </a:solidFill>
          </p:spPr>
          <p:txBody>
            <a:bodyPr wrap="none">
              <a:spAutoFit/>
            </a:bodyPr>
            <a:lstStyle/>
            <a:p>
              <a:r>
                <a:rPr lang="en-GB" dirty="0"/>
                <a:t>RTP Timestamp</a:t>
              </a:r>
              <a:endParaRPr lang="en-US" dirty="0"/>
            </a:p>
          </p:txBody>
        </p:sp>
      </p:grpSp>
      <p:grpSp>
        <p:nvGrpSpPr>
          <p:cNvPr id="27" name="Group 26">
            <a:extLst>
              <a:ext uri="{FF2B5EF4-FFF2-40B4-BE49-F238E27FC236}">
                <a16:creationId xmlns:a16="http://schemas.microsoft.com/office/drawing/2014/main" id="{010356A4-7B47-F3AF-83FB-9E04B3C735B3}"/>
              </a:ext>
            </a:extLst>
          </p:cNvPr>
          <p:cNvGrpSpPr/>
          <p:nvPr/>
        </p:nvGrpSpPr>
        <p:grpSpPr>
          <a:xfrm>
            <a:off x="4544171" y="3928932"/>
            <a:ext cx="1634165" cy="1920796"/>
            <a:chOff x="2898251" y="3928932"/>
            <a:chExt cx="1634165" cy="1920796"/>
          </a:xfrm>
        </p:grpSpPr>
        <p:cxnSp>
          <p:nvCxnSpPr>
            <p:cNvPr id="29" name="直線矢印コネクタ 89">
              <a:extLst>
                <a:ext uri="{FF2B5EF4-FFF2-40B4-BE49-F238E27FC236}">
                  <a16:creationId xmlns:a16="http://schemas.microsoft.com/office/drawing/2014/main" id="{9AABD674-C4AD-ABAB-DB1E-7DF925F3FCFD}"/>
                </a:ext>
              </a:extLst>
            </p:cNvPr>
            <p:cNvCxnSpPr>
              <a:cxnSpLocks/>
            </p:cNvCxnSpPr>
            <p:nvPr/>
          </p:nvCxnSpPr>
          <p:spPr>
            <a:xfrm flipV="1">
              <a:off x="3562933" y="3928932"/>
              <a:ext cx="0" cy="192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765D5F1-649A-9C1B-6183-622D3BD263D1}"/>
                </a:ext>
              </a:extLst>
            </p:cNvPr>
            <p:cNvSpPr/>
            <p:nvPr/>
          </p:nvSpPr>
          <p:spPr>
            <a:xfrm>
              <a:off x="2898251" y="5109033"/>
              <a:ext cx="1634165" cy="369332"/>
            </a:xfrm>
            <a:prstGeom prst="rect">
              <a:avLst/>
            </a:prstGeom>
            <a:solidFill>
              <a:schemeClr val="bg1"/>
            </a:solidFill>
          </p:spPr>
          <p:txBody>
            <a:bodyPr wrap="none">
              <a:spAutoFit/>
            </a:bodyPr>
            <a:lstStyle/>
            <a:p>
              <a:r>
                <a:rPr lang="en-GB" dirty="0"/>
                <a:t>RTP Timestamp</a:t>
              </a:r>
              <a:endParaRPr lang="en-US" dirty="0"/>
            </a:p>
          </p:txBody>
        </p:sp>
      </p:grpSp>
      <p:grpSp>
        <p:nvGrpSpPr>
          <p:cNvPr id="35" name="Group 34">
            <a:extLst>
              <a:ext uri="{FF2B5EF4-FFF2-40B4-BE49-F238E27FC236}">
                <a16:creationId xmlns:a16="http://schemas.microsoft.com/office/drawing/2014/main" id="{AF3355A6-2C38-AEF2-9D3C-D4095499DA15}"/>
              </a:ext>
            </a:extLst>
          </p:cNvPr>
          <p:cNvGrpSpPr/>
          <p:nvPr/>
        </p:nvGrpSpPr>
        <p:grpSpPr>
          <a:xfrm>
            <a:off x="2635799" y="5506941"/>
            <a:ext cx="2568118" cy="369332"/>
            <a:chOff x="3579426" y="5506941"/>
            <a:chExt cx="2813249" cy="369332"/>
          </a:xfrm>
        </p:grpSpPr>
        <p:cxnSp>
          <p:nvCxnSpPr>
            <p:cNvPr id="34" name="Straight Arrow Connector 33">
              <a:extLst>
                <a:ext uri="{FF2B5EF4-FFF2-40B4-BE49-F238E27FC236}">
                  <a16:creationId xmlns:a16="http://schemas.microsoft.com/office/drawing/2014/main" id="{96970F55-0F8E-5BE4-70C0-A9BCF7376A09}"/>
                </a:ext>
              </a:extLst>
            </p:cNvPr>
            <p:cNvCxnSpPr/>
            <p:nvPr/>
          </p:nvCxnSpPr>
          <p:spPr>
            <a:xfrm>
              <a:off x="3579426" y="5691607"/>
              <a:ext cx="2813249" cy="1850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7EFDC67-EF01-B7DD-9279-71B1D36368D9}"/>
                </a:ext>
              </a:extLst>
            </p:cNvPr>
            <p:cNvSpPr/>
            <p:nvPr/>
          </p:nvSpPr>
          <p:spPr>
            <a:xfrm>
              <a:off x="4050228" y="5506941"/>
              <a:ext cx="1947969" cy="369332"/>
            </a:xfrm>
            <a:prstGeom prst="rect">
              <a:avLst/>
            </a:prstGeom>
            <a:solidFill>
              <a:schemeClr val="bg1"/>
            </a:solidFill>
          </p:spPr>
          <p:txBody>
            <a:bodyPr wrap="none">
              <a:spAutoFit/>
            </a:bodyPr>
            <a:lstStyle/>
            <a:p>
              <a:r>
                <a:rPr lang="en-GB" dirty="0"/>
                <a:t>Propagation Delay </a:t>
              </a:r>
              <a:endParaRPr lang="en-US" dirty="0"/>
            </a:p>
          </p:txBody>
        </p:sp>
      </p:grpSp>
      <p:pic>
        <p:nvPicPr>
          <p:cNvPr id="37" name="Picture 4" descr="Satellite, uplink Icon in Material Design">
            <a:extLst>
              <a:ext uri="{FF2B5EF4-FFF2-40B4-BE49-F238E27FC236}">
                <a16:creationId xmlns:a16="http://schemas.microsoft.com/office/drawing/2014/main" id="{1C75AFAD-FC37-A204-B418-A05392CF4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9553" y="2103481"/>
            <a:ext cx="1963111" cy="196311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線矢印コネクタ 88">
            <a:extLst>
              <a:ext uri="{FF2B5EF4-FFF2-40B4-BE49-F238E27FC236}">
                <a16:creationId xmlns:a16="http://schemas.microsoft.com/office/drawing/2014/main" id="{7832C81F-C291-18D7-5C1F-4C8172965C28}"/>
              </a:ext>
            </a:extLst>
          </p:cNvPr>
          <p:cNvCxnSpPr>
            <a:cxnSpLocks/>
          </p:cNvCxnSpPr>
          <p:nvPr/>
        </p:nvCxnSpPr>
        <p:spPr>
          <a:xfrm>
            <a:off x="2840346" y="3589531"/>
            <a:ext cx="595767"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89">
            <a:extLst>
              <a:ext uri="{FF2B5EF4-FFF2-40B4-BE49-F238E27FC236}">
                <a16:creationId xmlns:a16="http://schemas.microsoft.com/office/drawing/2014/main" id="{97BC7B3D-9CBD-0DD4-668C-2838118B9A5F}"/>
              </a:ext>
            </a:extLst>
          </p:cNvPr>
          <p:cNvCxnSpPr>
            <a:cxnSpLocks/>
          </p:cNvCxnSpPr>
          <p:nvPr/>
        </p:nvCxnSpPr>
        <p:spPr>
          <a:xfrm>
            <a:off x="2819400" y="3773015"/>
            <a:ext cx="617993" cy="0"/>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88">
            <a:extLst>
              <a:ext uri="{FF2B5EF4-FFF2-40B4-BE49-F238E27FC236}">
                <a16:creationId xmlns:a16="http://schemas.microsoft.com/office/drawing/2014/main" id="{AA818D7D-A365-82E4-F453-68C5BDDD5FBC}"/>
              </a:ext>
            </a:extLst>
          </p:cNvPr>
          <p:cNvCxnSpPr>
            <a:cxnSpLocks/>
          </p:cNvCxnSpPr>
          <p:nvPr/>
        </p:nvCxnSpPr>
        <p:spPr>
          <a:xfrm>
            <a:off x="796925" y="3588103"/>
            <a:ext cx="615723"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89">
            <a:extLst>
              <a:ext uri="{FF2B5EF4-FFF2-40B4-BE49-F238E27FC236}">
                <a16:creationId xmlns:a16="http://schemas.microsoft.com/office/drawing/2014/main" id="{C05D0E55-C8A2-870C-819A-C19BDF0957BC}"/>
              </a:ext>
            </a:extLst>
          </p:cNvPr>
          <p:cNvCxnSpPr>
            <a:cxnSpLocks/>
          </p:cNvCxnSpPr>
          <p:nvPr/>
        </p:nvCxnSpPr>
        <p:spPr>
          <a:xfrm>
            <a:off x="796925" y="3766071"/>
            <a:ext cx="615723" cy="1397"/>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5" name="Picture 4" descr="é¢é£ç»å">
            <a:extLst>
              <a:ext uri="{FF2B5EF4-FFF2-40B4-BE49-F238E27FC236}">
                <a16:creationId xmlns:a16="http://schemas.microsoft.com/office/drawing/2014/main" id="{14F0473B-A7F7-6172-7D23-8CA4C531D0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1" y="3158553"/>
            <a:ext cx="625663" cy="781466"/>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直線矢印コネクタ 95">
            <a:extLst>
              <a:ext uri="{FF2B5EF4-FFF2-40B4-BE49-F238E27FC236}">
                <a16:creationId xmlns:a16="http://schemas.microsoft.com/office/drawing/2014/main" id="{4EC5A53F-DAEF-23DE-0D31-916584F59A2D}"/>
              </a:ext>
            </a:extLst>
          </p:cNvPr>
          <p:cNvCxnSpPr/>
          <p:nvPr/>
        </p:nvCxnSpPr>
        <p:spPr>
          <a:xfrm flipH="1">
            <a:off x="259325" y="5849728"/>
            <a:ext cx="698445"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96">
            <a:extLst>
              <a:ext uri="{FF2B5EF4-FFF2-40B4-BE49-F238E27FC236}">
                <a16:creationId xmlns:a16="http://schemas.microsoft.com/office/drawing/2014/main" id="{B15D8388-31FB-ACD5-C426-5838769778D2}"/>
              </a:ext>
            </a:extLst>
          </p:cNvPr>
          <p:cNvCxnSpPr/>
          <p:nvPr/>
        </p:nvCxnSpPr>
        <p:spPr>
          <a:xfrm>
            <a:off x="259328" y="5261941"/>
            <a:ext cx="698445"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97">
            <a:extLst>
              <a:ext uri="{FF2B5EF4-FFF2-40B4-BE49-F238E27FC236}">
                <a16:creationId xmlns:a16="http://schemas.microsoft.com/office/drawing/2014/main" id="{27D4BD3F-4D59-9068-AB60-13A53A5B1003}"/>
              </a:ext>
            </a:extLst>
          </p:cNvPr>
          <p:cNvCxnSpPr/>
          <p:nvPr/>
        </p:nvCxnSpPr>
        <p:spPr>
          <a:xfrm>
            <a:off x="259325" y="5572714"/>
            <a:ext cx="698445"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98">
            <a:extLst>
              <a:ext uri="{FF2B5EF4-FFF2-40B4-BE49-F238E27FC236}">
                <a16:creationId xmlns:a16="http://schemas.microsoft.com/office/drawing/2014/main" id="{DCE625DB-6766-021C-3FC8-66B6F507818B}"/>
              </a:ext>
            </a:extLst>
          </p:cNvPr>
          <p:cNvSpPr txBox="1"/>
          <p:nvPr/>
        </p:nvSpPr>
        <p:spPr>
          <a:xfrm>
            <a:off x="1120520" y="5135632"/>
            <a:ext cx="371981" cy="252616"/>
          </a:xfrm>
          <a:prstGeom prst="rect">
            <a:avLst/>
          </a:prstGeom>
          <a:noFill/>
        </p:spPr>
        <p:txBody>
          <a:bodyPr wrap="none" lIns="0" tIns="0" rIns="0" bIns="0" rtlCol="0">
            <a:spAutoFit/>
          </a:bodyPr>
          <a:lstStyle/>
          <a:p>
            <a:pPr>
              <a:lnSpc>
                <a:spcPct val="130000"/>
              </a:lnSpc>
            </a:pPr>
            <a:r>
              <a:rPr kumimoji="1" lang="en-US" altLang="ja-JP" sz="1100" dirty="0"/>
              <a:t>Video</a:t>
            </a:r>
            <a:endParaRPr kumimoji="1" lang="ja-JP" altLang="en-US" sz="1100" dirty="0"/>
          </a:p>
        </p:txBody>
      </p:sp>
      <p:sp>
        <p:nvSpPr>
          <p:cNvPr id="56" name="テキスト ボックス 99">
            <a:extLst>
              <a:ext uri="{FF2B5EF4-FFF2-40B4-BE49-F238E27FC236}">
                <a16:creationId xmlns:a16="http://schemas.microsoft.com/office/drawing/2014/main" id="{15D31888-A34F-93AC-21CC-F67E82F1ABFC}"/>
              </a:ext>
            </a:extLst>
          </p:cNvPr>
          <p:cNvSpPr txBox="1"/>
          <p:nvPr/>
        </p:nvSpPr>
        <p:spPr>
          <a:xfrm>
            <a:off x="1120520" y="5422867"/>
            <a:ext cx="381858" cy="252616"/>
          </a:xfrm>
          <a:prstGeom prst="rect">
            <a:avLst/>
          </a:prstGeom>
          <a:noFill/>
        </p:spPr>
        <p:txBody>
          <a:bodyPr wrap="none" lIns="0" tIns="0" rIns="0" bIns="0" rtlCol="0">
            <a:spAutoFit/>
          </a:bodyPr>
          <a:lstStyle/>
          <a:p>
            <a:pPr>
              <a:lnSpc>
                <a:spcPct val="130000"/>
              </a:lnSpc>
            </a:pPr>
            <a:r>
              <a:rPr kumimoji="1" lang="en-US" altLang="ja-JP" sz="1100" dirty="0"/>
              <a:t>Audio</a:t>
            </a:r>
            <a:endParaRPr kumimoji="1" lang="ja-JP" altLang="en-US" sz="1100" dirty="0"/>
          </a:p>
        </p:txBody>
      </p:sp>
      <p:sp>
        <p:nvSpPr>
          <p:cNvPr id="57" name="テキスト ボックス 100">
            <a:extLst>
              <a:ext uri="{FF2B5EF4-FFF2-40B4-BE49-F238E27FC236}">
                <a16:creationId xmlns:a16="http://schemas.microsoft.com/office/drawing/2014/main" id="{CB4F6F5C-EDE1-C19A-5D7C-7C09A5996437}"/>
              </a:ext>
            </a:extLst>
          </p:cNvPr>
          <p:cNvSpPr txBox="1"/>
          <p:nvPr/>
        </p:nvSpPr>
        <p:spPr>
          <a:xfrm>
            <a:off x="1120511" y="5710108"/>
            <a:ext cx="237014" cy="252616"/>
          </a:xfrm>
          <a:prstGeom prst="rect">
            <a:avLst/>
          </a:prstGeom>
          <a:noFill/>
        </p:spPr>
        <p:txBody>
          <a:bodyPr wrap="none" lIns="0" tIns="0" rIns="0" bIns="0" rtlCol="0">
            <a:spAutoFit/>
          </a:bodyPr>
          <a:lstStyle/>
          <a:p>
            <a:pPr>
              <a:lnSpc>
                <a:spcPct val="130000"/>
              </a:lnSpc>
            </a:pPr>
            <a:r>
              <a:rPr kumimoji="1" lang="en-US" altLang="ja-JP" sz="1100" dirty="0"/>
              <a:t>PTP</a:t>
            </a:r>
            <a:endParaRPr kumimoji="1" lang="ja-JP" altLang="en-US" sz="1100" dirty="0"/>
          </a:p>
        </p:txBody>
      </p:sp>
      <p:cxnSp>
        <p:nvCxnSpPr>
          <p:cNvPr id="65" name="直線矢印コネクタ 87">
            <a:extLst>
              <a:ext uri="{FF2B5EF4-FFF2-40B4-BE49-F238E27FC236}">
                <a16:creationId xmlns:a16="http://schemas.microsoft.com/office/drawing/2014/main" id="{C9B66310-A80D-EEF2-E527-C44208EED97A}"/>
              </a:ext>
            </a:extLst>
          </p:cNvPr>
          <p:cNvCxnSpPr/>
          <p:nvPr/>
        </p:nvCxnSpPr>
        <p:spPr>
          <a:xfrm flipH="1">
            <a:off x="5203920" y="3773132"/>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87">
            <a:extLst>
              <a:ext uri="{FF2B5EF4-FFF2-40B4-BE49-F238E27FC236}">
                <a16:creationId xmlns:a16="http://schemas.microsoft.com/office/drawing/2014/main" id="{B9D991FE-425D-A00E-4091-77F89EF51F29}"/>
              </a:ext>
            </a:extLst>
          </p:cNvPr>
          <p:cNvCxnSpPr/>
          <p:nvPr/>
        </p:nvCxnSpPr>
        <p:spPr>
          <a:xfrm flipH="1">
            <a:off x="5203920" y="3585286"/>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88">
            <a:extLst>
              <a:ext uri="{FF2B5EF4-FFF2-40B4-BE49-F238E27FC236}">
                <a16:creationId xmlns:a16="http://schemas.microsoft.com/office/drawing/2014/main" id="{BCE8CA6E-1B13-53B1-F6E8-696DD8294217}"/>
              </a:ext>
            </a:extLst>
          </p:cNvPr>
          <p:cNvCxnSpPr>
            <a:cxnSpLocks/>
          </p:cNvCxnSpPr>
          <p:nvPr/>
        </p:nvCxnSpPr>
        <p:spPr>
          <a:xfrm>
            <a:off x="5305318" y="3587764"/>
            <a:ext cx="595767"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89">
            <a:extLst>
              <a:ext uri="{FF2B5EF4-FFF2-40B4-BE49-F238E27FC236}">
                <a16:creationId xmlns:a16="http://schemas.microsoft.com/office/drawing/2014/main" id="{E3545D9C-01D5-E28E-91A4-6F3AAA2C0DD1}"/>
              </a:ext>
            </a:extLst>
          </p:cNvPr>
          <p:cNvCxnSpPr>
            <a:cxnSpLocks/>
          </p:cNvCxnSpPr>
          <p:nvPr/>
        </p:nvCxnSpPr>
        <p:spPr>
          <a:xfrm>
            <a:off x="5284372" y="3771248"/>
            <a:ext cx="617993" cy="0"/>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87">
            <a:extLst>
              <a:ext uri="{FF2B5EF4-FFF2-40B4-BE49-F238E27FC236}">
                <a16:creationId xmlns:a16="http://schemas.microsoft.com/office/drawing/2014/main" id="{A3192A0C-18A6-E368-EBC1-C00A0D3B497A}"/>
              </a:ext>
            </a:extLst>
          </p:cNvPr>
          <p:cNvCxnSpPr>
            <a:cxnSpLocks/>
          </p:cNvCxnSpPr>
          <p:nvPr/>
        </p:nvCxnSpPr>
        <p:spPr>
          <a:xfrm flipH="1">
            <a:off x="7337520" y="3773132"/>
            <a:ext cx="2622033"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87">
            <a:extLst>
              <a:ext uri="{FF2B5EF4-FFF2-40B4-BE49-F238E27FC236}">
                <a16:creationId xmlns:a16="http://schemas.microsoft.com/office/drawing/2014/main" id="{A592D48A-D8F0-3822-D7A7-6AB422DE76A3}"/>
              </a:ext>
            </a:extLst>
          </p:cNvPr>
          <p:cNvCxnSpPr>
            <a:cxnSpLocks/>
          </p:cNvCxnSpPr>
          <p:nvPr/>
        </p:nvCxnSpPr>
        <p:spPr>
          <a:xfrm flipH="1">
            <a:off x="7337520" y="3585286"/>
            <a:ext cx="2622033"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88">
            <a:extLst>
              <a:ext uri="{FF2B5EF4-FFF2-40B4-BE49-F238E27FC236}">
                <a16:creationId xmlns:a16="http://schemas.microsoft.com/office/drawing/2014/main" id="{4F0B4674-416B-8F56-8C79-728396C1BEED}"/>
              </a:ext>
            </a:extLst>
          </p:cNvPr>
          <p:cNvCxnSpPr>
            <a:cxnSpLocks/>
          </p:cNvCxnSpPr>
          <p:nvPr/>
        </p:nvCxnSpPr>
        <p:spPr>
          <a:xfrm>
            <a:off x="7438918" y="3587764"/>
            <a:ext cx="2520635"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89">
            <a:extLst>
              <a:ext uri="{FF2B5EF4-FFF2-40B4-BE49-F238E27FC236}">
                <a16:creationId xmlns:a16="http://schemas.microsoft.com/office/drawing/2014/main" id="{6FF1B960-BEA4-4ECA-E3F3-DD018404D632}"/>
              </a:ext>
            </a:extLst>
          </p:cNvPr>
          <p:cNvCxnSpPr>
            <a:cxnSpLocks/>
          </p:cNvCxnSpPr>
          <p:nvPr/>
        </p:nvCxnSpPr>
        <p:spPr>
          <a:xfrm>
            <a:off x="7417972" y="3771248"/>
            <a:ext cx="2541581" cy="1767"/>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E3F84670-6D10-D7CA-B030-17083F3EBF39}"/>
              </a:ext>
            </a:extLst>
          </p:cNvPr>
          <p:cNvSpPr/>
          <p:nvPr/>
        </p:nvSpPr>
        <p:spPr>
          <a:xfrm>
            <a:off x="7561325" y="3061669"/>
            <a:ext cx="860395" cy="5974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600" dirty="0">
                <a:solidFill>
                  <a:schemeClr val="tx1"/>
                </a:solidFill>
              </a:rPr>
              <a:t>HDR&lt;&gt;SDR</a:t>
            </a:r>
          </a:p>
        </p:txBody>
      </p:sp>
      <p:sp>
        <p:nvSpPr>
          <p:cNvPr id="10" name="Rounded Rectangle 9">
            <a:extLst>
              <a:ext uri="{FF2B5EF4-FFF2-40B4-BE49-F238E27FC236}">
                <a16:creationId xmlns:a16="http://schemas.microsoft.com/office/drawing/2014/main" id="{76E6A755-B687-7A6E-2D04-2A097D6E8AE4}"/>
              </a:ext>
            </a:extLst>
          </p:cNvPr>
          <p:cNvSpPr/>
          <p:nvPr/>
        </p:nvSpPr>
        <p:spPr>
          <a:xfrm>
            <a:off x="8746276" y="3052516"/>
            <a:ext cx="860395" cy="5974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600" dirty="0">
                <a:solidFill>
                  <a:schemeClr val="tx1"/>
                </a:solidFill>
              </a:rPr>
              <a:t>UHD&lt;&gt;HD</a:t>
            </a:r>
          </a:p>
        </p:txBody>
      </p:sp>
      <p:grpSp>
        <p:nvGrpSpPr>
          <p:cNvPr id="17" name="Group 16">
            <a:extLst>
              <a:ext uri="{FF2B5EF4-FFF2-40B4-BE49-F238E27FC236}">
                <a16:creationId xmlns:a16="http://schemas.microsoft.com/office/drawing/2014/main" id="{BDA34AFD-48AD-095B-D8D6-7CAA8F8E7E61}"/>
              </a:ext>
            </a:extLst>
          </p:cNvPr>
          <p:cNvGrpSpPr/>
          <p:nvPr/>
        </p:nvGrpSpPr>
        <p:grpSpPr>
          <a:xfrm>
            <a:off x="7832209" y="1964438"/>
            <a:ext cx="1227644" cy="1120598"/>
            <a:chOff x="7061784" y="5388248"/>
            <a:chExt cx="1227644" cy="1120598"/>
          </a:xfrm>
        </p:grpSpPr>
        <p:cxnSp>
          <p:nvCxnSpPr>
            <p:cNvPr id="12" name="直線矢印コネクタ 89">
              <a:extLst>
                <a:ext uri="{FF2B5EF4-FFF2-40B4-BE49-F238E27FC236}">
                  <a16:creationId xmlns:a16="http://schemas.microsoft.com/office/drawing/2014/main" id="{682D1206-F082-2F8B-2282-02D82B5154B9}"/>
                </a:ext>
              </a:extLst>
            </p:cNvPr>
            <p:cNvCxnSpPr>
              <a:cxnSpLocks/>
            </p:cNvCxnSpPr>
            <p:nvPr/>
          </p:nvCxnSpPr>
          <p:spPr>
            <a:xfrm flipV="1">
              <a:off x="7679053" y="5388248"/>
              <a:ext cx="0" cy="112059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47B7A3-5ADA-4548-81CF-7448064B9167}"/>
                </a:ext>
              </a:extLst>
            </p:cNvPr>
            <p:cNvSpPr/>
            <p:nvPr/>
          </p:nvSpPr>
          <p:spPr>
            <a:xfrm>
              <a:off x="7061784" y="5496034"/>
              <a:ext cx="1227644" cy="646331"/>
            </a:xfrm>
            <a:prstGeom prst="rect">
              <a:avLst/>
            </a:prstGeom>
            <a:solidFill>
              <a:schemeClr val="bg1"/>
            </a:solidFill>
          </p:spPr>
          <p:txBody>
            <a:bodyPr wrap="none">
              <a:spAutoFit/>
            </a:bodyPr>
            <a:lstStyle/>
            <a:p>
              <a:pPr algn="ctr"/>
              <a:r>
                <a:rPr lang="en-GB" dirty="0"/>
                <a:t>RTP </a:t>
              </a:r>
            </a:p>
            <a:p>
              <a:pPr algn="ctr"/>
              <a:r>
                <a:rPr lang="en-GB" dirty="0"/>
                <a:t>Timestamp</a:t>
              </a:r>
              <a:endParaRPr lang="en-US" dirty="0"/>
            </a:p>
          </p:txBody>
        </p:sp>
      </p:grpSp>
      <p:grpSp>
        <p:nvGrpSpPr>
          <p:cNvPr id="20" name="Group 19">
            <a:extLst>
              <a:ext uri="{FF2B5EF4-FFF2-40B4-BE49-F238E27FC236}">
                <a16:creationId xmlns:a16="http://schemas.microsoft.com/office/drawing/2014/main" id="{5E576825-392A-B2D0-B77A-05FDAC35FC37}"/>
              </a:ext>
            </a:extLst>
          </p:cNvPr>
          <p:cNvGrpSpPr/>
          <p:nvPr/>
        </p:nvGrpSpPr>
        <p:grpSpPr>
          <a:xfrm>
            <a:off x="9104491" y="1964440"/>
            <a:ext cx="1227644" cy="1067721"/>
            <a:chOff x="7113529" y="5373079"/>
            <a:chExt cx="1227644" cy="1041920"/>
          </a:xfrm>
        </p:grpSpPr>
        <p:cxnSp>
          <p:nvCxnSpPr>
            <p:cNvPr id="21" name="直線矢印コネクタ 89">
              <a:extLst>
                <a:ext uri="{FF2B5EF4-FFF2-40B4-BE49-F238E27FC236}">
                  <a16:creationId xmlns:a16="http://schemas.microsoft.com/office/drawing/2014/main" id="{61D528E4-EDDD-4D47-8F35-4AD36848F97D}"/>
                </a:ext>
              </a:extLst>
            </p:cNvPr>
            <p:cNvCxnSpPr>
              <a:cxnSpLocks/>
            </p:cNvCxnSpPr>
            <p:nvPr/>
          </p:nvCxnSpPr>
          <p:spPr>
            <a:xfrm flipH="1" flipV="1">
              <a:off x="7679054" y="5373079"/>
              <a:ext cx="4278" cy="104192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52AD7F2-9668-EF46-33C3-5246C8BCE899}"/>
                </a:ext>
              </a:extLst>
            </p:cNvPr>
            <p:cNvSpPr/>
            <p:nvPr/>
          </p:nvSpPr>
          <p:spPr>
            <a:xfrm>
              <a:off x="7113529" y="5473040"/>
              <a:ext cx="1227644" cy="646331"/>
            </a:xfrm>
            <a:prstGeom prst="rect">
              <a:avLst/>
            </a:prstGeom>
            <a:solidFill>
              <a:schemeClr val="bg1"/>
            </a:solidFill>
          </p:spPr>
          <p:txBody>
            <a:bodyPr wrap="none">
              <a:spAutoFit/>
            </a:bodyPr>
            <a:lstStyle/>
            <a:p>
              <a:pPr algn="ctr"/>
              <a:r>
                <a:rPr lang="en-GB" dirty="0"/>
                <a:t>RTP </a:t>
              </a:r>
            </a:p>
            <a:p>
              <a:pPr algn="ctr"/>
              <a:r>
                <a:rPr lang="en-GB" dirty="0"/>
                <a:t>Timestamp</a:t>
              </a:r>
              <a:endParaRPr lang="en-US" dirty="0"/>
            </a:p>
          </p:txBody>
        </p:sp>
      </p:grpSp>
      <p:cxnSp>
        <p:nvCxnSpPr>
          <p:cNvPr id="26" name="直線矢印コネクタ 89">
            <a:extLst>
              <a:ext uri="{FF2B5EF4-FFF2-40B4-BE49-F238E27FC236}">
                <a16:creationId xmlns:a16="http://schemas.microsoft.com/office/drawing/2014/main" id="{202B80A9-8C1A-E699-3E0F-6C10C5D00D71}"/>
              </a:ext>
            </a:extLst>
          </p:cNvPr>
          <p:cNvCxnSpPr>
            <a:cxnSpLocks/>
          </p:cNvCxnSpPr>
          <p:nvPr/>
        </p:nvCxnSpPr>
        <p:spPr>
          <a:xfrm flipH="1" flipV="1">
            <a:off x="7190053" y="3928932"/>
            <a:ext cx="16492" cy="192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89">
            <a:extLst>
              <a:ext uri="{FF2B5EF4-FFF2-40B4-BE49-F238E27FC236}">
                <a16:creationId xmlns:a16="http://schemas.microsoft.com/office/drawing/2014/main" id="{884AC6B0-EE99-4B1A-B083-6846365C82E1}"/>
              </a:ext>
            </a:extLst>
          </p:cNvPr>
          <p:cNvCxnSpPr>
            <a:cxnSpLocks/>
          </p:cNvCxnSpPr>
          <p:nvPr/>
        </p:nvCxnSpPr>
        <p:spPr>
          <a:xfrm flipV="1">
            <a:off x="9796093" y="3928932"/>
            <a:ext cx="0" cy="192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22E176E4-F660-4180-712C-31DDDFFA68AC}"/>
              </a:ext>
            </a:extLst>
          </p:cNvPr>
          <p:cNvGrpSpPr/>
          <p:nvPr/>
        </p:nvGrpSpPr>
        <p:grpSpPr>
          <a:xfrm>
            <a:off x="7223039" y="5506941"/>
            <a:ext cx="2568118" cy="369332"/>
            <a:chOff x="3579426" y="5506941"/>
            <a:chExt cx="2813249" cy="369332"/>
          </a:xfrm>
        </p:grpSpPr>
        <p:cxnSp>
          <p:nvCxnSpPr>
            <p:cNvPr id="39" name="Straight Arrow Connector 38">
              <a:extLst>
                <a:ext uri="{FF2B5EF4-FFF2-40B4-BE49-F238E27FC236}">
                  <a16:creationId xmlns:a16="http://schemas.microsoft.com/office/drawing/2014/main" id="{42750A8E-9511-36A7-1090-0DE51A7D20CF}"/>
                </a:ext>
              </a:extLst>
            </p:cNvPr>
            <p:cNvCxnSpPr/>
            <p:nvPr/>
          </p:nvCxnSpPr>
          <p:spPr>
            <a:xfrm>
              <a:off x="3579426" y="5691607"/>
              <a:ext cx="2813249" cy="1850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020034A-3A5D-3380-BEB6-CFD9E3880B63}"/>
                </a:ext>
              </a:extLst>
            </p:cNvPr>
            <p:cNvSpPr/>
            <p:nvPr/>
          </p:nvSpPr>
          <p:spPr>
            <a:xfrm>
              <a:off x="4050228" y="5506941"/>
              <a:ext cx="1947969" cy="369332"/>
            </a:xfrm>
            <a:prstGeom prst="rect">
              <a:avLst/>
            </a:prstGeom>
            <a:solidFill>
              <a:schemeClr val="bg1"/>
            </a:solidFill>
          </p:spPr>
          <p:txBody>
            <a:bodyPr wrap="none">
              <a:spAutoFit/>
            </a:bodyPr>
            <a:lstStyle/>
            <a:p>
              <a:r>
                <a:rPr lang="en-GB" dirty="0"/>
                <a:t>Propagation Delay </a:t>
              </a:r>
              <a:endParaRPr lang="en-US" dirty="0"/>
            </a:p>
          </p:txBody>
        </p:sp>
      </p:grpSp>
      <p:sp>
        <p:nvSpPr>
          <p:cNvPr id="47" name="Rectangle 46">
            <a:extLst>
              <a:ext uri="{FF2B5EF4-FFF2-40B4-BE49-F238E27FC236}">
                <a16:creationId xmlns:a16="http://schemas.microsoft.com/office/drawing/2014/main" id="{8BA837C1-AD38-D1B3-36E9-491FC297E508}"/>
              </a:ext>
            </a:extLst>
          </p:cNvPr>
          <p:cNvSpPr/>
          <p:nvPr/>
        </p:nvSpPr>
        <p:spPr>
          <a:xfrm>
            <a:off x="8289301" y="4690742"/>
            <a:ext cx="505267" cy="923330"/>
          </a:xfrm>
          <a:prstGeom prst="rect">
            <a:avLst/>
          </a:prstGeom>
          <a:noFill/>
        </p:spPr>
        <p:txBody>
          <a:bodyPr wrap="non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a:t>
            </a:r>
          </a:p>
        </p:txBody>
      </p:sp>
      <p:sp>
        <p:nvSpPr>
          <p:cNvPr id="2" name="角丸四角形 82">
            <a:extLst>
              <a:ext uri="{FF2B5EF4-FFF2-40B4-BE49-F238E27FC236}">
                <a16:creationId xmlns:a16="http://schemas.microsoft.com/office/drawing/2014/main" id="{F2F843B9-D199-8EA0-9754-060BBF4039F0}"/>
              </a:ext>
            </a:extLst>
          </p:cNvPr>
          <p:cNvSpPr/>
          <p:nvPr/>
        </p:nvSpPr>
        <p:spPr>
          <a:xfrm>
            <a:off x="5458201" y="1682225"/>
            <a:ext cx="2365705" cy="64636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PTP</a:t>
            </a:r>
            <a:r>
              <a:rPr kumimoji="1" lang="ja-JP" altLang="en-US" dirty="0"/>
              <a:t> </a:t>
            </a:r>
            <a:r>
              <a:rPr kumimoji="1" lang="en-US" altLang="ja-JP" dirty="0"/>
              <a:t>Master</a:t>
            </a:r>
            <a:endParaRPr kumimoji="1" lang="ja-JP" altLang="en-US" dirty="0"/>
          </a:p>
        </p:txBody>
      </p:sp>
      <p:pic>
        <p:nvPicPr>
          <p:cNvPr id="11" name="Picture 10" descr="Logo, company name&#10;&#10;Description automatically generated">
            <a:extLst>
              <a:ext uri="{FF2B5EF4-FFF2-40B4-BE49-F238E27FC236}">
                <a16:creationId xmlns:a16="http://schemas.microsoft.com/office/drawing/2014/main" id="{0A88CF09-1035-4564-F9E4-7C305B5BCD09}"/>
              </a:ext>
            </a:extLst>
          </p:cNvPr>
          <p:cNvPicPr>
            <a:picLocks noChangeAspect="1"/>
          </p:cNvPicPr>
          <p:nvPr/>
        </p:nvPicPr>
        <p:blipFill>
          <a:blip r:embed="rId8"/>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7110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3"/>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42"/>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1000" fill="hold"/>
                                        <p:tgtEl>
                                          <p:spTgt spid="41"/>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1000" fill="hold"/>
                                        <p:tgtEl>
                                          <p:spTgt spid="44"/>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68"/>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1000" fill="hold"/>
                                        <p:tgtEl>
                                          <p:spTgt spid="67"/>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1000" fill="hold"/>
                                        <p:tgtEl>
                                          <p:spTgt spid="72"/>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0"/>
                                  </p:stCondLst>
                                  <p:childTnLst>
                                    <p:anim calcmode="discrete" valueType="str">
                                      <p:cBhvr>
                                        <p:cTn id="20" dur="1000" fill="hold"/>
                                        <p:tgtEl>
                                          <p:spTgt spid="71"/>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V Delay.mp4" descr="AV Delay.mp4">
            <a:hlinkClick r:id="" action="ppaction://media"/>
            <a:extLst>
              <a:ext uri="{FF2B5EF4-FFF2-40B4-BE49-F238E27FC236}">
                <a16:creationId xmlns:a16="http://schemas.microsoft.com/office/drawing/2014/main" id="{694DCCA7-1B0A-9EE0-3B75-863D886039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5919" y="1802518"/>
            <a:ext cx="8091004" cy="4551190"/>
          </a:xfrm>
          <a:prstGeom prst="rect">
            <a:avLst/>
          </a:prstGeom>
        </p:spPr>
      </p:pic>
      <p:grpSp>
        <p:nvGrpSpPr>
          <p:cNvPr id="18" name="Group 17">
            <a:extLst>
              <a:ext uri="{FF2B5EF4-FFF2-40B4-BE49-F238E27FC236}">
                <a16:creationId xmlns:a16="http://schemas.microsoft.com/office/drawing/2014/main" id="{55DA59FF-BB8C-A8E1-BC17-CBB2AFC0CC5A}"/>
              </a:ext>
            </a:extLst>
          </p:cNvPr>
          <p:cNvGrpSpPr/>
          <p:nvPr/>
        </p:nvGrpSpPr>
        <p:grpSpPr>
          <a:xfrm>
            <a:off x="9000690" y="1371600"/>
            <a:ext cx="3191310" cy="5486400"/>
            <a:chOff x="9000690" y="1371600"/>
            <a:chExt cx="3191310" cy="5486400"/>
          </a:xfrm>
        </p:grpSpPr>
        <p:sp>
          <p:nvSpPr>
            <p:cNvPr id="2" name="Rectangle 1">
              <a:extLst>
                <a:ext uri="{FF2B5EF4-FFF2-40B4-BE49-F238E27FC236}">
                  <a16:creationId xmlns:a16="http://schemas.microsoft.com/office/drawing/2014/main" id="{259FA9F9-1821-E1CD-F33C-B320D0F29382}"/>
                </a:ext>
              </a:extLst>
            </p:cNvPr>
            <p:cNvSpPr/>
            <p:nvPr/>
          </p:nvSpPr>
          <p:spPr>
            <a:xfrm>
              <a:off x="9000690" y="1371600"/>
              <a:ext cx="3191310" cy="5486400"/>
            </a:xfrm>
            <a:prstGeom prst="rect">
              <a:avLst/>
            </a:prstGeom>
            <a:gradFill flip="none" rotWithShape="1">
              <a:gsLst>
                <a:gs pos="0">
                  <a:srgbClr val="1B3975"/>
                </a:gs>
                <a:gs pos="100000">
                  <a:srgbClr val="008F8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430BEA-D2BB-F73D-7D8A-74833B1FD22A}"/>
                </a:ext>
              </a:extLst>
            </p:cNvPr>
            <p:cNvPicPr>
              <a:picLocks noChangeAspect="1"/>
            </p:cNvPicPr>
            <p:nvPr/>
          </p:nvPicPr>
          <p:blipFill>
            <a:blip r:embed="rId6">
              <a:alphaModFix amt="25000"/>
            </a:blip>
            <a:stretch>
              <a:fillRect/>
            </a:stretch>
          </p:blipFill>
          <p:spPr>
            <a:xfrm>
              <a:off x="9397077" y="5140440"/>
              <a:ext cx="1956723" cy="1289658"/>
            </a:xfrm>
            <a:prstGeom prst="parallelogram">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7272785D-3B7E-3211-7FF5-B809098B9AC4}"/>
                </a:ext>
              </a:extLst>
            </p:cNvPr>
            <p:cNvPicPr>
              <a:picLocks noChangeAspect="1"/>
            </p:cNvPicPr>
            <p:nvPr/>
          </p:nvPicPr>
          <p:blipFill>
            <a:blip r:embed="rId6">
              <a:alphaModFix amt="25000"/>
            </a:blip>
            <a:stretch>
              <a:fillRect/>
            </a:stretch>
          </p:blipFill>
          <p:spPr>
            <a:xfrm>
              <a:off x="10372291" y="3718691"/>
              <a:ext cx="1443790" cy="951589"/>
            </a:xfrm>
            <a:prstGeom prst="parallelogram">
              <a:avLst/>
            </a:prstGeom>
            <a:effectLst>
              <a:outerShdw blurRad="76200" dir="18900000" sy="23000" kx="-1200000" algn="bl" rotWithShape="0">
                <a:prstClr val="black">
                  <a:alpha val="20000"/>
                </a:prstClr>
              </a:outerShdw>
            </a:effectLst>
          </p:spPr>
        </p:pic>
      </p:grpSp>
      <p:sp>
        <p:nvSpPr>
          <p:cNvPr id="12" name="Title 2">
            <a:extLst>
              <a:ext uri="{FF2B5EF4-FFF2-40B4-BE49-F238E27FC236}">
                <a16:creationId xmlns:a16="http://schemas.microsoft.com/office/drawing/2014/main" id="{3F2A804F-913A-9B63-2713-44211B5A40EE}"/>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sp>
        <p:nvSpPr>
          <p:cNvPr id="7" name="Content Placeholder 1">
            <a:extLst>
              <a:ext uri="{FF2B5EF4-FFF2-40B4-BE49-F238E27FC236}">
                <a16:creationId xmlns:a16="http://schemas.microsoft.com/office/drawing/2014/main" id="{8766B145-8486-085F-CCBA-9AFFE27B3BAE}"/>
              </a:ext>
            </a:extLst>
          </p:cNvPr>
          <p:cNvSpPr txBox="1">
            <a:spLocks/>
          </p:cNvSpPr>
          <p:nvPr/>
        </p:nvSpPr>
        <p:spPr>
          <a:xfrm>
            <a:off x="9469150" y="1604109"/>
            <a:ext cx="2189083" cy="4948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3BF"/>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0093BF"/>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93BF"/>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0093BF"/>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Day-to-Day Operations</a:t>
            </a:r>
            <a:endParaRPr lang="en-US" sz="900" dirty="0">
              <a:solidFill>
                <a:schemeClr val="bg1"/>
              </a:solidFill>
            </a:endParaRPr>
          </a:p>
          <a:p>
            <a:r>
              <a:rPr lang="en-US" sz="1800" dirty="0">
                <a:solidFill>
                  <a:schemeClr val="bg1"/>
                </a:solidFill>
              </a:rPr>
              <a:t>Using an IP AV Delay test pattern allows broadcasters to accurately identify the AV Delay.</a:t>
            </a:r>
          </a:p>
          <a:p>
            <a:r>
              <a:rPr lang="en-US" sz="1800" dirty="0">
                <a:solidFill>
                  <a:schemeClr val="bg1"/>
                </a:solidFill>
              </a:rPr>
              <a:t>The IP AV Delay Graph displays the Audio Lead/Lag for each individual audio channel.</a:t>
            </a:r>
          </a:p>
        </p:txBody>
      </p:sp>
      <p:sp>
        <p:nvSpPr>
          <p:cNvPr id="5" name="Rectangle 4">
            <a:extLst>
              <a:ext uri="{FF2B5EF4-FFF2-40B4-BE49-F238E27FC236}">
                <a16:creationId xmlns:a16="http://schemas.microsoft.com/office/drawing/2014/main" id="{3F26B4A9-042D-EEBF-7334-32433C7C0E98}"/>
              </a:ext>
            </a:extLst>
          </p:cNvPr>
          <p:cNvSpPr/>
          <p:nvPr/>
        </p:nvSpPr>
        <p:spPr>
          <a:xfrm>
            <a:off x="1191998" y="4670280"/>
            <a:ext cx="2407519" cy="369332"/>
          </a:xfrm>
          <a:prstGeom prst="rect">
            <a:avLst/>
          </a:prstGeom>
          <a:solidFill>
            <a:schemeClr val="accent4">
              <a:lumMod val="20000"/>
              <a:lumOff val="80000"/>
            </a:schemeClr>
          </a:solidFill>
        </p:spPr>
        <p:txBody>
          <a:bodyPr wrap="none">
            <a:spAutoFit/>
          </a:bodyPr>
          <a:lstStyle/>
          <a:p>
            <a:pPr algn="ctr"/>
            <a:r>
              <a:rPr lang="en-US" dirty="0"/>
              <a:t>IP AV Delay Test Pattern</a:t>
            </a:r>
          </a:p>
        </p:txBody>
      </p:sp>
      <p:sp>
        <p:nvSpPr>
          <p:cNvPr id="6" name="Rectangle 5">
            <a:extLst>
              <a:ext uri="{FF2B5EF4-FFF2-40B4-BE49-F238E27FC236}">
                <a16:creationId xmlns:a16="http://schemas.microsoft.com/office/drawing/2014/main" id="{243367D2-31EF-45C3-1999-610C083AFD94}"/>
              </a:ext>
            </a:extLst>
          </p:cNvPr>
          <p:cNvSpPr/>
          <p:nvPr/>
        </p:nvSpPr>
        <p:spPr>
          <a:xfrm>
            <a:off x="1800463" y="2778000"/>
            <a:ext cx="1190582" cy="369332"/>
          </a:xfrm>
          <a:prstGeom prst="rect">
            <a:avLst/>
          </a:prstGeom>
          <a:solidFill>
            <a:schemeClr val="accent4">
              <a:lumMod val="20000"/>
              <a:lumOff val="80000"/>
            </a:schemeClr>
          </a:solidFill>
        </p:spPr>
        <p:txBody>
          <a:bodyPr wrap="none">
            <a:spAutoFit/>
          </a:bodyPr>
          <a:lstStyle/>
          <a:p>
            <a:pPr algn="ctr"/>
            <a:r>
              <a:rPr lang="en-US" dirty="0"/>
              <a:t>Audio Bars</a:t>
            </a:r>
          </a:p>
        </p:txBody>
      </p:sp>
      <p:sp>
        <p:nvSpPr>
          <p:cNvPr id="8" name="Rectangle 7">
            <a:extLst>
              <a:ext uri="{FF2B5EF4-FFF2-40B4-BE49-F238E27FC236}">
                <a16:creationId xmlns:a16="http://schemas.microsoft.com/office/drawing/2014/main" id="{92924D64-BE12-D7CC-15D5-01CF97A989E8}"/>
              </a:ext>
            </a:extLst>
          </p:cNvPr>
          <p:cNvSpPr/>
          <p:nvPr/>
        </p:nvSpPr>
        <p:spPr>
          <a:xfrm>
            <a:off x="6222623" y="4078113"/>
            <a:ext cx="1871218" cy="369332"/>
          </a:xfrm>
          <a:prstGeom prst="rect">
            <a:avLst/>
          </a:prstGeom>
          <a:solidFill>
            <a:schemeClr val="accent4">
              <a:lumMod val="20000"/>
              <a:lumOff val="80000"/>
            </a:schemeClr>
          </a:solidFill>
        </p:spPr>
        <p:txBody>
          <a:bodyPr wrap="none">
            <a:spAutoFit/>
          </a:bodyPr>
          <a:lstStyle/>
          <a:p>
            <a:pPr algn="ctr"/>
            <a:r>
              <a:rPr lang="en-US" dirty="0"/>
              <a:t>IP AV Delay Graph</a:t>
            </a:r>
          </a:p>
        </p:txBody>
      </p:sp>
      <p:pic>
        <p:nvPicPr>
          <p:cNvPr id="4" name="Picture 3" descr="Logo, company name&#10;&#10;Description automatically generated">
            <a:extLst>
              <a:ext uri="{FF2B5EF4-FFF2-40B4-BE49-F238E27FC236}">
                <a16:creationId xmlns:a16="http://schemas.microsoft.com/office/drawing/2014/main" id="{A364139A-6E76-9B15-5B2A-628657287784}"/>
              </a:ext>
            </a:extLst>
          </p:cNvPr>
          <p:cNvPicPr>
            <a:picLocks noChangeAspect="1"/>
          </p:cNvPicPr>
          <p:nvPr/>
        </p:nvPicPr>
        <p:blipFill>
          <a:blip r:embed="rId7"/>
          <a:stretch>
            <a:fillRect/>
          </a:stretch>
        </p:blipFill>
        <p:spPr>
          <a:xfrm>
            <a:off x="188409" y="434445"/>
            <a:ext cx="2140999" cy="493184"/>
          </a:xfrm>
          <a:prstGeom prst="rect">
            <a:avLst/>
          </a:prstGeom>
        </p:spPr>
      </p:pic>
    </p:spTree>
    <p:extLst>
      <p:ext uri="{BB962C8B-B14F-4D97-AF65-F5344CB8AC3E}">
        <p14:creationId xmlns:p14="http://schemas.microsoft.com/office/powerpoint/2010/main" val="7817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253"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3B69E1E-ACC5-0855-8FDE-90AFA30DA05D}"/>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5" name="Picture 4" descr="A screenshot of a computer&#10;&#10;Description automatically generated with medium confidence">
            <a:extLst>
              <a:ext uri="{FF2B5EF4-FFF2-40B4-BE49-F238E27FC236}">
                <a16:creationId xmlns:a16="http://schemas.microsoft.com/office/drawing/2014/main" id="{861C178A-6E24-83F0-9E84-2242C05F35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519558" y="1598095"/>
            <a:ext cx="7152884" cy="4023498"/>
          </a:xfrm>
          <a:prstGeom prst="rect">
            <a:avLst/>
          </a:prstGeom>
        </p:spPr>
      </p:pic>
      <p:sp>
        <p:nvSpPr>
          <p:cNvPr id="3" name="TextBox 2">
            <a:extLst>
              <a:ext uri="{FF2B5EF4-FFF2-40B4-BE49-F238E27FC236}">
                <a16:creationId xmlns:a16="http://schemas.microsoft.com/office/drawing/2014/main" id="{74C73F21-3D06-5BB5-4B00-CD557ADC1DAD}"/>
              </a:ext>
            </a:extLst>
          </p:cNvPr>
          <p:cNvSpPr txBox="1"/>
          <p:nvPr/>
        </p:nvSpPr>
        <p:spPr>
          <a:xfrm>
            <a:off x="5061838" y="5865644"/>
            <a:ext cx="2277895" cy="369332"/>
          </a:xfrm>
          <a:prstGeom prst="rect">
            <a:avLst/>
          </a:prstGeom>
          <a:noFill/>
        </p:spPr>
        <p:txBody>
          <a:bodyPr wrap="square">
            <a:spAutoFit/>
          </a:bodyPr>
          <a:lstStyle/>
          <a:p>
            <a:pPr algn="ctr"/>
            <a:r>
              <a:rPr lang="en-US" b="1" dirty="0"/>
              <a:t>AV Delay</a:t>
            </a:r>
            <a:endParaRPr lang="en-US" sz="1800" b="1" dirty="0"/>
          </a:p>
        </p:txBody>
      </p:sp>
      <p:pic>
        <p:nvPicPr>
          <p:cNvPr id="4" name="Picture 3" descr="Logo, company name&#10;&#10;Description automatically generated">
            <a:extLst>
              <a:ext uri="{FF2B5EF4-FFF2-40B4-BE49-F238E27FC236}">
                <a16:creationId xmlns:a16="http://schemas.microsoft.com/office/drawing/2014/main" id="{4A9E8DFC-8984-2D55-DF69-D67944CD5B40}"/>
              </a:ext>
            </a:extLst>
          </p:cNvPr>
          <p:cNvPicPr>
            <a:picLocks noChangeAspect="1"/>
          </p:cNvPicPr>
          <p:nvPr/>
        </p:nvPicPr>
        <p:blipFill>
          <a:blip r:embed="rId5"/>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576832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3B69E1E-ACC5-0855-8FDE-90AFA30DA05D}"/>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sp>
        <p:nvSpPr>
          <p:cNvPr id="3" name="TextBox 2">
            <a:extLst>
              <a:ext uri="{FF2B5EF4-FFF2-40B4-BE49-F238E27FC236}">
                <a16:creationId xmlns:a16="http://schemas.microsoft.com/office/drawing/2014/main" id="{E31D6F4B-508D-34E6-0ED0-BD42ACC69458}"/>
              </a:ext>
            </a:extLst>
          </p:cNvPr>
          <p:cNvSpPr txBox="1"/>
          <p:nvPr/>
        </p:nvSpPr>
        <p:spPr>
          <a:xfrm>
            <a:off x="2519558" y="5865644"/>
            <a:ext cx="7152884" cy="369332"/>
          </a:xfrm>
          <a:prstGeom prst="rect">
            <a:avLst/>
          </a:prstGeom>
          <a:noFill/>
        </p:spPr>
        <p:txBody>
          <a:bodyPr wrap="square">
            <a:spAutoFit/>
          </a:bodyPr>
          <a:lstStyle/>
          <a:p>
            <a:pPr algn="ctr"/>
            <a:r>
              <a:rPr lang="en-US" b="1" dirty="0"/>
              <a:t>PTP Timing Comparison</a:t>
            </a:r>
            <a:endParaRPr lang="en-US" sz="1800" b="1" dirty="0"/>
          </a:p>
        </p:txBody>
      </p:sp>
      <p:pic>
        <p:nvPicPr>
          <p:cNvPr id="12" name="Picture 11" descr="A picture containing graphical user interface&#10;&#10;Description automatically generated">
            <a:extLst>
              <a:ext uri="{FF2B5EF4-FFF2-40B4-BE49-F238E27FC236}">
                <a16:creationId xmlns:a16="http://schemas.microsoft.com/office/drawing/2014/main" id="{00F1D1D5-A785-0932-F057-C512D6A77F44}"/>
              </a:ext>
            </a:extLst>
          </p:cNvPr>
          <p:cNvPicPr>
            <a:picLocks noChangeAspect="1"/>
          </p:cNvPicPr>
          <p:nvPr/>
        </p:nvPicPr>
        <p:blipFill>
          <a:blip r:embed="rId3"/>
          <a:stretch>
            <a:fillRect/>
          </a:stretch>
        </p:blipFill>
        <p:spPr>
          <a:xfrm>
            <a:off x="2519556" y="1598097"/>
            <a:ext cx="7152885" cy="4023498"/>
          </a:xfrm>
          <a:prstGeom prst="rect">
            <a:avLst/>
          </a:prstGeom>
        </p:spPr>
      </p:pic>
      <p:pic>
        <p:nvPicPr>
          <p:cNvPr id="4" name="Picture 3" descr="Logo, company name&#10;&#10;Description automatically generated">
            <a:extLst>
              <a:ext uri="{FF2B5EF4-FFF2-40B4-BE49-F238E27FC236}">
                <a16:creationId xmlns:a16="http://schemas.microsoft.com/office/drawing/2014/main" id="{6766AE12-4390-1D56-9220-D2C3BB2D39D1}"/>
              </a:ext>
            </a:extLst>
          </p:cNvPr>
          <p:cNvPicPr>
            <a:picLocks noChangeAspect="1"/>
          </p:cNvPicPr>
          <p:nvPr/>
        </p:nvPicPr>
        <p:blipFill>
          <a:blip r:embed="rId4"/>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715049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線矢印コネクタ 87">
            <a:extLst>
              <a:ext uri="{FF2B5EF4-FFF2-40B4-BE49-F238E27FC236}">
                <a16:creationId xmlns:a16="http://schemas.microsoft.com/office/drawing/2014/main" id="{9E1379A1-5BBC-85D0-6025-E219E24A3C43}"/>
              </a:ext>
            </a:extLst>
          </p:cNvPr>
          <p:cNvCxnSpPr/>
          <p:nvPr/>
        </p:nvCxnSpPr>
        <p:spPr>
          <a:xfrm flipH="1">
            <a:off x="714204" y="3766071"/>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87">
            <a:extLst>
              <a:ext uri="{FF2B5EF4-FFF2-40B4-BE49-F238E27FC236}">
                <a16:creationId xmlns:a16="http://schemas.microsoft.com/office/drawing/2014/main" id="{2FE6AA64-5EB3-AC41-4F78-75CEABE50748}"/>
              </a:ext>
            </a:extLst>
          </p:cNvPr>
          <p:cNvCxnSpPr/>
          <p:nvPr/>
        </p:nvCxnSpPr>
        <p:spPr>
          <a:xfrm flipH="1">
            <a:off x="714204" y="3587053"/>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87">
            <a:extLst>
              <a:ext uri="{FF2B5EF4-FFF2-40B4-BE49-F238E27FC236}">
                <a16:creationId xmlns:a16="http://schemas.microsoft.com/office/drawing/2014/main" id="{E17FB7AE-83D5-6D74-4CF2-B15E57017D8D}"/>
              </a:ext>
            </a:extLst>
          </p:cNvPr>
          <p:cNvCxnSpPr/>
          <p:nvPr/>
        </p:nvCxnSpPr>
        <p:spPr>
          <a:xfrm flipH="1">
            <a:off x="2738948" y="3774899"/>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87">
            <a:extLst>
              <a:ext uri="{FF2B5EF4-FFF2-40B4-BE49-F238E27FC236}">
                <a16:creationId xmlns:a16="http://schemas.microsoft.com/office/drawing/2014/main" id="{810C038C-172C-04FC-39DA-A71E61179BDE}"/>
              </a:ext>
            </a:extLst>
          </p:cNvPr>
          <p:cNvCxnSpPr/>
          <p:nvPr/>
        </p:nvCxnSpPr>
        <p:spPr>
          <a:xfrm flipH="1">
            <a:off x="2738948" y="3587053"/>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0" name="グループ化 79"/>
          <p:cNvGrpSpPr/>
          <p:nvPr/>
        </p:nvGrpSpPr>
        <p:grpSpPr>
          <a:xfrm>
            <a:off x="1025958" y="1664250"/>
            <a:ext cx="2365705" cy="2438917"/>
            <a:chOff x="2679523" y="1200637"/>
            <a:chExt cx="2304004" cy="1901731"/>
          </a:xfrm>
        </p:grpSpPr>
        <p:pic>
          <p:nvPicPr>
            <p:cNvPr id="82" name="Picture 6" descr="ããããã¯ã¼ã¯ã¹ã¤ãã ç´ æ ããªã¼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788" y="2268813"/>
              <a:ext cx="1331472" cy="833555"/>
            </a:xfrm>
            <a:prstGeom prst="rect">
              <a:avLst/>
            </a:prstGeom>
            <a:noFill/>
            <a:extLst>
              <a:ext uri="{909E8E84-426E-40DD-AFC4-6F175D3DCCD1}">
                <a14:hiddenFill xmlns:a14="http://schemas.microsoft.com/office/drawing/2010/main">
                  <a:solidFill>
                    <a:srgbClr val="FFFFFF"/>
                  </a:solidFill>
                </a14:hiddenFill>
              </a:ext>
            </a:extLst>
          </p:spPr>
        </p:pic>
        <p:sp>
          <p:nvSpPr>
            <p:cNvPr id="83" name="角丸四角形 82"/>
            <p:cNvSpPr/>
            <p:nvPr/>
          </p:nvSpPr>
          <p:spPr>
            <a:xfrm>
              <a:off x="2679523" y="1200637"/>
              <a:ext cx="2304004" cy="50399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PTP</a:t>
              </a:r>
              <a:r>
                <a:rPr kumimoji="1" lang="ja-JP" altLang="en-US" dirty="0"/>
                <a:t> </a:t>
              </a:r>
              <a:r>
                <a:rPr kumimoji="1" lang="en-US" altLang="ja-JP" dirty="0"/>
                <a:t>Master</a:t>
              </a:r>
              <a:endParaRPr kumimoji="1" lang="ja-JP" altLang="en-US" dirty="0"/>
            </a:p>
          </p:txBody>
        </p:sp>
        <p:cxnSp>
          <p:nvCxnSpPr>
            <p:cNvPr id="84" name="直線矢印コネクタ 83"/>
            <p:cNvCxnSpPr>
              <a:endCxn id="82" idx="0"/>
            </p:cNvCxnSpPr>
            <p:nvPr/>
          </p:nvCxnSpPr>
          <p:spPr>
            <a:xfrm>
              <a:off x="3831526" y="1776637"/>
              <a:ext cx="0" cy="492176"/>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25B3E47A-CD08-8C0C-76BB-C4B53C3D24F7}"/>
              </a:ext>
            </a:extLst>
          </p:cNvPr>
          <p:cNvGrpSpPr/>
          <p:nvPr/>
        </p:nvGrpSpPr>
        <p:grpSpPr>
          <a:xfrm>
            <a:off x="3576432" y="2105180"/>
            <a:ext cx="1446180" cy="2802775"/>
            <a:chOff x="4210520" y="2730765"/>
            <a:chExt cx="1446180" cy="2802775"/>
          </a:xfrm>
        </p:grpSpPr>
        <p:pic>
          <p:nvPicPr>
            <p:cNvPr id="1026" name="Picture 2" descr="Vision Mixer Images – Browse 10,299 Stock Photos, Vectors ...">
              <a:extLst>
                <a:ext uri="{FF2B5EF4-FFF2-40B4-BE49-F238E27FC236}">
                  <a16:creationId xmlns:a16="http://schemas.microsoft.com/office/drawing/2014/main" id="{60340F71-37E2-F8DE-2761-B2CA92073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27" y="3168991"/>
              <a:ext cx="1348905" cy="8926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42F5D9-1AF2-628A-A666-D6E988C20DA9}"/>
                </a:ext>
              </a:extLst>
            </p:cNvPr>
            <p:cNvSpPr/>
            <p:nvPr/>
          </p:nvSpPr>
          <p:spPr>
            <a:xfrm>
              <a:off x="4210520" y="2730765"/>
              <a:ext cx="1347164" cy="369332"/>
            </a:xfrm>
            <a:prstGeom prst="rect">
              <a:avLst/>
            </a:prstGeom>
          </p:spPr>
          <p:txBody>
            <a:bodyPr wrap="none">
              <a:spAutoFit/>
            </a:bodyPr>
            <a:lstStyle/>
            <a:p>
              <a:pPr algn="ctr"/>
              <a:r>
                <a:rPr lang="en-US" dirty="0"/>
                <a:t>Vision Mixer</a:t>
              </a:r>
            </a:p>
          </p:txBody>
        </p:sp>
        <p:pic>
          <p:nvPicPr>
            <p:cNvPr id="1028" name="Picture 4" descr="550+ Sound Mixer Pictures | Download Free Images on Unsplash">
              <a:extLst>
                <a:ext uri="{FF2B5EF4-FFF2-40B4-BE49-F238E27FC236}">
                  <a16:creationId xmlns:a16="http://schemas.microsoft.com/office/drawing/2014/main" id="{15EC1F29-5693-88F9-DFE2-19E6F7723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927" y="4290774"/>
              <a:ext cx="1351773" cy="8448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3B0D16F-4307-C335-CBA5-6874B09F4FCB}"/>
                </a:ext>
              </a:extLst>
            </p:cNvPr>
            <p:cNvSpPr/>
            <p:nvPr/>
          </p:nvSpPr>
          <p:spPr>
            <a:xfrm>
              <a:off x="4316286" y="5164208"/>
              <a:ext cx="1327929" cy="369332"/>
            </a:xfrm>
            <a:prstGeom prst="rect">
              <a:avLst/>
            </a:prstGeom>
          </p:spPr>
          <p:txBody>
            <a:bodyPr wrap="none">
              <a:spAutoFit/>
            </a:bodyPr>
            <a:lstStyle/>
            <a:p>
              <a:pPr algn="ctr"/>
              <a:r>
                <a:rPr lang="en-US" dirty="0"/>
                <a:t>Audio Mixer</a:t>
              </a:r>
            </a:p>
          </p:txBody>
        </p:sp>
      </p:grpSp>
      <p:sp>
        <p:nvSpPr>
          <p:cNvPr id="7" name="Title 2">
            <a:extLst>
              <a:ext uri="{FF2B5EF4-FFF2-40B4-BE49-F238E27FC236}">
                <a16:creationId xmlns:a16="http://schemas.microsoft.com/office/drawing/2014/main" id="{3B051E08-BC83-7B83-35F9-63D1C0DD5B28}"/>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8" name="Picture 6" descr="ããããã¯ã¼ã¯ã¹ã¤ãã ç´ æ ããªã¼ãã®ç»åæ¤ç´¢çµæ">
            <a:extLst>
              <a:ext uri="{FF2B5EF4-FFF2-40B4-BE49-F238E27FC236}">
                <a16:creationId xmlns:a16="http://schemas.microsoft.com/office/drawing/2014/main" id="{11553871-C31A-1CBF-0410-A94DCB306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260" y="2995217"/>
            <a:ext cx="1367129" cy="106901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矢印コネクタ 83">
            <a:extLst>
              <a:ext uri="{FF2B5EF4-FFF2-40B4-BE49-F238E27FC236}">
                <a16:creationId xmlns:a16="http://schemas.microsoft.com/office/drawing/2014/main" id="{29C28FDC-522A-6302-F3EC-7F132E1CBBE3}"/>
              </a:ext>
            </a:extLst>
          </p:cNvPr>
          <p:cNvCxnSpPr/>
          <p:nvPr/>
        </p:nvCxnSpPr>
        <p:spPr>
          <a:xfrm>
            <a:off x="6641055" y="2420929"/>
            <a:ext cx="0" cy="631202"/>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7" name="Picture 4" descr="Satellite, uplink Icon in Material Design">
            <a:extLst>
              <a:ext uri="{FF2B5EF4-FFF2-40B4-BE49-F238E27FC236}">
                <a16:creationId xmlns:a16="http://schemas.microsoft.com/office/drawing/2014/main" id="{1C75AFAD-FC37-A204-B418-A05392CF4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9553" y="2103481"/>
            <a:ext cx="1963111" cy="196311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線矢印コネクタ 88">
            <a:extLst>
              <a:ext uri="{FF2B5EF4-FFF2-40B4-BE49-F238E27FC236}">
                <a16:creationId xmlns:a16="http://schemas.microsoft.com/office/drawing/2014/main" id="{7832C81F-C291-18D7-5C1F-4C8172965C28}"/>
              </a:ext>
            </a:extLst>
          </p:cNvPr>
          <p:cNvCxnSpPr>
            <a:cxnSpLocks/>
          </p:cNvCxnSpPr>
          <p:nvPr/>
        </p:nvCxnSpPr>
        <p:spPr>
          <a:xfrm>
            <a:off x="2840346" y="3589531"/>
            <a:ext cx="595767"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89">
            <a:extLst>
              <a:ext uri="{FF2B5EF4-FFF2-40B4-BE49-F238E27FC236}">
                <a16:creationId xmlns:a16="http://schemas.microsoft.com/office/drawing/2014/main" id="{97BC7B3D-9CBD-0DD4-668C-2838118B9A5F}"/>
              </a:ext>
            </a:extLst>
          </p:cNvPr>
          <p:cNvCxnSpPr>
            <a:cxnSpLocks/>
          </p:cNvCxnSpPr>
          <p:nvPr/>
        </p:nvCxnSpPr>
        <p:spPr>
          <a:xfrm>
            <a:off x="2819400" y="3773015"/>
            <a:ext cx="617993" cy="0"/>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88">
            <a:extLst>
              <a:ext uri="{FF2B5EF4-FFF2-40B4-BE49-F238E27FC236}">
                <a16:creationId xmlns:a16="http://schemas.microsoft.com/office/drawing/2014/main" id="{AA818D7D-A365-82E4-F453-68C5BDDD5FBC}"/>
              </a:ext>
            </a:extLst>
          </p:cNvPr>
          <p:cNvCxnSpPr>
            <a:cxnSpLocks/>
          </p:cNvCxnSpPr>
          <p:nvPr/>
        </p:nvCxnSpPr>
        <p:spPr>
          <a:xfrm>
            <a:off x="796925" y="3588103"/>
            <a:ext cx="615723"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89">
            <a:extLst>
              <a:ext uri="{FF2B5EF4-FFF2-40B4-BE49-F238E27FC236}">
                <a16:creationId xmlns:a16="http://schemas.microsoft.com/office/drawing/2014/main" id="{C05D0E55-C8A2-870C-819A-C19BDF0957BC}"/>
              </a:ext>
            </a:extLst>
          </p:cNvPr>
          <p:cNvCxnSpPr>
            <a:cxnSpLocks/>
          </p:cNvCxnSpPr>
          <p:nvPr/>
        </p:nvCxnSpPr>
        <p:spPr>
          <a:xfrm>
            <a:off x="796925" y="3766071"/>
            <a:ext cx="615723" cy="1397"/>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5" name="Picture 4" descr="é¢é£ç»å">
            <a:extLst>
              <a:ext uri="{FF2B5EF4-FFF2-40B4-BE49-F238E27FC236}">
                <a16:creationId xmlns:a16="http://schemas.microsoft.com/office/drawing/2014/main" id="{14F0473B-A7F7-6172-7D23-8CA4C531D0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1" y="3158553"/>
            <a:ext cx="625663" cy="781466"/>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直線矢印コネクタ 95">
            <a:extLst>
              <a:ext uri="{FF2B5EF4-FFF2-40B4-BE49-F238E27FC236}">
                <a16:creationId xmlns:a16="http://schemas.microsoft.com/office/drawing/2014/main" id="{4EC5A53F-DAEF-23DE-0D31-916584F59A2D}"/>
              </a:ext>
            </a:extLst>
          </p:cNvPr>
          <p:cNvCxnSpPr/>
          <p:nvPr/>
        </p:nvCxnSpPr>
        <p:spPr>
          <a:xfrm flipH="1">
            <a:off x="259325" y="5849728"/>
            <a:ext cx="698445"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96">
            <a:extLst>
              <a:ext uri="{FF2B5EF4-FFF2-40B4-BE49-F238E27FC236}">
                <a16:creationId xmlns:a16="http://schemas.microsoft.com/office/drawing/2014/main" id="{B15D8388-31FB-ACD5-C426-5838769778D2}"/>
              </a:ext>
            </a:extLst>
          </p:cNvPr>
          <p:cNvCxnSpPr/>
          <p:nvPr/>
        </p:nvCxnSpPr>
        <p:spPr>
          <a:xfrm>
            <a:off x="259328" y="5261941"/>
            <a:ext cx="698445"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97">
            <a:extLst>
              <a:ext uri="{FF2B5EF4-FFF2-40B4-BE49-F238E27FC236}">
                <a16:creationId xmlns:a16="http://schemas.microsoft.com/office/drawing/2014/main" id="{27D4BD3F-4D59-9068-AB60-13A53A5B1003}"/>
              </a:ext>
            </a:extLst>
          </p:cNvPr>
          <p:cNvCxnSpPr/>
          <p:nvPr/>
        </p:nvCxnSpPr>
        <p:spPr>
          <a:xfrm>
            <a:off x="259325" y="5572714"/>
            <a:ext cx="698445"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98">
            <a:extLst>
              <a:ext uri="{FF2B5EF4-FFF2-40B4-BE49-F238E27FC236}">
                <a16:creationId xmlns:a16="http://schemas.microsoft.com/office/drawing/2014/main" id="{DCE625DB-6766-021C-3FC8-66B6F507818B}"/>
              </a:ext>
            </a:extLst>
          </p:cNvPr>
          <p:cNvSpPr txBox="1"/>
          <p:nvPr/>
        </p:nvSpPr>
        <p:spPr>
          <a:xfrm>
            <a:off x="1120520" y="5135632"/>
            <a:ext cx="371981" cy="252616"/>
          </a:xfrm>
          <a:prstGeom prst="rect">
            <a:avLst/>
          </a:prstGeom>
          <a:noFill/>
        </p:spPr>
        <p:txBody>
          <a:bodyPr wrap="none" lIns="0" tIns="0" rIns="0" bIns="0" rtlCol="0">
            <a:spAutoFit/>
          </a:bodyPr>
          <a:lstStyle/>
          <a:p>
            <a:pPr>
              <a:lnSpc>
                <a:spcPct val="130000"/>
              </a:lnSpc>
            </a:pPr>
            <a:r>
              <a:rPr kumimoji="1" lang="en-US" altLang="ja-JP" sz="1100" dirty="0"/>
              <a:t>Video</a:t>
            </a:r>
            <a:endParaRPr kumimoji="1" lang="ja-JP" altLang="en-US" sz="1100" dirty="0"/>
          </a:p>
        </p:txBody>
      </p:sp>
      <p:sp>
        <p:nvSpPr>
          <p:cNvPr id="56" name="テキスト ボックス 99">
            <a:extLst>
              <a:ext uri="{FF2B5EF4-FFF2-40B4-BE49-F238E27FC236}">
                <a16:creationId xmlns:a16="http://schemas.microsoft.com/office/drawing/2014/main" id="{15D31888-A34F-93AC-21CC-F67E82F1ABFC}"/>
              </a:ext>
            </a:extLst>
          </p:cNvPr>
          <p:cNvSpPr txBox="1"/>
          <p:nvPr/>
        </p:nvSpPr>
        <p:spPr>
          <a:xfrm>
            <a:off x="1120520" y="5422867"/>
            <a:ext cx="381858" cy="252616"/>
          </a:xfrm>
          <a:prstGeom prst="rect">
            <a:avLst/>
          </a:prstGeom>
          <a:noFill/>
        </p:spPr>
        <p:txBody>
          <a:bodyPr wrap="none" lIns="0" tIns="0" rIns="0" bIns="0" rtlCol="0">
            <a:spAutoFit/>
          </a:bodyPr>
          <a:lstStyle/>
          <a:p>
            <a:pPr>
              <a:lnSpc>
                <a:spcPct val="130000"/>
              </a:lnSpc>
            </a:pPr>
            <a:r>
              <a:rPr kumimoji="1" lang="en-US" altLang="ja-JP" sz="1100" dirty="0"/>
              <a:t>Audio</a:t>
            </a:r>
            <a:endParaRPr kumimoji="1" lang="ja-JP" altLang="en-US" sz="1100" dirty="0"/>
          </a:p>
        </p:txBody>
      </p:sp>
      <p:sp>
        <p:nvSpPr>
          <p:cNvPr id="57" name="テキスト ボックス 100">
            <a:extLst>
              <a:ext uri="{FF2B5EF4-FFF2-40B4-BE49-F238E27FC236}">
                <a16:creationId xmlns:a16="http://schemas.microsoft.com/office/drawing/2014/main" id="{CB4F6F5C-EDE1-C19A-5D7C-7C09A5996437}"/>
              </a:ext>
            </a:extLst>
          </p:cNvPr>
          <p:cNvSpPr txBox="1"/>
          <p:nvPr/>
        </p:nvSpPr>
        <p:spPr>
          <a:xfrm>
            <a:off x="1120511" y="5710108"/>
            <a:ext cx="237014" cy="252616"/>
          </a:xfrm>
          <a:prstGeom prst="rect">
            <a:avLst/>
          </a:prstGeom>
          <a:noFill/>
        </p:spPr>
        <p:txBody>
          <a:bodyPr wrap="none" lIns="0" tIns="0" rIns="0" bIns="0" rtlCol="0">
            <a:spAutoFit/>
          </a:bodyPr>
          <a:lstStyle/>
          <a:p>
            <a:pPr>
              <a:lnSpc>
                <a:spcPct val="130000"/>
              </a:lnSpc>
            </a:pPr>
            <a:r>
              <a:rPr kumimoji="1" lang="en-US" altLang="ja-JP" sz="1100" dirty="0"/>
              <a:t>PTP</a:t>
            </a:r>
            <a:endParaRPr kumimoji="1" lang="ja-JP" altLang="en-US" sz="1100" dirty="0"/>
          </a:p>
        </p:txBody>
      </p:sp>
      <p:cxnSp>
        <p:nvCxnSpPr>
          <p:cNvPr id="65" name="直線矢印コネクタ 87">
            <a:extLst>
              <a:ext uri="{FF2B5EF4-FFF2-40B4-BE49-F238E27FC236}">
                <a16:creationId xmlns:a16="http://schemas.microsoft.com/office/drawing/2014/main" id="{C9B66310-A80D-EEF2-E527-C44208EED97A}"/>
              </a:ext>
            </a:extLst>
          </p:cNvPr>
          <p:cNvCxnSpPr/>
          <p:nvPr/>
        </p:nvCxnSpPr>
        <p:spPr>
          <a:xfrm flipH="1">
            <a:off x="5203920" y="3773132"/>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87">
            <a:extLst>
              <a:ext uri="{FF2B5EF4-FFF2-40B4-BE49-F238E27FC236}">
                <a16:creationId xmlns:a16="http://schemas.microsoft.com/office/drawing/2014/main" id="{B9D991FE-425D-A00E-4091-77F89EF51F29}"/>
              </a:ext>
            </a:extLst>
          </p:cNvPr>
          <p:cNvCxnSpPr/>
          <p:nvPr/>
        </p:nvCxnSpPr>
        <p:spPr>
          <a:xfrm flipH="1">
            <a:off x="5203920" y="3585286"/>
            <a:ext cx="6984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88">
            <a:extLst>
              <a:ext uri="{FF2B5EF4-FFF2-40B4-BE49-F238E27FC236}">
                <a16:creationId xmlns:a16="http://schemas.microsoft.com/office/drawing/2014/main" id="{BCE8CA6E-1B13-53B1-F6E8-696DD8294217}"/>
              </a:ext>
            </a:extLst>
          </p:cNvPr>
          <p:cNvCxnSpPr>
            <a:cxnSpLocks/>
          </p:cNvCxnSpPr>
          <p:nvPr/>
        </p:nvCxnSpPr>
        <p:spPr>
          <a:xfrm>
            <a:off x="5305318" y="3587764"/>
            <a:ext cx="595767"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89">
            <a:extLst>
              <a:ext uri="{FF2B5EF4-FFF2-40B4-BE49-F238E27FC236}">
                <a16:creationId xmlns:a16="http://schemas.microsoft.com/office/drawing/2014/main" id="{E3545D9C-01D5-E28E-91A4-6F3AAA2C0DD1}"/>
              </a:ext>
            </a:extLst>
          </p:cNvPr>
          <p:cNvCxnSpPr>
            <a:cxnSpLocks/>
          </p:cNvCxnSpPr>
          <p:nvPr/>
        </p:nvCxnSpPr>
        <p:spPr>
          <a:xfrm>
            <a:off x="5284372" y="3771248"/>
            <a:ext cx="617993" cy="0"/>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87">
            <a:extLst>
              <a:ext uri="{FF2B5EF4-FFF2-40B4-BE49-F238E27FC236}">
                <a16:creationId xmlns:a16="http://schemas.microsoft.com/office/drawing/2014/main" id="{A3192A0C-18A6-E368-EBC1-C00A0D3B497A}"/>
              </a:ext>
            </a:extLst>
          </p:cNvPr>
          <p:cNvCxnSpPr>
            <a:cxnSpLocks/>
          </p:cNvCxnSpPr>
          <p:nvPr/>
        </p:nvCxnSpPr>
        <p:spPr>
          <a:xfrm flipH="1">
            <a:off x="7337520" y="3773132"/>
            <a:ext cx="2622033"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87">
            <a:extLst>
              <a:ext uri="{FF2B5EF4-FFF2-40B4-BE49-F238E27FC236}">
                <a16:creationId xmlns:a16="http://schemas.microsoft.com/office/drawing/2014/main" id="{A592D48A-D8F0-3822-D7A7-6AB422DE76A3}"/>
              </a:ext>
            </a:extLst>
          </p:cNvPr>
          <p:cNvCxnSpPr>
            <a:cxnSpLocks/>
          </p:cNvCxnSpPr>
          <p:nvPr/>
        </p:nvCxnSpPr>
        <p:spPr>
          <a:xfrm flipH="1">
            <a:off x="7337520" y="3585286"/>
            <a:ext cx="2622033"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88">
            <a:extLst>
              <a:ext uri="{FF2B5EF4-FFF2-40B4-BE49-F238E27FC236}">
                <a16:creationId xmlns:a16="http://schemas.microsoft.com/office/drawing/2014/main" id="{4F0B4674-416B-8F56-8C79-728396C1BEED}"/>
              </a:ext>
            </a:extLst>
          </p:cNvPr>
          <p:cNvCxnSpPr>
            <a:cxnSpLocks/>
          </p:cNvCxnSpPr>
          <p:nvPr/>
        </p:nvCxnSpPr>
        <p:spPr>
          <a:xfrm>
            <a:off x="7438918" y="3587764"/>
            <a:ext cx="2520635" cy="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89">
            <a:extLst>
              <a:ext uri="{FF2B5EF4-FFF2-40B4-BE49-F238E27FC236}">
                <a16:creationId xmlns:a16="http://schemas.microsoft.com/office/drawing/2014/main" id="{6FF1B960-BEA4-4ECA-E3F3-DD018404D632}"/>
              </a:ext>
            </a:extLst>
          </p:cNvPr>
          <p:cNvCxnSpPr>
            <a:cxnSpLocks/>
          </p:cNvCxnSpPr>
          <p:nvPr/>
        </p:nvCxnSpPr>
        <p:spPr>
          <a:xfrm>
            <a:off x="7417972" y="3771248"/>
            <a:ext cx="2541581" cy="1767"/>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E3F84670-6D10-D7CA-B030-17083F3EBF39}"/>
              </a:ext>
            </a:extLst>
          </p:cNvPr>
          <p:cNvSpPr/>
          <p:nvPr/>
        </p:nvSpPr>
        <p:spPr>
          <a:xfrm>
            <a:off x="7561325" y="3061669"/>
            <a:ext cx="860395" cy="5974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600" dirty="0">
                <a:solidFill>
                  <a:schemeClr val="tx1"/>
                </a:solidFill>
              </a:rPr>
              <a:t>HDR&lt;&gt;SDR</a:t>
            </a:r>
          </a:p>
        </p:txBody>
      </p:sp>
      <p:sp>
        <p:nvSpPr>
          <p:cNvPr id="10" name="Rounded Rectangle 9">
            <a:extLst>
              <a:ext uri="{FF2B5EF4-FFF2-40B4-BE49-F238E27FC236}">
                <a16:creationId xmlns:a16="http://schemas.microsoft.com/office/drawing/2014/main" id="{76E6A755-B687-7A6E-2D04-2A097D6E8AE4}"/>
              </a:ext>
            </a:extLst>
          </p:cNvPr>
          <p:cNvSpPr/>
          <p:nvPr/>
        </p:nvSpPr>
        <p:spPr>
          <a:xfrm>
            <a:off x="8746276" y="3052516"/>
            <a:ext cx="860395" cy="5974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600" dirty="0">
                <a:solidFill>
                  <a:schemeClr val="tx1"/>
                </a:solidFill>
              </a:rPr>
              <a:t>UHD&lt;&gt;HD</a:t>
            </a:r>
          </a:p>
        </p:txBody>
      </p:sp>
      <p:grpSp>
        <p:nvGrpSpPr>
          <p:cNvPr id="17" name="Group 16">
            <a:extLst>
              <a:ext uri="{FF2B5EF4-FFF2-40B4-BE49-F238E27FC236}">
                <a16:creationId xmlns:a16="http://schemas.microsoft.com/office/drawing/2014/main" id="{BDA34AFD-48AD-095B-D8D6-7CAA8F8E7E61}"/>
              </a:ext>
            </a:extLst>
          </p:cNvPr>
          <p:cNvGrpSpPr/>
          <p:nvPr/>
        </p:nvGrpSpPr>
        <p:grpSpPr>
          <a:xfrm>
            <a:off x="7832209" y="1964438"/>
            <a:ext cx="1227644" cy="1120598"/>
            <a:chOff x="7061784" y="5388248"/>
            <a:chExt cx="1227644" cy="1120598"/>
          </a:xfrm>
        </p:grpSpPr>
        <p:cxnSp>
          <p:nvCxnSpPr>
            <p:cNvPr id="12" name="直線矢印コネクタ 89">
              <a:extLst>
                <a:ext uri="{FF2B5EF4-FFF2-40B4-BE49-F238E27FC236}">
                  <a16:creationId xmlns:a16="http://schemas.microsoft.com/office/drawing/2014/main" id="{682D1206-F082-2F8B-2282-02D82B5154B9}"/>
                </a:ext>
              </a:extLst>
            </p:cNvPr>
            <p:cNvCxnSpPr>
              <a:cxnSpLocks/>
            </p:cNvCxnSpPr>
            <p:nvPr/>
          </p:nvCxnSpPr>
          <p:spPr>
            <a:xfrm flipV="1">
              <a:off x="7679053" y="5388248"/>
              <a:ext cx="0" cy="112059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47B7A3-5ADA-4548-81CF-7448064B9167}"/>
                </a:ext>
              </a:extLst>
            </p:cNvPr>
            <p:cNvSpPr/>
            <p:nvPr/>
          </p:nvSpPr>
          <p:spPr>
            <a:xfrm>
              <a:off x="7061784" y="5496034"/>
              <a:ext cx="1227644" cy="646331"/>
            </a:xfrm>
            <a:prstGeom prst="rect">
              <a:avLst/>
            </a:prstGeom>
            <a:solidFill>
              <a:schemeClr val="bg1"/>
            </a:solidFill>
          </p:spPr>
          <p:txBody>
            <a:bodyPr wrap="none">
              <a:spAutoFit/>
            </a:bodyPr>
            <a:lstStyle/>
            <a:p>
              <a:pPr algn="ctr"/>
              <a:r>
                <a:rPr lang="en-GB" dirty="0"/>
                <a:t>RTP </a:t>
              </a:r>
            </a:p>
            <a:p>
              <a:pPr algn="ctr"/>
              <a:r>
                <a:rPr lang="en-GB" dirty="0"/>
                <a:t>Timestamp</a:t>
              </a:r>
              <a:endParaRPr lang="en-US" dirty="0"/>
            </a:p>
          </p:txBody>
        </p:sp>
      </p:grpSp>
      <p:grpSp>
        <p:nvGrpSpPr>
          <p:cNvPr id="20" name="Group 19">
            <a:extLst>
              <a:ext uri="{FF2B5EF4-FFF2-40B4-BE49-F238E27FC236}">
                <a16:creationId xmlns:a16="http://schemas.microsoft.com/office/drawing/2014/main" id="{5E576825-392A-B2D0-B77A-05FDAC35FC37}"/>
              </a:ext>
            </a:extLst>
          </p:cNvPr>
          <p:cNvGrpSpPr/>
          <p:nvPr/>
        </p:nvGrpSpPr>
        <p:grpSpPr>
          <a:xfrm>
            <a:off x="9104491" y="1964440"/>
            <a:ext cx="1227644" cy="1067721"/>
            <a:chOff x="7113529" y="5373079"/>
            <a:chExt cx="1227644" cy="1041920"/>
          </a:xfrm>
        </p:grpSpPr>
        <p:cxnSp>
          <p:nvCxnSpPr>
            <p:cNvPr id="21" name="直線矢印コネクタ 89">
              <a:extLst>
                <a:ext uri="{FF2B5EF4-FFF2-40B4-BE49-F238E27FC236}">
                  <a16:creationId xmlns:a16="http://schemas.microsoft.com/office/drawing/2014/main" id="{61D528E4-EDDD-4D47-8F35-4AD36848F97D}"/>
                </a:ext>
              </a:extLst>
            </p:cNvPr>
            <p:cNvCxnSpPr>
              <a:cxnSpLocks/>
            </p:cNvCxnSpPr>
            <p:nvPr/>
          </p:nvCxnSpPr>
          <p:spPr>
            <a:xfrm flipH="1" flipV="1">
              <a:off x="7679054" y="5373079"/>
              <a:ext cx="4278" cy="104192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52AD7F2-9668-EF46-33C3-5246C8BCE899}"/>
                </a:ext>
              </a:extLst>
            </p:cNvPr>
            <p:cNvSpPr/>
            <p:nvPr/>
          </p:nvSpPr>
          <p:spPr>
            <a:xfrm>
              <a:off x="7113529" y="5473040"/>
              <a:ext cx="1227644" cy="646331"/>
            </a:xfrm>
            <a:prstGeom prst="rect">
              <a:avLst/>
            </a:prstGeom>
            <a:solidFill>
              <a:schemeClr val="bg1"/>
            </a:solidFill>
          </p:spPr>
          <p:txBody>
            <a:bodyPr wrap="none">
              <a:spAutoFit/>
            </a:bodyPr>
            <a:lstStyle/>
            <a:p>
              <a:pPr algn="ctr"/>
              <a:r>
                <a:rPr lang="en-GB" dirty="0"/>
                <a:t>RTP </a:t>
              </a:r>
            </a:p>
            <a:p>
              <a:pPr algn="ctr"/>
              <a:r>
                <a:rPr lang="en-GB" dirty="0"/>
                <a:t>Timestamp</a:t>
              </a:r>
              <a:endParaRPr lang="en-US" dirty="0"/>
            </a:p>
          </p:txBody>
        </p:sp>
      </p:grpSp>
      <p:grpSp>
        <p:nvGrpSpPr>
          <p:cNvPr id="16" name="Group 15">
            <a:extLst>
              <a:ext uri="{FF2B5EF4-FFF2-40B4-BE49-F238E27FC236}">
                <a16:creationId xmlns:a16="http://schemas.microsoft.com/office/drawing/2014/main" id="{7AE46974-5D59-53D8-DAEC-72109EAF4022}"/>
              </a:ext>
            </a:extLst>
          </p:cNvPr>
          <p:cNvGrpSpPr/>
          <p:nvPr/>
        </p:nvGrpSpPr>
        <p:grpSpPr>
          <a:xfrm>
            <a:off x="2694253" y="3928932"/>
            <a:ext cx="7101840" cy="1947341"/>
            <a:chOff x="2694253" y="3928932"/>
            <a:chExt cx="7101840" cy="1947341"/>
          </a:xfrm>
        </p:grpSpPr>
        <p:cxnSp>
          <p:nvCxnSpPr>
            <p:cNvPr id="26" name="直線矢印コネクタ 89">
              <a:extLst>
                <a:ext uri="{FF2B5EF4-FFF2-40B4-BE49-F238E27FC236}">
                  <a16:creationId xmlns:a16="http://schemas.microsoft.com/office/drawing/2014/main" id="{202B80A9-8C1A-E699-3E0F-6C10C5D00D71}"/>
                </a:ext>
              </a:extLst>
            </p:cNvPr>
            <p:cNvCxnSpPr>
              <a:cxnSpLocks/>
            </p:cNvCxnSpPr>
            <p:nvPr/>
          </p:nvCxnSpPr>
          <p:spPr>
            <a:xfrm flipH="1" flipV="1">
              <a:off x="2694253" y="3928932"/>
              <a:ext cx="16492" cy="192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89">
              <a:extLst>
                <a:ext uri="{FF2B5EF4-FFF2-40B4-BE49-F238E27FC236}">
                  <a16:creationId xmlns:a16="http://schemas.microsoft.com/office/drawing/2014/main" id="{884AC6B0-EE99-4B1A-B083-6846365C82E1}"/>
                </a:ext>
              </a:extLst>
            </p:cNvPr>
            <p:cNvCxnSpPr>
              <a:cxnSpLocks/>
            </p:cNvCxnSpPr>
            <p:nvPr/>
          </p:nvCxnSpPr>
          <p:spPr>
            <a:xfrm flipV="1">
              <a:off x="9796093" y="3928932"/>
              <a:ext cx="0" cy="1920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22E176E4-F660-4180-712C-31DDDFFA68AC}"/>
                </a:ext>
              </a:extLst>
            </p:cNvPr>
            <p:cNvGrpSpPr/>
            <p:nvPr/>
          </p:nvGrpSpPr>
          <p:grpSpPr>
            <a:xfrm>
              <a:off x="2819400" y="5506941"/>
              <a:ext cx="6971757" cy="369332"/>
              <a:chOff x="3579426" y="5506941"/>
              <a:chExt cx="2813249" cy="369332"/>
            </a:xfrm>
          </p:grpSpPr>
          <p:cxnSp>
            <p:nvCxnSpPr>
              <p:cNvPr id="39" name="Straight Arrow Connector 38">
                <a:extLst>
                  <a:ext uri="{FF2B5EF4-FFF2-40B4-BE49-F238E27FC236}">
                    <a16:creationId xmlns:a16="http://schemas.microsoft.com/office/drawing/2014/main" id="{42750A8E-9511-36A7-1090-0DE51A7D20CF}"/>
                  </a:ext>
                </a:extLst>
              </p:cNvPr>
              <p:cNvCxnSpPr/>
              <p:nvPr/>
            </p:nvCxnSpPr>
            <p:spPr>
              <a:xfrm>
                <a:off x="3579426" y="5691607"/>
                <a:ext cx="2813249" cy="1850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020034A-3A5D-3380-BEB6-CFD9E3880B63}"/>
                  </a:ext>
                </a:extLst>
              </p:cNvPr>
              <p:cNvSpPr/>
              <p:nvPr/>
            </p:nvSpPr>
            <p:spPr>
              <a:xfrm>
                <a:off x="4560650" y="5506941"/>
                <a:ext cx="848133" cy="369332"/>
              </a:xfrm>
              <a:prstGeom prst="rect">
                <a:avLst/>
              </a:prstGeom>
              <a:solidFill>
                <a:schemeClr val="bg1"/>
              </a:solidFill>
            </p:spPr>
            <p:txBody>
              <a:bodyPr wrap="square">
                <a:spAutoFit/>
              </a:bodyPr>
              <a:lstStyle/>
              <a:p>
                <a:r>
                  <a:rPr lang="en-GB" dirty="0"/>
                  <a:t>Propagation Delay </a:t>
                </a:r>
                <a:endParaRPr lang="en-US" dirty="0"/>
              </a:p>
            </p:txBody>
          </p:sp>
        </p:grpSp>
      </p:grpSp>
      <p:sp>
        <p:nvSpPr>
          <p:cNvPr id="2" name="角丸四角形 82">
            <a:extLst>
              <a:ext uri="{FF2B5EF4-FFF2-40B4-BE49-F238E27FC236}">
                <a16:creationId xmlns:a16="http://schemas.microsoft.com/office/drawing/2014/main" id="{F2F843B9-D199-8EA0-9754-060BBF4039F0}"/>
              </a:ext>
            </a:extLst>
          </p:cNvPr>
          <p:cNvSpPr/>
          <p:nvPr/>
        </p:nvSpPr>
        <p:spPr>
          <a:xfrm>
            <a:off x="5458201" y="1682225"/>
            <a:ext cx="2365705" cy="64636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PTP</a:t>
            </a:r>
            <a:r>
              <a:rPr kumimoji="1" lang="ja-JP" altLang="en-US" dirty="0"/>
              <a:t> </a:t>
            </a:r>
            <a:r>
              <a:rPr kumimoji="1" lang="en-US" altLang="ja-JP" dirty="0"/>
              <a:t>Master</a:t>
            </a:r>
            <a:endParaRPr kumimoji="1" lang="ja-JP" altLang="en-US" dirty="0"/>
          </a:p>
        </p:txBody>
      </p:sp>
      <p:pic>
        <p:nvPicPr>
          <p:cNvPr id="13" name="Picture 12" descr="A picture containing histogram&#10;&#10;Description automatically generated">
            <a:extLst>
              <a:ext uri="{FF2B5EF4-FFF2-40B4-BE49-F238E27FC236}">
                <a16:creationId xmlns:a16="http://schemas.microsoft.com/office/drawing/2014/main" id="{51ABB9D0-DDF2-86B0-0EE7-1E368E570FF1}"/>
              </a:ext>
            </a:extLst>
          </p:cNvPr>
          <p:cNvPicPr>
            <a:picLocks noChangeAspect="1"/>
          </p:cNvPicPr>
          <p:nvPr/>
        </p:nvPicPr>
        <p:blipFill>
          <a:blip r:embed="rId8"/>
          <a:stretch>
            <a:fillRect/>
          </a:stretch>
        </p:blipFill>
        <p:spPr>
          <a:xfrm>
            <a:off x="216798" y="4276035"/>
            <a:ext cx="1940478" cy="768982"/>
          </a:xfrm>
          <a:prstGeom prst="rect">
            <a:avLst/>
          </a:prstGeom>
        </p:spPr>
      </p:pic>
      <p:pic>
        <p:nvPicPr>
          <p:cNvPr id="15" name="Picture 14" descr="A screenshot of a computer&#10;&#10;Description automatically generated with medium confidence">
            <a:extLst>
              <a:ext uri="{FF2B5EF4-FFF2-40B4-BE49-F238E27FC236}">
                <a16:creationId xmlns:a16="http://schemas.microsoft.com/office/drawing/2014/main" id="{D0CE268E-C10E-A148-F509-5BD4B9A82F0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10017634" y="4258695"/>
            <a:ext cx="2019624" cy="1136039"/>
          </a:xfrm>
          <a:prstGeom prst="rect">
            <a:avLst/>
          </a:prstGeom>
        </p:spPr>
      </p:pic>
      <p:pic>
        <p:nvPicPr>
          <p:cNvPr id="11" name="Picture 10" descr="Logo, company name&#10;&#10;Description automatically generated">
            <a:extLst>
              <a:ext uri="{FF2B5EF4-FFF2-40B4-BE49-F238E27FC236}">
                <a16:creationId xmlns:a16="http://schemas.microsoft.com/office/drawing/2014/main" id="{F9A6D515-4F6B-9B63-711A-575EDCE74E15}"/>
              </a:ext>
            </a:extLst>
          </p:cNvPr>
          <p:cNvPicPr>
            <a:picLocks noChangeAspect="1"/>
          </p:cNvPicPr>
          <p:nvPr/>
        </p:nvPicPr>
        <p:blipFill>
          <a:blip r:embed="rId11"/>
          <a:stretch>
            <a:fillRect/>
          </a:stretch>
        </p:blipFill>
        <p:spPr>
          <a:xfrm>
            <a:off x="188409" y="434445"/>
            <a:ext cx="2140999" cy="493184"/>
          </a:xfrm>
          <a:prstGeom prst="rect">
            <a:avLst/>
          </a:prstGeom>
        </p:spPr>
      </p:pic>
    </p:spTree>
    <p:extLst>
      <p:ext uri="{BB962C8B-B14F-4D97-AF65-F5344CB8AC3E}">
        <p14:creationId xmlns:p14="http://schemas.microsoft.com/office/powerpoint/2010/main" val="50894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63470" y="1307173"/>
            <a:ext cx="6552530" cy="2116778"/>
          </a:xfrm>
        </p:spPr>
        <p:txBody>
          <a:bodyPr/>
          <a:lstStyle/>
          <a:p>
            <a:pPr marL="285750" indent="-285750">
              <a:buFont typeface="Arial" panose="020B0604020202020204" pitchFamily="34" charset="0"/>
              <a:buChar char="•"/>
            </a:pPr>
            <a:r>
              <a:rPr lang="en-US" altLang="ja-JP" sz="1600" dirty="0">
                <a:cs typeface="Segoe UI" panose="020B0502040204020203" pitchFamily="34" charset="0"/>
              </a:rPr>
              <a:t>BMCA</a:t>
            </a:r>
            <a:r>
              <a:rPr lang="ja-JP" altLang="en-US" sz="1600" dirty="0">
                <a:cs typeface="Segoe UI" panose="020B0502040204020203" pitchFamily="34" charset="0"/>
              </a:rPr>
              <a:t>（</a:t>
            </a:r>
            <a:r>
              <a:rPr lang="en-US" altLang="ja-JP" sz="1600" dirty="0">
                <a:cs typeface="Segoe UI" panose="020B0502040204020203" pitchFamily="34" charset="0"/>
              </a:rPr>
              <a:t> Best Master Clock Algorithm </a:t>
            </a:r>
            <a:r>
              <a:rPr lang="ja-JP" altLang="en-US" sz="1600" dirty="0">
                <a:cs typeface="Segoe UI" panose="020B0502040204020203" pitchFamily="34" charset="0"/>
              </a:rPr>
              <a:t>）</a:t>
            </a:r>
            <a:endParaRPr lang="en-US" altLang="ja-JP" sz="1600" dirty="0">
              <a:cs typeface="Segoe UI" panose="020B0502040204020203" pitchFamily="34" charset="0"/>
            </a:endParaRPr>
          </a:p>
          <a:p>
            <a:pPr marL="742950" lvl="1" indent="-285750">
              <a:buFont typeface="Arial" panose="020B0604020202020204" pitchFamily="34" charset="0"/>
              <a:buChar char="•"/>
            </a:pPr>
            <a:r>
              <a:rPr lang="en-US" altLang="ja-JP" sz="1600" dirty="0">
                <a:latin typeface="Segoe UI" panose="020B0502040204020203" pitchFamily="34" charset="0"/>
                <a:cs typeface="Segoe UI" panose="020B0502040204020203" pitchFamily="34" charset="0"/>
              </a:rPr>
              <a:t>Who is Grandmaster?</a:t>
            </a:r>
          </a:p>
          <a:p>
            <a:pPr marL="742950" lvl="1" indent="-285750">
              <a:buFont typeface="Arial" panose="020B0604020202020204" pitchFamily="34" charset="0"/>
              <a:buChar char="•"/>
            </a:pPr>
            <a:r>
              <a:rPr lang="en-US" altLang="ja-JP" sz="1600" dirty="0">
                <a:latin typeface="Segoe UI" panose="020B0502040204020203" pitchFamily="34" charset="0"/>
                <a:cs typeface="Segoe UI" panose="020B0502040204020203" pitchFamily="34" charset="0"/>
              </a:rPr>
              <a:t>When devices powered on</a:t>
            </a:r>
          </a:p>
          <a:p>
            <a:pPr marL="742950" lvl="1" indent="-285750">
              <a:buFont typeface="Arial" panose="020B0604020202020204" pitchFamily="34" charset="0"/>
              <a:buChar char="•"/>
            </a:pPr>
            <a:r>
              <a:rPr lang="en-US" altLang="ja-JP" sz="1600" dirty="0">
                <a:latin typeface="Segoe UI" panose="020B0502040204020203" pitchFamily="34" charset="0"/>
                <a:cs typeface="Segoe UI" panose="020B0502040204020203" pitchFamily="34" charset="0"/>
              </a:rPr>
              <a:t>PTP Devices Listen</a:t>
            </a:r>
          </a:p>
          <a:p>
            <a:pPr marL="742950" lvl="1" indent="-285750">
              <a:buFont typeface="Arial" panose="020B0604020202020204" pitchFamily="34" charset="0"/>
              <a:buChar char="•"/>
            </a:pPr>
            <a:r>
              <a:rPr lang="en-US" altLang="ja-JP" sz="1600" dirty="0">
                <a:latin typeface="Segoe UI" panose="020B0502040204020203" pitchFamily="34" charset="0"/>
                <a:cs typeface="Segoe UI" panose="020B0502040204020203" pitchFamily="34" charset="0"/>
              </a:rPr>
              <a:t>Gather announce message</a:t>
            </a:r>
          </a:p>
          <a:p>
            <a:pPr marL="742950" lvl="1" indent="-285750">
              <a:buFont typeface="Arial" panose="020B0604020202020204" pitchFamily="34" charset="0"/>
              <a:buChar char="•"/>
            </a:pPr>
            <a:r>
              <a:rPr lang="en-US" altLang="ja-JP" sz="1600" dirty="0">
                <a:latin typeface="Segoe UI" panose="020B0502040204020203" pitchFamily="34" charset="0"/>
                <a:cs typeface="Segoe UI" panose="020B0502040204020203" pitchFamily="34" charset="0"/>
              </a:rPr>
              <a:t>Use BMCA to determine Grandmaster </a:t>
            </a:r>
          </a:p>
        </p:txBody>
      </p:sp>
      <p:sp>
        <p:nvSpPr>
          <p:cNvPr id="4" name="コンテンツ プレースホルダー 2"/>
          <p:cNvSpPr txBox="1">
            <a:spLocks/>
          </p:cNvSpPr>
          <p:nvPr/>
        </p:nvSpPr>
        <p:spPr bwMode="auto">
          <a:xfrm>
            <a:off x="6960000" y="1366499"/>
            <a:ext cx="4680000" cy="1998126"/>
          </a:xfrm>
          <a:prstGeom prst="rect">
            <a:avLst/>
          </a:prstGeom>
          <a:solidFill>
            <a:srgbClr val="FFFF00"/>
          </a:solidFill>
          <a:ln w="9525">
            <a:solidFill>
              <a:srgbClr val="00B0F0"/>
            </a:solidFill>
            <a:miter lim="800000"/>
            <a:headEnd/>
            <a:tailEnd/>
          </a:ln>
          <a:effec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40000"/>
              </a:spcBef>
              <a:spcAft>
                <a:spcPct val="0"/>
              </a:spcAft>
              <a:buClr>
                <a:schemeClr val="accent1"/>
              </a:buClr>
              <a:buFont typeface="Wingdings" pitchFamily="2" charset="2"/>
              <a:buChar char="§"/>
              <a:defRPr sz="1400">
                <a:solidFill>
                  <a:schemeClr val="tx1"/>
                </a:solidFill>
                <a:latin typeface="+mn-lt"/>
                <a:ea typeface="+mn-ea"/>
                <a:cs typeface="+mn-cs"/>
              </a:defRPr>
            </a:lvl1pPr>
            <a:lvl2pPr marL="381000" indent="-188913" algn="l" rtl="0" eaLnBrk="0" fontAlgn="base" hangingPunct="0">
              <a:spcBef>
                <a:spcPct val="40000"/>
              </a:spcBef>
              <a:spcAft>
                <a:spcPct val="0"/>
              </a:spcAft>
              <a:buClr>
                <a:schemeClr val="accent1"/>
              </a:buClr>
              <a:buFont typeface="Wingdings" pitchFamily="2" charset="2"/>
              <a:buChar char="Ø"/>
              <a:defRPr sz="1200">
                <a:solidFill>
                  <a:schemeClr val="tx1"/>
                </a:solidFill>
                <a:latin typeface="+mn-lt"/>
              </a:defRPr>
            </a:lvl2pPr>
            <a:lvl3pPr marL="561975" indent="-179388" algn="l" rtl="0" eaLnBrk="0" fontAlgn="base" hangingPunct="0">
              <a:spcBef>
                <a:spcPct val="40000"/>
              </a:spcBef>
              <a:spcAft>
                <a:spcPct val="0"/>
              </a:spcAft>
              <a:buClr>
                <a:schemeClr val="accent1"/>
              </a:buClr>
              <a:buChar char="•"/>
              <a:defRPr sz="1000">
                <a:solidFill>
                  <a:schemeClr val="tx1"/>
                </a:solidFill>
                <a:latin typeface="+mn-lt"/>
              </a:defRPr>
            </a:lvl3pPr>
            <a:lvl4pPr marL="752475" indent="-188913" algn="l" rtl="0" eaLnBrk="0" fontAlgn="base" hangingPunct="0">
              <a:spcBef>
                <a:spcPct val="40000"/>
              </a:spcBef>
              <a:spcAft>
                <a:spcPct val="0"/>
              </a:spcAft>
              <a:buClr>
                <a:schemeClr val="accent1"/>
              </a:buClr>
              <a:buChar char="-"/>
              <a:defRPr sz="1000">
                <a:solidFill>
                  <a:schemeClr val="tx1"/>
                </a:solidFill>
                <a:latin typeface="+mn-lt"/>
              </a:defRPr>
            </a:lvl4pPr>
            <a:lvl5pPr marL="962025" indent="-207963" algn="l" rtl="0" eaLnBrk="0" fontAlgn="base" hangingPunct="0">
              <a:spcBef>
                <a:spcPct val="40000"/>
              </a:spcBef>
              <a:spcAft>
                <a:spcPct val="0"/>
              </a:spcAft>
              <a:buClr>
                <a:schemeClr val="accent1"/>
              </a:buClr>
              <a:buFont typeface="Arial" panose="020B0604020202020204" pitchFamily="34" charset="0"/>
              <a:buChar char="○"/>
              <a:defRPr sz="1000">
                <a:solidFill>
                  <a:schemeClr val="tx1"/>
                </a:solidFill>
                <a:latin typeface="+mn-lt"/>
              </a:defRPr>
            </a:lvl5pPr>
            <a:lvl6pPr marL="1419225" indent="-207963" algn="l" rtl="0" fontAlgn="base">
              <a:spcBef>
                <a:spcPct val="40000"/>
              </a:spcBef>
              <a:spcAft>
                <a:spcPct val="0"/>
              </a:spcAft>
              <a:buClr>
                <a:schemeClr val="accent1"/>
              </a:buClr>
              <a:buFont typeface="ｺﾞｼｯｸ" pitchFamily="49" charset="-128"/>
              <a:buChar char="･"/>
              <a:defRPr sz="1200">
                <a:solidFill>
                  <a:schemeClr val="tx1"/>
                </a:solidFill>
                <a:latin typeface="+mn-lt"/>
              </a:defRPr>
            </a:lvl6pPr>
            <a:lvl7pPr marL="1876425" indent="-207963" algn="l" rtl="0" fontAlgn="base">
              <a:spcBef>
                <a:spcPct val="40000"/>
              </a:spcBef>
              <a:spcAft>
                <a:spcPct val="0"/>
              </a:spcAft>
              <a:buClr>
                <a:schemeClr val="accent1"/>
              </a:buClr>
              <a:buFont typeface="ｺﾞｼｯｸ" pitchFamily="49" charset="-128"/>
              <a:buChar char="･"/>
              <a:defRPr sz="1200">
                <a:solidFill>
                  <a:schemeClr val="tx1"/>
                </a:solidFill>
                <a:latin typeface="+mn-lt"/>
              </a:defRPr>
            </a:lvl7pPr>
            <a:lvl8pPr marL="2333625" indent="-207963" algn="l" rtl="0" fontAlgn="base">
              <a:spcBef>
                <a:spcPct val="40000"/>
              </a:spcBef>
              <a:spcAft>
                <a:spcPct val="0"/>
              </a:spcAft>
              <a:buClr>
                <a:schemeClr val="accent1"/>
              </a:buClr>
              <a:buFont typeface="ｺﾞｼｯｸ" pitchFamily="49" charset="-128"/>
              <a:buChar char="･"/>
              <a:defRPr sz="1200">
                <a:solidFill>
                  <a:schemeClr val="tx1"/>
                </a:solidFill>
                <a:latin typeface="+mn-lt"/>
              </a:defRPr>
            </a:lvl8pPr>
            <a:lvl9pPr marL="2790825" indent="-207963" algn="l" rtl="0" fontAlgn="base">
              <a:spcBef>
                <a:spcPct val="40000"/>
              </a:spcBef>
              <a:spcAft>
                <a:spcPct val="0"/>
              </a:spcAft>
              <a:buClr>
                <a:schemeClr val="accent1"/>
              </a:buClr>
              <a:buFont typeface="ｺﾞｼｯｸ" pitchFamily="49" charset="-128"/>
              <a:buChar char="･"/>
              <a:defRPr sz="1200">
                <a:solidFill>
                  <a:schemeClr val="tx1"/>
                </a:solidFill>
                <a:latin typeface="+mn-lt"/>
              </a:defRPr>
            </a:lvl9pPr>
          </a:lstStyle>
          <a:p>
            <a:pPr lvl="1"/>
            <a:r>
              <a:rPr lang="en-US" altLang="ja-JP" sz="1600" dirty="0"/>
              <a:t>A key to the resiliency of the PTP is the BMCA.</a:t>
            </a:r>
          </a:p>
          <a:p>
            <a:pPr lvl="1"/>
            <a:r>
              <a:rPr lang="en-US" altLang="ja-JP" sz="1600" dirty="0"/>
              <a:t> The BMCA allows a Leader to automatically become the Grandmaster or take over the duties of Grandmaster when the previous Grandmaster loses its GPS, gets disconnected due to a switch fault, or for what ever reason is unable to continue as Grandmaster.</a:t>
            </a:r>
          </a:p>
        </p:txBody>
      </p:sp>
      <p:sp>
        <p:nvSpPr>
          <p:cNvPr id="24" name="Oval 5">
            <a:extLst>
              <a:ext uri="{FF2B5EF4-FFF2-40B4-BE49-F238E27FC236}">
                <a16:creationId xmlns:a16="http://schemas.microsoft.com/office/drawing/2014/main" id="{9898142C-2139-4E6D-BA75-0B35235B5968}"/>
              </a:ext>
            </a:extLst>
          </p:cNvPr>
          <p:cNvSpPr/>
          <p:nvPr/>
        </p:nvSpPr>
        <p:spPr bwMode="auto">
          <a:xfrm>
            <a:off x="4541176" y="4516414"/>
            <a:ext cx="1615678" cy="628870"/>
          </a:xfrm>
          <a:prstGeom prst="ellipse">
            <a:avLst/>
          </a:prstGeom>
          <a:solidFill>
            <a:srgbClr val="FFFFCC"/>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t>Listening</a:t>
            </a:r>
            <a:endParaRPr kumimoji="0" lang="en-US" sz="1800" b="0" i="0" u="none" strike="noStrike" cap="none" normalizeH="0" baseline="0" dirty="0">
              <a:ln>
                <a:noFill/>
              </a:ln>
              <a:solidFill>
                <a:schemeClr val="tx1"/>
              </a:solidFill>
              <a:effectLst/>
              <a:latin typeface="Arial" charset="0"/>
            </a:endParaRPr>
          </a:p>
        </p:txBody>
      </p:sp>
      <p:sp>
        <p:nvSpPr>
          <p:cNvPr id="25" name="Oval 6">
            <a:extLst>
              <a:ext uri="{FF2B5EF4-FFF2-40B4-BE49-F238E27FC236}">
                <a16:creationId xmlns:a16="http://schemas.microsoft.com/office/drawing/2014/main" id="{6E1B0E34-50E5-45D7-B4EF-CD757B102724}"/>
              </a:ext>
            </a:extLst>
          </p:cNvPr>
          <p:cNvSpPr/>
          <p:nvPr/>
        </p:nvSpPr>
        <p:spPr bwMode="auto">
          <a:xfrm>
            <a:off x="7252024" y="5040476"/>
            <a:ext cx="1615678" cy="628870"/>
          </a:xfrm>
          <a:prstGeom prst="ellipse">
            <a:avLst/>
          </a:prstGeom>
          <a:solidFill>
            <a:srgbClr val="33CC33"/>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Leader</a:t>
            </a:r>
          </a:p>
        </p:txBody>
      </p:sp>
      <p:sp>
        <p:nvSpPr>
          <p:cNvPr id="26" name="Oval 7">
            <a:extLst>
              <a:ext uri="{FF2B5EF4-FFF2-40B4-BE49-F238E27FC236}">
                <a16:creationId xmlns:a16="http://schemas.microsoft.com/office/drawing/2014/main" id="{758B7C75-CF65-4B4B-98E7-51BBC9441434}"/>
              </a:ext>
            </a:extLst>
          </p:cNvPr>
          <p:cNvSpPr/>
          <p:nvPr/>
        </p:nvSpPr>
        <p:spPr bwMode="auto">
          <a:xfrm>
            <a:off x="1830329" y="5040476"/>
            <a:ext cx="1615678" cy="628870"/>
          </a:xfrm>
          <a:prstGeom prst="ellipse">
            <a:avLst/>
          </a:prstGeom>
          <a:solidFill>
            <a:srgbClr val="3399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Leader</a:t>
            </a:r>
          </a:p>
        </p:txBody>
      </p:sp>
      <p:cxnSp>
        <p:nvCxnSpPr>
          <p:cNvPr id="27" name="Straight Arrow Connector 8">
            <a:extLst>
              <a:ext uri="{FF2B5EF4-FFF2-40B4-BE49-F238E27FC236}">
                <a16:creationId xmlns:a16="http://schemas.microsoft.com/office/drawing/2014/main" id="{B9EA4E0B-6420-40CB-8233-886A358D3CEF}"/>
              </a:ext>
            </a:extLst>
          </p:cNvPr>
          <p:cNvCxnSpPr>
            <a:cxnSpLocks/>
          </p:cNvCxnSpPr>
          <p:nvPr/>
        </p:nvCxnSpPr>
        <p:spPr bwMode="auto">
          <a:xfrm>
            <a:off x="5326451" y="4267468"/>
            <a:ext cx="0" cy="248946"/>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Oval 4">
            <a:extLst>
              <a:ext uri="{FF2B5EF4-FFF2-40B4-BE49-F238E27FC236}">
                <a16:creationId xmlns:a16="http://schemas.microsoft.com/office/drawing/2014/main" id="{D95B2ACB-3563-4332-99C4-0F131DE5D240}"/>
              </a:ext>
            </a:extLst>
          </p:cNvPr>
          <p:cNvSpPr/>
          <p:nvPr/>
        </p:nvSpPr>
        <p:spPr bwMode="auto">
          <a:xfrm>
            <a:off x="4541177" y="3717000"/>
            <a:ext cx="1615678" cy="628870"/>
          </a:xfrm>
          <a:prstGeom prst="ellipse">
            <a:avLst/>
          </a:prstGeom>
          <a:solidFill>
            <a:srgbClr val="FFFFCC"/>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Power up,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restart</a:t>
            </a:r>
          </a:p>
        </p:txBody>
      </p:sp>
      <p:cxnSp>
        <p:nvCxnSpPr>
          <p:cNvPr id="29" name="Straight Arrow Connector 9">
            <a:extLst>
              <a:ext uri="{FF2B5EF4-FFF2-40B4-BE49-F238E27FC236}">
                <a16:creationId xmlns:a16="http://schemas.microsoft.com/office/drawing/2014/main" id="{10DA1989-160E-44A6-9AF4-3D74227B3162}"/>
              </a:ext>
            </a:extLst>
          </p:cNvPr>
          <p:cNvCxnSpPr>
            <a:cxnSpLocks/>
            <a:stCxn id="24" idx="2"/>
            <a:endCxn id="26" idx="7"/>
          </p:cNvCxnSpPr>
          <p:nvPr/>
        </p:nvCxnSpPr>
        <p:spPr bwMode="auto">
          <a:xfrm flipH="1">
            <a:off x="3209396"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12">
            <a:extLst>
              <a:ext uri="{FF2B5EF4-FFF2-40B4-BE49-F238E27FC236}">
                <a16:creationId xmlns:a16="http://schemas.microsoft.com/office/drawing/2014/main" id="{235CCDB7-6352-48E8-9514-43B9BBF64644}"/>
              </a:ext>
            </a:extLst>
          </p:cNvPr>
          <p:cNvCxnSpPr>
            <a:cxnSpLocks/>
            <a:stCxn id="24" idx="6"/>
            <a:endCxn id="25" idx="1"/>
          </p:cNvCxnSpPr>
          <p:nvPr/>
        </p:nvCxnSpPr>
        <p:spPr bwMode="auto">
          <a:xfrm>
            <a:off x="6156854"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16">
            <a:extLst>
              <a:ext uri="{FF2B5EF4-FFF2-40B4-BE49-F238E27FC236}">
                <a16:creationId xmlns:a16="http://schemas.microsoft.com/office/drawing/2014/main" id="{1BD591DF-F34B-4D7D-A774-4C4F6EC9E175}"/>
              </a:ext>
            </a:extLst>
          </p:cNvPr>
          <p:cNvCxnSpPr>
            <a:cxnSpLocks/>
            <a:endCxn id="25" idx="2"/>
          </p:cNvCxnSpPr>
          <p:nvPr/>
        </p:nvCxnSpPr>
        <p:spPr bwMode="auto">
          <a:xfrm flipV="1">
            <a:off x="3446007" y="5354911"/>
            <a:ext cx="3806017" cy="20815"/>
          </a:xfrm>
          <a:prstGeom prst="straightConnector1">
            <a:avLst/>
          </a:prstGeom>
          <a:solidFill>
            <a:schemeClr val="accent1"/>
          </a:solidFill>
          <a:ln w="254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タイトル 7">
            <a:extLst>
              <a:ext uri="{FF2B5EF4-FFF2-40B4-BE49-F238E27FC236}">
                <a16:creationId xmlns:a16="http://schemas.microsoft.com/office/drawing/2014/main" id="{AFC3F8D0-9C7C-A841-B909-CFB396D47055}"/>
              </a:ext>
            </a:extLst>
          </p:cNvPr>
          <p:cNvSpPr txBox="1">
            <a:spLocks/>
          </p:cNvSpPr>
          <p:nvPr/>
        </p:nvSpPr>
        <p:spPr>
          <a:xfrm>
            <a:off x="1560000" y="248721"/>
            <a:ext cx="103440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Best Master Clock Algorithm</a:t>
            </a:r>
            <a:endParaRPr lang="ja-JP" altLang="en-US" sz="3600" b="1" dirty="0">
              <a:solidFill>
                <a:schemeClr val="bg1"/>
              </a:solidFill>
            </a:endParaRPr>
          </a:p>
        </p:txBody>
      </p:sp>
      <p:sp>
        <p:nvSpPr>
          <p:cNvPr id="2" name="Rectangle 1"/>
          <p:cNvSpPr/>
          <p:nvPr/>
        </p:nvSpPr>
        <p:spPr>
          <a:xfrm>
            <a:off x="7536000" y="5589000"/>
            <a:ext cx="1215397" cy="369332"/>
          </a:xfrm>
          <a:prstGeom prst="rect">
            <a:avLst/>
          </a:prstGeom>
        </p:spPr>
        <p:txBody>
          <a:bodyPr wrap="none">
            <a:spAutoFit/>
          </a:bodyPr>
          <a:lstStyle/>
          <a:p>
            <a:r>
              <a:rPr lang="en-US" dirty="0"/>
              <a:t>Announce</a:t>
            </a:r>
          </a:p>
        </p:txBody>
      </p:sp>
      <p:cxnSp>
        <p:nvCxnSpPr>
          <p:cNvPr id="6" name="Straight Arrow Connector 5"/>
          <p:cNvCxnSpPr/>
          <p:nvPr/>
        </p:nvCxnSpPr>
        <p:spPr>
          <a:xfrm>
            <a:off x="3504000" y="5373000"/>
            <a:ext cx="1008000" cy="0"/>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36000" y="5589000"/>
            <a:ext cx="1152560" cy="400110"/>
          </a:xfrm>
          <a:prstGeom prst="rect">
            <a:avLst/>
          </a:prstGeom>
          <a:noFill/>
        </p:spPr>
        <p:txBody>
          <a:bodyPr wrap="none" lIns="0" tIns="0" rIns="0" bIns="0" rtlCol="0">
            <a:spAutoFit/>
          </a:bodyPr>
          <a:lstStyle/>
          <a:p>
            <a:pPr>
              <a:lnSpc>
                <a:spcPct val="130000"/>
              </a:lnSpc>
            </a:pPr>
            <a:r>
              <a:rPr kumimoji="1" lang="en-US" sz="2000" dirty="0"/>
              <a:t>Announce</a:t>
            </a:r>
          </a:p>
        </p:txBody>
      </p:sp>
      <p:cxnSp>
        <p:nvCxnSpPr>
          <p:cNvPr id="38" name="Straight Arrow Connector 37"/>
          <p:cNvCxnSpPr/>
          <p:nvPr/>
        </p:nvCxnSpPr>
        <p:spPr>
          <a:xfrm>
            <a:off x="3504000" y="5373000"/>
            <a:ext cx="1008000" cy="0"/>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240000" y="5373000"/>
            <a:ext cx="1008000" cy="0"/>
          </a:xfrm>
          <a:prstGeom prst="straightConnector1">
            <a:avLst/>
          </a:prstGeom>
          <a:ln w="508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240000" y="5373000"/>
            <a:ext cx="936000" cy="0"/>
          </a:xfrm>
          <a:prstGeom prst="straightConnector1">
            <a:avLst/>
          </a:prstGeom>
          <a:ln w="508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016000" y="4653000"/>
            <a:ext cx="702115" cy="400110"/>
          </a:xfrm>
          <a:prstGeom prst="rect">
            <a:avLst/>
          </a:prstGeom>
          <a:noFill/>
        </p:spPr>
        <p:txBody>
          <a:bodyPr wrap="none" lIns="0" tIns="0" rIns="0" bIns="0" rtlCol="0">
            <a:spAutoFit/>
          </a:bodyPr>
          <a:lstStyle/>
          <a:p>
            <a:pPr>
              <a:lnSpc>
                <a:spcPct val="130000"/>
              </a:lnSpc>
            </a:pPr>
            <a:r>
              <a:rPr kumimoji="1" lang="en-US" sz="2000" dirty="0"/>
              <a:t>BMCA</a:t>
            </a:r>
          </a:p>
        </p:txBody>
      </p:sp>
      <p:sp>
        <p:nvSpPr>
          <p:cNvPr id="67" name="TextBox 66"/>
          <p:cNvSpPr txBox="1"/>
          <p:nvPr/>
        </p:nvSpPr>
        <p:spPr>
          <a:xfrm>
            <a:off x="1900492" y="5157000"/>
            <a:ext cx="1461554" cy="400110"/>
          </a:xfrm>
          <a:prstGeom prst="rect">
            <a:avLst/>
          </a:prstGeom>
          <a:noFill/>
        </p:spPr>
        <p:txBody>
          <a:bodyPr wrap="none" lIns="0" tIns="0" rIns="0" bIns="0" rtlCol="0">
            <a:spAutoFit/>
          </a:bodyPr>
          <a:lstStyle/>
          <a:p>
            <a:pPr>
              <a:lnSpc>
                <a:spcPct val="130000"/>
              </a:lnSpc>
            </a:pPr>
            <a:r>
              <a:rPr kumimoji="1" lang="en-US" sz="2000" dirty="0"/>
              <a:t>Grandmaster</a:t>
            </a:r>
          </a:p>
        </p:txBody>
      </p:sp>
      <p:sp>
        <p:nvSpPr>
          <p:cNvPr id="23" name="Cloud 22"/>
          <p:cNvSpPr/>
          <p:nvPr/>
        </p:nvSpPr>
        <p:spPr>
          <a:xfrm>
            <a:off x="4688541" y="5142426"/>
            <a:ext cx="1311476" cy="541198"/>
          </a:xfrm>
          <a:prstGeom prst="cloud">
            <a:avLst/>
          </a:prstGeom>
          <a:solidFill>
            <a:srgbClr val="00B0F0">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rPr>
              <a:t>2110 Network</a:t>
            </a:r>
          </a:p>
        </p:txBody>
      </p:sp>
      <p:pic>
        <p:nvPicPr>
          <p:cNvPr id="32" name="Picture 2">
            <a:extLst>
              <a:ext uri="{FF2B5EF4-FFF2-40B4-BE49-F238E27FC236}">
                <a16:creationId xmlns:a16="http://schemas.microsoft.com/office/drawing/2014/main" id="{61E0734B-A976-B949-B18A-34E8EF589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52732" y="4665323"/>
            <a:ext cx="1970871" cy="2703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E5FD14A0-675D-944E-B8EF-B57F46ADB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7074427" y="4675844"/>
            <a:ext cx="1970871" cy="2703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EF5FD3F-3A4D-E041-ABB9-B1E780ED23ED}"/>
              </a:ext>
            </a:extLst>
          </p:cNvPr>
          <p:cNvGrpSpPr/>
          <p:nvPr/>
        </p:nvGrpSpPr>
        <p:grpSpPr>
          <a:xfrm>
            <a:off x="1675956" y="4272318"/>
            <a:ext cx="426496" cy="488192"/>
            <a:chOff x="722092" y="4672269"/>
            <a:chExt cx="426496" cy="488192"/>
          </a:xfrm>
        </p:grpSpPr>
        <p:pic>
          <p:nvPicPr>
            <p:cNvPr id="35" name="Picture 47" descr="GPS-SPG8000.png">
              <a:extLst>
                <a:ext uri="{FF2B5EF4-FFF2-40B4-BE49-F238E27FC236}">
                  <a16:creationId xmlns:a16="http://schemas.microsoft.com/office/drawing/2014/main" id="{FDE986F8-9640-5A4B-9929-222ECFD5EF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a:extLst>
                <a:ext uri="{FF2B5EF4-FFF2-40B4-BE49-F238E27FC236}">
                  <a16:creationId xmlns:a16="http://schemas.microsoft.com/office/drawing/2014/main" id="{39CE5C56-A51E-8842-AB1E-A9320A860087}"/>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grpSp>
        <p:nvGrpSpPr>
          <p:cNvPr id="37" name="Group 36">
            <a:extLst>
              <a:ext uri="{FF2B5EF4-FFF2-40B4-BE49-F238E27FC236}">
                <a16:creationId xmlns:a16="http://schemas.microsoft.com/office/drawing/2014/main" id="{F78778F0-85CC-7044-955D-10AB8FE0999D}"/>
              </a:ext>
            </a:extLst>
          </p:cNvPr>
          <p:cNvGrpSpPr/>
          <p:nvPr/>
        </p:nvGrpSpPr>
        <p:grpSpPr>
          <a:xfrm>
            <a:off x="7104976" y="4283331"/>
            <a:ext cx="426496" cy="488192"/>
            <a:chOff x="722092" y="4672269"/>
            <a:chExt cx="426496" cy="488192"/>
          </a:xfrm>
        </p:grpSpPr>
        <p:pic>
          <p:nvPicPr>
            <p:cNvPr id="41" name="Picture 47" descr="GPS-SPG8000.png">
              <a:extLst>
                <a:ext uri="{FF2B5EF4-FFF2-40B4-BE49-F238E27FC236}">
                  <a16:creationId xmlns:a16="http://schemas.microsoft.com/office/drawing/2014/main" id="{42061EAE-982F-F34A-9D00-6F1AAAFA07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a:extLst>
                <a:ext uri="{FF2B5EF4-FFF2-40B4-BE49-F238E27FC236}">
                  <a16:creationId xmlns:a16="http://schemas.microsoft.com/office/drawing/2014/main" id="{EFE0A37A-D993-034B-87B9-A0D1BEDEDC7F}"/>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C9F56-F9E9-F74A-8E75-ED1DE0C84392}"/>
              </a:ext>
            </a:extLst>
          </p:cNvPr>
          <p:cNvSpPr txBox="1"/>
          <p:nvPr/>
        </p:nvSpPr>
        <p:spPr>
          <a:xfrm>
            <a:off x="1829581" y="3435875"/>
            <a:ext cx="1944000" cy="1175130"/>
          </a:xfrm>
          <a:prstGeom prst="rect">
            <a:avLst/>
          </a:prstGeom>
          <a:noFill/>
        </p:spPr>
        <p:txBody>
          <a:bodyPr wrap="square" lIns="0" tIns="0" rIns="0" bIns="0" rtlCol="0">
            <a:spAutoFit/>
          </a:bodyPr>
          <a:lstStyle/>
          <a:p>
            <a:pPr>
              <a:lnSpc>
                <a:spcPct val="130000"/>
              </a:lnSpc>
            </a:pPr>
            <a:r>
              <a:rPr kumimoji="1" lang="en-US" sz="1200" b="1" dirty="0"/>
              <a:t>PTP-GM A</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1</a:t>
            </a:r>
          </a:p>
        </p:txBody>
      </p:sp>
      <p:sp>
        <p:nvSpPr>
          <p:cNvPr id="43" name="TextBox 42">
            <a:extLst>
              <a:ext uri="{FF2B5EF4-FFF2-40B4-BE49-F238E27FC236}">
                <a16:creationId xmlns:a16="http://schemas.microsoft.com/office/drawing/2014/main" id="{6764C714-3381-D548-879F-A72B167B68B9}"/>
              </a:ext>
            </a:extLst>
          </p:cNvPr>
          <p:cNvSpPr txBox="1"/>
          <p:nvPr/>
        </p:nvSpPr>
        <p:spPr>
          <a:xfrm>
            <a:off x="7356000" y="3429605"/>
            <a:ext cx="1944000" cy="1175130"/>
          </a:xfrm>
          <a:prstGeom prst="rect">
            <a:avLst/>
          </a:prstGeom>
          <a:noFill/>
        </p:spPr>
        <p:txBody>
          <a:bodyPr wrap="square" lIns="0" tIns="0" rIns="0" bIns="0" rtlCol="0">
            <a:spAutoFit/>
          </a:bodyPr>
          <a:lstStyle/>
          <a:p>
            <a:pPr>
              <a:lnSpc>
                <a:spcPct val="130000"/>
              </a:lnSpc>
            </a:pPr>
            <a:r>
              <a:rPr kumimoji="1" lang="en-US" sz="1200" b="1" dirty="0"/>
              <a:t>PTP-GM B</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2</a:t>
            </a:r>
          </a:p>
        </p:txBody>
      </p:sp>
      <p:sp>
        <p:nvSpPr>
          <p:cNvPr id="9" name="Rounded Rectangle 8">
            <a:extLst>
              <a:ext uri="{FF2B5EF4-FFF2-40B4-BE49-F238E27FC236}">
                <a16:creationId xmlns:a16="http://schemas.microsoft.com/office/drawing/2014/main" id="{10F88262-E023-EA45-8448-AE9A51E2EA5F}"/>
              </a:ext>
            </a:extLst>
          </p:cNvPr>
          <p:cNvSpPr/>
          <p:nvPr/>
        </p:nvSpPr>
        <p:spPr>
          <a:xfrm>
            <a:off x="1504599" y="3423951"/>
            <a:ext cx="2254338" cy="267204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grpSp>
        <p:nvGrpSpPr>
          <p:cNvPr id="13" name="Group 12">
            <a:extLst>
              <a:ext uri="{FF2B5EF4-FFF2-40B4-BE49-F238E27FC236}">
                <a16:creationId xmlns:a16="http://schemas.microsoft.com/office/drawing/2014/main" id="{95FC39B0-0053-AC49-94EE-D30F17C7FF7E}"/>
              </a:ext>
            </a:extLst>
          </p:cNvPr>
          <p:cNvGrpSpPr/>
          <p:nvPr/>
        </p:nvGrpSpPr>
        <p:grpSpPr>
          <a:xfrm>
            <a:off x="3751687" y="2657297"/>
            <a:ext cx="3208013" cy="1332038"/>
            <a:chOff x="3751687" y="2657297"/>
            <a:chExt cx="3208013" cy="1332038"/>
          </a:xfrm>
        </p:grpSpPr>
        <p:grpSp>
          <p:nvGrpSpPr>
            <p:cNvPr id="50" name="Group 49">
              <a:extLst>
                <a:ext uri="{FF2B5EF4-FFF2-40B4-BE49-F238E27FC236}">
                  <a16:creationId xmlns:a16="http://schemas.microsoft.com/office/drawing/2014/main" id="{3402B7B6-FFE0-8141-A50A-81201A64E485}"/>
                </a:ext>
              </a:extLst>
            </p:cNvPr>
            <p:cNvGrpSpPr/>
            <p:nvPr/>
          </p:nvGrpSpPr>
          <p:grpSpPr>
            <a:xfrm>
              <a:off x="3751687" y="2800057"/>
              <a:ext cx="3208013" cy="1189278"/>
              <a:chOff x="3751687" y="2800057"/>
              <a:chExt cx="3208013" cy="1189278"/>
            </a:xfrm>
          </p:grpSpPr>
          <p:pic>
            <p:nvPicPr>
              <p:cNvPr id="51" name="Picture 2" descr="Free Satellite Cliparts, Download Free Satellite Cliparts png images, Free  ClipArts on Clipart Library">
                <a:extLst>
                  <a:ext uri="{FF2B5EF4-FFF2-40B4-BE49-F238E27FC236}">
                    <a16:creationId xmlns:a16="http://schemas.microsoft.com/office/drawing/2014/main" id="{9ADE9137-E395-7A41-BB10-93FE758F1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83069">
                <a:off x="5050569" y="2800057"/>
                <a:ext cx="547529" cy="547529"/>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a:extLst>
                  <a:ext uri="{FF2B5EF4-FFF2-40B4-BE49-F238E27FC236}">
                    <a16:creationId xmlns:a16="http://schemas.microsoft.com/office/drawing/2014/main" id="{FBC98C3C-E7E7-FC47-ABE8-B52843BCD926}"/>
                  </a:ext>
                </a:extLst>
              </p:cNvPr>
              <p:cNvCxnSpPr>
                <a:cxnSpLocks/>
                <a:stCxn id="51" idx="2"/>
              </p:cNvCxnSpPr>
              <p:nvPr/>
            </p:nvCxnSpPr>
            <p:spPr>
              <a:xfrm>
                <a:off x="5518866" y="3266446"/>
                <a:ext cx="1440834" cy="72288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C98C974A-EC06-3543-BB6D-F16B929CD20B}"/>
                  </a:ext>
                </a:extLst>
              </p:cNvPr>
              <p:cNvCxnSpPr>
                <a:cxnSpLocks/>
              </p:cNvCxnSpPr>
              <p:nvPr/>
            </p:nvCxnSpPr>
            <p:spPr>
              <a:xfrm flipH="1">
                <a:off x="3751687" y="3392904"/>
                <a:ext cx="1408155" cy="586057"/>
              </a:xfrm>
              <a:prstGeom prst="line">
                <a:avLst/>
              </a:prstGeom>
              <a:ln w="28575">
                <a:prstDash val="dash"/>
              </a:ln>
            </p:spPr>
            <p:style>
              <a:lnRef idx="1">
                <a:schemeClr val="dk1"/>
              </a:lnRef>
              <a:fillRef idx="0">
                <a:schemeClr val="dk1"/>
              </a:fillRef>
              <a:effectRef idx="0">
                <a:schemeClr val="dk1"/>
              </a:effectRef>
              <a:fontRef idx="minor">
                <a:schemeClr val="tx1"/>
              </a:fontRef>
            </p:style>
          </p:cxnSp>
        </p:grpSp>
        <p:sp>
          <p:nvSpPr>
            <p:cNvPr id="54" name="TextBox 53">
              <a:extLst>
                <a:ext uri="{FF2B5EF4-FFF2-40B4-BE49-F238E27FC236}">
                  <a16:creationId xmlns:a16="http://schemas.microsoft.com/office/drawing/2014/main" id="{88EFF4B6-98FE-3F46-AEC0-6F6814C33899}"/>
                </a:ext>
              </a:extLst>
            </p:cNvPr>
            <p:cNvSpPr txBox="1"/>
            <p:nvPr/>
          </p:nvSpPr>
          <p:spPr>
            <a:xfrm>
              <a:off x="4712819" y="2657297"/>
              <a:ext cx="1223027" cy="286553"/>
            </a:xfrm>
            <a:prstGeom prst="rect">
              <a:avLst/>
            </a:prstGeom>
            <a:noFill/>
          </p:spPr>
          <p:txBody>
            <a:bodyPr wrap="none" lIns="0" tIns="0" rIns="0" bIns="0" rtlCol="0">
              <a:spAutoFit/>
            </a:bodyPr>
            <a:lstStyle/>
            <a:p>
              <a:pPr>
                <a:lnSpc>
                  <a:spcPct val="130000"/>
                </a:lnSpc>
              </a:pPr>
              <a:r>
                <a:rPr lang="en-US" sz="1600" b="1" dirty="0"/>
                <a:t>GPS Satellite</a:t>
              </a:r>
              <a:endParaRPr kumimoji="1" lang="en-US" sz="1600" b="1" dirty="0"/>
            </a:p>
          </p:txBody>
        </p:sp>
      </p:grpSp>
      <p:sp>
        <p:nvSpPr>
          <p:cNvPr id="10" name="Rectangle 9">
            <a:extLst>
              <a:ext uri="{FF2B5EF4-FFF2-40B4-BE49-F238E27FC236}">
                <a16:creationId xmlns:a16="http://schemas.microsoft.com/office/drawing/2014/main" id="{030C262A-5180-FE48-8F1A-36D9F43C8533}"/>
              </a:ext>
            </a:extLst>
          </p:cNvPr>
          <p:cNvSpPr/>
          <p:nvPr/>
        </p:nvSpPr>
        <p:spPr>
          <a:xfrm>
            <a:off x="1727425" y="4333090"/>
            <a:ext cx="1447384" cy="307200"/>
          </a:xfrm>
          <a:prstGeom prst="rect">
            <a:avLst/>
          </a:prstGeom>
        </p:spPr>
        <p:txBody>
          <a:bodyPr wrap="none">
            <a:spAutoFit/>
          </a:bodyPr>
          <a:lstStyle/>
          <a:p>
            <a:pPr lvl="1">
              <a:lnSpc>
                <a:spcPct val="130000"/>
              </a:lnSpc>
            </a:pPr>
            <a:r>
              <a:rPr lang="en-US" sz="1200" b="1" u="sng" dirty="0">
                <a:solidFill>
                  <a:srgbClr val="FF0000"/>
                </a:solidFill>
              </a:rPr>
              <a:t>Priority2: 1</a:t>
            </a:r>
          </a:p>
        </p:txBody>
      </p:sp>
      <p:pic>
        <p:nvPicPr>
          <p:cNvPr id="11" name="Picture 10" descr="Logo, company name&#10;&#10;Description automatically generated">
            <a:extLst>
              <a:ext uri="{FF2B5EF4-FFF2-40B4-BE49-F238E27FC236}">
                <a16:creationId xmlns:a16="http://schemas.microsoft.com/office/drawing/2014/main" id="{B74D4B7D-DA8D-2338-2454-892EDDF03456}"/>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0318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100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100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par>
                          <p:cTn id="35" fill="hold">
                            <p:stCondLst>
                              <p:cond delay="500"/>
                            </p:stCondLst>
                            <p:childTnLst>
                              <p:par>
                                <p:cTn id="36" presetID="10" presetClass="entr" presetSubtype="0" fill="hold" grpId="0" nodeType="afterEffect">
                                  <p:stCondLst>
                                    <p:cond delay="500"/>
                                  </p:stCondLst>
                                  <p:childTnLst>
                                    <p:set>
                                      <p:cBhvr>
                                        <p:cTn id="37" dur="1" fill="hold">
                                          <p:stCondLst>
                                            <p:cond delay="0"/>
                                          </p:stCondLst>
                                        </p:cTn>
                                        <p:tgtEl>
                                          <p:spTgt spid="24">
                                            <p:bg/>
                                          </p:spTgt>
                                        </p:tgtEl>
                                        <p:attrNameLst>
                                          <p:attrName>style.visibility</p:attrName>
                                        </p:attrNameLst>
                                      </p:cBhvr>
                                      <p:to>
                                        <p:strVal val="visible"/>
                                      </p:to>
                                    </p:set>
                                    <p:animEffect transition="in" filter="fade">
                                      <p:cBhvr>
                                        <p:cTn id="38" dur="500"/>
                                        <p:tgtEl>
                                          <p:spTgt spid="24">
                                            <p:bg/>
                                          </p:spTgt>
                                        </p:tgtEl>
                                      </p:cBhvr>
                                    </p:animEffect>
                                  </p:childTnLst>
                                </p:cTn>
                              </p:par>
                            </p:childTnLst>
                          </p:cTn>
                        </p:par>
                        <p:par>
                          <p:cTn id="39" fill="hold">
                            <p:stCondLst>
                              <p:cond delay="1500"/>
                            </p:stCondLst>
                            <p:childTnLst>
                              <p:par>
                                <p:cTn id="40" presetID="10" presetClass="entr" presetSubtype="0" fill="hold" grpId="0" nodeType="afterEffect">
                                  <p:stCondLst>
                                    <p:cond delay="50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fade">
                                      <p:cBhvr>
                                        <p:cTn id="42" dur="500"/>
                                        <p:tgtEl>
                                          <p:spTgt spid="24">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2500"/>
                            </p:stCondLst>
                            <p:childTnLst>
                              <p:par>
                                <p:cTn id="50" presetID="10" presetClass="entr" presetSubtype="0" fill="hold" grpId="0" nodeType="afterEffect">
                                  <p:stCondLst>
                                    <p:cond delay="100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par>
                          <p:cTn id="57" fill="hold">
                            <p:stCondLst>
                              <p:cond delay="4500"/>
                            </p:stCondLst>
                            <p:childTnLst>
                              <p:par>
                                <p:cTn id="58" presetID="42" presetClass="path" presetSubtype="0" accel="50000" decel="50000" fill="hold" nodeType="afterEffect">
                                  <p:stCondLst>
                                    <p:cond delay="0"/>
                                  </p:stCondLst>
                                  <p:childTnLst>
                                    <p:animMotion origin="layout" path="M 4.16667E-6 -4.81481E-6 L 0.23632 -4.81481E-6 " pathEditMode="relative" rAng="0" ptsTypes="AA">
                                      <p:cBhvr>
                                        <p:cTn id="59" dur="2000" fill="hold"/>
                                        <p:tgtEl>
                                          <p:spTgt spid="6"/>
                                        </p:tgtEl>
                                        <p:attrNameLst>
                                          <p:attrName>ppt_x</p:attrName>
                                          <p:attrName>ppt_y</p:attrName>
                                        </p:attrNameLst>
                                      </p:cBhvr>
                                      <p:rCtr x="11810" y="0"/>
                                    </p:animMotion>
                                  </p:childTnLst>
                                </p:cTn>
                              </p:par>
                            </p:childTnLst>
                          </p:cTn>
                        </p:par>
                        <p:par>
                          <p:cTn id="60" fill="hold">
                            <p:stCondLst>
                              <p:cond delay="6500"/>
                            </p:stCondLst>
                            <p:childTnLst>
                              <p:par>
                                <p:cTn id="61" presetID="10" presetClass="exit" presetSubtype="0" fill="hold" nodeType="after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par>
                          <p:cTn id="67" fill="hold">
                            <p:stCondLst>
                              <p:cond delay="7000"/>
                            </p:stCondLst>
                            <p:childTnLst>
                              <p:par>
                                <p:cTn id="68" presetID="10" presetClass="entr" presetSubtype="0" fill="hold" grpId="0" nodeType="afterEffect">
                                  <p:stCondLst>
                                    <p:cond delay="50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par>
                          <p:cTn id="75" fill="hold">
                            <p:stCondLst>
                              <p:cond delay="8500"/>
                            </p:stCondLst>
                            <p:childTnLst>
                              <p:par>
                                <p:cTn id="76" presetID="42" presetClass="path" presetSubtype="0" accel="50000" decel="50000" fill="hold" nodeType="afterEffect">
                                  <p:stCondLst>
                                    <p:cond delay="500"/>
                                  </p:stCondLst>
                                  <p:childTnLst>
                                    <p:animMotion origin="layout" path="M 5E-6 -4.81481E-6 L -0.23633 -4.81481E-6 " pathEditMode="relative" rAng="0" ptsTypes="AA">
                                      <p:cBhvr>
                                        <p:cTn id="77" dur="2000" fill="hold"/>
                                        <p:tgtEl>
                                          <p:spTgt spid="39"/>
                                        </p:tgtEl>
                                        <p:attrNameLst>
                                          <p:attrName>ppt_x</p:attrName>
                                          <p:attrName>ppt_y</p:attrName>
                                        </p:attrNameLst>
                                      </p:cBhvr>
                                      <p:rCtr x="-11823" y="0"/>
                                    </p:animMotion>
                                  </p:childTnLst>
                                </p:cTn>
                              </p:par>
                            </p:childTnLst>
                          </p:cTn>
                        </p:par>
                        <p:par>
                          <p:cTn id="78" fill="hold">
                            <p:stCondLst>
                              <p:cond delay="11000"/>
                            </p:stCondLst>
                            <p:childTnLst>
                              <p:par>
                                <p:cTn id="79" presetID="10" presetClass="exit" presetSubtype="0" fill="hold" nodeType="afterEffect">
                                  <p:stCondLst>
                                    <p:cond delay="0"/>
                                  </p:stCondLst>
                                  <p:childTnLst>
                                    <p:animEffect transition="out" filter="fade">
                                      <p:cBhvr>
                                        <p:cTn id="80" dur="500"/>
                                        <p:tgtEl>
                                          <p:spTgt spid="39"/>
                                        </p:tgtEl>
                                      </p:cBhvr>
                                    </p:animEffect>
                                    <p:set>
                                      <p:cBhvr>
                                        <p:cTn id="81" dur="1" fill="hold">
                                          <p:stCondLst>
                                            <p:cond delay="499"/>
                                          </p:stCondLst>
                                        </p:cTn>
                                        <p:tgtEl>
                                          <p:spTgt spid="39"/>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2"/>
                                        </p:tgtEl>
                                      </p:cBhvr>
                                    </p:animEffect>
                                    <p:set>
                                      <p:cBhvr>
                                        <p:cTn id="84" dur="1" fill="hold">
                                          <p:stCondLst>
                                            <p:cond delay="499"/>
                                          </p:stCondLst>
                                        </p:cTn>
                                        <p:tgtEl>
                                          <p:spTgt spid="2"/>
                                        </p:tgtEl>
                                        <p:attrNameLst>
                                          <p:attrName>style.visibility</p:attrName>
                                        </p:attrNameLst>
                                      </p:cBhvr>
                                      <p:to>
                                        <p:strVal val="hidden"/>
                                      </p:to>
                                    </p:set>
                                  </p:childTnLst>
                                </p:cTn>
                              </p:par>
                            </p:childTnLst>
                          </p:cTn>
                        </p:par>
                        <p:par>
                          <p:cTn id="85" fill="hold">
                            <p:stCondLst>
                              <p:cond delay="11500"/>
                            </p:stCondLst>
                            <p:childTnLst>
                              <p:par>
                                <p:cTn id="86" presetID="10" presetClass="entr" presetSubtype="0" fill="hold" nodeType="afterEffect">
                                  <p:stCondLst>
                                    <p:cond delay="50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par>
                          <p:cTn id="89" fill="hold">
                            <p:stCondLst>
                              <p:cond delay="12500"/>
                            </p:stCondLst>
                            <p:childTnLst>
                              <p:par>
                                <p:cTn id="90" presetID="10" presetClass="entr" presetSubtype="0" fill="hold" grpId="1" nodeType="after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childTnLst>
                          </p:cTn>
                        </p:par>
                        <p:par>
                          <p:cTn id="93" fill="hold">
                            <p:stCondLst>
                              <p:cond delay="13000"/>
                            </p:stCondLst>
                            <p:childTnLst>
                              <p:par>
                                <p:cTn id="94" presetID="42" presetClass="path" presetSubtype="0" accel="50000" decel="50000" fill="hold" nodeType="afterEffect">
                                  <p:stCondLst>
                                    <p:cond delay="0"/>
                                  </p:stCondLst>
                                  <p:childTnLst>
                                    <p:animMotion origin="layout" path="M -0.01185 -4.81481E-6 L 0.22448 -4.81481E-6 " pathEditMode="relative" rAng="0" ptsTypes="AA">
                                      <p:cBhvr>
                                        <p:cTn id="95" dur="2000" fill="hold"/>
                                        <p:tgtEl>
                                          <p:spTgt spid="38"/>
                                        </p:tgtEl>
                                        <p:attrNameLst>
                                          <p:attrName>ppt_x</p:attrName>
                                          <p:attrName>ppt_y</p:attrName>
                                        </p:attrNameLst>
                                      </p:cBhvr>
                                      <p:rCtr x="11810" y="0"/>
                                    </p:animMotion>
                                  </p:childTnLst>
                                </p:cTn>
                              </p:par>
                            </p:childTnLst>
                          </p:cTn>
                        </p:par>
                        <p:par>
                          <p:cTn id="96" fill="hold">
                            <p:stCondLst>
                              <p:cond delay="15000"/>
                            </p:stCondLst>
                            <p:childTnLst>
                              <p:par>
                                <p:cTn id="97" presetID="10" presetClass="exit" presetSubtype="0" fill="hold" grpId="3" nodeType="afterEffect">
                                  <p:stCondLst>
                                    <p:cond delay="0"/>
                                  </p:stCondLst>
                                  <p:childTnLst>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childTnLst>
                          </p:cTn>
                        </p:par>
                        <p:par>
                          <p:cTn id="100" fill="hold">
                            <p:stCondLst>
                              <p:cond delay="15500"/>
                            </p:stCondLst>
                            <p:childTnLst>
                              <p:par>
                                <p:cTn id="101" presetID="10" presetClass="exit" presetSubtype="0" fill="hold" nodeType="afterEffect">
                                  <p:stCondLst>
                                    <p:cond delay="0"/>
                                  </p:stCondLst>
                                  <p:childTnLst>
                                    <p:animEffect transition="out" filter="fade">
                                      <p:cBhvr>
                                        <p:cTn id="102" dur="500"/>
                                        <p:tgtEl>
                                          <p:spTgt spid="38"/>
                                        </p:tgtEl>
                                      </p:cBhvr>
                                    </p:animEffect>
                                    <p:set>
                                      <p:cBhvr>
                                        <p:cTn id="103" dur="1" fill="hold">
                                          <p:stCondLst>
                                            <p:cond delay="499"/>
                                          </p:stCondLst>
                                        </p:cTn>
                                        <p:tgtEl>
                                          <p:spTgt spid="38"/>
                                        </p:tgtEl>
                                        <p:attrNameLst>
                                          <p:attrName>style.visibility</p:attrName>
                                        </p:attrNameLst>
                                      </p:cBhvr>
                                      <p:to>
                                        <p:strVal val="hidden"/>
                                      </p:to>
                                    </p:set>
                                  </p:childTnLst>
                                </p:cTn>
                              </p:par>
                            </p:childTnLst>
                          </p:cTn>
                        </p:par>
                        <p:par>
                          <p:cTn id="104" fill="hold">
                            <p:stCondLst>
                              <p:cond delay="16000"/>
                            </p:stCondLst>
                            <p:childTnLst>
                              <p:par>
                                <p:cTn id="105" presetID="10" presetClass="entr" presetSubtype="0" fill="hold" nodeType="afterEffect">
                                  <p:stCondLst>
                                    <p:cond delay="50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childTnLst>
                          </p:cTn>
                        </p:par>
                        <p:par>
                          <p:cTn id="108" fill="hold">
                            <p:stCondLst>
                              <p:cond delay="17000"/>
                            </p:stCondLst>
                            <p:childTnLst>
                              <p:par>
                                <p:cTn id="109" presetID="10" presetClass="entr" presetSubtype="0" fill="hold" grpId="1" nodeType="after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fade">
                                      <p:cBhvr>
                                        <p:cTn id="111" dur="500"/>
                                        <p:tgtEl>
                                          <p:spTgt spid="2"/>
                                        </p:tgtEl>
                                      </p:cBhvr>
                                    </p:animEffect>
                                  </p:childTnLst>
                                </p:cTn>
                              </p:par>
                            </p:childTnLst>
                          </p:cTn>
                        </p:par>
                        <p:par>
                          <p:cTn id="112" fill="hold">
                            <p:stCondLst>
                              <p:cond delay="17500"/>
                            </p:stCondLst>
                            <p:childTnLst>
                              <p:par>
                                <p:cTn id="113" presetID="42" presetClass="path" presetSubtype="0" accel="50000" decel="50000" fill="hold" nodeType="afterEffect">
                                  <p:stCondLst>
                                    <p:cond delay="0"/>
                                  </p:stCondLst>
                                  <p:childTnLst>
                                    <p:animMotion origin="layout" path="M 0.00898 -4.81481E-6 L -0.23008 -4.81481E-6 " pathEditMode="relative" rAng="0" ptsTypes="AA">
                                      <p:cBhvr>
                                        <p:cTn id="114" dur="2000" fill="hold"/>
                                        <p:tgtEl>
                                          <p:spTgt spid="40"/>
                                        </p:tgtEl>
                                        <p:attrNameLst>
                                          <p:attrName>ppt_x</p:attrName>
                                          <p:attrName>ppt_y</p:attrName>
                                        </p:attrNameLst>
                                      </p:cBhvr>
                                      <p:rCtr x="-11953" y="0"/>
                                    </p:animMotion>
                                  </p:childTnLst>
                                </p:cTn>
                              </p:par>
                            </p:childTnLst>
                          </p:cTn>
                        </p:par>
                        <p:par>
                          <p:cTn id="115" fill="hold">
                            <p:stCondLst>
                              <p:cond delay="19500"/>
                            </p:stCondLst>
                            <p:childTnLst>
                              <p:par>
                                <p:cTn id="116" presetID="10" presetClass="exit" presetSubtype="0" fill="hold" grpId="3" nodeType="afterEffect">
                                  <p:stCondLst>
                                    <p:cond delay="0"/>
                                  </p:stCondLst>
                                  <p:childTnLst>
                                    <p:animEffect transition="out" filter="fade">
                                      <p:cBhvr>
                                        <p:cTn id="117" dur="500"/>
                                        <p:tgtEl>
                                          <p:spTgt spid="2"/>
                                        </p:tgtEl>
                                      </p:cBhvr>
                                    </p:animEffect>
                                    <p:set>
                                      <p:cBhvr>
                                        <p:cTn id="118" dur="1" fill="hold">
                                          <p:stCondLst>
                                            <p:cond delay="499"/>
                                          </p:stCondLst>
                                        </p:cTn>
                                        <p:tgtEl>
                                          <p:spTgt spid="2"/>
                                        </p:tgtEl>
                                        <p:attrNameLst>
                                          <p:attrName>style.visibility</p:attrName>
                                        </p:attrNameLst>
                                      </p:cBhvr>
                                      <p:to>
                                        <p:strVal val="hidden"/>
                                      </p:to>
                                    </p:set>
                                  </p:childTnLst>
                                </p:cTn>
                              </p:par>
                            </p:childTnLst>
                          </p:cTn>
                        </p:par>
                        <p:par>
                          <p:cTn id="119" fill="hold">
                            <p:stCondLst>
                              <p:cond delay="20000"/>
                            </p:stCondLst>
                            <p:childTnLst>
                              <p:par>
                                <p:cTn id="120" presetID="10" presetClass="exit" presetSubtype="0" fill="hold" nodeType="afterEffect">
                                  <p:stCondLst>
                                    <p:cond delay="0"/>
                                  </p:stCondLst>
                                  <p:childTnLst>
                                    <p:animEffect transition="out" filter="fade">
                                      <p:cBhvr>
                                        <p:cTn id="121" dur="500"/>
                                        <p:tgtEl>
                                          <p:spTgt spid="40"/>
                                        </p:tgtEl>
                                      </p:cBhvr>
                                    </p:animEffect>
                                    <p:set>
                                      <p:cBhvr>
                                        <p:cTn id="122" dur="1" fill="hold">
                                          <p:stCondLst>
                                            <p:cond delay="499"/>
                                          </p:stCondLst>
                                        </p:cTn>
                                        <p:tgtEl>
                                          <p:spTgt spid="40"/>
                                        </p:tgtEl>
                                        <p:attrNameLst>
                                          <p:attrName>style.visibility</p:attrName>
                                        </p:attrNameLst>
                                      </p:cBhvr>
                                      <p:to>
                                        <p:strVal val="hidden"/>
                                      </p:to>
                                    </p:set>
                                  </p:childTnLst>
                                </p:cTn>
                              </p:par>
                            </p:childTnLst>
                          </p:cTn>
                        </p:par>
                        <p:par>
                          <p:cTn id="123" fill="hold">
                            <p:stCondLst>
                              <p:cond delay="20500"/>
                            </p:stCondLst>
                            <p:childTnLst>
                              <p:par>
                                <p:cTn id="124" presetID="10" presetClass="exit" presetSubtype="0" fill="hold" nodeType="afterEffect">
                                  <p:stCondLst>
                                    <p:cond delay="500"/>
                                  </p:stCondLst>
                                  <p:childTnLst>
                                    <p:animEffect transition="out" filter="fade">
                                      <p:cBhvr>
                                        <p:cTn id="125" dur="500"/>
                                        <p:tgtEl>
                                          <p:spTgt spid="24">
                                            <p:txEl>
                                              <p:pRg st="0" end="0"/>
                                            </p:txEl>
                                          </p:spTgt>
                                        </p:tgtEl>
                                      </p:cBhvr>
                                    </p:animEffect>
                                    <p:set>
                                      <p:cBhvr>
                                        <p:cTn id="126" dur="1" fill="hold">
                                          <p:stCondLst>
                                            <p:cond delay="499"/>
                                          </p:stCondLst>
                                        </p:cTn>
                                        <p:tgtEl>
                                          <p:spTgt spid="24">
                                            <p:txEl>
                                              <p:pRg st="0" end="0"/>
                                            </p:txEl>
                                          </p:spTgt>
                                        </p:tgtEl>
                                        <p:attrNameLst>
                                          <p:attrName>style.visibility</p:attrName>
                                        </p:attrNameLst>
                                      </p:cBhvr>
                                      <p:to>
                                        <p:strVal val="hidden"/>
                                      </p:to>
                                    </p:set>
                                  </p:childTnLst>
                                </p:cTn>
                              </p:par>
                            </p:childTnLst>
                          </p:cTn>
                        </p:par>
                        <p:par>
                          <p:cTn id="127" fill="hold">
                            <p:stCondLst>
                              <p:cond delay="21500"/>
                            </p:stCondLst>
                            <p:childTnLst>
                              <p:par>
                                <p:cTn id="128" presetID="10" presetClass="exit" presetSubtype="0" fill="hold" grpId="0" nodeType="afterEffect">
                                  <p:stCondLst>
                                    <p:cond delay="0"/>
                                  </p:stCondLst>
                                  <p:childTnLst>
                                    <p:animEffect transition="out" filter="fade">
                                      <p:cBhvr>
                                        <p:cTn id="129" dur="500"/>
                                        <p:tgtEl>
                                          <p:spTgt spid="28"/>
                                        </p:tgtEl>
                                      </p:cBhvr>
                                    </p:animEffect>
                                    <p:set>
                                      <p:cBhvr>
                                        <p:cTn id="130" dur="1" fill="hold">
                                          <p:stCondLst>
                                            <p:cond delay="499"/>
                                          </p:stCondLst>
                                        </p:cTn>
                                        <p:tgtEl>
                                          <p:spTgt spid="28"/>
                                        </p:tgtEl>
                                        <p:attrNameLst>
                                          <p:attrName>style.visibility</p:attrName>
                                        </p:attrNameLst>
                                      </p:cBhvr>
                                      <p:to>
                                        <p:strVal val="hidden"/>
                                      </p:to>
                                    </p:set>
                                  </p:childTnLst>
                                </p:cTn>
                              </p:par>
                            </p:childTnLst>
                          </p:cTn>
                        </p:par>
                        <p:par>
                          <p:cTn id="131" fill="hold">
                            <p:stCondLst>
                              <p:cond delay="22000"/>
                            </p:stCondLst>
                            <p:childTnLst>
                              <p:par>
                                <p:cTn id="132" presetID="10" presetClass="exit" presetSubtype="0" fill="hold" nodeType="afterEffect">
                                  <p:stCondLst>
                                    <p:cond delay="0"/>
                                  </p:stCondLst>
                                  <p:childTnLst>
                                    <p:animEffect transition="out" filter="fade">
                                      <p:cBhvr>
                                        <p:cTn id="133" dur="500"/>
                                        <p:tgtEl>
                                          <p:spTgt spid="27"/>
                                        </p:tgtEl>
                                      </p:cBhvr>
                                    </p:animEffect>
                                    <p:set>
                                      <p:cBhvr>
                                        <p:cTn id="134" dur="1" fill="hold">
                                          <p:stCondLst>
                                            <p:cond delay="499"/>
                                          </p:stCondLst>
                                        </p:cTn>
                                        <p:tgtEl>
                                          <p:spTgt spid="27"/>
                                        </p:tgtEl>
                                        <p:attrNameLst>
                                          <p:attrName>style.visibility</p:attrName>
                                        </p:attrNameLst>
                                      </p:cBhvr>
                                      <p:to>
                                        <p:strVal val="hidden"/>
                                      </p:to>
                                    </p:set>
                                  </p:childTnLst>
                                </p:cTn>
                              </p:par>
                            </p:childTnLst>
                          </p:cTn>
                        </p:par>
                        <p:par>
                          <p:cTn id="135" fill="hold">
                            <p:stCondLst>
                              <p:cond delay="22500"/>
                            </p:stCondLst>
                            <p:childTnLst>
                              <p:par>
                                <p:cTn id="136" presetID="10" presetClass="entr" presetSubtype="0"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Effect transition="in" filter="fade">
                                      <p:cBhvr>
                                        <p:cTn id="138" dur="500"/>
                                        <p:tgtEl>
                                          <p:spTgt spid="66"/>
                                        </p:tgtEl>
                                      </p:cBhvr>
                                    </p:animEffect>
                                  </p:childTnLst>
                                </p:cTn>
                              </p:par>
                            </p:childTnLst>
                          </p:cTn>
                        </p:par>
                        <p:par>
                          <p:cTn id="139" fill="hold">
                            <p:stCondLst>
                              <p:cond delay="23000"/>
                            </p:stCondLst>
                            <p:childTnLst>
                              <p:par>
                                <p:cTn id="140" presetID="1" presetClass="exit" presetSubtype="0" fill="hold" nodeType="afterEffect">
                                  <p:stCondLst>
                                    <p:cond delay="0"/>
                                  </p:stCondLst>
                                  <p:childTnLst>
                                    <p:set>
                                      <p:cBhvr>
                                        <p:cTn id="141" dur="1" fill="hold">
                                          <p:stCondLst>
                                            <p:cond delay="0"/>
                                          </p:stCondLst>
                                        </p:cTn>
                                        <p:tgtEl>
                                          <p:spTgt spid="26">
                                            <p:txEl>
                                              <p:pRg st="0" end="0"/>
                                            </p:txEl>
                                          </p:spTgt>
                                        </p:tgtEl>
                                        <p:attrNameLst>
                                          <p:attrName>style.visibility</p:attrName>
                                        </p:attrNameLst>
                                      </p:cBhvr>
                                      <p:to>
                                        <p:strVal val="hidden"/>
                                      </p:to>
                                    </p:set>
                                  </p:childTnLst>
                                </p:cTn>
                              </p:par>
                            </p:childTnLst>
                          </p:cTn>
                        </p:par>
                        <p:par>
                          <p:cTn id="142" fill="hold">
                            <p:stCondLst>
                              <p:cond delay="23000"/>
                            </p:stCondLst>
                            <p:childTnLst>
                              <p:par>
                                <p:cTn id="143" presetID="10" presetClass="entr" presetSubtype="0" fill="hold" grpId="0" nodeType="afterEffect">
                                  <p:stCondLst>
                                    <p:cond delay="500"/>
                                  </p:stCondLst>
                                  <p:childTnLst>
                                    <p:set>
                                      <p:cBhvr>
                                        <p:cTn id="144" dur="1" fill="hold">
                                          <p:stCondLst>
                                            <p:cond delay="0"/>
                                          </p:stCondLst>
                                        </p:cTn>
                                        <p:tgtEl>
                                          <p:spTgt spid="67"/>
                                        </p:tgtEl>
                                        <p:attrNameLst>
                                          <p:attrName>style.visibility</p:attrName>
                                        </p:attrNameLst>
                                      </p:cBhvr>
                                      <p:to>
                                        <p:strVal val="visible"/>
                                      </p:to>
                                    </p:set>
                                    <p:animEffect transition="in" filter="fade">
                                      <p:cBhvr>
                                        <p:cTn id="145" dur="500"/>
                                        <p:tgtEl>
                                          <p:spTgt spid="67"/>
                                        </p:tgtEl>
                                      </p:cBhvr>
                                    </p:animEffect>
                                  </p:childTnLst>
                                </p:cTn>
                              </p:par>
                            </p:childTnLst>
                          </p:cTn>
                        </p:par>
                        <p:par>
                          <p:cTn id="146" fill="hold">
                            <p:stCondLst>
                              <p:cond delay="24000"/>
                            </p:stCondLst>
                            <p:childTnLst>
                              <p:par>
                                <p:cTn id="147" presetID="1" presetClass="entr" presetSubtype="0" fill="hold" grpId="0" nodeType="afterEffect">
                                  <p:stCondLst>
                                    <p:cond delay="0"/>
                                  </p:stCondLst>
                                  <p:childTnLst>
                                    <p:set>
                                      <p:cBhvr>
                                        <p:cTn id="148" dur="1" fill="hold">
                                          <p:stCondLst>
                                            <p:cond delay="0"/>
                                          </p:stCondLst>
                                        </p:cTn>
                                        <p:tgtEl>
                                          <p:spTgt spid="9"/>
                                        </p:tgtEl>
                                        <p:attrNameLst>
                                          <p:attrName>style.visibility</p:attrName>
                                        </p:attrNameLst>
                                      </p:cBhvr>
                                      <p:to>
                                        <p:strVal val="visible"/>
                                      </p:to>
                                    </p:set>
                                  </p:childTnLst>
                                </p:cTn>
                              </p:par>
                            </p:childTnLst>
                          </p:cTn>
                        </p:par>
                        <p:par>
                          <p:cTn id="149" fill="hold">
                            <p:stCondLst>
                              <p:cond delay="24000"/>
                            </p:stCondLst>
                            <p:childTnLst>
                              <p:par>
                                <p:cTn id="150" presetID="1" presetClass="exit" presetSubtype="0" fill="hold" nodeType="afterEffect">
                                  <p:stCondLst>
                                    <p:cond delay="0"/>
                                  </p:stCondLst>
                                  <p:childTnLst>
                                    <p:set>
                                      <p:cBhvr>
                                        <p:cTn id="151" dur="1" fill="hold">
                                          <p:stCondLst>
                                            <p:cond delay="0"/>
                                          </p:stCondLst>
                                        </p:cTn>
                                        <p:tgtEl>
                                          <p:spTgt spid="8">
                                            <p:txEl>
                                              <p:pRg st="4" end="4"/>
                                            </p:txEl>
                                          </p:spTgt>
                                        </p:tgtEl>
                                        <p:attrNameLst>
                                          <p:attrName>style.visibility</p:attrName>
                                        </p:attrNameLst>
                                      </p:cBhvr>
                                      <p:to>
                                        <p:strVal val="hidden"/>
                                      </p:to>
                                    </p:set>
                                  </p:childTnLst>
                                </p:cTn>
                              </p:par>
                              <p:par>
                                <p:cTn id="152" presetID="1" presetClass="entr" presetSubtype="0" fill="hold" grpId="0" nodeType="withEffect">
                                  <p:stCondLst>
                                    <p:cond delay="0"/>
                                  </p:stCondLst>
                                  <p:childTnLst>
                                    <p:set>
                                      <p:cBhvr>
                                        <p:cTn id="15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build="allAtOnce" animBg="1"/>
      <p:bldP spid="28" grpId="0" animBg="1"/>
      <p:bldP spid="28" grpId="1" animBg="1"/>
      <p:bldP spid="2" grpId="0"/>
      <p:bldP spid="2" grpId="1"/>
      <p:bldP spid="2" grpId="2"/>
      <p:bldP spid="2" grpId="3"/>
      <p:bldP spid="7" grpId="0"/>
      <p:bldP spid="7" grpId="1"/>
      <p:bldP spid="7" grpId="2"/>
      <p:bldP spid="7" grpId="3"/>
      <p:bldP spid="66" grpId="0"/>
      <p:bldP spid="67" grpId="0"/>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17289DC-48F0-22F9-91E4-104C1597AD9B}"/>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7" name="Picture 6">
            <a:extLst>
              <a:ext uri="{FF2B5EF4-FFF2-40B4-BE49-F238E27FC236}">
                <a16:creationId xmlns:a16="http://schemas.microsoft.com/office/drawing/2014/main" id="{803DC85A-3EA4-DD65-DF43-F9F166643EE2}"/>
              </a:ext>
            </a:extLst>
          </p:cNvPr>
          <p:cNvPicPr>
            <a:picLocks noChangeAspect="1"/>
          </p:cNvPicPr>
          <p:nvPr/>
        </p:nvPicPr>
        <p:blipFill>
          <a:blip r:embed="rId3"/>
          <a:stretch>
            <a:fillRect/>
          </a:stretch>
        </p:blipFill>
        <p:spPr>
          <a:xfrm>
            <a:off x="1733550" y="1550441"/>
            <a:ext cx="8724900" cy="4901842"/>
          </a:xfrm>
          <a:prstGeom prst="rect">
            <a:avLst/>
          </a:prstGeom>
        </p:spPr>
      </p:pic>
      <p:pic>
        <p:nvPicPr>
          <p:cNvPr id="2" name="Picture 1" descr="Logo, company name&#10;&#10;Description automatically generated">
            <a:extLst>
              <a:ext uri="{FF2B5EF4-FFF2-40B4-BE49-F238E27FC236}">
                <a16:creationId xmlns:a16="http://schemas.microsoft.com/office/drawing/2014/main" id="{6B43388B-293E-B822-9C95-235CF78C66D0}"/>
              </a:ext>
            </a:extLst>
          </p:cNvPr>
          <p:cNvPicPr>
            <a:picLocks noChangeAspect="1"/>
          </p:cNvPicPr>
          <p:nvPr/>
        </p:nvPicPr>
        <p:blipFill>
          <a:blip r:embed="rId4"/>
          <a:stretch>
            <a:fillRect/>
          </a:stretch>
        </p:blipFill>
        <p:spPr>
          <a:xfrm>
            <a:off x="188409" y="434445"/>
            <a:ext cx="2140999" cy="493184"/>
          </a:xfrm>
          <a:prstGeom prst="rect">
            <a:avLst/>
          </a:prstGeom>
        </p:spPr>
      </p:pic>
    </p:spTree>
    <p:extLst>
      <p:ext uri="{BB962C8B-B14F-4D97-AF65-F5344CB8AC3E}">
        <p14:creationId xmlns:p14="http://schemas.microsoft.com/office/powerpoint/2010/main" val="199004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a:xfrm>
            <a:off x="838200" y="1825625"/>
            <a:ext cx="10515600" cy="4760008"/>
          </a:xfrm>
        </p:spPr>
        <p:txBody>
          <a:bodyPr>
            <a:normAutofit fontScale="85000" lnSpcReduction="20000"/>
          </a:bodyPr>
          <a:lstStyle/>
          <a:p>
            <a:pPr marL="11112" indent="0" algn="ctr">
              <a:buNone/>
            </a:pPr>
            <a:r>
              <a:rPr lang="en-US" dirty="0"/>
              <a:t>Building a foundation of shared knowledge and practical experience in the area of IP media networking</a:t>
            </a:r>
          </a:p>
          <a:p>
            <a:pPr marL="11112" indent="0" algn="ctr">
              <a:buNone/>
            </a:pPr>
            <a:endParaRPr lang="en-US" sz="1600" dirty="0"/>
          </a:p>
          <a:p>
            <a:pPr marL="11112" indent="0" algn="ctr">
              <a:buNone/>
            </a:pPr>
            <a:r>
              <a:rPr lang="en-US" dirty="0"/>
              <a:t>Visit the Education Library at AIMSAlliance.org </a:t>
            </a:r>
          </a:p>
          <a:p>
            <a:pPr marL="11112" indent="0" algn="ctr">
              <a:buNone/>
            </a:pPr>
            <a:endParaRPr lang="en-US" dirty="0"/>
          </a:p>
          <a:p>
            <a:pPr marL="11112" indent="0" algn="ctr">
              <a:buNone/>
            </a:pPr>
            <a:endParaRPr lang="en-US" dirty="0"/>
          </a:p>
          <a:p>
            <a:pPr marL="11112" indent="0" algn="ctr">
              <a:buNone/>
            </a:pPr>
            <a:endParaRPr lang="en-US" dirty="0"/>
          </a:p>
          <a:p>
            <a:pPr marL="11112" indent="0" algn="ctr">
              <a:buNone/>
            </a:pPr>
            <a:endParaRPr lang="en-US" dirty="0"/>
          </a:p>
          <a:p>
            <a:pPr marL="11112" indent="0" algn="ctr">
              <a:buNone/>
            </a:pPr>
            <a:endParaRPr lang="en-US" dirty="0"/>
          </a:p>
          <a:p>
            <a:pPr marL="11112" indent="0" algn="ctr">
              <a:buNone/>
            </a:pPr>
            <a:endParaRPr lang="en-US" dirty="0"/>
          </a:p>
          <a:p>
            <a:pPr marL="11112" indent="0" algn="ctr">
              <a:buNone/>
            </a:pPr>
            <a:r>
              <a:rPr lang="en-US" dirty="0"/>
              <a:t>Let us know what training and learning opportunities you’d like to see in the field of IP Media Networking</a:t>
            </a:r>
          </a:p>
          <a:p>
            <a:pPr marL="11112" indent="0" algn="ctr">
              <a:buNone/>
            </a:pPr>
            <a:r>
              <a:rPr lang="en-US" b="0" i="0" u="none" strike="noStrike" dirty="0">
                <a:solidFill>
                  <a:srgbClr val="1C1C1C"/>
                </a:solidFill>
                <a:effectLst/>
                <a:latin typeface="Open Sans" panose="020B0606030504020204" pitchFamily="34" charset="0"/>
                <a:hlinkClick r:id="rId2"/>
              </a:rPr>
              <a:t>info@aimsalliance.org</a:t>
            </a:r>
            <a:endParaRPr lang="en-US" dirty="0"/>
          </a:p>
        </p:txBody>
      </p:sp>
      <p:pic>
        <p:nvPicPr>
          <p:cNvPr id="7" name="Picture 6">
            <a:extLst>
              <a:ext uri="{FF2B5EF4-FFF2-40B4-BE49-F238E27FC236}">
                <a16:creationId xmlns:a16="http://schemas.microsoft.com/office/drawing/2014/main" id="{767BA2AC-5990-4491-8550-F2037A042982}"/>
              </a:ext>
            </a:extLst>
          </p:cNvPr>
          <p:cNvPicPr>
            <a:picLocks noChangeAspect="1"/>
          </p:cNvPicPr>
          <p:nvPr/>
        </p:nvPicPr>
        <p:blipFill rotWithShape="1">
          <a:blip r:embed="rId3"/>
          <a:srcRect l="15089" t="19248" r="1750" b="40518"/>
          <a:stretch/>
        </p:blipFill>
        <p:spPr>
          <a:xfrm>
            <a:off x="2857667" y="3279986"/>
            <a:ext cx="6476667" cy="1972033"/>
          </a:xfrm>
          <a:prstGeom prst="rect">
            <a:avLst/>
          </a:prstGeom>
        </p:spPr>
      </p:pic>
      <p:sp>
        <p:nvSpPr>
          <p:cNvPr id="8" name="Title 2">
            <a:extLst>
              <a:ext uri="{FF2B5EF4-FFF2-40B4-BE49-F238E27FC236}">
                <a16:creationId xmlns:a16="http://schemas.microsoft.com/office/drawing/2014/main" id="{33CB0B18-453A-5B5A-B986-161C6B451302}"/>
              </a:ext>
            </a:extLst>
          </p:cNvPr>
          <p:cNvSpPr txBox="1">
            <a:spLocks/>
          </p:cNvSpPr>
          <p:nvPr/>
        </p:nvSpPr>
        <p:spPr>
          <a:xfrm>
            <a:off x="2397174" y="377297"/>
            <a:ext cx="105156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AIMS Education Working Group</a:t>
            </a:r>
          </a:p>
        </p:txBody>
      </p:sp>
      <p:pic>
        <p:nvPicPr>
          <p:cNvPr id="3" name="Picture 2" descr="Logo, company name&#10;&#10;Description automatically generated">
            <a:extLst>
              <a:ext uri="{FF2B5EF4-FFF2-40B4-BE49-F238E27FC236}">
                <a16:creationId xmlns:a16="http://schemas.microsoft.com/office/drawing/2014/main" id="{3C62684A-87EA-714D-02C4-2A3CAD0F4F6C}"/>
              </a:ext>
            </a:extLst>
          </p:cNvPr>
          <p:cNvPicPr>
            <a:picLocks noChangeAspect="1"/>
          </p:cNvPicPr>
          <p:nvPr/>
        </p:nvPicPr>
        <p:blipFill>
          <a:blip r:embed="rId4"/>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018675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7E1BCE2-F4DB-7AE3-FDA3-B2C133D827E1}"/>
              </a:ext>
            </a:extLst>
          </p:cNvPr>
          <p:cNvSpPr>
            <a:spLocks noGrp="1"/>
          </p:cNvSpPr>
          <p:nvPr>
            <p:ph idx="1"/>
          </p:nvPr>
        </p:nvSpPr>
        <p:spPr>
          <a:xfrm>
            <a:off x="1272000" y="1662398"/>
            <a:ext cx="8640000" cy="4896000"/>
          </a:xfrm>
        </p:spPr>
        <p:txBody>
          <a:bodyPr/>
          <a:lstStyle/>
          <a:p>
            <a:r>
              <a:rPr lang="en-US" b="1" dirty="0"/>
              <a:t>Kevin Salvidge</a:t>
            </a:r>
          </a:p>
          <a:p>
            <a:pPr lvl="1"/>
            <a:r>
              <a:rPr lang="en-US" dirty="0"/>
              <a:t>Sales Engineering Manager</a:t>
            </a:r>
          </a:p>
          <a:p>
            <a:pPr lvl="1"/>
            <a:endParaRPr lang="en-US" dirty="0"/>
          </a:p>
          <a:p>
            <a:pPr lvl="1"/>
            <a:r>
              <a:rPr lang="en-US" dirty="0"/>
              <a:t>Email : </a:t>
            </a:r>
            <a:r>
              <a:rPr lang="en-US" dirty="0" err="1"/>
              <a:t>salvidge@leadereurope.com</a:t>
            </a:r>
            <a:endParaRPr lang="en-US" dirty="0"/>
          </a:p>
          <a:p>
            <a:pPr lvl="1"/>
            <a:r>
              <a:rPr lang="en-US" dirty="0"/>
              <a:t>Tel : +44 7826 178 752</a:t>
            </a:r>
          </a:p>
        </p:txBody>
      </p:sp>
      <p:pic>
        <p:nvPicPr>
          <p:cNvPr id="9" name="Content Placeholder 6" descr="A person wearing a suit and tie&#10;&#10;Description automatically generated">
            <a:extLst>
              <a:ext uri="{FF2B5EF4-FFF2-40B4-BE49-F238E27FC236}">
                <a16:creationId xmlns:a16="http://schemas.microsoft.com/office/drawing/2014/main" id="{86A970F8-B444-49B1-3D67-E16C681E4D74}"/>
              </a:ext>
            </a:extLst>
          </p:cNvPr>
          <p:cNvPicPr>
            <a:picLocks noChangeAspect="1"/>
          </p:cNvPicPr>
          <p:nvPr/>
        </p:nvPicPr>
        <p:blipFill>
          <a:blip r:embed="rId3"/>
          <a:stretch>
            <a:fillRect/>
          </a:stretch>
        </p:blipFill>
        <p:spPr>
          <a:xfrm>
            <a:off x="9030828" y="1695450"/>
            <a:ext cx="2794000" cy="3467100"/>
          </a:xfrm>
          <a:prstGeom prst="rect">
            <a:avLst/>
          </a:prstGeom>
        </p:spPr>
      </p:pic>
      <p:pic>
        <p:nvPicPr>
          <p:cNvPr id="10" name="Picture 9" descr="Qr code&#10;&#10;Description automatically generated">
            <a:extLst>
              <a:ext uri="{FF2B5EF4-FFF2-40B4-BE49-F238E27FC236}">
                <a16:creationId xmlns:a16="http://schemas.microsoft.com/office/drawing/2014/main" id="{1BD2CBE1-19E7-4CC3-C8E4-55A0F120220E}"/>
              </a:ext>
            </a:extLst>
          </p:cNvPr>
          <p:cNvPicPr>
            <a:picLocks noChangeAspect="1"/>
          </p:cNvPicPr>
          <p:nvPr/>
        </p:nvPicPr>
        <p:blipFill>
          <a:blip r:embed="rId4"/>
          <a:stretch>
            <a:fillRect/>
          </a:stretch>
        </p:blipFill>
        <p:spPr>
          <a:xfrm>
            <a:off x="10200000" y="5423341"/>
            <a:ext cx="1135057" cy="1135057"/>
          </a:xfrm>
          <a:prstGeom prst="rect">
            <a:avLst/>
          </a:prstGeom>
        </p:spPr>
      </p:pic>
      <p:sp>
        <p:nvSpPr>
          <p:cNvPr id="4" name="Title 2">
            <a:extLst>
              <a:ext uri="{FF2B5EF4-FFF2-40B4-BE49-F238E27FC236}">
                <a16:creationId xmlns:a16="http://schemas.microsoft.com/office/drawing/2014/main" id="{460E1272-3FB8-22E2-0DFF-62BEFF93359A}"/>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2" name="Picture 1" descr="Logo, company name&#10;&#10;Description automatically generated">
            <a:extLst>
              <a:ext uri="{FF2B5EF4-FFF2-40B4-BE49-F238E27FC236}">
                <a16:creationId xmlns:a16="http://schemas.microsoft.com/office/drawing/2014/main" id="{E3E0E081-B010-BF28-57E3-DD2D4BF02529}"/>
              </a:ext>
            </a:extLst>
          </p:cNvPr>
          <p:cNvPicPr>
            <a:picLocks noChangeAspect="1"/>
          </p:cNvPicPr>
          <p:nvPr/>
        </p:nvPicPr>
        <p:blipFill>
          <a:blip r:embed="rId5"/>
          <a:stretch>
            <a:fillRect/>
          </a:stretch>
        </p:blipFill>
        <p:spPr>
          <a:xfrm>
            <a:off x="188409" y="434445"/>
            <a:ext cx="2140999" cy="493184"/>
          </a:xfrm>
          <a:prstGeom prst="rect">
            <a:avLst/>
          </a:prstGeom>
        </p:spPr>
      </p:pic>
    </p:spTree>
    <p:extLst>
      <p:ext uri="{BB962C8B-B14F-4D97-AF65-F5344CB8AC3E}">
        <p14:creationId xmlns:p14="http://schemas.microsoft.com/office/powerpoint/2010/main" val="1548376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F92855-6394-77D4-57F5-7FA88FBDFE37}"/>
              </a:ext>
            </a:extLst>
          </p:cNvPr>
          <p:cNvSpPr>
            <a:spLocks noGrp="1"/>
          </p:cNvSpPr>
          <p:nvPr>
            <p:ph idx="1"/>
          </p:nvPr>
        </p:nvSpPr>
        <p:spPr>
          <a:xfrm>
            <a:off x="838199" y="1825625"/>
            <a:ext cx="10979989" cy="4351338"/>
          </a:xfrm>
        </p:spPr>
        <p:txBody>
          <a:bodyPr/>
          <a:lstStyle/>
          <a:p>
            <a:r>
              <a:rPr lang="en-GB" dirty="0">
                <a:solidFill>
                  <a:schemeClr val="tx1"/>
                </a:solidFill>
              </a:rPr>
              <a:t>If you would like more information including a copy of this presentation.</a:t>
            </a:r>
          </a:p>
        </p:txBody>
      </p:sp>
      <p:sp>
        <p:nvSpPr>
          <p:cNvPr id="3" name="Title 2">
            <a:extLst>
              <a:ext uri="{FF2B5EF4-FFF2-40B4-BE49-F238E27FC236}">
                <a16:creationId xmlns:a16="http://schemas.microsoft.com/office/drawing/2014/main" id="{CABB8747-15B4-8B61-7A4F-A5752309841F}"/>
              </a:ext>
            </a:extLst>
          </p:cNvPr>
          <p:cNvSpPr txBox="1">
            <a:spLocks/>
          </p:cNvSpPr>
          <p:nvPr/>
        </p:nvSpPr>
        <p:spPr>
          <a:xfrm>
            <a:off x="0" y="272367"/>
            <a:ext cx="12192000" cy="891416"/>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You don’t have to ……….</a:t>
            </a:r>
          </a:p>
        </p:txBody>
      </p:sp>
      <p:pic>
        <p:nvPicPr>
          <p:cNvPr id="4" name="Picture 3" descr="Logo, company name&#10;&#10;Description automatically generated">
            <a:extLst>
              <a:ext uri="{FF2B5EF4-FFF2-40B4-BE49-F238E27FC236}">
                <a16:creationId xmlns:a16="http://schemas.microsoft.com/office/drawing/2014/main" id="{D644339E-7696-27D7-55EB-ACC8F64AE7EF}"/>
              </a:ext>
            </a:extLst>
          </p:cNvPr>
          <p:cNvPicPr>
            <a:picLocks noChangeAspect="1"/>
          </p:cNvPicPr>
          <p:nvPr/>
        </p:nvPicPr>
        <p:blipFill>
          <a:blip r:embed="rId3"/>
          <a:stretch>
            <a:fillRect/>
          </a:stretch>
        </p:blipFill>
        <p:spPr>
          <a:xfrm>
            <a:off x="188409" y="434445"/>
            <a:ext cx="2140999" cy="493184"/>
          </a:xfrm>
          <a:prstGeom prst="rect">
            <a:avLst/>
          </a:prstGeom>
        </p:spPr>
      </p:pic>
      <p:pic>
        <p:nvPicPr>
          <p:cNvPr id="7" name="Picture 6" descr="Qr code&#10;&#10;Description automatically generated">
            <a:extLst>
              <a:ext uri="{FF2B5EF4-FFF2-40B4-BE49-F238E27FC236}">
                <a16:creationId xmlns:a16="http://schemas.microsoft.com/office/drawing/2014/main" id="{9D7005BA-7EE6-C9BB-31D3-40254AC8242F}"/>
              </a:ext>
            </a:extLst>
          </p:cNvPr>
          <p:cNvPicPr>
            <a:picLocks noChangeAspect="1"/>
          </p:cNvPicPr>
          <p:nvPr/>
        </p:nvPicPr>
        <p:blipFill>
          <a:blip r:embed="rId4"/>
          <a:stretch>
            <a:fillRect/>
          </a:stretch>
        </p:blipFill>
        <p:spPr>
          <a:xfrm>
            <a:off x="4470400" y="2631536"/>
            <a:ext cx="3251200" cy="3251200"/>
          </a:xfrm>
          <a:prstGeom prst="rect">
            <a:avLst/>
          </a:prstGeom>
        </p:spPr>
      </p:pic>
    </p:spTree>
    <p:extLst>
      <p:ext uri="{BB962C8B-B14F-4D97-AF65-F5344CB8AC3E}">
        <p14:creationId xmlns:p14="http://schemas.microsoft.com/office/powerpoint/2010/main" val="882665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B37BA2-AFC0-648B-15E7-64F68CB1427F}"/>
              </a:ext>
            </a:extLst>
          </p:cNvPr>
          <p:cNvSpPr txBox="1"/>
          <p:nvPr/>
        </p:nvSpPr>
        <p:spPr>
          <a:xfrm>
            <a:off x="2056356" y="1089194"/>
            <a:ext cx="8079288" cy="923330"/>
          </a:xfrm>
          <a:prstGeom prst="rect">
            <a:avLst/>
          </a:prstGeom>
          <a:noFill/>
        </p:spPr>
        <p:txBody>
          <a:bodyPr wrap="square" rtlCol="0">
            <a:spAutoFit/>
          </a:bodyPr>
          <a:lstStyle/>
          <a:p>
            <a:pPr algn="ctr"/>
            <a:r>
              <a:rPr lang="en-US" sz="5400" dirty="0">
                <a:solidFill>
                  <a:schemeClr val="bg1"/>
                </a:solidFill>
                <a:latin typeface="+mj-lt"/>
              </a:rPr>
              <a:t>Any Questions?</a:t>
            </a:r>
          </a:p>
        </p:txBody>
      </p:sp>
      <p:pic>
        <p:nvPicPr>
          <p:cNvPr id="2" name="Picture 1" descr="Logo, company name&#10;&#10;Description automatically generated">
            <a:extLst>
              <a:ext uri="{FF2B5EF4-FFF2-40B4-BE49-F238E27FC236}">
                <a16:creationId xmlns:a16="http://schemas.microsoft.com/office/drawing/2014/main" id="{5ECF4BA5-5A2C-8007-6B23-E922A7797B61}"/>
              </a:ext>
            </a:extLst>
          </p:cNvPr>
          <p:cNvPicPr>
            <a:picLocks noChangeAspect="1"/>
          </p:cNvPicPr>
          <p:nvPr/>
        </p:nvPicPr>
        <p:blipFill>
          <a:blip r:embed="rId2"/>
          <a:stretch>
            <a:fillRect/>
          </a:stretch>
        </p:blipFill>
        <p:spPr>
          <a:xfrm>
            <a:off x="2448529" y="4598885"/>
            <a:ext cx="2140999" cy="493184"/>
          </a:xfrm>
          <a:prstGeom prst="rect">
            <a:avLst/>
          </a:prstGeom>
        </p:spPr>
      </p:pic>
    </p:spTree>
    <p:extLst>
      <p:ext uri="{BB962C8B-B14F-4D97-AF65-F5344CB8AC3E}">
        <p14:creationId xmlns:p14="http://schemas.microsoft.com/office/powerpoint/2010/main" val="2112974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7167"/>
          <p:cNvCxnSpPr>
            <a:cxnSpLocks noChangeShapeType="1"/>
          </p:cNvCxnSpPr>
          <p:nvPr/>
        </p:nvCxnSpPr>
        <p:spPr bwMode="auto">
          <a:xfrm flipV="1">
            <a:off x="2266163" y="4284832"/>
            <a:ext cx="1126836" cy="1382538"/>
          </a:xfrm>
          <a:prstGeom prst="line">
            <a:avLst/>
          </a:prstGeom>
          <a:noFill/>
          <a:ln w="508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直線コネクタ 7167"/>
          <p:cNvCxnSpPr>
            <a:cxnSpLocks noChangeShapeType="1"/>
          </p:cNvCxnSpPr>
          <p:nvPr/>
        </p:nvCxnSpPr>
        <p:spPr bwMode="auto">
          <a:xfrm flipV="1">
            <a:off x="3347873" y="4293002"/>
            <a:ext cx="297524" cy="1101452"/>
          </a:xfrm>
          <a:prstGeom prst="line">
            <a:avLst/>
          </a:prstGeom>
          <a:noFill/>
          <a:ln w="508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コネクタ 7167"/>
          <p:cNvCxnSpPr>
            <a:cxnSpLocks noChangeShapeType="1"/>
            <a:endCxn id="12" idx="2"/>
          </p:cNvCxnSpPr>
          <p:nvPr/>
        </p:nvCxnSpPr>
        <p:spPr bwMode="auto">
          <a:xfrm flipV="1">
            <a:off x="4820279" y="3459360"/>
            <a:ext cx="1080120" cy="633774"/>
          </a:xfrm>
          <a:prstGeom prst="line">
            <a:avLst/>
          </a:prstGeom>
          <a:noFill/>
          <a:ln w="50800" algn="ctr">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コネクタ 7167"/>
          <p:cNvCxnSpPr>
            <a:cxnSpLocks noChangeShapeType="1"/>
          </p:cNvCxnSpPr>
          <p:nvPr/>
        </p:nvCxnSpPr>
        <p:spPr bwMode="auto">
          <a:xfrm flipH="1" flipV="1">
            <a:off x="4899269" y="4217598"/>
            <a:ext cx="1619564" cy="1238618"/>
          </a:xfrm>
          <a:prstGeom prst="line">
            <a:avLst/>
          </a:prstGeom>
          <a:noFill/>
          <a:ln w="50800" algn="ctr">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167"/>
          <p:cNvCxnSpPr>
            <a:cxnSpLocks noChangeShapeType="1"/>
          </p:cNvCxnSpPr>
          <p:nvPr/>
        </p:nvCxnSpPr>
        <p:spPr bwMode="auto">
          <a:xfrm flipH="1" flipV="1">
            <a:off x="4672246" y="4258613"/>
            <a:ext cx="954143" cy="1330155"/>
          </a:xfrm>
          <a:prstGeom prst="line">
            <a:avLst/>
          </a:prstGeom>
          <a:noFill/>
          <a:ln w="50800" algn="ctr">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コネクタ 7167"/>
          <p:cNvCxnSpPr>
            <a:cxnSpLocks noChangeShapeType="1"/>
          </p:cNvCxnSpPr>
          <p:nvPr/>
        </p:nvCxnSpPr>
        <p:spPr bwMode="auto">
          <a:xfrm flipH="1" flipV="1">
            <a:off x="2630401" y="3349508"/>
            <a:ext cx="1152128" cy="720080"/>
          </a:xfrm>
          <a:prstGeom prst="line">
            <a:avLst/>
          </a:prstGeom>
          <a:noFill/>
          <a:ln w="508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465" y="4069588"/>
            <a:ext cx="2199291" cy="24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293" y="3205492"/>
            <a:ext cx="2088232" cy="25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6283" y="3205492"/>
            <a:ext cx="2088232" cy="25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3823" y="5524479"/>
            <a:ext cx="8064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1586285" y="2930235"/>
            <a:ext cx="2160240" cy="307777"/>
          </a:xfrm>
          <a:prstGeom prst="rect">
            <a:avLst/>
          </a:prstGeom>
          <a:noFill/>
        </p:spPr>
        <p:txBody>
          <a:bodyPr wrap="square" rtlCol="0">
            <a:spAutoFit/>
          </a:bodyPr>
          <a:lstStyle/>
          <a:p>
            <a:pPr algn="ctr"/>
            <a:r>
              <a:rPr kumimoji="1" lang="en-US" altLang="ja-JP" sz="1400" dirty="0"/>
              <a:t>PTP </a:t>
            </a:r>
            <a:r>
              <a:rPr kumimoji="1" lang="ja-JP" altLang="en-US" sz="1400" dirty="0"/>
              <a:t>１</a:t>
            </a:r>
          </a:p>
        </p:txBody>
      </p:sp>
      <p:sp>
        <p:nvSpPr>
          <p:cNvPr id="16" name="テキスト ボックス 15"/>
          <p:cNvSpPr txBox="1"/>
          <p:nvPr/>
        </p:nvSpPr>
        <p:spPr>
          <a:xfrm>
            <a:off x="4826645" y="2925000"/>
            <a:ext cx="2160240" cy="307777"/>
          </a:xfrm>
          <a:prstGeom prst="rect">
            <a:avLst/>
          </a:prstGeom>
          <a:noFill/>
        </p:spPr>
        <p:txBody>
          <a:bodyPr wrap="square" rtlCol="0">
            <a:spAutoFit/>
          </a:bodyPr>
          <a:lstStyle/>
          <a:p>
            <a:pPr algn="ctr"/>
            <a:r>
              <a:rPr kumimoji="1" lang="en-US" altLang="ja-JP" sz="1400" dirty="0"/>
              <a:t>PTP  </a:t>
            </a:r>
            <a:r>
              <a:rPr lang="ja-JP" altLang="en-US" sz="1400" dirty="0"/>
              <a:t>２</a:t>
            </a:r>
            <a:endParaRPr kumimoji="1" lang="ja-JP" altLang="en-US" sz="1400" dirty="0"/>
          </a:p>
        </p:txBody>
      </p:sp>
      <p:pic>
        <p:nvPicPr>
          <p:cNvPr id="17" name="Picture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9831" y="5456216"/>
            <a:ext cx="823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p:cNvSpPr/>
          <p:nvPr/>
        </p:nvSpPr>
        <p:spPr bwMode="auto">
          <a:xfrm>
            <a:off x="1334257" y="2925000"/>
            <a:ext cx="2818177" cy="3448844"/>
          </a:xfrm>
          <a:prstGeom prst="rect">
            <a:avLst/>
          </a:prstGeom>
          <a:noFill/>
          <a:ln w="952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1" lang="ja-JP" altLang="en-US" sz="1800" b="0" i="0" u="none" strike="noStrike" cap="none" normalizeH="0" baseline="0">
              <a:ln>
                <a:noFill/>
              </a:ln>
              <a:solidFill>
                <a:schemeClr val="tx1"/>
              </a:solidFill>
              <a:effectLst/>
              <a:latin typeface="MS UI Gothic" panose="020B0600070205080204" pitchFamily="50" charset="-128"/>
              <a:ea typeface="MS UI Gothic" panose="020B0600070205080204" pitchFamily="50" charset="-128"/>
            </a:endParaRPr>
          </a:p>
        </p:txBody>
      </p:sp>
      <p:sp>
        <p:nvSpPr>
          <p:cNvPr id="20" name="テキスト ボックス 19"/>
          <p:cNvSpPr txBox="1"/>
          <p:nvPr/>
        </p:nvSpPr>
        <p:spPr>
          <a:xfrm>
            <a:off x="1180090" y="2635777"/>
            <a:ext cx="1322899" cy="307777"/>
          </a:xfrm>
          <a:prstGeom prst="rect">
            <a:avLst/>
          </a:prstGeom>
          <a:noFill/>
        </p:spPr>
        <p:txBody>
          <a:bodyPr wrap="square" rtlCol="0">
            <a:spAutoFit/>
          </a:bodyPr>
          <a:lstStyle/>
          <a:p>
            <a:pPr algn="ctr"/>
            <a:r>
              <a:rPr kumimoji="1" lang="en-US" altLang="ja-JP" sz="1400" dirty="0"/>
              <a:t>DOMAIN </a:t>
            </a:r>
            <a:r>
              <a:rPr kumimoji="1" lang="en-US" altLang="ja-JP" sz="1400" b="1" dirty="0">
                <a:solidFill>
                  <a:srgbClr val="FF0000"/>
                </a:solidFill>
              </a:rPr>
              <a:t>127</a:t>
            </a:r>
            <a:endParaRPr kumimoji="1" lang="ja-JP" altLang="en-US" sz="1400" b="1" dirty="0">
              <a:solidFill>
                <a:srgbClr val="FF0000"/>
              </a:solidFill>
            </a:endParaRPr>
          </a:p>
        </p:txBody>
      </p:sp>
      <p:sp>
        <p:nvSpPr>
          <p:cNvPr id="21" name="正方形/長方形 20"/>
          <p:cNvSpPr/>
          <p:nvPr/>
        </p:nvSpPr>
        <p:spPr bwMode="auto">
          <a:xfrm>
            <a:off x="4512000" y="2925000"/>
            <a:ext cx="2876297" cy="3448844"/>
          </a:xfrm>
          <a:prstGeom prst="rect">
            <a:avLst/>
          </a:prstGeom>
          <a:noFill/>
          <a:ln w="9525" cap="flat" cmpd="sng" algn="ctr">
            <a:solidFill>
              <a:srgbClr val="0070C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1" lang="ja-JP" altLang="en-US" sz="1800" b="0" i="0" u="none" strike="noStrike" cap="none" normalizeH="0" baseline="0">
              <a:ln>
                <a:noFill/>
              </a:ln>
              <a:solidFill>
                <a:schemeClr val="tx1"/>
              </a:solidFill>
              <a:effectLst/>
              <a:latin typeface="MS UI Gothic" panose="020B0600070205080204" pitchFamily="50" charset="-128"/>
              <a:ea typeface="MS UI Gothic" panose="020B0600070205080204" pitchFamily="50" charset="-128"/>
            </a:endParaRPr>
          </a:p>
        </p:txBody>
      </p:sp>
      <p:sp>
        <p:nvSpPr>
          <p:cNvPr id="22" name="テキスト ボックス 21"/>
          <p:cNvSpPr txBox="1"/>
          <p:nvPr/>
        </p:nvSpPr>
        <p:spPr>
          <a:xfrm>
            <a:off x="4286585" y="2645302"/>
            <a:ext cx="1322899" cy="307777"/>
          </a:xfrm>
          <a:prstGeom prst="rect">
            <a:avLst/>
          </a:prstGeom>
          <a:noFill/>
        </p:spPr>
        <p:txBody>
          <a:bodyPr wrap="square" rtlCol="0">
            <a:spAutoFit/>
          </a:bodyPr>
          <a:lstStyle/>
          <a:p>
            <a:pPr algn="ctr"/>
            <a:r>
              <a:rPr kumimoji="1" lang="en-US" altLang="ja-JP" sz="1400" dirty="0"/>
              <a:t>DOMAIN </a:t>
            </a:r>
            <a:r>
              <a:rPr kumimoji="1" lang="en-US" altLang="ja-JP" sz="1400" b="1" dirty="0">
                <a:solidFill>
                  <a:srgbClr val="0070C0"/>
                </a:solidFill>
              </a:rPr>
              <a:t>0</a:t>
            </a:r>
            <a:endParaRPr kumimoji="1" lang="ja-JP" altLang="en-US" sz="1400" b="1" dirty="0">
              <a:solidFill>
                <a:srgbClr val="0070C0"/>
              </a:solidFill>
            </a:endParaRPr>
          </a:p>
        </p:txBody>
      </p:sp>
      <p:sp>
        <p:nvSpPr>
          <p:cNvPr id="23" name="テキスト ボックス 22"/>
          <p:cNvSpPr txBox="1"/>
          <p:nvPr/>
        </p:nvSpPr>
        <p:spPr>
          <a:xfrm>
            <a:off x="1373774" y="3916560"/>
            <a:ext cx="1577150" cy="584775"/>
          </a:xfrm>
          <a:prstGeom prst="rect">
            <a:avLst/>
          </a:prstGeom>
          <a:noFill/>
        </p:spPr>
        <p:txBody>
          <a:bodyPr wrap="square" rtlCol="0">
            <a:spAutoFit/>
          </a:bodyPr>
          <a:lstStyle/>
          <a:p>
            <a:pPr algn="ctr"/>
            <a:r>
              <a:rPr lang="en-US" altLang="ja-JP" sz="1600" b="1" dirty="0">
                <a:solidFill>
                  <a:srgbClr val="FF0000"/>
                </a:solidFill>
              </a:rPr>
              <a:t>ST</a:t>
            </a:r>
            <a:r>
              <a:rPr kumimoji="1" lang="en-US" altLang="ja-JP" sz="1600" b="1" dirty="0">
                <a:solidFill>
                  <a:srgbClr val="FF0000"/>
                </a:solidFill>
              </a:rPr>
              <a:t>2059 </a:t>
            </a:r>
          </a:p>
          <a:p>
            <a:pPr algn="ctr"/>
            <a:r>
              <a:rPr kumimoji="1" lang="en-US" altLang="ja-JP" sz="1600" b="1" dirty="0">
                <a:solidFill>
                  <a:srgbClr val="FF0000"/>
                </a:solidFill>
              </a:rPr>
              <a:t>PROFILE</a:t>
            </a:r>
            <a:endParaRPr kumimoji="1" lang="ja-JP" altLang="en-US" sz="1600" b="1" dirty="0">
              <a:solidFill>
                <a:srgbClr val="FF0000"/>
              </a:solidFill>
            </a:endParaRPr>
          </a:p>
        </p:txBody>
      </p:sp>
      <p:sp>
        <p:nvSpPr>
          <p:cNvPr id="24" name="テキスト ボックス 23"/>
          <p:cNvSpPr txBox="1"/>
          <p:nvPr/>
        </p:nvSpPr>
        <p:spPr>
          <a:xfrm>
            <a:off x="5875927" y="3916560"/>
            <a:ext cx="1034820" cy="584775"/>
          </a:xfrm>
          <a:prstGeom prst="rect">
            <a:avLst/>
          </a:prstGeom>
          <a:noFill/>
        </p:spPr>
        <p:txBody>
          <a:bodyPr wrap="square" rtlCol="0">
            <a:spAutoFit/>
          </a:bodyPr>
          <a:lstStyle/>
          <a:p>
            <a:pPr algn="ctr"/>
            <a:r>
              <a:rPr lang="en-US" altLang="ja-JP" sz="1600" b="1" dirty="0">
                <a:solidFill>
                  <a:srgbClr val="0070C0"/>
                </a:solidFill>
              </a:rPr>
              <a:t>AES67 PROFILE</a:t>
            </a:r>
            <a:endParaRPr kumimoji="1" lang="ja-JP" altLang="en-US" sz="1600" b="1" dirty="0">
              <a:solidFill>
                <a:srgbClr val="0070C0"/>
              </a:solidFill>
            </a:endParaRPr>
          </a:p>
        </p:txBody>
      </p:sp>
      <p:sp>
        <p:nvSpPr>
          <p:cNvPr id="46" name="正方形/長方形 45"/>
          <p:cNvSpPr/>
          <p:nvPr/>
        </p:nvSpPr>
        <p:spPr>
          <a:xfrm>
            <a:off x="299873" y="1331479"/>
            <a:ext cx="6096000" cy="923330"/>
          </a:xfrm>
          <a:prstGeom prst="rect">
            <a:avLst/>
          </a:prstGeom>
        </p:spPr>
        <p:txBody>
          <a:bodyPr>
            <a:spAutoFit/>
          </a:bodyPr>
          <a:lstStyle/>
          <a:p>
            <a:pPr marL="285750" indent="-285750">
              <a:buFont typeface="Arial" panose="020B0604020202020204" pitchFamily="34" charset="0"/>
              <a:buChar char="•"/>
            </a:pPr>
            <a:r>
              <a:rPr lang="en-US" altLang="ja-JP" dirty="0">
                <a:latin typeface="Segoe UI" panose="020B0502040204020203" pitchFamily="34" charset="0"/>
                <a:cs typeface="Segoe UI" panose="020B0502040204020203" pitchFamily="34" charset="0"/>
              </a:rPr>
              <a:t>System configuration with Domain divided</a:t>
            </a:r>
          </a:p>
          <a:p>
            <a:pPr marL="742942" lvl="1" indent="-285750">
              <a:buFont typeface="Segoe UI" panose="020B0502040204020203" pitchFamily="34" charset="0"/>
              <a:buChar char="‒"/>
            </a:pPr>
            <a:r>
              <a:rPr lang="en-US" altLang="ja-JP" dirty="0">
                <a:latin typeface="Segoe UI" panose="020B0502040204020203" pitchFamily="34" charset="0"/>
                <a:cs typeface="Segoe UI" panose="020B0502040204020203" pitchFamily="34" charset="0"/>
              </a:rPr>
              <a:t>Some audio equipment only supports the profile of AES 67</a:t>
            </a:r>
          </a:p>
        </p:txBody>
      </p:sp>
      <p:pic>
        <p:nvPicPr>
          <p:cNvPr id="1028" name="Picture 4" descr="ãã¤ã³ã«ã ãRiedelãã®ç»åæ¤ç´¢çµ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398" y="5211353"/>
            <a:ext cx="594704" cy="875225"/>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p:cNvSpPr txBox="1"/>
          <p:nvPr/>
        </p:nvSpPr>
        <p:spPr>
          <a:xfrm>
            <a:off x="861302" y="6379079"/>
            <a:ext cx="1960473" cy="358175"/>
          </a:xfrm>
          <a:prstGeom prst="rect">
            <a:avLst/>
          </a:prstGeom>
          <a:noFill/>
        </p:spPr>
        <p:txBody>
          <a:bodyPr wrap="none" lIns="0" tIns="0" rIns="0" bIns="0" rtlCol="0">
            <a:spAutoFit/>
          </a:bodyPr>
          <a:lstStyle/>
          <a:p>
            <a:pPr>
              <a:lnSpc>
                <a:spcPct val="130000"/>
              </a:lnSpc>
            </a:pPr>
            <a:r>
              <a:rPr lang="en-US" altLang="ja-JP" sz="2000" dirty="0">
                <a:solidFill>
                  <a:srgbClr val="FF0000"/>
                </a:solidFill>
              </a:rPr>
              <a:t>Video equipment</a:t>
            </a:r>
            <a:endParaRPr kumimoji="1" lang="ja-JP" altLang="en-US" sz="2000" dirty="0">
              <a:solidFill>
                <a:srgbClr val="FF0000"/>
              </a:solidFill>
            </a:endParaRPr>
          </a:p>
        </p:txBody>
      </p:sp>
      <p:sp>
        <p:nvSpPr>
          <p:cNvPr id="50" name="テキスト ボックス 49"/>
          <p:cNvSpPr txBox="1"/>
          <p:nvPr/>
        </p:nvSpPr>
        <p:spPr>
          <a:xfrm>
            <a:off x="6473467" y="6370677"/>
            <a:ext cx="1978106" cy="358175"/>
          </a:xfrm>
          <a:prstGeom prst="rect">
            <a:avLst/>
          </a:prstGeom>
          <a:noFill/>
        </p:spPr>
        <p:txBody>
          <a:bodyPr wrap="none" lIns="0" tIns="0" rIns="0" bIns="0" rtlCol="0">
            <a:spAutoFit/>
          </a:bodyPr>
          <a:lstStyle/>
          <a:p>
            <a:pPr>
              <a:lnSpc>
                <a:spcPct val="130000"/>
              </a:lnSpc>
            </a:pPr>
            <a:r>
              <a:rPr lang="en-US" altLang="ja-JP" sz="2000" dirty="0">
                <a:solidFill>
                  <a:srgbClr val="0070C0"/>
                </a:solidFill>
              </a:rPr>
              <a:t>Audio equipment</a:t>
            </a:r>
            <a:endParaRPr kumimoji="1" lang="ja-JP" altLang="en-US" sz="2000" dirty="0">
              <a:solidFill>
                <a:srgbClr val="0070C0"/>
              </a:solidFill>
            </a:endParaRPr>
          </a:p>
        </p:txBody>
      </p:sp>
      <p:pic>
        <p:nvPicPr>
          <p:cNvPr id="51" name="図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37413" y="2739845"/>
            <a:ext cx="3000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88802" y="2782291"/>
            <a:ext cx="3000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正方形/長方形 47"/>
          <p:cNvSpPr/>
          <p:nvPr/>
        </p:nvSpPr>
        <p:spPr>
          <a:xfrm>
            <a:off x="8000777" y="1354567"/>
            <a:ext cx="3783223" cy="1569660"/>
          </a:xfrm>
          <a:prstGeom prst="rect">
            <a:avLst/>
          </a:prstGeom>
          <a:solidFill>
            <a:srgbClr val="FFFF00"/>
          </a:solidFill>
        </p:spPr>
        <p:txBody>
          <a:bodyPr wrap="square">
            <a:spAutoFit/>
          </a:bodyPr>
          <a:lstStyle/>
          <a:p>
            <a:r>
              <a:rPr lang="en-US" altLang="ja-JP" sz="1600" dirty="0"/>
              <a:t>Domains are for use of multiple PTP services simultaneously with one physical Ethernet connection.</a:t>
            </a:r>
          </a:p>
          <a:p>
            <a:endParaRPr lang="en-US" altLang="ja-JP" sz="1600" dirty="0"/>
          </a:p>
          <a:p>
            <a:r>
              <a:rPr lang="en-US" altLang="ja-JP" sz="1600" dirty="0"/>
              <a:t>PTP operation is performed between devices having the same DOMAIN.</a:t>
            </a:r>
          </a:p>
        </p:txBody>
      </p:sp>
      <p:pic>
        <p:nvPicPr>
          <p:cNvPr id="32" name="Picture 31">
            <a:extLst>
              <a:ext uri="{FF2B5EF4-FFF2-40B4-BE49-F238E27FC236}">
                <a16:creationId xmlns:a16="http://schemas.microsoft.com/office/drawing/2014/main" id="{BB2846AE-0732-8647-994D-361CBB37902B}"/>
              </a:ext>
            </a:extLst>
          </p:cNvPr>
          <p:cNvPicPr>
            <a:picLocks noChangeAspect="1"/>
          </p:cNvPicPr>
          <p:nvPr/>
        </p:nvPicPr>
        <p:blipFill>
          <a:blip r:embed="rId8"/>
          <a:stretch>
            <a:fillRect/>
          </a:stretch>
        </p:blipFill>
        <p:spPr>
          <a:xfrm>
            <a:off x="2557662" y="5353297"/>
            <a:ext cx="1580422" cy="915856"/>
          </a:xfrm>
          <a:prstGeom prst="rect">
            <a:avLst/>
          </a:prstGeom>
        </p:spPr>
      </p:pic>
      <p:sp>
        <p:nvSpPr>
          <p:cNvPr id="31" name="吹き出し: 角を丸めた四角形 17">
            <a:extLst>
              <a:ext uri="{FF2B5EF4-FFF2-40B4-BE49-F238E27FC236}">
                <a16:creationId xmlns:a16="http://schemas.microsoft.com/office/drawing/2014/main" id="{E3D25A44-ACE0-764A-AB57-FB6B54B54A0E}"/>
              </a:ext>
            </a:extLst>
          </p:cNvPr>
          <p:cNvSpPr/>
          <p:nvPr/>
        </p:nvSpPr>
        <p:spPr>
          <a:xfrm>
            <a:off x="7987004" y="3079097"/>
            <a:ext cx="4204995" cy="3170278"/>
          </a:xfrm>
          <a:prstGeom prst="wedgeRoundRectCallout">
            <a:avLst>
              <a:gd name="adj1" fmla="val -66003"/>
              <a:gd name="adj2" fmla="val -32619"/>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nSpc>
                <a:spcPct val="130000"/>
              </a:lnSpc>
            </a:pPr>
            <a:r>
              <a:rPr lang="en-US" altLang="ja-JP" dirty="0">
                <a:latin typeface="Segoe UI" panose="020B0502040204020203" pitchFamily="34" charset="0"/>
                <a:cs typeface="Segoe UI" panose="020B0502040204020203" pitchFamily="34" charset="0"/>
              </a:rPr>
              <a:t>Domain </a:t>
            </a:r>
            <a:r>
              <a:rPr lang="en-US" altLang="ja-JP" dirty="0">
                <a:solidFill>
                  <a:srgbClr val="0070C0"/>
                </a:solidFill>
                <a:latin typeface="Segoe UI" panose="020B0502040204020203" pitchFamily="34" charset="0"/>
                <a:cs typeface="Segoe UI" panose="020B0502040204020203" pitchFamily="34" charset="0"/>
              </a:rPr>
              <a:t>0 </a:t>
            </a:r>
            <a:r>
              <a:rPr lang="en-US" altLang="ja-JP" dirty="0">
                <a:latin typeface="Segoe UI" panose="020B0502040204020203" pitchFamily="34" charset="0"/>
                <a:cs typeface="Segoe UI" panose="020B0502040204020203" pitchFamily="34" charset="0"/>
              </a:rPr>
              <a:t>is used by Audio services for audio reference.</a:t>
            </a:r>
          </a:p>
          <a:p>
            <a:pPr>
              <a:lnSpc>
                <a:spcPct val="130000"/>
              </a:lnSpc>
            </a:pPr>
            <a:endParaRPr lang="en-US" altLang="ja-JP" dirty="0">
              <a:latin typeface="Segoe UI" panose="020B0502040204020203" pitchFamily="34" charset="0"/>
              <a:cs typeface="Segoe UI" panose="020B0502040204020203" pitchFamily="34" charset="0"/>
            </a:endParaRPr>
          </a:p>
          <a:p>
            <a:pPr>
              <a:lnSpc>
                <a:spcPct val="130000"/>
              </a:lnSpc>
            </a:pPr>
            <a:r>
              <a:rPr lang="en-US" altLang="ja-JP" dirty="0">
                <a:latin typeface="Segoe UI" panose="020B0502040204020203" pitchFamily="34" charset="0"/>
                <a:cs typeface="Segoe UI" panose="020B0502040204020203" pitchFamily="34" charset="0"/>
              </a:rPr>
              <a:t>Domain </a:t>
            </a:r>
            <a:r>
              <a:rPr lang="en-US" altLang="ja-JP" dirty="0">
                <a:solidFill>
                  <a:srgbClr val="FF0000"/>
                </a:solidFill>
                <a:latin typeface="Segoe UI" panose="020B0502040204020203" pitchFamily="34" charset="0"/>
                <a:cs typeface="Segoe UI" panose="020B0502040204020203" pitchFamily="34" charset="0"/>
              </a:rPr>
              <a:t>127</a:t>
            </a:r>
            <a:r>
              <a:rPr lang="en-US" altLang="ja-JP" dirty="0">
                <a:latin typeface="Segoe UI" panose="020B0502040204020203" pitchFamily="34" charset="0"/>
                <a:cs typeface="Segoe UI" panose="020B0502040204020203" pitchFamily="34" charset="0"/>
              </a:rPr>
              <a:t> is the default for PTP, so any new equipment that is added to the network could be a Grandmaster via BMCA on Domain 127, so it is possible to have the new equipment take over without you knowing it.</a:t>
            </a:r>
            <a:endParaRPr lang="ja-JP" altLang="en-US" dirty="0">
              <a:latin typeface="Segoe UI" panose="020B0502040204020203" pitchFamily="34" charset="0"/>
              <a:cs typeface="Segoe UI" panose="020B0502040204020203" pitchFamily="34" charset="0"/>
            </a:endParaRPr>
          </a:p>
        </p:txBody>
      </p:sp>
      <p:sp>
        <p:nvSpPr>
          <p:cNvPr id="33" name="テキスト ボックス 19">
            <a:extLst>
              <a:ext uri="{FF2B5EF4-FFF2-40B4-BE49-F238E27FC236}">
                <a16:creationId xmlns:a16="http://schemas.microsoft.com/office/drawing/2014/main" id="{0FF8427A-3D5A-D943-8F59-3AB9CD9FE733}"/>
              </a:ext>
            </a:extLst>
          </p:cNvPr>
          <p:cNvSpPr txBox="1"/>
          <p:nvPr/>
        </p:nvSpPr>
        <p:spPr>
          <a:xfrm>
            <a:off x="1128000" y="2637002"/>
            <a:ext cx="1322899" cy="307777"/>
          </a:xfrm>
          <a:prstGeom prst="rect">
            <a:avLst/>
          </a:prstGeom>
          <a:noFill/>
        </p:spPr>
        <p:txBody>
          <a:bodyPr wrap="square" rtlCol="0">
            <a:spAutoFit/>
          </a:bodyPr>
          <a:lstStyle/>
          <a:p>
            <a:pPr algn="ctr"/>
            <a:r>
              <a:rPr kumimoji="1" lang="en-US" altLang="ja-JP" sz="1400" dirty="0"/>
              <a:t>DOMAIN </a:t>
            </a:r>
            <a:r>
              <a:rPr kumimoji="1" lang="en-US" altLang="ja-JP" sz="1400" b="1" dirty="0">
                <a:solidFill>
                  <a:srgbClr val="00B050"/>
                </a:solidFill>
              </a:rPr>
              <a:t>44</a:t>
            </a:r>
            <a:endParaRPr kumimoji="1" lang="ja-JP" altLang="en-US" sz="1400" b="1" dirty="0">
              <a:solidFill>
                <a:srgbClr val="00B050"/>
              </a:solidFill>
            </a:endParaRPr>
          </a:p>
        </p:txBody>
      </p:sp>
      <p:sp>
        <p:nvSpPr>
          <p:cNvPr id="3" name="タイトル 7">
            <a:extLst>
              <a:ext uri="{FF2B5EF4-FFF2-40B4-BE49-F238E27FC236}">
                <a16:creationId xmlns:a16="http://schemas.microsoft.com/office/drawing/2014/main" id="{BF03EE18-02DF-DA4D-5BBC-0E0AFE6D0C4B}"/>
              </a:ext>
            </a:extLst>
          </p:cNvPr>
          <p:cNvSpPr txBox="1">
            <a:spLocks/>
          </p:cNvSpPr>
          <p:nvPr/>
        </p:nvSpPr>
        <p:spPr>
          <a:xfrm>
            <a:off x="1560000" y="248721"/>
            <a:ext cx="103440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PTP Domains</a:t>
            </a:r>
            <a:endParaRPr lang="ja-JP" altLang="en-US" sz="3600" b="1" dirty="0">
              <a:solidFill>
                <a:schemeClr val="bg1"/>
              </a:solidFill>
            </a:endParaRPr>
          </a:p>
        </p:txBody>
      </p:sp>
      <p:sp>
        <p:nvSpPr>
          <p:cNvPr id="2" name="Oval 1">
            <a:extLst>
              <a:ext uri="{FF2B5EF4-FFF2-40B4-BE49-F238E27FC236}">
                <a16:creationId xmlns:a16="http://schemas.microsoft.com/office/drawing/2014/main" id="{CFCA3665-1834-78EC-D1A4-CC4D5C772037}"/>
              </a:ext>
            </a:extLst>
          </p:cNvPr>
          <p:cNvSpPr/>
          <p:nvPr/>
        </p:nvSpPr>
        <p:spPr>
          <a:xfrm>
            <a:off x="1883391" y="2635777"/>
            <a:ext cx="616882" cy="3173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B0359442-E928-6A81-4783-EC7C32615109}"/>
              </a:ext>
            </a:extLst>
          </p:cNvPr>
          <p:cNvPicPr>
            <a:picLocks noChangeAspect="1"/>
          </p:cNvPicPr>
          <p:nvPr/>
        </p:nvPicPr>
        <p:blipFill>
          <a:blip r:embed="rId9"/>
          <a:stretch>
            <a:fillRect/>
          </a:stretch>
        </p:blipFill>
        <p:spPr>
          <a:xfrm>
            <a:off x="188409" y="434445"/>
            <a:ext cx="2140999" cy="493184"/>
          </a:xfrm>
          <a:prstGeom prst="rect">
            <a:avLst/>
          </a:prstGeom>
        </p:spPr>
      </p:pic>
    </p:spTree>
    <p:extLst>
      <p:ext uri="{BB962C8B-B14F-4D97-AF65-F5344CB8AC3E}">
        <p14:creationId xmlns:p14="http://schemas.microsoft.com/office/powerpoint/2010/main" val="75194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nodeType="afterEffect">
                                  <p:stCondLst>
                                    <p:cond delay="0"/>
                                  </p:stCondLst>
                                  <p:childTnLst>
                                    <p:set>
                                      <p:cBhvr>
                                        <p:cTn id="6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par>
                          <p:cTn id="77" fill="hold">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childTnLst>
                          </p:cTn>
                        </p:par>
                        <p:par>
                          <p:cTn id="80" fill="hold">
                            <p:stCondLst>
                              <p:cond delay="0"/>
                            </p:stCondLst>
                            <p:childTnLst>
                              <p:par>
                                <p:cTn id="81" presetID="45" presetClass="entr" presetSubtype="0" fill="hold" grpId="1" nodeType="after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2000"/>
                                        <p:tgtEl>
                                          <p:spTgt spid="2"/>
                                        </p:tgtEl>
                                      </p:cBhvr>
                                    </p:animEffect>
                                    <p:anim calcmode="lin" valueType="num">
                                      <p:cBhvr>
                                        <p:cTn id="84" dur="2000" fill="hold"/>
                                        <p:tgtEl>
                                          <p:spTgt spid="2"/>
                                        </p:tgtEl>
                                        <p:attrNameLst>
                                          <p:attrName>ppt_w</p:attrName>
                                        </p:attrNameLst>
                                      </p:cBhvr>
                                      <p:tavLst>
                                        <p:tav tm="0" fmla="#ppt_w*sin(2.5*pi*$)">
                                          <p:val>
                                            <p:fltVal val="0"/>
                                          </p:val>
                                        </p:tav>
                                        <p:tav tm="100000">
                                          <p:val>
                                            <p:fltVal val="1"/>
                                          </p:val>
                                        </p:tav>
                                      </p:tavLst>
                                    </p:anim>
                                    <p:anim calcmode="lin" valueType="num">
                                      <p:cBhvr>
                                        <p:cTn id="8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animBg="1"/>
      <p:bldP spid="20" grpId="0"/>
      <p:bldP spid="20" grpId="1"/>
      <p:bldP spid="21" grpId="0" animBg="1"/>
      <p:bldP spid="22" grpId="0"/>
      <p:bldP spid="23" grpId="0"/>
      <p:bldP spid="24" grpId="0"/>
      <p:bldP spid="46" grpId="0"/>
      <p:bldP spid="47" grpId="0"/>
      <p:bldP spid="50" grpId="0"/>
      <p:bldP spid="48" grpId="0" animBg="1"/>
      <p:bldP spid="31" grpId="0" animBg="1"/>
      <p:bldP spid="33" grpId="0"/>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5">
            <a:extLst>
              <a:ext uri="{FF2B5EF4-FFF2-40B4-BE49-F238E27FC236}">
                <a16:creationId xmlns:a16="http://schemas.microsoft.com/office/drawing/2014/main" id="{9898142C-2139-4E6D-BA75-0B35235B5968}"/>
              </a:ext>
            </a:extLst>
          </p:cNvPr>
          <p:cNvSpPr/>
          <p:nvPr/>
        </p:nvSpPr>
        <p:spPr bwMode="auto">
          <a:xfrm>
            <a:off x="4541176" y="4516414"/>
            <a:ext cx="1615678" cy="628870"/>
          </a:xfrm>
          <a:prstGeom prst="ellipse">
            <a:avLst/>
          </a:prstGeom>
          <a:solidFill>
            <a:srgbClr val="FFFFCC"/>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5" name="Oval 6">
            <a:extLst>
              <a:ext uri="{FF2B5EF4-FFF2-40B4-BE49-F238E27FC236}">
                <a16:creationId xmlns:a16="http://schemas.microsoft.com/office/drawing/2014/main" id="{6E1B0E34-50E5-45D7-B4EF-CD757B102724}"/>
              </a:ext>
            </a:extLst>
          </p:cNvPr>
          <p:cNvSpPr/>
          <p:nvPr/>
        </p:nvSpPr>
        <p:spPr bwMode="auto">
          <a:xfrm>
            <a:off x="7252024" y="5040476"/>
            <a:ext cx="1615678" cy="628870"/>
          </a:xfrm>
          <a:prstGeom prst="ellipse">
            <a:avLst/>
          </a:prstGeom>
          <a:solidFill>
            <a:srgbClr val="33CC33"/>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Leader</a:t>
            </a:r>
          </a:p>
        </p:txBody>
      </p:sp>
      <p:sp>
        <p:nvSpPr>
          <p:cNvPr id="26" name="Oval 7">
            <a:extLst>
              <a:ext uri="{FF2B5EF4-FFF2-40B4-BE49-F238E27FC236}">
                <a16:creationId xmlns:a16="http://schemas.microsoft.com/office/drawing/2014/main" id="{758B7C75-CF65-4B4B-98E7-51BBC9441434}"/>
              </a:ext>
            </a:extLst>
          </p:cNvPr>
          <p:cNvSpPr/>
          <p:nvPr/>
        </p:nvSpPr>
        <p:spPr bwMode="auto">
          <a:xfrm>
            <a:off x="1830329" y="5040476"/>
            <a:ext cx="1615678" cy="628870"/>
          </a:xfrm>
          <a:prstGeom prst="ellipse">
            <a:avLst/>
          </a:prstGeom>
          <a:solidFill>
            <a:srgbClr val="3399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cxnSp>
        <p:nvCxnSpPr>
          <p:cNvPr id="29" name="Straight Arrow Connector 9">
            <a:extLst>
              <a:ext uri="{FF2B5EF4-FFF2-40B4-BE49-F238E27FC236}">
                <a16:creationId xmlns:a16="http://schemas.microsoft.com/office/drawing/2014/main" id="{10DA1989-160E-44A6-9AF4-3D74227B3162}"/>
              </a:ext>
            </a:extLst>
          </p:cNvPr>
          <p:cNvCxnSpPr>
            <a:cxnSpLocks/>
            <a:stCxn id="24" idx="2"/>
            <a:endCxn id="26" idx="7"/>
          </p:cNvCxnSpPr>
          <p:nvPr/>
        </p:nvCxnSpPr>
        <p:spPr bwMode="auto">
          <a:xfrm flipH="1">
            <a:off x="3209396"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12">
            <a:extLst>
              <a:ext uri="{FF2B5EF4-FFF2-40B4-BE49-F238E27FC236}">
                <a16:creationId xmlns:a16="http://schemas.microsoft.com/office/drawing/2014/main" id="{235CCDB7-6352-48E8-9514-43B9BBF64644}"/>
              </a:ext>
            </a:extLst>
          </p:cNvPr>
          <p:cNvCxnSpPr>
            <a:cxnSpLocks/>
            <a:stCxn id="24" idx="6"/>
            <a:endCxn id="25" idx="1"/>
          </p:cNvCxnSpPr>
          <p:nvPr/>
        </p:nvCxnSpPr>
        <p:spPr bwMode="auto">
          <a:xfrm>
            <a:off x="6156854"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16">
            <a:extLst>
              <a:ext uri="{FF2B5EF4-FFF2-40B4-BE49-F238E27FC236}">
                <a16:creationId xmlns:a16="http://schemas.microsoft.com/office/drawing/2014/main" id="{1BD591DF-F34B-4D7D-A774-4C4F6EC9E175}"/>
              </a:ext>
            </a:extLst>
          </p:cNvPr>
          <p:cNvCxnSpPr>
            <a:cxnSpLocks/>
            <a:endCxn id="25" idx="2"/>
          </p:cNvCxnSpPr>
          <p:nvPr/>
        </p:nvCxnSpPr>
        <p:spPr bwMode="auto">
          <a:xfrm flipV="1">
            <a:off x="3446007" y="5354911"/>
            <a:ext cx="3806017" cy="20815"/>
          </a:xfrm>
          <a:prstGeom prst="straightConnector1">
            <a:avLst/>
          </a:prstGeom>
          <a:solidFill>
            <a:schemeClr val="accent1"/>
          </a:solidFill>
          <a:ln w="254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タイトル 7">
            <a:extLst>
              <a:ext uri="{FF2B5EF4-FFF2-40B4-BE49-F238E27FC236}">
                <a16:creationId xmlns:a16="http://schemas.microsoft.com/office/drawing/2014/main" id="{AFC3F8D0-9C7C-A841-B909-CFB396D47055}"/>
              </a:ext>
            </a:extLst>
          </p:cNvPr>
          <p:cNvSpPr txBox="1">
            <a:spLocks/>
          </p:cNvSpPr>
          <p:nvPr/>
        </p:nvSpPr>
        <p:spPr>
          <a:xfrm>
            <a:off x="1560000" y="248721"/>
            <a:ext cx="103440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Best Master Clock Algorithm</a:t>
            </a:r>
            <a:endParaRPr lang="ja-JP" altLang="en-US" sz="3600" b="1" dirty="0">
              <a:solidFill>
                <a:schemeClr val="bg1"/>
              </a:solidFill>
            </a:endParaRPr>
          </a:p>
        </p:txBody>
      </p:sp>
      <p:sp>
        <p:nvSpPr>
          <p:cNvPr id="23" name="Cloud 22"/>
          <p:cNvSpPr/>
          <p:nvPr/>
        </p:nvSpPr>
        <p:spPr>
          <a:xfrm>
            <a:off x="4688541" y="5142426"/>
            <a:ext cx="1311476" cy="541198"/>
          </a:xfrm>
          <a:prstGeom prst="cloud">
            <a:avLst/>
          </a:prstGeom>
          <a:solidFill>
            <a:srgbClr val="00B0F0">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rPr>
              <a:t>2110 Network</a:t>
            </a:r>
          </a:p>
        </p:txBody>
      </p:sp>
      <p:pic>
        <p:nvPicPr>
          <p:cNvPr id="32" name="Picture 2">
            <a:extLst>
              <a:ext uri="{FF2B5EF4-FFF2-40B4-BE49-F238E27FC236}">
                <a16:creationId xmlns:a16="http://schemas.microsoft.com/office/drawing/2014/main" id="{61E0734B-A976-B949-B18A-34E8EF589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52732" y="4665323"/>
            <a:ext cx="1970871" cy="2703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E5FD14A0-675D-944E-B8EF-B57F46ADB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7074427" y="4675844"/>
            <a:ext cx="1970871" cy="2703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EF5FD3F-3A4D-E041-ABB9-B1E780ED23ED}"/>
              </a:ext>
            </a:extLst>
          </p:cNvPr>
          <p:cNvGrpSpPr/>
          <p:nvPr/>
        </p:nvGrpSpPr>
        <p:grpSpPr>
          <a:xfrm>
            <a:off x="1675956" y="4272318"/>
            <a:ext cx="426496" cy="488192"/>
            <a:chOff x="722092" y="4672269"/>
            <a:chExt cx="426496" cy="488192"/>
          </a:xfrm>
        </p:grpSpPr>
        <p:pic>
          <p:nvPicPr>
            <p:cNvPr id="35" name="Picture 47" descr="GPS-SPG8000.png">
              <a:extLst>
                <a:ext uri="{FF2B5EF4-FFF2-40B4-BE49-F238E27FC236}">
                  <a16:creationId xmlns:a16="http://schemas.microsoft.com/office/drawing/2014/main" id="{FDE986F8-9640-5A4B-9929-222ECFD5EF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a:extLst>
                <a:ext uri="{FF2B5EF4-FFF2-40B4-BE49-F238E27FC236}">
                  <a16:creationId xmlns:a16="http://schemas.microsoft.com/office/drawing/2014/main" id="{39CE5C56-A51E-8842-AB1E-A9320A860087}"/>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grpSp>
        <p:nvGrpSpPr>
          <p:cNvPr id="37" name="Group 36">
            <a:extLst>
              <a:ext uri="{FF2B5EF4-FFF2-40B4-BE49-F238E27FC236}">
                <a16:creationId xmlns:a16="http://schemas.microsoft.com/office/drawing/2014/main" id="{F78778F0-85CC-7044-955D-10AB8FE0999D}"/>
              </a:ext>
            </a:extLst>
          </p:cNvPr>
          <p:cNvGrpSpPr/>
          <p:nvPr/>
        </p:nvGrpSpPr>
        <p:grpSpPr>
          <a:xfrm>
            <a:off x="7104976" y="4283331"/>
            <a:ext cx="426496" cy="488192"/>
            <a:chOff x="722092" y="4672269"/>
            <a:chExt cx="426496" cy="488192"/>
          </a:xfrm>
        </p:grpSpPr>
        <p:pic>
          <p:nvPicPr>
            <p:cNvPr id="41" name="Picture 47" descr="GPS-SPG8000.png">
              <a:extLst>
                <a:ext uri="{FF2B5EF4-FFF2-40B4-BE49-F238E27FC236}">
                  <a16:creationId xmlns:a16="http://schemas.microsoft.com/office/drawing/2014/main" id="{42061EAE-982F-F34A-9D00-6F1AAAFA07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a:extLst>
                <a:ext uri="{FF2B5EF4-FFF2-40B4-BE49-F238E27FC236}">
                  <a16:creationId xmlns:a16="http://schemas.microsoft.com/office/drawing/2014/main" id="{EFE0A37A-D993-034B-87B9-A0D1BEDEDC7F}"/>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C9F56-F9E9-F74A-8E75-ED1DE0C84392}"/>
              </a:ext>
            </a:extLst>
          </p:cNvPr>
          <p:cNvSpPr txBox="1"/>
          <p:nvPr/>
        </p:nvSpPr>
        <p:spPr>
          <a:xfrm>
            <a:off x="1829581" y="3435875"/>
            <a:ext cx="1944000" cy="1175130"/>
          </a:xfrm>
          <a:prstGeom prst="rect">
            <a:avLst/>
          </a:prstGeom>
          <a:noFill/>
        </p:spPr>
        <p:txBody>
          <a:bodyPr wrap="square" lIns="0" tIns="0" rIns="0" bIns="0" rtlCol="0">
            <a:spAutoFit/>
          </a:bodyPr>
          <a:lstStyle/>
          <a:p>
            <a:pPr>
              <a:lnSpc>
                <a:spcPct val="130000"/>
              </a:lnSpc>
            </a:pPr>
            <a:r>
              <a:rPr kumimoji="1" lang="en-US" sz="1200" b="1" dirty="0"/>
              <a:t>PTP-GM A</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1</a:t>
            </a:r>
          </a:p>
        </p:txBody>
      </p:sp>
      <p:sp>
        <p:nvSpPr>
          <p:cNvPr id="43" name="TextBox 42">
            <a:extLst>
              <a:ext uri="{FF2B5EF4-FFF2-40B4-BE49-F238E27FC236}">
                <a16:creationId xmlns:a16="http://schemas.microsoft.com/office/drawing/2014/main" id="{6764C714-3381-D548-879F-A72B167B68B9}"/>
              </a:ext>
            </a:extLst>
          </p:cNvPr>
          <p:cNvSpPr txBox="1"/>
          <p:nvPr/>
        </p:nvSpPr>
        <p:spPr>
          <a:xfrm>
            <a:off x="7356000" y="3429605"/>
            <a:ext cx="1944000" cy="1175130"/>
          </a:xfrm>
          <a:prstGeom prst="rect">
            <a:avLst/>
          </a:prstGeom>
          <a:noFill/>
        </p:spPr>
        <p:txBody>
          <a:bodyPr wrap="square" lIns="0" tIns="0" rIns="0" bIns="0" rtlCol="0">
            <a:spAutoFit/>
          </a:bodyPr>
          <a:lstStyle/>
          <a:p>
            <a:pPr>
              <a:lnSpc>
                <a:spcPct val="130000"/>
              </a:lnSpc>
            </a:pPr>
            <a:r>
              <a:rPr kumimoji="1" lang="en-US" sz="1200" b="1" dirty="0"/>
              <a:t>PTP-GM B</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2</a:t>
            </a:r>
          </a:p>
        </p:txBody>
      </p:sp>
      <p:sp>
        <p:nvSpPr>
          <p:cNvPr id="34" name="TextBox 33">
            <a:extLst>
              <a:ext uri="{FF2B5EF4-FFF2-40B4-BE49-F238E27FC236}">
                <a16:creationId xmlns:a16="http://schemas.microsoft.com/office/drawing/2014/main" id="{464902EA-325B-654C-BBC4-C792D52BA033}"/>
              </a:ext>
            </a:extLst>
          </p:cNvPr>
          <p:cNvSpPr txBox="1"/>
          <p:nvPr/>
        </p:nvSpPr>
        <p:spPr>
          <a:xfrm>
            <a:off x="1905597" y="5157000"/>
            <a:ext cx="1461554" cy="400110"/>
          </a:xfrm>
          <a:prstGeom prst="rect">
            <a:avLst/>
          </a:prstGeom>
          <a:noFill/>
        </p:spPr>
        <p:txBody>
          <a:bodyPr wrap="none" lIns="0" tIns="0" rIns="0" bIns="0" rtlCol="0">
            <a:spAutoFit/>
          </a:bodyPr>
          <a:lstStyle/>
          <a:p>
            <a:pPr>
              <a:lnSpc>
                <a:spcPct val="130000"/>
              </a:lnSpc>
            </a:pPr>
            <a:r>
              <a:rPr kumimoji="1" lang="en-US" sz="2000" dirty="0"/>
              <a:t>Grandmaster</a:t>
            </a:r>
          </a:p>
        </p:txBody>
      </p:sp>
      <p:sp>
        <p:nvSpPr>
          <p:cNvPr id="44" name="TextBox 43">
            <a:extLst>
              <a:ext uri="{FF2B5EF4-FFF2-40B4-BE49-F238E27FC236}">
                <a16:creationId xmlns:a16="http://schemas.microsoft.com/office/drawing/2014/main" id="{1EB76E75-02A3-604F-B8B8-3BD912D7F734}"/>
              </a:ext>
            </a:extLst>
          </p:cNvPr>
          <p:cNvSpPr txBox="1"/>
          <p:nvPr/>
        </p:nvSpPr>
        <p:spPr>
          <a:xfrm>
            <a:off x="5016000" y="4653000"/>
            <a:ext cx="702115" cy="400110"/>
          </a:xfrm>
          <a:prstGeom prst="rect">
            <a:avLst/>
          </a:prstGeom>
          <a:noFill/>
        </p:spPr>
        <p:txBody>
          <a:bodyPr wrap="none" lIns="0" tIns="0" rIns="0" bIns="0" rtlCol="0">
            <a:spAutoFit/>
          </a:bodyPr>
          <a:lstStyle/>
          <a:p>
            <a:pPr>
              <a:lnSpc>
                <a:spcPct val="130000"/>
              </a:lnSpc>
            </a:pPr>
            <a:r>
              <a:rPr kumimoji="1" lang="en-US" sz="2000" dirty="0"/>
              <a:t>BMCA</a:t>
            </a:r>
          </a:p>
        </p:txBody>
      </p:sp>
      <p:grpSp>
        <p:nvGrpSpPr>
          <p:cNvPr id="46" name="Group 45">
            <a:extLst>
              <a:ext uri="{FF2B5EF4-FFF2-40B4-BE49-F238E27FC236}">
                <a16:creationId xmlns:a16="http://schemas.microsoft.com/office/drawing/2014/main" id="{AB754B53-119A-6B48-B154-F3672A46E07C}"/>
              </a:ext>
            </a:extLst>
          </p:cNvPr>
          <p:cNvGrpSpPr/>
          <p:nvPr/>
        </p:nvGrpSpPr>
        <p:grpSpPr>
          <a:xfrm>
            <a:off x="3751687" y="2657297"/>
            <a:ext cx="3208013" cy="1332038"/>
            <a:chOff x="3751687" y="2657297"/>
            <a:chExt cx="3208013" cy="1332038"/>
          </a:xfrm>
        </p:grpSpPr>
        <p:grpSp>
          <p:nvGrpSpPr>
            <p:cNvPr id="47" name="Group 46">
              <a:extLst>
                <a:ext uri="{FF2B5EF4-FFF2-40B4-BE49-F238E27FC236}">
                  <a16:creationId xmlns:a16="http://schemas.microsoft.com/office/drawing/2014/main" id="{502A9291-DCA5-DC49-8D5C-C00CDE5FEEB4}"/>
                </a:ext>
              </a:extLst>
            </p:cNvPr>
            <p:cNvGrpSpPr/>
            <p:nvPr/>
          </p:nvGrpSpPr>
          <p:grpSpPr>
            <a:xfrm>
              <a:off x="3751687" y="2800057"/>
              <a:ext cx="3208013" cy="1189278"/>
              <a:chOff x="3751687" y="2800057"/>
              <a:chExt cx="3208013" cy="1189278"/>
            </a:xfrm>
          </p:grpSpPr>
          <p:pic>
            <p:nvPicPr>
              <p:cNvPr id="49" name="Picture 2" descr="Free Satellite Cliparts, Download Free Satellite Cliparts png images, Free  ClipArts on Clipart Library">
                <a:extLst>
                  <a:ext uri="{FF2B5EF4-FFF2-40B4-BE49-F238E27FC236}">
                    <a16:creationId xmlns:a16="http://schemas.microsoft.com/office/drawing/2014/main" id="{66BE1D22-2AF6-B24E-84B0-21D796637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83069">
                <a:off x="5050569" y="2800057"/>
                <a:ext cx="547529" cy="54752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329D01E1-FCA0-584E-A027-D610C831446D}"/>
                  </a:ext>
                </a:extLst>
              </p:cNvPr>
              <p:cNvCxnSpPr>
                <a:cxnSpLocks/>
                <a:stCxn id="49" idx="2"/>
              </p:cNvCxnSpPr>
              <p:nvPr/>
            </p:nvCxnSpPr>
            <p:spPr>
              <a:xfrm>
                <a:off x="5518866" y="3266446"/>
                <a:ext cx="1440834" cy="72288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FC381E8A-3A7D-1246-AA21-744DE1CD73F0}"/>
                  </a:ext>
                </a:extLst>
              </p:cNvPr>
              <p:cNvCxnSpPr>
                <a:cxnSpLocks/>
              </p:cNvCxnSpPr>
              <p:nvPr/>
            </p:nvCxnSpPr>
            <p:spPr>
              <a:xfrm flipH="1">
                <a:off x="3751687" y="3392904"/>
                <a:ext cx="1408155" cy="586057"/>
              </a:xfrm>
              <a:prstGeom prst="line">
                <a:avLst/>
              </a:prstGeom>
              <a:ln w="28575">
                <a:prstDash val="dash"/>
              </a:ln>
            </p:spPr>
            <p:style>
              <a:lnRef idx="1">
                <a:schemeClr val="dk1"/>
              </a:lnRef>
              <a:fillRef idx="0">
                <a:schemeClr val="dk1"/>
              </a:fillRef>
              <a:effectRef idx="0">
                <a:schemeClr val="dk1"/>
              </a:effectRef>
              <a:fontRef idx="minor">
                <a:schemeClr val="tx1"/>
              </a:fontRef>
            </p:style>
          </p:cxnSp>
        </p:grpSp>
        <p:sp>
          <p:nvSpPr>
            <p:cNvPr id="48" name="TextBox 47">
              <a:extLst>
                <a:ext uri="{FF2B5EF4-FFF2-40B4-BE49-F238E27FC236}">
                  <a16:creationId xmlns:a16="http://schemas.microsoft.com/office/drawing/2014/main" id="{2BCF7EBC-21B7-7949-8C42-8055ADF2DA67}"/>
                </a:ext>
              </a:extLst>
            </p:cNvPr>
            <p:cNvSpPr txBox="1"/>
            <p:nvPr/>
          </p:nvSpPr>
          <p:spPr>
            <a:xfrm>
              <a:off x="4712819" y="2657297"/>
              <a:ext cx="1223027" cy="286553"/>
            </a:xfrm>
            <a:prstGeom prst="rect">
              <a:avLst/>
            </a:prstGeom>
            <a:noFill/>
          </p:spPr>
          <p:txBody>
            <a:bodyPr wrap="none" lIns="0" tIns="0" rIns="0" bIns="0" rtlCol="0">
              <a:spAutoFit/>
            </a:bodyPr>
            <a:lstStyle/>
            <a:p>
              <a:pPr>
                <a:lnSpc>
                  <a:spcPct val="130000"/>
                </a:lnSpc>
              </a:pPr>
              <a:r>
                <a:rPr lang="en-US" sz="1600" b="1" dirty="0"/>
                <a:t>GPS Satellite</a:t>
              </a:r>
              <a:endParaRPr kumimoji="1" lang="en-US" sz="1600" b="1" dirty="0"/>
            </a:p>
          </p:txBody>
        </p:sp>
      </p:grpSp>
      <p:sp>
        <p:nvSpPr>
          <p:cNvPr id="2" name="Rounded Rectangle 1">
            <a:extLst>
              <a:ext uri="{FF2B5EF4-FFF2-40B4-BE49-F238E27FC236}">
                <a16:creationId xmlns:a16="http://schemas.microsoft.com/office/drawing/2014/main" id="{A9552477-479A-748C-45AF-ECF0A4D0538F}"/>
              </a:ext>
            </a:extLst>
          </p:cNvPr>
          <p:cNvSpPr/>
          <p:nvPr/>
        </p:nvSpPr>
        <p:spPr>
          <a:xfrm>
            <a:off x="1504599" y="3423951"/>
            <a:ext cx="2254338" cy="267204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7" name="Content Placeholder 6">
            <a:extLst>
              <a:ext uri="{FF2B5EF4-FFF2-40B4-BE49-F238E27FC236}">
                <a16:creationId xmlns:a16="http://schemas.microsoft.com/office/drawing/2014/main" id="{F31AD382-C2D6-49E3-A6C8-64EF1D13FB6D}"/>
              </a:ext>
            </a:extLst>
          </p:cNvPr>
          <p:cNvSpPr>
            <a:spLocks noGrp="1"/>
          </p:cNvSpPr>
          <p:nvPr>
            <p:ph idx="1"/>
          </p:nvPr>
        </p:nvSpPr>
        <p:spPr>
          <a:xfrm>
            <a:off x="1155940" y="1577827"/>
            <a:ext cx="9980060" cy="4896000"/>
          </a:xfrm>
        </p:spPr>
        <p:txBody>
          <a:bodyPr/>
          <a:lstStyle/>
          <a:p>
            <a:pPr algn="ctr"/>
            <a:r>
              <a:rPr lang="en-US" sz="2200" dirty="0"/>
              <a:t>If the Leader does not see an Announce message from a better clock within the Announce Time Out Interval, then it takes over the role of Grandmaster.</a:t>
            </a:r>
          </a:p>
        </p:txBody>
      </p:sp>
      <p:pic>
        <p:nvPicPr>
          <p:cNvPr id="3" name="Picture 2" descr="Logo, company name&#10;&#10;Description automatically generated">
            <a:extLst>
              <a:ext uri="{FF2B5EF4-FFF2-40B4-BE49-F238E27FC236}">
                <a16:creationId xmlns:a16="http://schemas.microsoft.com/office/drawing/2014/main" id="{2A1A9A5F-F4D0-96BE-7506-06B2762C1767}"/>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18359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5">
            <a:extLst>
              <a:ext uri="{FF2B5EF4-FFF2-40B4-BE49-F238E27FC236}">
                <a16:creationId xmlns:a16="http://schemas.microsoft.com/office/drawing/2014/main" id="{9898142C-2139-4E6D-BA75-0B35235B5968}"/>
              </a:ext>
            </a:extLst>
          </p:cNvPr>
          <p:cNvSpPr/>
          <p:nvPr/>
        </p:nvSpPr>
        <p:spPr bwMode="auto">
          <a:xfrm>
            <a:off x="4541176" y="4516414"/>
            <a:ext cx="1615678" cy="628870"/>
          </a:xfrm>
          <a:prstGeom prst="ellipse">
            <a:avLst/>
          </a:prstGeom>
          <a:solidFill>
            <a:srgbClr val="FFFFCC"/>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5" name="Oval 6">
            <a:extLst>
              <a:ext uri="{FF2B5EF4-FFF2-40B4-BE49-F238E27FC236}">
                <a16:creationId xmlns:a16="http://schemas.microsoft.com/office/drawing/2014/main" id="{6E1B0E34-50E5-45D7-B4EF-CD757B102724}"/>
              </a:ext>
            </a:extLst>
          </p:cNvPr>
          <p:cNvSpPr/>
          <p:nvPr/>
        </p:nvSpPr>
        <p:spPr bwMode="auto">
          <a:xfrm>
            <a:off x="7252024" y="5040476"/>
            <a:ext cx="1615678" cy="628870"/>
          </a:xfrm>
          <a:prstGeom prst="ellipse">
            <a:avLst/>
          </a:prstGeom>
          <a:solidFill>
            <a:srgbClr val="33CC33"/>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Leader</a:t>
            </a:r>
          </a:p>
        </p:txBody>
      </p:sp>
      <p:sp>
        <p:nvSpPr>
          <p:cNvPr id="26" name="Oval 7">
            <a:extLst>
              <a:ext uri="{FF2B5EF4-FFF2-40B4-BE49-F238E27FC236}">
                <a16:creationId xmlns:a16="http://schemas.microsoft.com/office/drawing/2014/main" id="{758B7C75-CF65-4B4B-98E7-51BBC9441434}"/>
              </a:ext>
            </a:extLst>
          </p:cNvPr>
          <p:cNvSpPr/>
          <p:nvPr/>
        </p:nvSpPr>
        <p:spPr bwMode="auto">
          <a:xfrm>
            <a:off x="1830329" y="5040476"/>
            <a:ext cx="1615678" cy="628870"/>
          </a:xfrm>
          <a:prstGeom prst="ellipse">
            <a:avLst/>
          </a:prstGeom>
          <a:solidFill>
            <a:srgbClr val="3399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cxnSp>
        <p:nvCxnSpPr>
          <p:cNvPr id="29" name="Straight Arrow Connector 9">
            <a:extLst>
              <a:ext uri="{FF2B5EF4-FFF2-40B4-BE49-F238E27FC236}">
                <a16:creationId xmlns:a16="http://schemas.microsoft.com/office/drawing/2014/main" id="{10DA1989-160E-44A6-9AF4-3D74227B3162}"/>
              </a:ext>
            </a:extLst>
          </p:cNvPr>
          <p:cNvCxnSpPr>
            <a:cxnSpLocks/>
            <a:stCxn id="24" idx="2"/>
            <a:endCxn id="26" idx="7"/>
          </p:cNvCxnSpPr>
          <p:nvPr/>
        </p:nvCxnSpPr>
        <p:spPr bwMode="auto">
          <a:xfrm flipH="1">
            <a:off x="3209396"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12">
            <a:extLst>
              <a:ext uri="{FF2B5EF4-FFF2-40B4-BE49-F238E27FC236}">
                <a16:creationId xmlns:a16="http://schemas.microsoft.com/office/drawing/2014/main" id="{235CCDB7-6352-48E8-9514-43B9BBF64644}"/>
              </a:ext>
            </a:extLst>
          </p:cNvPr>
          <p:cNvCxnSpPr>
            <a:cxnSpLocks/>
            <a:stCxn id="24" idx="6"/>
            <a:endCxn id="25" idx="1"/>
          </p:cNvCxnSpPr>
          <p:nvPr/>
        </p:nvCxnSpPr>
        <p:spPr bwMode="auto">
          <a:xfrm>
            <a:off x="6156854"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16">
            <a:extLst>
              <a:ext uri="{FF2B5EF4-FFF2-40B4-BE49-F238E27FC236}">
                <a16:creationId xmlns:a16="http://schemas.microsoft.com/office/drawing/2014/main" id="{1BD591DF-F34B-4D7D-A774-4C4F6EC9E175}"/>
              </a:ext>
            </a:extLst>
          </p:cNvPr>
          <p:cNvCxnSpPr>
            <a:cxnSpLocks/>
            <a:endCxn id="25" idx="2"/>
          </p:cNvCxnSpPr>
          <p:nvPr/>
        </p:nvCxnSpPr>
        <p:spPr bwMode="auto">
          <a:xfrm flipV="1">
            <a:off x="3446007" y="5354911"/>
            <a:ext cx="3806017" cy="20815"/>
          </a:xfrm>
          <a:prstGeom prst="straightConnector1">
            <a:avLst/>
          </a:prstGeom>
          <a:solidFill>
            <a:schemeClr val="accent1"/>
          </a:solidFill>
          <a:ln w="254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タイトル 7">
            <a:extLst>
              <a:ext uri="{FF2B5EF4-FFF2-40B4-BE49-F238E27FC236}">
                <a16:creationId xmlns:a16="http://schemas.microsoft.com/office/drawing/2014/main" id="{AFC3F8D0-9C7C-A841-B909-CFB396D47055}"/>
              </a:ext>
            </a:extLst>
          </p:cNvPr>
          <p:cNvSpPr txBox="1">
            <a:spLocks/>
          </p:cNvSpPr>
          <p:nvPr/>
        </p:nvSpPr>
        <p:spPr>
          <a:xfrm>
            <a:off x="1560000" y="248721"/>
            <a:ext cx="103440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Best Master Clock Algorithm</a:t>
            </a:r>
            <a:endParaRPr lang="ja-JP" altLang="en-US" sz="3600" b="1" dirty="0">
              <a:solidFill>
                <a:schemeClr val="bg1"/>
              </a:solidFill>
            </a:endParaRPr>
          </a:p>
        </p:txBody>
      </p:sp>
      <p:sp>
        <p:nvSpPr>
          <p:cNvPr id="23" name="Cloud 22"/>
          <p:cNvSpPr/>
          <p:nvPr/>
        </p:nvSpPr>
        <p:spPr>
          <a:xfrm>
            <a:off x="4688541" y="5142426"/>
            <a:ext cx="1311476" cy="541198"/>
          </a:xfrm>
          <a:prstGeom prst="cloud">
            <a:avLst/>
          </a:prstGeom>
          <a:solidFill>
            <a:srgbClr val="00B0F0">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rPr>
              <a:t>2110 Network</a:t>
            </a:r>
          </a:p>
        </p:txBody>
      </p:sp>
      <p:pic>
        <p:nvPicPr>
          <p:cNvPr id="32" name="Picture 2">
            <a:extLst>
              <a:ext uri="{FF2B5EF4-FFF2-40B4-BE49-F238E27FC236}">
                <a16:creationId xmlns:a16="http://schemas.microsoft.com/office/drawing/2014/main" id="{61E0734B-A976-B949-B18A-34E8EF589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52732" y="4665323"/>
            <a:ext cx="1970871" cy="2703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E5FD14A0-675D-944E-B8EF-B57F46ADB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7074427" y="4675844"/>
            <a:ext cx="1970871" cy="2703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EF5FD3F-3A4D-E041-ABB9-B1E780ED23ED}"/>
              </a:ext>
            </a:extLst>
          </p:cNvPr>
          <p:cNvGrpSpPr/>
          <p:nvPr/>
        </p:nvGrpSpPr>
        <p:grpSpPr>
          <a:xfrm>
            <a:off x="1675956" y="4272318"/>
            <a:ext cx="426496" cy="488192"/>
            <a:chOff x="722092" y="4672269"/>
            <a:chExt cx="426496" cy="488192"/>
          </a:xfrm>
        </p:grpSpPr>
        <p:pic>
          <p:nvPicPr>
            <p:cNvPr id="35" name="Picture 47" descr="GPS-SPG8000.png">
              <a:extLst>
                <a:ext uri="{FF2B5EF4-FFF2-40B4-BE49-F238E27FC236}">
                  <a16:creationId xmlns:a16="http://schemas.microsoft.com/office/drawing/2014/main" id="{FDE986F8-9640-5A4B-9929-222ECFD5EF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a:extLst>
                <a:ext uri="{FF2B5EF4-FFF2-40B4-BE49-F238E27FC236}">
                  <a16:creationId xmlns:a16="http://schemas.microsoft.com/office/drawing/2014/main" id="{39CE5C56-A51E-8842-AB1E-A9320A860087}"/>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grpSp>
        <p:nvGrpSpPr>
          <p:cNvPr id="37" name="Group 36">
            <a:extLst>
              <a:ext uri="{FF2B5EF4-FFF2-40B4-BE49-F238E27FC236}">
                <a16:creationId xmlns:a16="http://schemas.microsoft.com/office/drawing/2014/main" id="{F78778F0-85CC-7044-955D-10AB8FE0999D}"/>
              </a:ext>
            </a:extLst>
          </p:cNvPr>
          <p:cNvGrpSpPr/>
          <p:nvPr/>
        </p:nvGrpSpPr>
        <p:grpSpPr>
          <a:xfrm>
            <a:off x="7104976" y="4283331"/>
            <a:ext cx="426496" cy="488192"/>
            <a:chOff x="722092" y="4672269"/>
            <a:chExt cx="426496" cy="488192"/>
          </a:xfrm>
        </p:grpSpPr>
        <p:pic>
          <p:nvPicPr>
            <p:cNvPr id="41" name="Picture 47" descr="GPS-SPG8000.png">
              <a:extLst>
                <a:ext uri="{FF2B5EF4-FFF2-40B4-BE49-F238E27FC236}">
                  <a16:creationId xmlns:a16="http://schemas.microsoft.com/office/drawing/2014/main" id="{42061EAE-982F-F34A-9D00-6F1AAAFA07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a:extLst>
                <a:ext uri="{FF2B5EF4-FFF2-40B4-BE49-F238E27FC236}">
                  <a16:creationId xmlns:a16="http://schemas.microsoft.com/office/drawing/2014/main" id="{EFE0A37A-D993-034B-87B9-A0D1BEDEDC7F}"/>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C9F56-F9E9-F74A-8E75-ED1DE0C84392}"/>
              </a:ext>
            </a:extLst>
          </p:cNvPr>
          <p:cNvSpPr txBox="1"/>
          <p:nvPr/>
        </p:nvSpPr>
        <p:spPr>
          <a:xfrm>
            <a:off x="1829581" y="3435875"/>
            <a:ext cx="1944000" cy="1175130"/>
          </a:xfrm>
          <a:prstGeom prst="rect">
            <a:avLst/>
          </a:prstGeom>
          <a:noFill/>
        </p:spPr>
        <p:txBody>
          <a:bodyPr wrap="square" lIns="0" tIns="0" rIns="0" bIns="0" rtlCol="0">
            <a:spAutoFit/>
          </a:bodyPr>
          <a:lstStyle/>
          <a:p>
            <a:pPr>
              <a:lnSpc>
                <a:spcPct val="130000"/>
              </a:lnSpc>
            </a:pPr>
            <a:r>
              <a:rPr kumimoji="1" lang="en-US" sz="1200" b="1" dirty="0"/>
              <a:t>PTP-GM A</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1</a:t>
            </a:r>
          </a:p>
        </p:txBody>
      </p:sp>
      <p:sp>
        <p:nvSpPr>
          <p:cNvPr id="43" name="TextBox 42">
            <a:extLst>
              <a:ext uri="{FF2B5EF4-FFF2-40B4-BE49-F238E27FC236}">
                <a16:creationId xmlns:a16="http://schemas.microsoft.com/office/drawing/2014/main" id="{6764C714-3381-D548-879F-A72B167B68B9}"/>
              </a:ext>
            </a:extLst>
          </p:cNvPr>
          <p:cNvSpPr txBox="1"/>
          <p:nvPr/>
        </p:nvSpPr>
        <p:spPr>
          <a:xfrm>
            <a:off x="7356000" y="3429605"/>
            <a:ext cx="1944000" cy="1175130"/>
          </a:xfrm>
          <a:prstGeom prst="rect">
            <a:avLst/>
          </a:prstGeom>
          <a:noFill/>
        </p:spPr>
        <p:txBody>
          <a:bodyPr wrap="square" lIns="0" tIns="0" rIns="0" bIns="0" rtlCol="0">
            <a:spAutoFit/>
          </a:bodyPr>
          <a:lstStyle/>
          <a:p>
            <a:pPr>
              <a:lnSpc>
                <a:spcPct val="130000"/>
              </a:lnSpc>
            </a:pPr>
            <a:r>
              <a:rPr kumimoji="1" lang="en-US" sz="1200" b="1" dirty="0"/>
              <a:t>PTP-GM B</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2</a:t>
            </a:r>
          </a:p>
        </p:txBody>
      </p:sp>
      <p:sp>
        <p:nvSpPr>
          <p:cNvPr id="34" name="TextBox 33">
            <a:extLst>
              <a:ext uri="{FF2B5EF4-FFF2-40B4-BE49-F238E27FC236}">
                <a16:creationId xmlns:a16="http://schemas.microsoft.com/office/drawing/2014/main" id="{464902EA-325B-654C-BBC4-C792D52BA033}"/>
              </a:ext>
            </a:extLst>
          </p:cNvPr>
          <p:cNvSpPr txBox="1"/>
          <p:nvPr/>
        </p:nvSpPr>
        <p:spPr>
          <a:xfrm>
            <a:off x="1905597" y="5157000"/>
            <a:ext cx="1461554" cy="400110"/>
          </a:xfrm>
          <a:prstGeom prst="rect">
            <a:avLst/>
          </a:prstGeom>
          <a:noFill/>
        </p:spPr>
        <p:txBody>
          <a:bodyPr wrap="none" lIns="0" tIns="0" rIns="0" bIns="0" rtlCol="0">
            <a:spAutoFit/>
          </a:bodyPr>
          <a:lstStyle/>
          <a:p>
            <a:pPr>
              <a:lnSpc>
                <a:spcPct val="130000"/>
              </a:lnSpc>
            </a:pPr>
            <a:r>
              <a:rPr kumimoji="1" lang="en-US" sz="2000" dirty="0"/>
              <a:t>Grandmaster</a:t>
            </a:r>
          </a:p>
        </p:txBody>
      </p:sp>
      <p:sp>
        <p:nvSpPr>
          <p:cNvPr id="44" name="TextBox 43">
            <a:extLst>
              <a:ext uri="{FF2B5EF4-FFF2-40B4-BE49-F238E27FC236}">
                <a16:creationId xmlns:a16="http://schemas.microsoft.com/office/drawing/2014/main" id="{1EB76E75-02A3-604F-B8B8-3BD912D7F734}"/>
              </a:ext>
            </a:extLst>
          </p:cNvPr>
          <p:cNvSpPr txBox="1"/>
          <p:nvPr/>
        </p:nvSpPr>
        <p:spPr>
          <a:xfrm>
            <a:off x="5016000" y="4653000"/>
            <a:ext cx="702115" cy="400110"/>
          </a:xfrm>
          <a:prstGeom prst="rect">
            <a:avLst/>
          </a:prstGeom>
          <a:noFill/>
        </p:spPr>
        <p:txBody>
          <a:bodyPr wrap="none" lIns="0" tIns="0" rIns="0" bIns="0" rtlCol="0">
            <a:spAutoFit/>
          </a:bodyPr>
          <a:lstStyle/>
          <a:p>
            <a:pPr>
              <a:lnSpc>
                <a:spcPct val="130000"/>
              </a:lnSpc>
            </a:pPr>
            <a:r>
              <a:rPr kumimoji="1" lang="en-US" sz="2000" dirty="0"/>
              <a:t>BMCA</a:t>
            </a:r>
          </a:p>
        </p:txBody>
      </p:sp>
      <p:grpSp>
        <p:nvGrpSpPr>
          <p:cNvPr id="46" name="Group 45">
            <a:extLst>
              <a:ext uri="{FF2B5EF4-FFF2-40B4-BE49-F238E27FC236}">
                <a16:creationId xmlns:a16="http://schemas.microsoft.com/office/drawing/2014/main" id="{AB754B53-119A-6B48-B154-F3672A46E07C}"/>
              </a:ext>
            </a:extLst>
          </p:cNvPr>
          <p:cNvGrpSpPr/>
          <p:nvPr/>
        </p:nvGrpSpPr>
        <p:grpSpPr>
          <a:xfrm>
            <a:off x="3751687" y="2657297"/>
            <a:ext cx="3208013" cy="1332038"/>
            <a:chOff x="3751687" y="2657297"/>
            <a:chExt cx="3208013" cy="1332038"/>
          </a:xfrm>
        </p:grpSpPr>
        <p:grpSp>
          <p:nvGrpSpPr>
            <p:cNvPr id="47" name="Group 46">
              <a:extLst>
                <a:ext uri="{FF2B5EF4-FFF2-40B4-BE49-F238E27FC236}">
                  <a16:creationId xmlns:a16="http://schemas.microsoft.com/office/drawing/2014/main" id="{502A9291-DCA5-DC49-8D5C-C00CDE5FEEB4}"/>
                </a:ext>
              </a:extLst>
            </p:cNvPr>
            <p:cNvGrpSpPr/>
            <p:nvPr/>
          </p:nvGrpSpPr>
          <p:grpSpPr>
            <a:xfrm>
              <a:off x="3751687" y="2800057"/>
              <a:ext cx="3208013" cy="1189278"/>
              <a:chOff x="3751687" y="2800057"/>
              <a:chExt cx="3208013" cy="1189278"/>
            </a:xfrm>
          </p:grpSpPr>
          <p:pic>
            <p:nvPicPr>
              <p:cNvPr id="49" name="Picture 2" descr="Free Satellite Cliparts, Download Free Satellite Cliparts png images, Free  ClipArts on Clipart Library">
                <a:extLst>
                  <a:ext uri="{FF2B5EF4-FFF2-40B4-BE49-F238E27FC236}">
                    <a16:creationId xmlns:a16="http://schemas.microsoft.com/office/drawing/2014/main" id="{66BE1D22-2AF6-B24E-84B0-21D796637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83069">
                <a:off x="5050569" y="2800057"/>
                <a:ext cx="547529" cy="54752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329D01E1-FCA0-584E-A027-D610C831446D}"/>
                  </a:ext>
                </a:extLst>
              </p:cNvPr>
              <p:cNvCxnSpPr>
                <a:cxnSpLocks/>
                <a:stCxn id="49" idx="2"/>
              </p:cNvCxnSpPr>
              <p:nvPr/>
            </p:nvCxnSpPr>
            <p:spPr>
              <a:xfrm>
                <a:off x="5518866" y="3266446"/>
                <a:ext cx="1440834" cy="72288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FC381E8A-3A7D-1246-AA21-744DE1CD73F0}"/>
                  </a:ext>
                </a:extLst>
              </p:cNvPr>
              <p:cNvCxnSpPr>
                <a:cxnSpLocks/>
              </p:cNvCxnSpPr>
              <p:nvPr/>
            </p:nvCxnSpPr>
            <p:spPr>
              <a:xfrm flipH="1">
                <a:off x="3751687" y="3392904"/>
                <a:ext cx="1408155" cy="586057"/>
              </a:xfrm>
              <a:prstGeom prst="line">
                <a:avLst/>
              </a:prstGeom>
              <a:ln w="28575">
                <a:prstDash val="dash"/>
              </a:ln>
            </p:spPr>
            <p:style>
              <a:lnRef idx="1">
                <a:schemeClr val="dk1"/>
              </a:lnRef>
              <a:fillRef idx="0">
                <a:schemeClr val="dk1"/>
              </a:fillRef>
              <a:effectRef idx="0">
                <a:schemeClr val="dk1"/>
              </a:effectRef>
              <a:fontRef idx="minor">
                <a:schemeClr val="tx1"/>
              </a:fontRef>
            </p:style>
          </p:cxnSp>
        </p:grpSp>
        <p:sp>
          <p:nvSpPr>
            <p:cNvPr id="48" name="TextBox 47">
              <a:extLst>
                <a:ext uri="{FF2B5EF4-FFF2-40B4-BE49-F238E27FC236}">
                  <a16:creationId xmlns:a16="http://schemas.microsoft.com/office/drawing/2014/main" id="{2BCF7EBC-21B7-7949-8C42-8055ADF2DA67}"/>
                </a:ext>
              </a:extLst>
            </p:cNvPr>
            <p:cNvSpPr txBox="1"/>
            <p:nvPr/>
          </p:nvSpPr>
          <p:spPr>
            <a:xfrm>
              <a:off x="4712819" y="2657297"/>
              <a:ext cx="1223027" cy="286553"/>
            </a:xfrm>
            <a:prstGeom prst="rect">
              <a:avLst/>
            </a:prstGeom>
            <a:noFill/>
          </p:spPr>
          <p:txBody>
            <a:bodyPr wrap="none" lIns="0" tIns="0" rIns="0" bIns="0" rtlCol="0">
              <a:spAutoFit/>
            </a:bodyPr>
            <a:lstStyle/>
            <a:p>
              <a:pPr>
                <a:lnSpc>
                  <a:spcPct val="130000"/>
                </a:lnSpc>
              </a:pPr>
              <a:r>
                <a:rPr lang="en-US" sz="1600" b="1" dirty="0"/>
                <a:t>GPS Satellite</a:t>
              </a:r>
              <a:endParaRPr kumimoji="1" lang="en-US" sz="1600" b="1" dirty="0"/>
            </a:p>
          </p:txBody>
        </p:sp>
      </p:grpSp>
      <p:sp>
        <p:nvSpPr>
          <p:cNvPr id="2" name="Rounded Rectangle 1">
            <a:extLst>
              <a:ext uri="{FF2B5EF4-FFF2-40B4-BE49-F238E27FC236}">
                <a16:creationId xmlns:a16="http://schemas.microsoft.com/office/drawing/2014/main" id="{A9552477-479A-748C-45AF-ECF0A4D0538F}"/>
              </a:ext>
            </a:extLst>
          </p:cNvPr>
          <p:cNvSpPr/>
          <p:nvPr/>
        </p:nvSpPr>
        <p:spPr>
          <a:xfrm>
            <a:off x="1504599" y="3423951"/>
            <a:ext cx="2254338" cy="267204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6" name="Content Placeholder 6">
            <a:extLst>
              <a:ext uri="{FF2B5EF4-FFF2-40B4-BE49-F238E27FC236}">
                <a16:creationId xmlns:a16="http://schemas.microsoft.com/office/drawing/2014/main" id="{F2190643-F4C2-30EC-9F79-E9C8A39214BE}"/>
              </a:ext>
            </a:extLst>
          </p:cNvPr>
          <p:cNvSpPr txBox="1">
            <a:spLocks/>
          </p:cNvSpPr>
          <p:nvPr/>
        </p:nvSpPr>
        <p:spPr>
          <a:xfrm>
            <a:off x="1155940" y="1577825"/>
            <a:ext cx="9980060" cy="4896000"/>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0"/>
              </a:spcBef>
              <a:spcAft>
                <a:spcPts val="0"/>
              </a:spcAft>
              <a:buFont typeface="Arial" panose="020B0604020202020204" pitchFamily="34" charset="0"/>
              <a:buChar char="•"/>
              <a:defRPr sz="2800" kern="1200" baseline="0">
                <a:solidFill>
                  <a:schemeClr val="tx1"/>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t>This runs continuously so Leader capable devices are constantly on the look out for the possible loss of the current Grandmaster.</a:t>
            </a:r>
          </a:p>
        </p:txBody>
      </p:sp>
      <p:pic>
        <p:nvPicPr>
          <p:cNvPr id="3" name="Picture 2" descr="Logo, company name&#10;&#10;Description automatically generated">
            <a:extLst>
              <a:ext uri="{FF2B5EF4-FFF2-40B4-BE49-F238E27FC236}">
                <a16:creationId xmlns:a16="http://schemas.microsoft.com/office/drawing/2014/main" id="{5A655485-5E3B-8DA7-5682-9BA07E4FB394}"/>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782247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5">
            <a:extLst>
              <a:ext uri="{FF2B5EF4-FFF2-40B4-BE49-F238E27FC236}">
                <a16:creationId xmlns:a16="http://schemas.microsoft.com/office/drawing/2014/main" id="{9898142C-2139-4E6D-BA75-0B35235B5968}"/>
              </a:ext>
            </a:extLst>
          </p:cNvPr>
          <p:cNvSpPr/>
          <p:nvPr/>
        </p:nvSpPr>
        <p:spPr bwMode="auto">
          <a:xfrm>
            <a:off x="4541176" y="4516414"/>
            <a:ext cx="1615678" cy="628870"/>
          </a:xfrm>
          <a:prstGeom prst="ellipse">
            <a:avLst/>
          </a:prstGeom>
          <a:solidFill>
            <a:srgbClr val="FFFFCC"/>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5" name="Oval 6">
            <a:extLst>
              <a:ext uri="{FF2B5EF4-FFF2-40B4-BE49-F238E27FC236}">
                <a16:creationId xmlns:a16="http://schemas.microsoft.com/office/drawing/2014/main" id="{6E1B0E34-50E5-45D7-B4EF-CD757B102724}"/>
              </a:ext>
            </a:extLst>
          </p:cNvPr>
          <p:cNvSpPr/>
          <p:nvPr/>
        </p:nvSpPr>
        <p:spPr bwMode="auto">
          <a:xfrm>
            <a:off x="7252024" y="5040476"/>
            <a:ext cx="1615678" cy="628870"/>
          </a:xfrm>
          <a:prstGeom prst="ellipse">
            <a:avLst/>
          </a:prstGeom>
          <a:solidFill>
            <a:srgbClr val="33CC33"/>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Leader</a:t>
            </a:r>
          </a:p>
        </p:txBody>
      </p:sp>
      <p:sp>
        <p:nvSpPr>
          <p:cNvPr id="26" name="Oval 7">
            <a:extLst>
              <a:ext uri="{FF2B5EF4-FFF2-40B4-BE49-F238E27FC236}">
                <a16:creationId xmlns:a16="http://schemas.microsoft.com/office/drawing/2014/main" id="{758B7C75-CF65-4B4B-98E7-51BBC9441434}"/>
              </a:ext>
            </a:extLst>
          </p:cNvPr>
          <p:cNvSpPr/>
          <p:nvPr/>
        </p:nvSpPr>
        <p:spPr bwMode="auto">
          <a:xfrm>
            <a:off x="1830329" y="5040476"/>
            <a:ext cx="1615678" cy="628870"/>
          </a:xfrm>
          <a:prstGeom prst="ellipse">
            <a:avLst/>
          </a:prstGeom>
          <a:solidFill>
            <a:srgbClr val="3399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cxnSp>
        <p:nvCxnSpPr>
          <p:cNvPr id="29" name="Straight Arrow Connector 9">
            <a:extLst>
              <a:ext uri="{FF2B5EF4-FFF2-40B4-BE49-F238E27FC236}">
                <a16:creationId xmlns:a16="http://schemas.microsoft.com/office/drawing/2014/main" id="{10DA1989-160E-44A6-9AF4-3D74227B3162}"/>
              </a:ext>
            </a:extLst>
          </p:cNvPr>
          <p:cNvCxnSpPr>
            <a:cxnSpLocks/>
            <a:stCxn id="24" idx="2"/>
            <a:endCxn id="26" idx="7"/>
          </p:cNvCxnSpPr>
          <p:nvPr/>
        </p:nvCxnSpPr>
        <p:spPr bwMode="auto">
          <a:xfrm flipH="1">
            <a:off x="3209396"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12">
            <a:extLst>
              <a:ext uri="{FF2B5EF4-FFF2-40B4-BE49-F238E27FC236}">
                <a16:creationId xmlns:a16="http://schemas.microsoft.com/office/drawing/2014/main" id="{235CCDB7-6352-48E8-9514-43B9BBF64644}"/>
              </a:ext>
            </a:extLst>
          </p:cNvPr>
          <p:cNvCxnSpPr>
            <a:cxnSpLocks/>
            <a:stCxn id="24" idx="6"/>
            <a:endCxn id="25" idx="1"/>
          </p:cNvCxnSpPr>
          <p:nvPr/>
        </p:nvCxnSpPr>
        <p:spPr bwMode="auto">
          <a:xfrm>
            <a:off x="6156854"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16">
            <a:extLst>
              <a:ext uri="{FF2B5EF4-FFF2-40B4-BE49-F238E27FC236}">
                <a16:creationId xmlns:a16="http://schemas.microsoft.com/office/drawing/2014/main" id="{1BD591DF-F34B-4D7D-A774-4C4F6EC9E175}"/>
              </a:ext>
            </a:extLst>
          </p:cNvPr>
          <p:cNvCxnSpPr>
            <a:cxnSpLocks/>
            <a:endCxn id="25" idx="2"/>
          </p:cNvCxnSpPr>
          <p:nvPr/>
        </p:nvCxnSpPr>
        <p:spPr bwMode="auto">
          <a:xfrm flipV="1">
            <a:off x="3446007" y="5354911"/>
            <a:ext cx="3806017" cy="20815"/>
          </a:xfrm>
          <a:prstGeom prst="straightConnector1">
            <a:avLst/>
          </a:prstGeom>
          <a:solidFill>
            <a:schemeClr val="accent1"/>
          </a:solidFill>
          <a:ln w="254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タイトル 7">
            <a:extLst>
              <a:ext uri="{FF2B5EF4-FFF2-40B4-BE49-F238E27FC236}">
                <a16:creationId xmlns:a16="http://schemas.microsoft.com/office/drawing/2014/main" id="{AFC3F8D0-9C7C-A841-B909-CFB396D47055}"/>
              </a:ext>
            </a:extLst>
          </p:cNvPr>
          <p:cNvSpPr txBox="1">
            <a:spLocks/>
          </p:cNvSpPr>
          <p:nvPr/>
        </p:nvSpPr>
        <p:spPr>
          <a:xfrm>
            <a:off x="1560000" y="248721"/>
            <a:ext cx="103440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Best Master Clock Algorithm</a:t>
            </a:r>
            <a:endParaRPr lang="ja-JP" altLang="en-US" sz="3600" b="1" dirty="0">
              <a:solidFill>
                <a:schemeClr val="bg1"/>
              </a:solidFill>
            </a:endParaRPr>
          </a:p>
        </p:txBody>
      </p:sp>
      <p:sp>
        <p:nvSpPr>
          <p:cNvPr id="23" name="Cloud 22"/>
          <p:cNvSpPr/>
          <p:nvPr/>
        </p:nvSpPr>
        <p:spPr>
          <a:xfrm>
            <a:off x="4688541" y="5142426"/>
            <a:ext cx="1311476" cy="541198"/>
          </a:xfrm>
          <a:prstGeom prst="cloud">
            <a:avLst/>
          </a:prstGeom>
          <a:solidFill>
            <a:srgbClr val="00B0F0">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rPr>
              <a:t>2110 Network</a:t>
            </a:r>
          </a:p>
        </p:txBody>
      </p:sp>
      <p:pic>
        <p:nvPicPr>
          <p:cNvPr id="32" name="Picture 2">
            <a:extLst>
              <a:ext uri="{FF2B5EF4-FFF2-40B4-BE49-F238E27FC236}">
                <a16:creationId xmlns:a16="http://schemas.microsoft.com/office/drawing/2014/main" id="{61E0734B-A976-B949-B18A-34E8EF589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52732" y="4665323"/>
            <a:ext cx="1970871" cy="2703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E5FD14A0-675D-944E-B8EF-B57F46ADB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7074427" y="4675844"/>
            <a:ext cx="1970871" cy="2703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EF5FD3F-3A4D-E041-ABB9-B1E780ED23ED}"/>
              </a:ext>
            </a:extLst>
          </p:cNvPr>
          <p:cNvGrpSpPr/>
          <p:nvPr/>
        </p:nvGrpSpPr>
        <p:grpSpPr>
          <a:xfrm>
            <a:off x="1675956" y="4272318"/>
            <a:ext cx="426496" cy="488192"/>
            <a:chOff x="722092" y="4672269"/>
            <a:chExt cx="426496" cy="488192"/>
          </a:xfrm>
        </p:grpSpPr>
        <p:pic>
          <p:nvPicPr>
            <p:cNvPr id="35" name="Picture 47" descr="GPS-SPG8000.png">
              <a:extLst>
                <a:ext uri="{FF2B5EF4-FFF2-40B4-BE49-F238E27FC236}">
                  <a16:creationId xmlns:a16="http://schemas.microsoft.com/office/drawing/2014/main" id="{FDE986F8-9640-5A4B-9929-222ECFD5EF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a:extLst>
                <a:ext uri="{FF2B5EF4-FFF2-40B4-BE49-F238E27FC236}">
                  <a16:creationId xmlns:a16="http://schemas.microsoft.com/office/drawing/2014/main" id="{39CE5C56-A51E-8842-AB1E-A9320A860087}"/>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grpSp>
        <p:nvGrpSpPr>
          <p:cNvPr id="37" name="Group 36">
            <a:extLst>
              <a:ext uri="{FF2B5EF4-FFF2-40B4-BE49-F238E27FC236}">
                <a16:creationId xmlns:a16="http://schemas.microsoft.com/office/drawing/2014/main" id="{F78778F0-85CC-7044-955D-10AB8FE0999D}"/>
              </a:ext>
            </a:extLst>
          </p:cNvPr>
          <p:cNvGrpSpPr/>
          <p:nvPr/>
        </p:nvGrpSpPr>
        <p:grpSpPr>
          <a:xfrm>
            <a:off x="7104976" y="4283331"/>
            <a:ext cx="426496" cy="488192"/>
            <a:chOff x="722092" y="4672269"/>
            <a:chExt cx="426496" cy="488192"/>
          </a:xfrm>
        </p:grpSpPr>
        <p:pic>
          <p:nvPicPr>
            <p:cNvPr id="41" name="Picture 47" descr="GPS-SPG8000.png">
              <a:extLst>
                <a:ext uri="{FF2B5EF4-FFF2-40B4-BE49-F238E27FC236}">
                  <a16:creationId xmlns:a16="http://schemas.microsoft.com/office/drawing/2014/main" id="{42061EAE-982F-F34A-9D00-6F1AAAFA07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a:extLst>
                <a:ext uri="{FF2B5EF4-FFF2-40B4-BE49-F238E27FC236}">
                  <a16:creationId xmlns:a16="http://schemas.microsoft.com/office/drawing/2014/main" id="{EFE0A37A-D993-034B-87B9-A0D1BEDEDC7F}"/>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C9F56-F9E9-F74A-8E75-ED1DE0C84392}"/>
              </a:ext>
            </a:extLst>
          </p:cNvPr>
          <p:cNvSpPr txBox="1"/>
          <p:nvPr/>
        </p:nvSpPr>
        <p:spPr>
          <a:xfrm>
            <a:off x="1829581" y="3435875"/>
            <a:ext cx="1944000" cy="1175130"/>
          </a:xfrm>
          <a:prstGeom prst="rect">
            <a:avLst/>
          </a:prstGeom>
          <a:noFill/>
        </p:spPr>
        <p:txBody>
          <a:bodyPr wrap="square" lIns="0" tIns="0" rIns="0" bIns="0" rtlCol="0">
            <a:spAutoFit/>
          </a:bodyPr>
          <a:lstStyle/>
          <a:p>
            <a:pPr>
              <a:lnSpc>
                <a:spcPct val="130000"/>
              </a:lnSpc>
            </a:pPr>
            <a:r>
              <a:rPr kumimoji="1" lang="en-US" sz="1200" b="1" dirty="0"/>
              <a:t>PTP-GM A</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1</a:t>
            </a:r>
          </a:p>
        </p:txBody>
      </p:sp>
      <p:sp>
        <p:nvSpPr>
          <p:cNvPr id="43" name="TextBox 42">
            <a:extLst>
              <a:ext uri="{FF2B5EF4-FFF2-40B4-BE49-F238E27FC236}">
                <a16:creationId xmlns:a16="http://schemas.microsoft.com/office/drawing/2014/main" id="{6764C714-3381-D548-879F-A72B167B68B9}"/>
              </a:ext>
            </a:extLst>
          </p:cNvPr>
          <p:cNvSpPr txBox="1"/>
          <p:nvPr/>
        </p:nvSpPr>
        <p:spPr>
          <a:xfrm>
            <a:off x="7356000" y="3429605"/>
            <a:ext cx="1944000" cy="1175130"/>
          </a:xfrm>
          <a:prstGeom prst="rect">
            <a:avLst/>
          </a:prstGeom>
          <a:noFill/>
        </p:spPr>
        <p:txBody>
          <a:bodyPr wrap="square" lIns="0" tIns="0" rIns="0" bIns="0" rtlCol="0">
            <a:spAutoFit/>
          </a:bodyPr>
          <a:lstStyle/>
          <a:p>
            <a:pPr>
              <a:lnSpc>
                <a:spcPct val="130000"/>
              </a:lnSpc>
            </a:pPr>
            <a:r>
              <a:rPr kumimoji="1" lang="en-US" sz="1200" b="1" dirty="0"/>
              <a:t>PTP-GM B</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2</a:t>
            </a:r>
          </a:p>
        </p:txBody>
      </p:sp>
      <p:sp>
        <p:nvSpPr>
          <p:cNvPr id="34" name="TextBox 33">
            <a:extLst>
              <a:ext uri="{FF2B5EF4-FFF2-40B4-BE49-F238E27FC236}">
                <a16:creationId xmlns:a16="http://schemas.microsoft.com/office/drawing/2014/main" id="{464902EA-325B-654C-BBC4-C792D52BA033}"/>
              </a:ext>
            </a:extLst>
          </p:cNvPr>
          <p:cNvSpPr txBox="1"/>
          <p:nvPr/>
        </p:nvSpPr>
        <p:spPr>
          <a:xfrm>
            <a:off x="1905597" y="5157000"/>
            <a:ext cx="1461554" cy="400110"/>
          </a:xfrm>
          <a:prstGeom prst="rect">
            <a:avLst/>
          </a:prstGeom>
          <a:noFill/>
        </p:spPr>
        <p:txBody>
          <a:bodyPr wrap="none" lIns="0" tIns="0" rIns="0" bIns="0" rtlCol="0">
            <a:spAutoFit/>
          </a:bodyPr>
          <a:lstStyle/>
          <a:p>
            <a:pPr>
              <a:lnSpc>
                <a:spcPct val="130000"/>
              </a:lnSpc>
            </a:pPr>
            <a:r>
              <a:rPr kumimoji="1" lang="en-US" sz="2000" dirty="0"/>
              <a:t>Grandmaster</a:t>
            </a:r>
          </a:p>
        </p:txBody>
      </p:sp>
      <p:sp>
        <p:nvSpPr>
          <p:cNvPr id="44" name="TextBox 43">
            <a:extLst>
              <a:ext uri="{FF2B5EF4-FFF2-40B4-BE49-F238E27FC236}">
                <a16:creationId xmlns:a16="http://schemas.microsoft.com/office/drawing/2014/main" id="{1EB76E75-02A3-604F-B8B8-3BD912D7F734}"/>
              </a:ext>
            </a:extLst>
          </p:cNvPr>
          <p:cNvSpPr txBox="1"/>
          <p:nvPr/>
        </p:nvSpPr>
        <p:spPr>
          <a:xfrm>
            <a:off x="5016000" y="4653000"/>
            <a:ext cx="702115" cy="400110"/>
          </a:xfrm>
          <a:prstGeom prst="rect">
            <a:avLst/>
          </a:prstGeom>
          <a:noFill/>
        </p:spPr>
        <p:txBody>
          <a:bodyPr wrap="none" lIns="0" tIns="0" rIns="0" bIns="0" rtlCol="0">
            <a:spAutoFit/>
          </a:bodyPr>
          <a:lstStyle/>
          <a:p>
            <a:pPr>
              <a:lnSpc>
                <a:spcPct val="130000"/>
              </a:lnSpc>
            </a:pPr>
            <a:r>
              <a:rPr kumimoji="1" lang="en-US" sz="2000" dirty="0"/>
              <a:t>BMCA</a:t>
            </a:r>
          </a:p>
        </p:txBody>
      </p:sp>
      <p:grpSp>
        <p:nvGrpSpPr>
          <p:cNvPr id="46" name="Group 45">
            <a:extLst>
              <a:ext uri="{FF2B5EF4-FFF2-40B4-BE49-F238E27FC236}">
                <a16:creationId xmlns:a16="http://schemas.microsoft.com/office/drawing/2014/main" id="{AB754B53-119A-6B48-B154-F3672A46E07C}"/>
              </a:ext>
            </a:extLst>
          </p:cNvPr>
          <p:cNvGrpSpPr/>
          <p:nvPr/>
        </p:nvGrpSpPr>
        <p:grpSpPr>
          <a:xfrm>
            <a:off x="3751687" y="2657297"/>
            <a:ext cx="3208013" cy="1332038"/>
            <a:chOff x="3751687" y="2657297"/>
            <a:chExt cx="3208013" cy="1332038"/>
          </a:xfrm>
        </p:grpSpPr>
        <p:grpSp>
          <p:nvGrpSpPr>
            <p:cNvPr id="47" name="Group 46">
              <a:extLst>
                <a:ext uri="{FF2B5EF4-FFF2-40B4-BE49-F238E27FC236}">
                  <a16:creationId xmlns:a16="http://schemas.microsoft.com/office/drawing/2014/main" id="{502A9291-DCA5-DC49-8D5C-C00CDE5FEEB4}"/>
                </a:ext>
              </a:extLst>
            </p:cNvPr>
            <p:cNvGrpSpPr/>
            <p:nvPr/>
          </p:nvGrpSpPr>
          <p:grpSpPr>
            <a:xfrm>
              <a:off x="3751687" y="2800057"/>
              <a:ext cx="3208013" cy="1189278"/>
              <a:chOff x="3751687" y="2800057"/>
              <a:chExt cx="3208013" cy="1189278"/>
            </a:xfrm>
          </p:grpSpPr>
          <p:pic>
            <p:nvPicPr>
              <p:cNvPr id="49" name="Picture 2" descr="Free Satellite Cliparts, Download Free Satellite Cliparts png images, Free  ClipArts on Clipart Library">
                <a:extLst>
                  <a:ext uri="{FF2B5EF4-FFF2-40B4-BE49-F238E27FC236}">
                    <a16:creationId xmlns:a16="http://schemas.microsoft.com/office/drawing/2014/main" id="{66BE1D22-2AF6-B24E-84B0-21D796637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83069">
                <a:off x="5050569" y="2800057"/>
                <a:ext cx="547529" cy="54752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329D01E1-FCA0-584E-A027-D610C831446D}"/>
                  </a:ext>
                </a:extLst>
              </p:cNvPr>
              <p:cNvCxnSpPr>
                <a:cxnSpLocks/>
                <a:stCxn id="49" idx="2"/>
              </p:cNvCxnSpPr>
              <p:nvPr/>
            </p:nvCxnSpPr>
            <p:spPr>
              <a:xfrm>
                <a:off x="5518866" y="3266446"/>
                <a:ext cx="1440834" cy="72288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FC381E8A-3A7D-1246-AA21-744DE1CD73F0}"/>
                  </a:ext>
                </a:extLst>
              </p:cNvPr>
              <p:cNvCxnSpPr>
                <a:cxnSpLocks/>
              </p:cNvCxnSpPr>
              <p:nvPr/>
            </p:nvCxnSpPr>
            <p:spPr>
              <a:xfrm flipH="1">
                <a:off x="3751687" y="3392904"/>
                <a:ext cx="1408155" cy="586057"/>
              </a:xfrm>
              <a:prstGeom prst="line">
                <a:avLst/>
              </a:prstGeom>
              <a:ln w="28575">
                <a:prstDash val="dash"/>
              </a:ln>
            </p:spPr>
            <p:style>
              <a:lnRef idx="1">
                <a:schemeClr val="dk1"/>
              </a:lnRef>
              <a:fillRef idx="0">
                <a:schemeClr val="dk1"/>
              </a:fillRef>
              <a:effectRef idx="0">
                <a:schemeClr val="dk1"/>
              </a:effectRef>
              <a:fontRef idx="minor">
                <a:schemeClr val="tx1"/>
              </a:fontRef>
            </p:style>
          </p:cxnSp>
        </p:grpSp>
        <p:sp>
          <p:nvSpPr>
            <p:cNvPr id="48" name="TextBox 47">
              <a:extLst>
                <a:ext uri="{FF2B5EF4-FFF2-40B4-BE49-F238E27FC236}">
                  <a16:creationId xmlns:a16="http://schemas.microsoft.com/office/drawing/2014/main" id="{2BCF7EBC-21B7-7949-8C42-8055ADF2DA67}"/>
                </a:ext>
              </a:extLst>
            </p:cNvPr>
            <p:cNvSpPr txBox="1"/>
            <p:nvPr/>
          </p:nvSpPr>
          <p:spPr>
            <a:xfrm>
              <a:off x="4712819" y="2657297"/>
              <a:ext cx="1223027" cy="286553"/>
            </a:xfrm>
            <a:prstGeom prst="rect">
              <a:avLst/>
            </a:prstGeom>
            <a:noFill/>
          </p:spPr>
          <p:txBody>
            <a:bodyPr wrap="none" lIns="0" tIns="0" rIns="0" bIns="0" rtlCol="0">
              <a:spAutoFit/>
            </a:bodyPr>
            <a:lstStyle/>
            <a:p>
              <a:pPr>
                <a:lnSpc>
                  <a:spcPct val="130000"/>
                </a:lnSpc>
              </a:pPr>
              <a:r>
                <a:rPr lang="en-US" sz="1600" b="1" dirty="0"/>
                <a:t>GPS Satellite</a:t>
              </a:r>
              <a:endParaRPr kumimoji="1" lang="en-US" sz="1600" b="1" dirty="0"/>
            </a:p>
          </p:txBody>
        </p:sp>
      </p:grpSp>
      <p:sp>
        <p:nvSpPr>
          <p:cNvPr id="2" name="Rounded Rectangle 1">
            <a:extLst>
              <a:ext uri="{FF2B5EF4-FFF2-40B4-BE49-F238E27FC236}">
                <a16:creationId xmlns:a16="http://schemas.microsoft.com/office/drawing/2014/main" id="{A9552477-479A-748C-45AF-ECF0A4D0538F}"/>
              </a:ext>
            </a:extLst>
          </p:cNvPr>
          <p:cNvSpPr/>
          <p:nvPr/>
        </p:nvSpPr>
        <p:spPr>
          <a:xfrm>
            <a:off x="1504599" y="3423951"/>
            <a:ext cx="2254338" cy="267204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6" name="Content Placeholder 6">
            <a:extLst>
              <a:ext uri="{FF2B5EF4-FFF2-40B4-BE49-F238E27FC236}">
                <a16:creationId xmlns:a16="http://schemas.microsoft.com/office/drawing/2014/main" id="{DCB61180-2863-587A-2217-5A65E10033EE}"/>
              </a:ext>
            </a:extLst>
          </p:cNvPr>
          <p:cNvSpPr>
            <a:spLocks noGrp="1"/>
          </p:cNvSpPr>
          <p:nvPr>
            <p:ph idx="1"/>
          </p:nvPr>
        </p:nvSpPr>
        <p:spPr>
          <a:xfrm>
            <a:off x="1155940" y="1577829"/>
            <a:ext cx="9980060" cy="4896000"/>
          </a:xfrm>
        </p:spPr>
        <p:txBody>
          <a:bodyPr/>
          <a:lstStyle/>
          <a:p>
            <a:pPr algn="ctr"/>
            <a:r>
              <a:rPr lang="en-US" sz="2200" dirty="0"/>
              <a:t>For this reason, </a:t>
            </a:r>
            <a:r>
              <a:rPr lang="en-GB" sz="2200" b="1" dirty="0">
                <a:solidFill>
                  <a:srgbClr val="000000"/>
                </a:solidFill>
                <a:latin typeface="Calibri" panose="020F0502020204030204" pitchFamily="34" charset="0"/>
              </a:rPr>
              <a:t>y</a:t>
            </a:r>
            <a:r>
              <a:rPr lang="en-GB" sz="2200" b="1" i="0" u="none" strike="noStrike" dirty="0">
                <a:solidFill>
                  <a:srgbClr val="000000"/>
                </a:solidFill>
                <a:effectLst/>
                <a:latin typeface="Calibri" panose="020F0502020204030204" pitchFamily="34" charset="0"/>
              </a:rPr>
              <a:t>ou want the network detection timeout to be longer that the Time out interval of the BMCA  (Grandmaster / Leader)</a:t>
            </a:r>
            <a:endParaRPr lang="en-US" sz="2200" dirty="0"/>
          </a:p>
        </p:txBody>
      </p:sp>
      <p:pic>
        <p:nvPicPr>
          <p:cNvPr id="3" name="Picture 2" descr="Logo, company name&#10;&#10;Description automatically generated">
            <a:extLst>
              <a:ext uri="{FF2B5EF4-FFF2-40B4-BE49-F238E27FC236}">
                <a16:creationId xmlns:a16="http://schemas.microsoft.com/office/drawing/2014/main" id="{AB5D1831-8E84-53EF-85DA-C184442C1449}"/>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526788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5">
            <a:extLst>
              <a:ext uri="{FF2B5EF4-FFF2-40B4-BE49-F238E27FC236}">
                <a16:creationId xmlns:a16="http://schemas.microsoft.com/office/drawing/2014/main" id="{9898142C-2139-4E6D-BA75-0B35235B5968}"/>
              </a:ext>
            </a:extLst>
          </p:cNvPr>
          <p:cNvSpPr/>
          <p:nvPr/>
        </p:nvSpPr>
        <p:spPr bwMode="auto">
          <a:xfrm>
            <a:off x="4541176" y="4516414"/>
            <a:ext cx="1615678" cy="628870"/>
          </a:xfrm>
          <a:prstGeom prst="ellipse">
            <a:avLst/>
          </a:prstGeom>
          <a:solidFill>
            <a:srgbClr val="FFFFCC"/>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5" name="Oval 6">
            <a:extLst>
              <a:ext uri="{FF2B5EF4-FFF2-40B4-BE49-F238E27FC236}">
                <a16:creationId xmlns:a16="http://schemas.microsoft.com/office/drawing/2014/main" id="{6E1B0E34-50E5-45D7-B4EF-CD757B102724}"/>
              </a:ext>
            </a:extLst>
          </p:cNvPr>
          <p:cNvSpPr/>
          <p:nvPr/>
        </p:nvSpPr>
        <p:spPr bwMode="auto">
          <a:xfrm>
            <a:off x="7252024" y="5040476"/>
            <a:ext cx="1615678" cy="628870"/>
          </a:xfrm>
          <a:prstGeom prst="ellipse">
            <a:avLst/>
          </a:prstGeom>
          <a:solidFill>
            <a:srgbClr val="33CC33"/>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Leader</a:t>
            </a:r>
          </a:p>
        </p:txBody>
      </p:sp>
      <p:sp>
        <p:nvSpPr>
          <p:cNvPr id="26" name="Oval 7">
            <a:extLst>
              <a:ext uri="{FF2B5EF4-FFF2-40B4-BE49-F238E27FC236}">
                <a16:creationId xmlns:a16="http://schemas.microsoft.com/office/drawing/2014/main" id="{758B7C75-CF65-4B4B-98E7-51BBC9441434}"/>
              </a:ext>
            </a:extLst>
          </p:cNvPr>
          <p:cNvSpPr/>
          <p:nvPr/>
        </p:nvSpPr>
        <p:spPr bwMode="auto">
          <a:xfrm>
            <a:off x="1830329" y="5040476"/>
            <a:ext cx="1615678" cy="628870"/>
          </a:xfrm>
          <a:prstGeom prst="ellipse">
            <a:avLst/>
          </a:prstGeom>
          <a:solidFill>
            <a:srgbClr val="3399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cxnSp>
        <p:nvCxnSpPr>
          <p:cNvPr id="29" name="Straight Arrow Connector 9">
            <a:extLst>
              <a:ext uri="{FF2B5EF4-FFF2-40B4-BE49-F238E27FC236}">
                <a16:creationId xmlns:a16="http://schemas.microsoft.com/office/drawing/2014/main" id="{10DA1989-160E-44A6-9AF4-3D74227B3162}"/>
              </a:ext>
            </a:extLst>
          </p:cNvPr>
          <p:cNvCxnSpPr>
            <a:cxnSpLocks/>
            <a:stCxn id="24" idx="2"/>
            <a:endCxn id="26" idx="7"/>
          </p:cNvCxnSpPr>
          <p:nvPr/>
        </p:nvCxnSpPr>
        <p:spPr bwMode="auto">
          <a:xfrm flipH="1">
            <a:off x="3209396"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12">
            <a:extLst>
              <a:ext uri="{FF2B5EF4-FFF2-40B4-BE49-F238E27FC236}">
                <a16:creationId xmlns:a16="http://schemas.microsoft.com/office/drawing/2014/main" id="{235CCDB7-6352-48E8-9514-43B9BBF64644}"/>
              </a:ext>
            </a:extLst>
          </p:cNvPr>
          <p:cNvCxnSpPr>
            <a:cxnSpLocks/>
            <a:stCxn id="24" idx="6"/>
            <a:endCxn id="25" idx="1"/>
          </p:cNvCxnSpPr>
          <p:nvPr/>
        </p:nvCxnSpPr>
        <p:spPr bwMode="auto">
          <a:xfrm>
            <a:off x="6156854" y="4830849"/>
            <a:ext cx="1331780" cy="301722"/>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16">
            <a:extLst>
              <a:ext uri="{FF2B5EF4-FFF2-40B4-BE49-F238E27FC236}">
                <a16:creationId xmlns:a16="http://schemas.microsoft.com/office/drawing/2014/main" id="{1BD591DF-F34B-4D7D-A774-4C4F6EC9E175}"/>
              </a:ext>
            </a:extLst>
          </p:cNvPr>
          <p:cNvCxnSpPr>
            <a:cxnSpLocks/>
            <a:endCxn id="25" idx="2"/>
          </p:cNvCxnSpPr>
          <p:nvPr/>
        </p:nvCxnSpPr>
        <p:spPr bwMode="auto">
          <a:xfrm flipV="1">
            <a:off x="3446007" y="5354911"/>
            <a:ext cx="3806017" cy="20815"/>
          </a:xfrm>
          <a:prstGeom prst="straightConnector1">
            <a:avLst/>
          </a:prstGeom>
          <a:solidFill>
            <a:schemeClr val="accent1"/>
          </a:solidFill>
          <a:ln w="254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タイトル 7">
            <a:extLst>
              <a:ext uri="{FF2B5EF4-FFF2-40B4-BE49-F238E27FC236}">
                <a16:creationId xmlns:a16="http://schemas.microsoft.com/office/drawing/2014/main" id="{AFC3F8D0-9C7C-A841-B909-CFB396D47055}"/>
              </a:ext>
            </a:extLst>
          </p:cNvPr>
          <p:cNvSpPr txBox="1">
            <a:spLocks/>
          </p:cNvSpPr>
          <p:nvPr/>
        </p:nvSpPr>
        <p:spPr>
          <a:xfrm>
            <a:off x="1560000" y="248721"/>
            <a:ext cx="10344001" cy="609398"/>
          </a:xfr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altLang="ja-JP" sz="3600" b="1" dirty="0">
                <a:solidFill>
                  <a:schemeClr val="bg1"/>
                </a:solidFill>
              </a:rPr>
              <a:t>Best Master Clock Algorithm</a:t>
            </a:r>
            <a:endParaRPr lang="ja-JP" altLang="en-US" sz="3600" b="1" dirty="0">
              <a:solidFill>
                <a:schemeClr val="bg1"/>
              </a:solidFill>
            </a:endParaRPr>
          </a:p>
        </p:txBody>
      </p:sp>
      <p:sp>
        <p:nvSpPr>
          <p:cNvPr id="23" name="Cloud 22"/>
          <p:cNvSpPr/>
          <p:nvPr/>
        </p:nvSpPr>
        <p:spPr>
          <a:xfrm>
            <a:off x="4688541" y="5142426"/>
            <a:ext cx="1311476" cy="541198"/>
          </a:xfrm>
          <a:prstGeom prst="cloud">
            <a:avLst/>
          </a:prstGeom>
          <a:solidFill>
            <a:srgbClr val="00B0F0">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rPr>
              <a:t>2110 Network</a:t>
            </a:r>
          </a:p>
        </p:txBody>
      </p:sp>
      <p:pic>
        <p:nvPicPr>
          <p:cNvPr id="32" name="Picture 2">
            <a:extLst>
              <a:ext uri="{FF2B5EF4-FFF2-40B4-BE49-F238E27FC236}">
                <a16:creationId xmlns:a16="http://schemas.microsoft.com/office/drawing/2014/main" id="{61E0734B-A976-B949-B18A-34E8EF589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1652732" y="4665323"/>
            <a:ext cx="1970871" cy="2703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E5FD14A0-675D-944E-B8EF-B57F46ADB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08" b="32532"/>
          <a:stretch/>
        </p:blipFill>
        <p:spPr bwMode="auto">
          <a:xfrm>
            <a:off x="7074427" y="4675844"/>
            <a:ext cx="1970871" cy="2703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EF5FD3F-3A4D-E041-ABB9-B1E780ED23ED}"/>
              </a:ext>
            </a:extLst>
          </p:cNvPr>
          <p:cNvGrpSpPr/>
          <p:nvPr/>
        </p:nvGrpSpPr>
        <p:grpSpPr>
          <a:xfrm>
            <a:off x="1675956" y="4272318"/>
            <a:ext cx="426496" cy="488192"/>
            <a:chOff x="722092" y="4672269"/>
            <a:chExt cx="426496" cy="488192"/>
          </a:xfrm>
        </p:grpSpPr>
        <p:pic>
          <p:nvPicPr>
            <p:cNvPr id="35" name="Picture 47" descr="GPS-SPG8000.png">
              <a:extLst>
                <a:ext uri="{FF2B5EF4-FFF2-40B4-BE49-F238E27FC236}">
                  <a16:creationId xmlns:a16="http://schemas.microsoft.com/office/drawing/2014/main" id="{FDE986F8-9640-5A4B-9929-222ECFD5EF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a:extLst>
                <a:ext uri="{FF2B5EF4-FFF2-40B4-BE49-F238E27FC236}">
                  <a16:creationId xmlns:a16="http://schemas.microsoft.com/office/drawing/2014/main" id="{39CE5C56-A51E-8842-AB1E-A9320A860087}"/>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grpSp>
        <p:nvGrpSpPr>
          <p:cNvPr id="37" name="Group 36">
            <a:extLst>
              <a:ext uri="{FF2B5EF4-FFF2-40B4-BE49-F238E27FC236}">
                <a16:creationId xmlns:a16="http://schemas.microsoft.com/office/drawing/2014/main" id="{F78778F0-85CC-7044-955D-10AB8FE0999D}"/>
              </a:ext>
            </a:extLst>
          </p:cNvPr>
          <p:cNvGrpSpPr/>
          <p:nvPr/>
        </p:nvGrpSpPr>
        <p:grpSpPr>
          <a:xfrm>
            <a:off x="7104976" y="4283331"/>
            <a:ext cx="426496" cy="488192"/>
            <a:chOff x="722092" y="4672269"/>
            <a:chExt cx="426496" cy="488192"/>
          </a:xfrm>
        </p:grpSpPr>
        <p:pic>
          <p:nvPicPr>
            <p:cNvPr id="41" name="Picture 47" descr="GPS-SPG8000.png">
              <a:extLst>
                <a:ext uri="{FF2B5EF4-FFF2-40B4-BE49-F238E27FC236}">
                  <a16:creationId xmlns:a16="http://schemas.microsoft.com/office/drawing/2014/main" id="{42061EAE-982F-F34A-9D00-6F1AAAFA07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092" y="4672269"/>
              <a:ext cx="42649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a:extLst>
                <a:ext uri="{FF2B5EF4-FFF2-40B4-BE49-F238E27FC236}">
                  <a16:creationId xmlns:a16="http://schemas.microsoft.com/office/drawing/2014/main" id="{EFE0A37A-D993-034B-87B9-A0D1BEDEDC7F}"/>
                </a:ext>
              </a:extLst>
            </p:cNvPr>
            <p:cNvCxnSpPr/>
            <p:nvPr/>
          </p:nvCxnSpPr>
          <p:spPr bwMode="auto">
            <a:xfrm>
              <a:off x="954508" y="4938346"/>
              <a:ext cx="0" cy="201293"/>
            </a:xfrm>
            <a:prstGeom prst="line">
              <a:avLst/>
            </a:prstGeom>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C9F56-F9E9-F74A-8E75-ED1DE0C84392}"/>
              </a:ext>
            </a:extLst>
          </p:cNvPr>
          <p:cNvSpPr txBox="1"/>
          <p:nvPr/>
        </p:nvSpPr>
        <p:spPr>
          <a:xfrm>
            <a:off x="1829581" y="3435875"/>
            <a:ext cx="1944000" cy="1175130"/>
          </a:xfrm>
          <a:prstGeom prst="rect">
            <a:avLst/>
          </a:prstGeom>
          <a:noFill/>
        </p:spPr>
        <p:txBody>
          <a:bodyPr wrap="square" lIns="0" tIns="0" rIns="0" bIns="0" rtlCol="0">
            <a:spAutoFit/>
          </a:bodyPr>
          <a:lstStyle/>
          <a:p>
            <a:pPr>
              <a:lnSpc>
                <a:spcPct val="130000"/>
              </a:lnSpc>
            </a:pPr>
            <a:r>
              <a:rPr kumimoji="1" lang="en-US" sz="1200" b="1" dirty="0"/>
              <a:t>PTP-GM A</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1</a:t>
            </a:r>
          </a:p>
        </p:txBody>
      </p:sp>
      <p:sp>
        <p:nvSpPr>
          <p:cNvPr id="43" name="TextBox 42">
            <a:extLst>
              <a:ext uri="{FF2B5EF4-FFF2-40B4-BE49-F238E27FC236}">
                <a16:creationId xmlns:a16="http://schemas.microsoft.com/office/drawing/2014/main" id="{6764C714-3381-D548-879F-A72B167B68B9}"/>
              </a:ext>
            </a:extLst>
          </p:cNvPr>
          <p:cNvSpPr txBox="1"/>
          <p:nvPr/>
        </p:nvSpPr>
        <p:spPr>
          <a:xfrm>
            <a:off x="7356000" y="3429605"/>
            <a:ext cx="1944000" cy="1175130"/>
          </a:xfrm>
          <a:prstGeom prst="rect">
            <a:avLst/>
          </a:prstGeom>
          <a:noFill/>
        </p:spPr>
        <p:txBody>
          <a:bodyPr wrap="square" lIns="0" tIns="0" rIns="0" bIns="0" rtlCol="0">
            <a:spAutoFit/>
          </a:bodyPr>
          <a:lstStyle/>
          <a:p>
            <a:pPr>
              <a:lnSpc>
                <a:spcPct val="130000"/>
              </a:lnSpc>
            </a:pPr>
            <a:r>
              <a:rPr kumimoji="1" lang="en-US" sz="1200" b="1" dirty="0"/>
              <a:t>PTP-GM B</a:t>
            </a:r>
          </a:p>
          <a:p>
            <a:pPr lvl="1">
              <a:lnSpc>
                <a:spcPct val="130000"/>
              </a:lnSpc>
            </a:pPr>
            <a:r>
              <a:rPr lang="en-US" sz="1200" dirty="0"/>
              <a:t>Domain: 44</a:t>
            </a:r>
          </a:p>
          <a:p>
            <a:pPr lvl="1">
              <a:lnSpc>
                <a:spcPct val="130000"/>
              </a:lnSpc>
            </a:pPr>
            <a:r>
              <a:rPr kumimoji="1" lang="en-US" sz="1200" dirty="0"/>
              <a:t>Priority1: 1</a:t>
            </a:r>
          </a:p>
          <a:p>
            <a:pPr lvl="1">
              <a:lnSpc>
                <a:spcPct val="130000"/>
              </a:lnSpc>
            </a:pPr>
            <a:r>
              <a:rPr lang="en-US" sz="1200" dirty="0" err="1"/>
              <a:t>ClockClass</a:t>
            </a:r>
            <a:r>
              <a:rPr lang="en-US" sz="1200" dirty="0"/>
              <a:t>: 6</a:t>
            </a:r>
          </a:p>
          <a:p>
            <a:pPr lvl="1">
              <a:lnSpc>
                <a:spcPct val="130000"/>
              </a:lnSpc>
            </a:pPr>
            <a:r>
              <a:rPr kumimoji="1" lang="en-US" sz="1200" dirty="0"/>
              <a:t>Priority2: 2</a:t>
            </a:r>
          </a:p>
        </p:txBody>
      </p:sp>
      <p:sp>
        <p:nvSpPr>
          <p:cNvPr id="34" name="TextBox 33">
            <a:extLst>
              <a:ext uri="{FF2B5EF4-FFF2-40B4-BE49-F238E27FC236}">
                <a16:creationId xmlns:a16="http://schemas.microsoft.com/office/drawing/2014/main" id="{464902EA-325B-654C-BBC4-C792D52BA033}"/>
              </a:ext>
            </a:extLst>
          </p:cNvPr>
          <p:cNvSpPr txBox="1"/>
          <p:nvPr/>
        </p:nvSpPr>
        <p:spPr>
          <a:xfrm>
            <a:off x="1905597" y="5157000"/>
            <a:ext cx="1461554" cy="400110"/>
          </a:xfrm>
          <a:prstGeom prst="rect">
            <a:avLst/>
          </a:prstGeom>
          <a:noFill/>
        </p:spPr>
        <p:txBody>
          <a:bodyPr wrap="none" lIns="0" tIns="0" rIns="0" bIns="0" rtlCol="0">
            <a:spAutoFit/>
          </a:bodyPr>
          <a:lstStyle/>
          <a:p>
            <a:pPr>
              <a:lnSpc>
                <a:spcPct val="130000"/>
              </a:lnSpc>
            </a:pPr>
            <a:r>
              <a:rPr kumimoji="1" lang="en-US" sz="2000" dirty="0"/>
              <a:t>Grandmaster</a:t>
            </a:r>
          </a:p>
        </p:txBody>
      </p:sp>
      <p:sp>
        <p:nvSpPr>
          <p:cNvPr id="44" name="TextBox 43">
            <a:extLst>
              <a:ext uri="{FF2B5EF4-FFF2-40B4-BE49-F238E27FC236}">
                <a16:creationId xmlns:a16="http://schemas.microsoft.com/office/drawing/2014/main" id="{1EB76E75-02A3-604F-B8B8-3BD912D7F734}"/>
              </a:ext>
            </a:extLst>
          </p:cNvPr>
          <p:cNvSpPr txBox="1"/>
          <p:nvPr/>
        </p:nvSpPr>
        <p:spPr>
          <a:xfrm>
            <a:off x="5016000" y="4653000"/>
            <a:ext cx="702115" cy="400110"/>
          </a:xfrm>
          <a:prstGeom prst="rect">
            <a:avLst/>
          </a:prstGeom>
          <a:noFill/>
        </p:spPr>
        <p:txBody>
          <a:bodyPr wrap="none" lIns="0" tIns="0" rIns="0" bIns="0" rtlCol="0">
            <a:spAutoFit/>
          </a:bodyPr>
          <a:lstStyle/>
          <a:p>
            <a:pPr>
              <a:lnSpc>
                <a:spcPct val="130000"/>
              </a:lnSpc>
            </a:pPr>
            <a:r>
              <a:rPr kumimoji="1" lang="en-US" sz="2000" dirty="0"/>
              <a:t>BMCA</a:t>
            </a:r>
          </a:p>
        </p:txBody>
      </p:sp>
      <p:grpSp>
        <p:nvGrpSpPr>
          <p:cNvPr id="46" name="Group 45">
            <a:extLst>
              <a:ext uri="{FF2B5EF4-FFF2-40B4-BE49-F238E27FC236}">
                <a16:creationId xmlns:a16="http://schemas.microsoft.com/office/drawing/2014/main" id="{AB754B53-119A-6B48-B154-F3672A46E07C}"/>
              </a:ext>
            </a:extLst>
          </p:cNvPr>
          <p:cNvGrpSpPr/>
          <p:nvPr/>
        </p:nvGrpSpPr>
        <p:grpSpPr>
          <a:xfrm>
            <a:off x="3751687" y="2657297"/>
            <a:ext cx="3208013" cy="1332038"/>
            <a:chOff x="3751687" y="2657297"/>
            <a:chExt cx="3208013" cy="1332038"/>
          </a:xfrm>
        </p:grpSpPr>
        <p:grpSp>
          <p:nvGrpSpPr>
            <p:cNvPr id="47" name="Group 46">
              <a:extLst>
                <a:ext uri="{FF2B5EF4-FFF2-40B4-BE49-F238E27FC236}">
                  <a16:creationId xmlns:a16="http://schemas.microsoft.com/office/drawing/2014/main" id="{502A9291-DCA5-DC49-8D5C-C00CDE5FEEB4}"/>
                </a:ext>
              </a:extLst>
            </p:cNvPr>
            <p:cNvGrpSpPr/>
            <p:nvPr/>
          </p:nvGrpSpPr>
          <p:grpSpPr>
            <a:xfrm>
              <a:off x="3751687" y="2800057"/>
              <a:ext cx="3208013" cy="1189278"/>
              <a:chOff x="3751687" y="2800057"/>
              <a:chExt cx="3208013" cy="1189278"/>
            </a:xfrm>
          </p:grpSpPr>
          <p:pic>
            <p:nvPicPr>
              <p:cNvPr id="49" name="Picture 2" descr="Free Satellite Cliparts, Download Free Satellite Cliparts png images, Free  ClipArts on Clipart Library">
                <a:extLst>
                  <a:ext uri="{FF2B5EF4-FFF2-40B4-BE49-F238E27FC236}">
                    <a16:creationId xmlns:a16="http://schemas.microsoft.com/office/drawing/2014/main" id="{66BE1D22-2AF6-B24E-84B0-21D796637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83069">
                <a:off x="5050569" y="2800057"/>
                <a:ext cx="547529" cy="54752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329D01E1-FCA0-584E-A027-D610C831446D}"/>
                  </a:ext>
                </a:extLst>
              </p:cNvPr>
              <p:cNvCxnSpPr>
                <a:cxnSpLocks/>
                <a:stCxn id="49" idx="2"/>
              </p:cNvCxnSpPr>
              <p:nvPr/>
            </p:nvCxnSpPr>
            <p:spPr>
              <a:xfrm>
                <a:off x="5518866" y="3266446"/>
                <a:ext cx="1440834" cy="72288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FC381E8A-3A7D-1246-AA21-744DE1CD73F0}"/>
                  </a:ext>
                </a:extLst>
              </p:cNvPr>
              <p:cNvCxnSpPr>
                <a:cxnSpLocks/>
              </p:cNvCxnSpPr>
              <p:nvPr/>
            </p:nvCxnSpPr>
            <p:spPr>
              <a:xfrm flipH="1">
                <a:off x="3751687" y="3392904"/>
                <a:ext cx="1408155" cy="586057"/>
              </a:xfrm>
              <a:prstGeom prst="line">
                <a:avLst/>
              </a:prstGeom>
              <a:ln w="28575">
                <a:prstDash val="dash"/>
              </a:ln>
            </p:spPr>
            <p:style>
              <a:lnRef idx="1">
                <a:schemeClr val="dk1"/>
              </a:lnRef>
              <a:fillRef idx="0">
                <a:schemeClr val="dk1"/>
              </a:fillRef>
              <a:effectRef idx="0">
                <a:schemeClr val="dk1"/>
              </a:effectRef>
              <a:fontRef idx="minor">
                <a:schemeClr val="tx1"/>
              </a:fontRef>
            </p:style>
          </p:cxnSp>
        </p:grpSp>
        <p:sp>
          <p:nvSpPr>
            <p:cNvPr id="48" name="TextBox 47">
              <a:extLst>
                <a:ext uri="{FF2B5EF4-FFF2-40B4-BE49-F238E27FC236}">
                  <a16:creationId xmlns:a16="http://schemas.microsoft.com/office/drawing/2014/main" id="{2BCF7EBC-21B7-7949-8C42-8055ADF2DA67}"/>
                </a:ext>
              </a:extLst>
            </p:cNvPr>
            <p:cNvSpPr txBox="1"/>
            <p:nvPr/>
          </p:nvSpPr>
          <p:spPr>
            <a:xfrm>
              <a:off x="4712819" y="2657297"/>
              <a:ext cx="1223027" cy="286553"/>
            </a:xfrm>
            <a:prstGeom prst="rect">
              <a:avLst/>
            </a:prstGeom>
            <a:noFill/>
          </p:spPr>
          <p:txBody>
            <a:bodyPr wrap="none" lIns="0" tIns="0" rIns="0" bIns="0" rtlCol="0">
              <a:spAutoFit/>
            </a:bodyPr>
            <a:lstStyle/>
            <a:p>
              <a:pPr>
                <a:lnSpc>
                  <a:spcPct val="130000"/>
                </a:lnSpc>
              </a:pPr>
              <a:r>
                <a:rPr lang="en-US" sz="1600" b="1" dirty="0"/>
                <a:t>GPS Satellite</a:t>
              </a:r>
              <a:endParaRPr kumimoji="1" lang="en-US" sz="1600" b="1" dirty="0"/>
            </a:p>
          </p:txBody>
        </p:sp>
      </p:grpSp>
      <p:sp>
        <p:nvSpPr>
          <p:cNvPr id="2" name="Rounded Rectangle 1">
            <a:extLst>
              <a:ext uri="{FF2B5EF4-FFF2-40B4-BE49-F238E27FC236}">
                <a16:creationId xmlns:a16="http://schemas.microsoft.com/office/drawing/2014/main" id="{A9552477-479A-748C-45AF-ECF0A4D0538F}"/>
              </a:ext>
            </a:extLst>
          </p:cNvPr>
          <p:cNvSpPr/>
          <p:nvPr/>
        </p:nvSpPr>
        <p:spPr>
          <a:xfrm>
            <a:off x="1504599" y="3423951"/>
            <a:ext cx="2254338" cy="267204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6" name="Content Placeholder 6">
            <a:extLst>
              <a:ext uri="{FF2B5EF4-FFF2-40B4-BE49-F238E27FC236}">
                <a16:creationId xmlns:a16="http://schemas.microsoft.com/office/drawing/2014/main" id="{8B4D64D0-2B73-7C9A-50F0-0799BAF95D9C}"/>
              </a:ext>
            </a:extLst>
          </p:cNvPr>
          <p:cNvSpPr txBox="1">
            <a:spLocks/>
          </p:cNvSpPr>
          <p:nvPr/>
        </p:nvSpPr>
        <p:spPr>
          <a:xfrm>
            <a:off x="1155940" y="1577827"/>
            <a:ext cx="9980060" cy="4896000"/>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0"/>
              </a:spcBef>
              <a:spcAft>
                <a:spcPts val="0"/>
              </a:spcAft>
              <a:buFont typeface="Arial" panose="020B0604020202020204" pitchFamily="34" charset="0"/>
              <a:buChar char="•"/>
              <a:defRPr sz="2800" kern="1200" baseline="0">
                <a:solidFill>
                  <a:schemeClr val="tx1"/>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t>If you don’t, then the Leader capable devices will keep jumping to the conclusion that the Grandmaster has gone away and they need to take over.</a:t>
            </a:r>
          </a:p>
        </p:txBody>
      </p:sp>
      <p:sp>
        <p:nvSpPr>
          <p:cNvPr id="3" name="Rectangle 2">
            <a:extLst>
              <a:ext uri="{FF2B5EF4-FFF2-40B4-BE49-F238E27FC236}">
                <a16:creationId xmlns:a16="http://schemas.microsoft.com/office/drawing/2014/main" id="{3B6CC083-5991-8847-5B9E-B58D4A96E0DA}"/>
              </a:ext>
            </a:extLst>
          </p:cNvPr>
          <p:cNvSpPr/>
          <p:nvPr/>
        </p:nvSpPr>
        <p:spPr>
          <a:xfrm>
            <a:off x="7536000" y="5589000"/>
            <a:ext cx="1215397" cy="369332"/>
          </a:xfrm>
          <a:prstGeom prst="rect">
            <a:avLst/>
          </a:prstGeom>
        </p:spPr>
        <p:txBody>
          <a:bodyPr wrap="none">
            <a:spAutoFit/>
          </a:bodyPr>
          <a:lstStyle/>
          <a:p>
            <a:r>
              <a:rPr lang="en-US" dirty="0"/>
              <a:t>Announce</a:t>
            </a:r>
          </a:p>
        </p:txBody>
      </p:sp>
      <p:cxnSp>
        <p:nvCxnSpPr>
          <p:cNvPr id="9" name="Straight Arrow Connector 8">
            <a:extLst>
              <a:ext uri="{FF2B5EF4-FFF2-40B4-BE49-F238E27FC236}">
                <a16:creationId xmlns:a16="http://schemas.microsoft.com/office/drawing/2014/main" id="{CA05DF79-FB61-3F32-3D6A-DD8B81DEE407}"/>
              </a:ext>
            </a:extLst>
          </p:cNvPr>
          <p:cNvCxnSpPr/>
          <p:nvPr/>
        </p:nvCxnSpPr>
        <p:spPr>
          <a:xfrm>
            <a:off x="6240000" y="5373000"/>
            <a:ext cx="936000" cy="0"/>
          </a:xfrm>
          <a:prstGeom prst="straightConnector1">
            <a:avLst/>
          </a:prstGeom>
          <a:ln w="508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AFA379A7-EB5C-0EC5-2CCF-FA45D9551C06}"/>
              </a:ext>
            </a:extLst>
          </p:cNvPr>
          <p:cNvSpPr/>
          <p:nvPr/>
        </p:nvSpPr>
        <p:spPr>
          <a:xfrm>
            <a:off x="6873450" y="3419592"/>
            <a:ext cx="2254338" cy="267204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13" name="Rectangle 12">
            <a:extLst>
              <a:ext uri="{FF2B5EF4-FFF2-40B4-BE49-F238E27FC236}">
                <a16:creationId xmlns:a16="http://schemas.microsoft.com/office/drawing/2014/main" id="{31A32D5A-719F-A15C-0639-27DB0C95437D}"/>
              </a:ext>
            </a:extLst>
          </p:cNvPr>
          <p:cNvSpPr/>
          <p:nvPr/>
        </p:nvSpPr>
        <p:spPr>
          <a:xfrm>
            <a:off x="7531472" y="5197992"/>
            <a:ext cx="1090014" cy="293239"/>
          </a:xfrm>
          <a:prstGeom prst="rect">
            <a:avLst/>
          </a:prstGeom>
          <a:solidFill>
            <a:srgbClr val="33CB33"/>
          </a:solidFill>
          <a:ln>
            <a:solidFill>
              <a:srgbClr val="33C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0ADDFA-DF36-0B46-D8C3-D21259C8ED6F}"/>
              </a:ext>
            </a:extLst>
          </p:cNvPr>
          <p:cNvSpPr txBox="1"/>
          <p:nvPr/>
        </p:nvSpPr>
        <p:spPr>
          <a:xfrm>
            <a:off x="7447391" y="5138642"/>
            <a:ext cx="1461554" cy="400110"/>
          </a:xfrm>
          <a:prstGeom prst="rect">
            <a:avLst/>
          </a:prstGeom>
          <a:noFill/>
        </p:spPr>
        <p:txBody>
          <a:bodyPr wrap="none" lIns="0" tIns="0" rIns="0" bIns="0" rtlCol="0">
            <a:spAutoFit/>
          </a:bodyPr>
          <a:lstStyle/>
          <a:p>
            <a:pPr>
              <a:lnSpc>
                <a:spcPct val="130000"/>
              </a:lnSpc>
            </a:pPr>
            <a:r>
              <a:rPr kumimoji="1" lang="en-US" sz="2000" dirty="0"/>
              <a:t>Grandmaster</a:t>
            </a:r>
          </a:p>
        </p:txBody>
      </p:sp>
      <p:sp>
        <p:nvSpPr>
          <p:cNvPr id="14" name="TextBox 13">
            <a:extLst>
              <a:ext uri="{FF2B5EF4-FFF2-40B4-BE49-F238E27FC236}">
                <a16:creationId xmlns:a16="http://schemas.microsoft.com/office/drawing/2014/main" id="{E3B05C5D-8BDD-1A0B-533A-B7858C37FD22}"/>
              </a:ext>
            </a:extLst>
          </p:cNvPr>
          <p:cNvSpPr txBox="1"/>
          <p:nvPr/>
        </p:nvSpPr>
        <p:spPr>
          <a:xfrm>
            <a:off x="2269472" y="5154800"/>
            <a:ext cx="711733" cy="367793"/>
          </a:xfrm>
          <a:prstGeom prst="rect">
            <a:avLst/>
          </a:prstGeom>
          <a:noFill/>
        </p:spPr>
        <p:txBody>
          <a:bodyPr wrap="none" lIns="0" tIns="0" rIns="0" bIns="0" rtlCol="0">
            <a:spAutoFit/>
          </a:bodyPr>
          <a:lstStyle/>
          <a:p>
            <a:pPr>
              <a:lnSpc>
                <a:spcPct val="130000"/>
              </a:lnSpc>
            </a:pPr>
            <a:r>
              <a:rPr kumimoji="1" lang="en-US" sz="2000" dirty="0"/>
              <a:t>Leader</a:t>
            </a:r>
          </a:p>
        </p:txBody>
      </p:sp>
      <p:pic>
        <p:nvPicPr>
          <p:cNvPr id="4" name="Picture 3" descr="Logo, company name&#10;&#10;Description automatically generated">
            <a:extLst>
              <a:ext uri="{FF2B5EF4-FFF2-40B4-BE49-F238E27FC236}">
                <a16:creationId xmlns:a16="http://schemas.microsoft.com/office/drawing/2014/main" id="{556156EF-3577-395F-6CA2-20E6DD62A32F}"/>
              </a:ext>
            </a:extLst>
          </p:cNvPr>
          <p:cNvPicPr>
            <a:picLocks noChangeAspect="1"/>
          </p:cNvPicPr>
          <p:nvPr/>
        </p:nvPicPr>
        <p:blipFill>
          <a:blip r:embed="rId6"/>
          <a:stretch>
            <a:fillRect/>
          </a:stretch>
        </p:blipFill>
        <p:spPr>
          <a:xfrm>
            <a:off x="188409" y="434445"/>
            <a:ext cx="2140999" cy="493184"/>
          </a:xfrm>
          <a:prstGeom prst="rect">
            <a:avLst/>
          </a:prstGeom>
        </p:spPr>
      </p:pic>
    </p:spTree>
    <p:extLst>
      <p:ext uri="{BB962C8B-B14F-4D97-AF65-F5344CB8AC3E}">
        <p14:creationId xmlns:p14="http://schemas.microsoft.com/office/powerpoint/2010/main" val="215207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10" presetClass="entr" presetSubtype="0" fill="hold" grpId="1"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42" presetClass="path" presetSubtype="0" accel="50000" decel="50000" fill="hold" nodeType="afterEffect">
                                  <p:stCondLst>
                                    <p:cond delay="0"/>
                                  </p:stCondLst>
                                  <p:childTnLst>
                                    <p:animMotion origin="layout" path="M 0.00898 -4.81481E-6 L -0.23008 -4.81481E-6 " pathEditMode="relative" rAng="0" ptsTypes="AA">
                                      <p:cBhvr>
                                        <p:cTn id="14" dur="2000" fill="hold"/>
                                        <p:tgtEl>
                                          <p:spTgt spid="9"/>
                                        </p:tgtEl>
                                        <p:attrNameLst>
                                          <p:attrName>ppt_x</p:attrName>
                                          <p:attrName>ppt_y</p:attrName>
                                        </p:attrNameLst>
                                      </p:cBhvr>
                                      <p:rCtr x="-11953" y="0"/>
                                    </p:animMotion>
                                  </p:childTnLst>
                                </p:cTn>
                              </p:par>
                            </p:childTnLst>
                          </p:cTn>
                        </p:par>
                        <p:par>
                          <p:cTn id="15" fill="hold">
                            <p:stCondLst>
                              <p:cond delay="3500"/>
                            </p:stCondLst>
                            <p:childTnLst>
                              <p:par>
                                <p:cTn id="16" presetID="10" presetClass="exit" presetSubtype="0" fill="hold" grpId="3"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4000"/>
                            </p:stCondLst>
                            <p:childTnLst>
                              <p:par>
                                <p:cTn id="20" presetID="10" presetClass="exit" presetSubtype="0" fill="hold" nodeType="after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450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4500"/>
                            </p:stCondLst>
                            <p:childTnLst>
                              <p:par>
                                <p:cTn id="27" presetID="1" presetClass="exit"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par>
                          <p:cTn id="33" fill="hold">
                            <p:stCondLst>
                              <p:cond delay="4500"/>
                            </p:stCondLst>
                            <p:childTnLst>
                              <p:par>
                                <p:cTn id="34" presetID="1" presetClass="exit"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hidden"/>
                                      </p:to>
                                    </p:set>
                                  </p:childTnLst>
                                </p:cTn>
                              </p:par>
                            </p:childTnLst>
                          </p:cTn>
                        </p:par>
                        <p:par>
                          <p:cTn id="36" fill="hold">
                            <p:stCondLst>
                              <p:cond delay="4500"/>
                            </p:stCondLst>
                            <p:childTnLst>
                              <p:par>
                                <p:cTn id="37" presetID="1"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3" grpId="1"/>
      <p:bldP spid="3" grpId="3"/>
      <p:bldP spid="10" grpId="0" animBg="1"/>
      <p:bldP spid="13" grpId="0" animBg="1"/>
      <p:bldP spid="12"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1998</TotalTime>
  <Words>3531</Words>
  <Application>Microsoft Macintosh PowerPoint</Application>
  <PresentationFormat>Widescreen</PresentationFormat>
  <Paragraphs>626</Paragraphs>
  <Slides>44</Slides>
  <Notes>33</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ＭＳ ゴシック</vt:lpstr>
      <vt:lpstr>MS UI Gothic</vt:lpstr>
      <vt:lpstr>Arial</vt:lpstr>
      <vt:lpstr>Calibri</vt:lpstr>
      <vt:lpstr>Calibri Light</vt:lpstr>
      <vt:lpstr>Open Sans</vt:lpstr>
      <vt:lpstr>Segoe UI</vt:lpstr>
      <vt:lpstr>Wingdings</vt:lpstr>
      <vt:lpstr>Office Theme</vt:lpstr>
      <vt:lpstr>PowerPoint Presentation</vt:lpstr>
      <vt:lpstr>You don’t have to ……….</vt:lpstr>
      <vt:lpstr>You don’t have 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don’t have to ……….</vt:lpstr>
      <vt:lpstr>You don’t have to ……….</vt:lpstr>
      <vt:lpstr>Video Payload 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don’t have to ……….</vt:lpstr>
      <vt:lpstr>PowerPoint Presentation</vt:lpstr>
      <vt:lpstr>You don’t have to ……….</vt:lpstr>
      <vt:lpstr>PowerPoint Presentation</vt:lpstr>
      <vt:lpstr>You don’t have 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Laila Bishay</dc:creator>
  <cp:lastModifiedBy>Kevin Salvidge</cp:lastModifiedBy>
  <cp:revision>42</cp:revision>
  <dcterms:created xsi:type="dcterms:W3CDTF">2022-07-25T14:48:25Z</dcterms:created>
  <dcterms:modified xsi:type="dcterms:W3CDTF">2022-09-12T08:22:16Z</dcterms:modified>
</cp:coreProperties>
</file>