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 id="2147483674" r:id="rId2"/>
    <p:sldMasterId id="2147483686" r:id="rId3"/>
  </p:sldMasterIdLst>
  <p:notesMasterIdLst>
    <p:notesMasterId r:id="rId28"/>
  </p:notesMasterIdLst>
  <p:sldIdLst>
    <p:sldId id="256" r:id="rId4"/>
    <p:sldId id="1274" r:id="rId5"/>
    <p:sldId id="258" r:id="rId6"/>
    <p:sldId id="1282" r:id="rId7"/>
    <p:sldId id="259" r:id="rId8"/>
    <p:sldId id="260" r:id="rId9"/>
    <p:sldId id="261" r:id="rId10"/>
    <p:sldId id="1283" r:id="rId11"/>
    <p:sldId id="1284" r:id="rId12"/>
    <p:sldId id="1304" r:id="rId13"/>
    <p:sldId id="1308" r:id="rId14"/>
    <p:sldId id="1309" r:id="rId15"/>
    <p:sldId id="1312" r:id="rId16"/>
    <p:sldId id="263" r:id="rId17"/>
    <p:sldId id="1318" r:id="rId18"/>
    <p:sldId id="264" r:id="rId19"/>
    <p:sldId id="265" r:id="rId20"/>
    <p:sldId id="266" r:id="rId21"/>
    <p:sldId id="267" r:id="rId22"/>
    <p:sldId id="268" r:id="rId23"/>
    <p:sldId id="269" r:id="rId24"/>
    <p:sldId id="270" r:id="rId25"/>
    <p:sldId id="271" r:id="rId26"/>
    <p:sldId id="272" r:id="rId27"/>
  </p:sldIdLst>
  <p:sldSz cx="12192000" cy="6858000"/>
  <p:notesSz cx="6858000" cy="9144000"/>
  <p:embeddedFontLst>
    <p:embeddedFont>
      <p:font typeface="Avenir" panose="02000503020000020003" pitchFamily="2" charset="0"/>
      <p:regular r:id="rId29"/>
      <p:italic r:id="rId30"/>
    </p:embeddedFont>
    <p:embeddedFont>
      <p:font typeface="Avenir Black" panose="02000503020000020003" pitchFamily="2" charset="0"/>
      <p:bold r:id="rId31"/>
      <p:italic r:id="rId32"/>
      <p:boldItalic r:id="rId33"/>
    </p:embeddedFont>
    <p:embeddedFont>
      <p:font typeface="Avenir Book" panose="02000503020000020003" pitchFamily="2" charset="0"/>
      <p:regular r:id="rId34"/>
      <p:italic r:id="rId35"/>
    </p:embeddedFont>
    <p:embeddedFont>
      <p:font typeface="Avenir Medium" panose="02000503020000020003" pitchFamily="2" charset="0"/>
      <p:regular r:id="rId36"/>
      <p:italic r:id="rId37"/>
    </p:embeddedFont>
    <p:embeddedFont>
      <p:font typeface="Bebas Neue" panose="020B0606020202050201" pitchFamily="34" charset="77"/>
      <p:regular r:id="rId38"/>
    </p:embeddedFont>
    <p:embeddedFont>
      <p:font typeface="Bellandha Signature" pitchFamily="2" charset="0"/>
      <p:regular r:id="rId39"/>
    </p:embeddedFont>
    <p:embeddedFont>
      <p:font typeface="Calibri" panose="020F0502020204030204" pitchFamily="34" charset="0"/>
      <p:regular r:id="rId40"/>
      <p:bold r:id="rId41"/>
      <p:italic r:id="rId42"/>
      <p:boldItalic r:id="rId43"/>
    </p:embeddedFont>
    <p:embeddedFont>
      <p:font typeface="Calibri Light" panose="020F0302020204030204" pitchFamily="34" charset="0"/>
      <p:regular r:id="rId44"/>
      <p:italic r:id="rId45"/>
    </p:embeddedFont>
    <p:embeddedFont>
      <p:font typeface="Cambria Math" panose="02040503050406030204" pitchFamily="18" charset="0"/>
      <p:regular r:id="rId46"/>
    </p:embeddedFont>
    <p:embeddedFont>
      <p:font typeface="Century Gothic" panose="020B0502020202020204" pitchFamily="34" charset="0"/>
      <p:regular r:id="rId47"/>
      <p:bold r:id="rId48"/>
      <p:italic r:id="rId49"/>
      <p:boldItalic r:id="rId50"/>
    </p:embeddedFont>
    <p:embeddedFont>
      <p:font typeface="Consolas" panose="020B0609020204030204" pitchFamily="49" charset="0"/>
      <p:regular r:id="rId51"/>
      <p:bold r:id="rId52"/>
      <p:italic r:id="rId53"/>
      <p:boldItalic r:id="rId54"/>
    </p:embeddedFont>
    <p:embeddedFont>
      <p:font typeface="Helvetica Neue" panose="02000503000000020004" pitchFamily="2" charset="0"/>
      <p:regular r:id="rId55"/>
      <p:bold r:id="rId56"/>
      <p:italic r:id="rId57"/>
      <p:boldItalic r:id="rId58"/>
    </p:embeddedFont>
    <p:embeddedFont>
      <p:font typeface="Kollektif" panose="020B0604020101010102" pitchFamily="34" charset="77"/>
      <p:regular r:id="rId59"/>
      <p:bold r:id="rId60"/>
      <p:italic r:id="rId61"/>
      <p:boldItalic r:id="rId62"/>
    </p:embeddedFont>
    <p:embeddedFont>
      <p:font typeface="Montserrat" pitchFamily="2" charset="77"/>
      <p:regular r:id="rId63"/>
      <p:bold r:id="rId64"/>
      <p:italic r:id="rId65"/>
      <p:boldItalic r:id="rId66"/>
    </p:embeddedFont>
    <p:embeddedFont>
      <p:font typeface="Playlist-Script" pitchFamily="2" charset="0"/>
      <p:regular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8" roundtripDataSignature="AMtx7mjd6miTf1GPMevLTFV3kDXaH+joS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25"/>
    <p:restoredTop sz="94685"/>
  </p:normalViewPr>
  <p:slideViewPr>
    <p:cSldViewPr snapToGrid="0">
      <p:cViewPr varScale="1">
        <p:scale>
          <a:sx n="121" d="100"/>
          <a:sy n="121" d="100"/>
        </p:scale>
        <p:origin x="72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font" Target="fonts/font14.fntdata"/><Relationship Id="rId47" Type="http://schemas.openxmlformats.org/officeDocument/2006/relationships/font" Target="fonts/font19.fntdata"/><Relationship Id="rId63" Type="http://schemas.openxmlformats.org/officeDocument/2006/relationships/font" Target="fonts/font35.fntdata"/><Relationship Id="rId68" Type="http://customschemas.google.com/relationships/presentationmetadata" Target="metadata"/><Relationship Id="rId7" Type="http://schemas.openxmlformats.org/officeDocument/2006/relationships/slide" Target="slides/slide4.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1.fntdata"/><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font" Target="fonts/font25.fntdata"/><Relationship Id="rId58" Type="http://schemas.openxmlformats.org/officeDocument/2006/relationships/font" Target="fonts/font30.fntdata"/><Relationship Id="rId66" Type="http://schemas.openxmlformats.org/officeDocument/2006/relationships/font" Target="fonts/font38.fntdata"/><Relationship Id="rId5" Type="http://schemas.openxmlformats.org/officeDocument/2006/relationships/slide" Target="slides/slide2.xml"/><Relationship Id="rId61" Type="http://schemas.openxmlformats.org/officeDocument/2006/relationships/font" Target="fonts/font33.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56" Type="http://schemas.openxmlformats.org/officeDocument/2006/relationships/font" Target="fonts/font28.fntdata"/><Relationship Id="rId64" Type="http://schemas.openxmlformats.org/officeDocument/2006/relationships/font" Target="fonts/font36.fntdata"/><Relationship Id="rId69"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font" Target="fonts/font23.fntdata"/><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59" Type="http://schemas.openxmlformats.org/officeDocument/2006/relationships/font" Target="fonts/font31.fntdata"/><Relationship Id="rId67" Type="http://schemas.openxmlformats.org/officeDocument/2006/relationships/font" Target="fonts/font39.fntdata"/><Relationship Id="rId20" Type="http://schemas.openxmlformats.org/officeDocument/2006/relationships/slide" Target="slides/slide17.xml"/><Relationship Id="rId41" Type="http://schemas.openxmlformats.org/officeDocument/2006/relationships/font" Target="fonts/font13.fntdata"/><Relationship Id="rId54" Type="http://schemas.openxmlformats.org/officeDocument/2006/relationships/font" Target="fonts/font26.fntdata"/><Relationship Id="rId62" Type="http://schemas.openxmlformats.org/officeDocument/2006/relationships/font" Target="fonts/font34.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font" Target="fonts/font21.fntdata"/><Relationship Id="rId57" Type="http://schemas.openxmlformats.org/officeDocument/2006/relationships/font" Target="fonts/font29.fntdata"/><Relationship Id="rId10" Type="http://schemas.openxmlformats.org/officeDocument/2006/relationships/slide" Target="slides/slide7.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font" Target="fonts/font24.fntdata"/><Relationship Id="rId60" Type="http://schemas.openxmlformats.org/officeDocument/2006/relationships/font" Target="fonts/font32.fntdata"/><Relationship Id="rId65" Type="http://schemas.openxmlformats.org/officeDocument/2006/relationships/font" Target="fonts/font37.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font" Target="fonts/font11.fntdata"/><Relationship Id="rId34" Type="http://schemas.openxmlformats.org/officeDocument/2006/relationships/font" Target="fonts/font6.fntdata"/><Relationship Id="rId50" Type="http://schemas.openxmlformats.org/officeDocument/2006/relationships/font" Target="fonts/font22.fntdata"/><Relationship Id="rId55" Type="http://schemas.openxmlformats.org/officeDocument/2006/relationships/font" Target="fonts/font2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52904b5914_1_9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0" name="Google Shape;180;g152904b5914_1_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228600" indent="-228600">
              <a:buAutoNum type="arabicPeriod"/>
              <a:defRPr/>
            </a:pPr>
            <a:r>
              <a:rPr lang="en-CH" dirty="0"/>
              <a:t>Packets arrive at the receiver</a:t>
            </a:r>
          </a:p>
          <a:p>
            <a:pPr marL="228600" indent="-228600">
              <a:buAutoNum type="arabicPeriod"/>
              <a:defRPr/>
            </a:pPr>
            <a:r>
              <a:rPr lang="en-CH" dirty="0"/>
              <a:t>Are stored in the receiver’s buffer</a:t>
            </a:r>
          </a:p>
          <a:p>
            <a:pPr marL="228600" indent="-228600">
              <a:buAutoNum type="arabicPeriod"/>
              <a:defRPr/>
            </a:pPr>
            <a:r>
              <a:rPr lang="en-CH" dirty="0"/>
              <a:t>Are consumed from this buffer at the pace of the packet read schedule</a:t>
            </a:r>
          </a:p>
          <a:p>
            <a:pPr marL="228600" indent="-228600">
              <a:buAutoNum type="arabicPeriod"/>
              <a:defRPr/>
            </a:pPr>
            <a:endParaRPr lang="en-CH" dirty="0"/>
          </a:p>
          <a:p>
            <a:pPr marL="228600" indent="-228600">
              <a:buAutoNum type="arabicPeriod"/>
              <a:defRPr/>
            </a:pPr>
            <a:endParaRPr lang="en-CH"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D8A7C6-3334-354C-91FB-6FF6FF9B96D9}"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7011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mn-lt"/>
                <a:ea typeface="+mn-ea"/>
                <a:cs typeface="+mn-cs"/>
              </a:rPr>
              <a:t>Margin is the difference between the arrival time of the first packet and the time of the first VRX Offset buffer read as set by TR</a:t>
            </a:r>
            <a:r>
              <a:rPr lang="en-US" sz="1200" kern="1200" baseline="-25000" dirty="0">
                <a:solidFill>
                  <a:schemeClr val="tx1"/>
                </a:solidFill>
                <a:effectLst/>
                <a:latin typeface="+mn-lt"/>
                <a:ea typeface="+mn-ea"/>
                <a:cs typeface="+mn-cs"/>
              </a:rPr>
              <a:t>OFFSET</a:t>
            </a:r>
            <a:r>
              <a:rPr lang="en-US" sz="1200" kern="1200" dirty="0">
                <a:solidFill>
                  <a:schemeClr val="tx1"/>
                </a:solidFill>
                <a:effectLst/>
                <a:latin typeface="+mn-lt"/>
                <a:ea typeface="+mn-ea"/>
                <a:cs typeface="+mn-cs"/>
              </a:rPr>
              <a:t>, averaged over a 1 second rolling window.  In effect, this is the time for the buffer model to pre-fill before it starts reading.</a:t>
            </a:r>
            <a:endParaRPr lang="en-CH" sz="1200" kern="1200" dirty="0">
              <a:solidFill>
                <a:schemeClr val="tx1"/>
              </a:solidFill>
              <a:effectLst/>
              <a:latin typeface="+mn-lt"/>
              <a:ea typeface="+mn-ea"/>
              <a:cs typeface="+mn-cs"/>
            </a:endParaRPr>
          </a:p>
          <a:p>
            <a:pPr marL="228600" indent="-228600">
              <a:buAutoNum type="arabicPeriod"/>
              <a:defRPr/>
            </a:pPr>
            <a:endParaRPr lang="en-CH" dirty="0"/>
          </a:p>
          <a:p>
            <a:pPr marL="228600" indent="-228600">
              <a:buAutoNum type="arabicPeriod"/>
              <a:defRPr/>
            </a:pPr>
            <a:endParaRPr lang="en-CH"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err="1">
                <a:solidFill>
                  <a:schemeClr val="tx1"/>
                </a:solidFill>
                <a:effectLst/>
                <a:latin typeface="+mn-lt"/>
                <a:ea typeface="+mn-ea"/>
                <a:cs typeface="+mn-cs"/>
              </a:rPr>
              <a:t>TRoffset</a:t>
            </a:r>
            <a:r>
              <a:rPr lang="en-GB" sz="1200" kern="1200" dirty="0">
                <a:solidFill>
                  <a:schemeClr val="tx1"/>
                </a:solidFill>
                <a:effectLst/>
                <a:latin typeface="+mn-lt"/>
                <a:ea typeface="+mn-ea"/>
                <a:cs typeface="+mn-cs"/>
              </a:rPr>
              <a:t> is the difference between the most recent integer multiple of 𝑇frame and 𝑇</a:t>
            </a:r>
            <a:r>
              <a:rPr lang="en-GB" sz="1200" kern="1200" dirty="0" err="1">
                <a:solidFill>
                  <a:schemeClr val="tx1"/>
                </a:solidFill>
                <a:effectLst/>
                <a:latin typeface="+mn-lt"/>
                <a:ea typeface="+mn-ea"/>
                <a:cs typeface="+mn-cs"/>
              </a:rPr>
              <a:t>vd</a:t>
            </a:r>
            <a:r>
              <a:rPr lang="en-GB" sz="1200" kern="1200" dirty="0">
                <a:solidFill>
                  <a:schemeClr val="tx1"/>
                </a:solidFill>
                <a:effectLst/>
                <a:latin typeface="+mn-lt"/>
                <a:ea typeface="+mn-ea"/>
                <a:cs typeface="+mn-cs"/>
              </a:rPr>
              <a:t>. 𝑇</a:t>
            </a:r>
            <a:r>
              <a:rPr lang="en-GB" sz="1200" kern="1200" dirty="0" err="1">
                <a:solidFill>
                  <a:schemeClr val="tx1"/>
                </a:solidFill>
                <a:effectLst/>
                <a:latin typeface="+mn-lt"/>
                <a:ea typeface="+mn-ea"/>
                <a:cs typeface="+mn-cs"/>
              </a:rPr>
              <a:t>vd</a:t>
            </a:r>
            <a:r>
              <a:rPr lang="en-GB" sz="1200" kern="1200" dirty="0">
                <a:solidFill>
                  <a:schemeClr val="tx1"/>
                </a:solidFill>
                <a:effectLst/>
                <a:latin typeface="+mn-lt"/>
                <a:ea typeface="+mn-ea"/>
                <a:cs typeface="+mn-cs"/>
              </a:rPr>
              <a:t> shall be a positive number or zero, such that 𝑇</a:t>
            </a:r>
            <a:r>
              <a:rPr lang="en-GB" sz="1200" kern="1200" dirty="0" err="1">
                <a:solidFill>
                  <a:schemeClr val="tx1"/>
                </a:solidFill>
                <a:effectLst/>
                <a:latin typeface="+mn-lt"/>
                <a:ea typeface="+mn-ea"/>
                <a:cs typeface="+mn-cs"/>
              </a:rPr>
              <a:t>vd</a:t>
            </a:r>
            <a:r>
              <a:rPr lang="en-GB" sz="1200" kern="1200" dirty="0">
                <a:solidFill>
                  <a:schemeClr val="tx1"/>
                </a:solidFill>
                <a:effectLst/>
                <a:latin typeface="+mn-lt"/>
                <a:ea typeface="+mn-ea"/>
                <a:cs typeface="+mn-cs"/>
              </a:rPr>
              <a:t> =(𝑁 × 𝑇𝐹)+𝑇</a:t>
            </a:r>
            <a:r>
              <a:rPr lang="en-GB" sz="1200" kern="1200" dirty="0" err="1">
                <a:solidFill>
                  <a:schemeClr val="tx1"/>
                </a:solidFill>
                <a:effectLst/>
                <a:latin typeface="+mn-lt"/>
                <a:ea typeface="+mn-ea"/>
                <a:cs typeface="+mn-cs"/>
              </a:rPr>
              <a:t>ro</a:t>
            </a:r>
            <a:r>
              <a:rPr lang="en-GB" sz="1200" kern="1200" dirty="0">
                <a:solidFill>
                  <a:schemeClr val="tx1"/>
                </a:solidFill>
                <a:effectLst/>
                <a:latin typeface="+mn-lt"/>
                <a:ea typeface="+mn-ea"/>
                <a:cs typeface="+mn-cs"/>
              </a:rPr>
              <a:t> for each frame </a:t>
            </a:r>
          </a:p>
          <a:p>
            <a:pPr marL="228600" indent="-228600">
              <a:buAutoNum type="arabicPeriod"/>
              <a:defRPr/>
            </a:pPr>
            <a:endParaRPr lang="en-CH"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D8A7C6-3334-354C-91FB-6FF6FF9B96D9}"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1661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1392350fb1a_2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g1392350fb1a_2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2470508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392350fb1a_2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g1392350fb1a_2_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H" dirty="0"/>
              <a:t>As discussed, we can graph the FPT or first packet time.</a:t>
            </a:r>
          </a:p>
          <a:p>
            <a:r>
              <a:rPr lang="en-CH" dirty="0"/>
              <a:t>Show a histogram of the VRX buffer.</a:t>
            </a:r>
          </a:p>
          <a:p>
            <a:r>
              <a:rPr lang="en-CH" dirty="0"/>
              <a:t>The third graph we did not touch upon in the presentation.</a:t>
            </a:r>
          </a:p>
          <a:p>
            <a:endParaRPr lang="en-CH" dirty="0"/>
          </a:p>
          <a:p>
            <a:r>
              <a:rPr lang="en-CH" dirty="0"/>
              <a:t>Even from day one, we thought it was very important to Look at the Time represented by the RTP timestamp and compare this to TPA0, the first packet of the frame.</a:t>
            </a:r>
          </a:p>
          <a:p>
            <a:endParaRPr lang="en-CH" dirty="0"/>
          </a:p>
          <a:p>
            <a:r>
              <a:rPr lang="en-CH" dirty="0"/>
              <a:t>It could give you an indication about the latency of the system or the method that was used to create the timestamp. (at scen time, at egress, and so forth ...)</a:t>
            </a:r>
          </a:p>
          <a:p>
            <a:endParaRPr lang="en-CH" dirty="0"/>
          </a:p>
          <a:p>
            <a:r>
              <a:rPr lang="en-CH" dirty="0"/>
              <a:t>Now you might think, It sound familiar. But it does not look familiar.</a:t>
            </a:r>
          </a:p>
          <a:p>
            <a:endParaRPr lang="en-CH" dirty="0"/>
          </a:p>
          <a:p>
            <a:r>
              <a:rPr lang="en-CH" dirty="0"/>
              <a:t>And right you are!!</a:t>
            </a:r>
          </a:p>
          <a:p>
            <a:endParaRPr lang="en-CH" dirty="0"/>
          </a:p>
          <a:p>
            <a:r>
              <a:rPr lang="en-CH" dirty="0"/>
              <a:t>I'm very proud today to announce EBU-LIST 2.0.0 </a:t>
            </a:r>
          </a:p>
          <a:p>
            <a:r>
              <a:rPr lang="en-CH" dirty="0"/>
              <a:t>We did rebuild the inerface from the ground up, so many more people would be able to use this simple tool as a deep  </a:t>
            </a:r>
          </a:p>
        </p:txBody>
      </p:sp>
      <p:sp>
        <p:nvSpPr>
          <p:cNvPr id="4" name="Slide Number Placeholder 3"/>
          <p:cNvSpPr>
            <a:spLocks noGrp="1"/>
          </p:cNvSpPr>
          <p:nvPr>
            <p:ph type="sldNum" sz="quarter" idx="5"/>
          </p:nvPr>
        </p:nvSpPr>
        <p:spPr/>
        <p:txBody>
          <a:bodyPr/>
          <a:lstStyle/>
          <a:p>
            <a:fld id="{1AD8A7C6-3334-354C-91FB-6FF6FF9B96D9}" type="slidenum">
              <a:rPr lang="en-CH" smtClean="0"/>
              <a:t>15</a:t>
            </a:fld>
            <a:endParaRPr lang="en-CH"/>
          </a:p>
        </p:txBody>
      </p:sp>
    </p:spTree>
    <p:extLst>
      <p:ext uri="{BB962C8B-B14F-4D97-AF65-F5344CB8AC3E}">
        <p14:creationId xmlns:p14="http://schemas.microsoft.com/office/powerpoint/2010/main" val="35451250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1392350fb1a_2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g1392350fb1a_2_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1392350fb1a_2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g1392350fb1a_2_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1392350fb1a_2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1392350fb1a_2_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1392350fb1a_2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g1392350fb1a_2_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1392350fb1a_2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g1392350fb1a_2_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a:defRPr/>
            </a:pPr>
            <a:r>
              <a:rPr lang="en-CH" dirty="0"/>
              <a:t>WV </a:t>
            </a:r>
            <a:endParaRPr lang="en-US"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D8A7C6-3334-354C-91FB-6FF6FF9B96D9}"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53237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1392350fb1a_2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g1392350fb1a_2_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1392350fb1a_2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g1392350fb1a_2_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1392350fb1a_2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g1392350fb1a_2_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52904b5914_1_10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1" name="Google Shape;281;g152904b5914_1_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152904b5914_1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g152904b5914_1_1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1392350fb1a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g1392350fb1a_1_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1392350fb1a_1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g1392350fb1a_1_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Clr>
                <a:schemeClr val="dk1"/>
              </a:buClr>
              <a:buSzPts val="1100"/>
              <a:buFont typeface="Arial"/>
              <a:buNone/>
            </a:pPr>
            <a:r>
              <a:rPr lang="en-US" sz="2800">
                <a:solidFill>
                  <a:schemeClr val="dk1"/>
                </a:solidFill>
                <a:latin typeface="Calibri"/>
                <a:ea typeface="Calibri"/>
                <a:cs typeface="Calibri"/>
                <a:sym typeface="Calibri"/>
              </a:rPr>
              <a:t>JT-NM Tested</a:t>
            </a:r>
            <a:endParaRPr sz="2800">
              <a:solidFill>
                <a:schemeClr val="dk1"/>
              </a:solidFill>
              <a:latin typeface="Calibri"/>
              <a:ea typeface="Calibri"/>
              <a:cs typeface="Calibri"/>
              <a:sym typeface="Calibri"/>
            </a:endParaRPr>
          </a:p>
          <a:p>
            <a:pPr marL="457200" lvl="0" indent="-342900" algn="l" rtl="0">
              <a:lnSpc>
                <a:spcPct val="90000"/>
              </a:lnSpc>
              <a:spcBef>
                <a:spcPts val="1000"/>
              </a:spcBef>
              <a:spcAft>
                <a:spcPts val="0"/>
              </a:spcAft>
              <a:buClr>
                <a:schemeClr val="dk1"/>
              </a:buClr>
              <a:buSzPts val="1800"/>
              <a:buChar char="•"/>
            </a:pPr>
            <a:r>
              <a:rPr lang="en-US" sz="2800">
                <a:solidFill>
                  <a:schemeClr val="dk1"/>
                </a:solidFill>
                <a:latin typeface="Calibri"/>
                <a:ea typeface="Calibri"/>
                <a:cs typeface="Calibri"/>
                <a:sym typeface="Calibri"/>
              </a:rPr>
              <a:t>When measuring: formulas and nomenclature</a:t>
            </a:r>
            <a:endParaRPr sz="2800">
              <a:solidFill>
                <a:schemeClr val="dk1"/>
              </a:solidFill>
              <a:latin typeface="Calibri"/>
              <a:ea typeface="Calibri"/>
              <a:cs typeface="Calibri"/>
              <a:sym typeface="Calibri"/>
            </a:endParaRPr>
          </a:p>
          <a:p>
            <a:pPr marL="457200" lvl="0" indent="-342900" algn="l" rtl="0">
              <a:lnSpc>
                <a:spcPct val="90000"/>
              </a:lnSpc>
              <a:spcBef>
                <a:spcPts val="0"/>
              </a:spcBef>
              <a:spcAft>
                <a:spcPts val="0"/>
              </a:spcAft>
              <a:buClr>
                <a:schemeClr val="dk1"/>
              </a:buClr>
              <a:buSzPts val="1800"/>
              <a:buChar char="•"/>
            </a:pPr>
            <a:r>
              <a:rPr lang="en-US" sz="2800">
                <a:solidFill>
                  <a:schemeClr val="dk1"/>
                </a:solidFill>
                <a:latin typeface="Calibri"/>
                <a:ea typeface="Calibri"/>
                <a:cs typeface="Calibri"/>
                <a:sym typeface="Calibri"/>
              </a:rPr>
              <a:t>When creating the test document what tests are applicable?</a:t>
            </a:r>
            <a:endParaRPr sz="2800">
              <a:solidFill>
                <a:schemeClr val="dk1"/>
              </a:solidFill>
              <a:latin typeface="Calibri"/>
              <a:ea typeface="Calibri"/>
              <a:cs typeface="Calibri"/>
              <a:sym typeface="Calibri"/>
            </a:endParaRPr>
          </a:p>
          <a:p>
            <a:pPr marL="914400" lvl="1" indent="-342900" algn="l" rtl="0">
              <a:lnSpc>
                <a:spcPct val="90000"/>
              </a:lnSpc>
              <a:spcBef>
                <a:spcPts val="0"/>
              </a:spcBef>
              <a:spcAft>
                <a:spcPts val="0"/>
              </a:spcAft>
              <a:buClr>
                <a:schemeClr val="dk1"/>
              </a:buClr>
              <a:buSzPts val="1800"/>
              <a:buChar char="•"/>
            </a:pPr>
            <a:r>
              <a:rPr lang="en-US" sz="2400">
                <a:solidFill>
                  <a:schemeClr val="dk1"/>
                </a:solidFill>
                <a:latin typeface="Calibri"/>
                <a:ea typeface="Calibri"/>
                <a:cs typeface="Calibri"/>
                <a:sym typeface="Calibri"/>
              </a:rPr>
              <a:t>and to make clear if something is mandatory in the standard (Shall Should and May)</a:t>
            </a:r>
            <a:endParaRPr sz="2400">
              <a:solidFill>
                <a:schemeClr val="dk1"/>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1100"/>
              <a:buFont typeface="Arial"/>
              <a:buNone/>
            </a:pPr>
            <a:r>
              <a:rPr lang="en-US" sz="2800">
                <a:solidFill>
                  <a:schemeClr val="dk1"/>
                </a:solidFill>
                <a:latin typeface="Calibri"/>
                <a:ea typeface="Calibri"/>
                <a:cs typeface="Calibri"/>
                <a:sym typeface="Calibri"/>
              </a:rPr>
              <a:t>2 problems, therefore the solution is two folded:</a:t>
            </a:r>
            <a:endParaRPr sz="2800">
              <a:solidFill>
                <a:schemeClr val="dk1"/>
              </a:solidFill>
              <a:latin typeface="Calibri"/>
              <a:ea typeface="Calibri"/>
              <a:cs typeface="Calibri"/>
              <a:sym typeface="Calibri"/>
            </a:endParaRPr>
          </a:p>
          <a:p>
            <a:pPr marL="457200" lvl="0" indent="-342900" algn="l" rtl="0">
              <a:lnSpc>
                <a:spcPct val="90000"/>
              </a:lnSpc>
              <a:spcBef>
                <a:spcPts val="1000"/>
              </a:spcBef>
              <a:spcAft>
                <a:spcPts val="0"/>
              </a:spcAft>
              <a:buClr>
                <a:schemeClr val="dk1"/>
              </a:buClr>
              <a:buSzPts val="1800"/>
              <a:buChar char="•"/>
            </a:pPr>
            <a:r>
              <a:rPr lang="en-US" sz="2800">
                <a:solidFill>
                  <a:schemeClr val="dk1"/>
                </a:solidFill>
                <a:latin typeface="Calibri"/>
                <a:ea typeface="Calibri"/>
                <a:cs typeface="Calibri"/>
                <a:sym typeface="Calibri"/>
              </a:rPr>
              <a:t>SMPTE RP 2110-25</a:t>
            </a:r>
            <a:endParaRPr sz="2800">
              <a:solidFill>
                <a:schemeClr val="dk1"/>
              </a:solidFill>
              <a:latin typeface="Calibri"/>
              <a:ea typeface="Calibri"/>
              <a:cs typeface="Calibri"/>
              <a:sym typeface="Calibri"/>
            </a:endParaRPr>
          </a:p>
          <a:p>
            <a:pPr marL="457200" lvl="0" indent="-342900" algn="l" rtl="0">
              <a:lnSpc>
                <a:spcPct val="90000"/>
              </a:lnSpc>
              <a:spcBef>
                <a:spcPts val="0"/>
              </a:spcBef>
              <a:spcAft>
                <a:spcPts val="0"/>
              </a:spcAft>
              <a:buClr>
                <a:schemeClr val="dk1"/>
              </a:buClr>
              <a:buSzPts val="1800"/>
              <a:buChar char="•"/>
            </a:pPr>
            <a:r>
              <a:rPr lang="en-US" sz="2800">
                <a:solidFill>
                  <a:schemeClr val="dk1"/>
                </a:solidFill>
                <a:latin typeface="Calibri"/>
                <a:ea typeface="Calibri"/>
                <a:cs typeface="Calibri"/>
                <a:sym typeface="Calibri"/>
              </a:rPr>
              <a:t>PICS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1392350fb1a_2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g1392350fb1a_2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1392350fb1a_2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g1392350fb1a_2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2577300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1392350fb1a_2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g1392350fb1a_2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2931628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228600" indent="-228600">
              <a:buAutoNum type="arabicPeriod"/>
              <a:defRPr/>
            </a:pPr>
            <a:r>
              <a:rPr lang="en-CH" dirty="0"/>
              <a:t>Packets arrive at the receiver</a:t>
            </a:r>
          </a:p>
          <a:p>
            <a:pPr marL="228600" indent="-228600">
              <a:buAutoNum type="arabicPeriod"/>
              <a:defRPr/>
            </a:pPr>
            <a:r>
              <a:rPr lang="en-CH" dirty="0"/>
              <a:t>Are stored in the receiver’s buffer</a:t>
            </a:r>
          </a:p>
          <a:p>
            <a:pPr marL="228600" indent="-228600">
              <a:buAutoNum type="arabicPeriod"/>
              <a:defRPr/>
            </a:pPr>
            <a:r>
              <a:rPr lang="en-CH" dirty="0"/>
              <a:t>Are consumed from this buffer at the pace of the packet read schedule</a:t>
            </a:r>
          </a:p>
          <a:p>
            <a:pPr marL="228600" indent="-228600">
              <a:buAutoNum type="arabicPeriod"/>
              <a:defRPr/>
            </a:pPr>
            <a:endParaRPr lang="en-CH" dirty="0"/>
          </a:p>
          <a:p>
            <a:pPr marL="228600" indent="-228600">
              <a:buAutoNum type="arabicPeriod"/>
              <a:defRPr/>
            </a:pPr>
            <a:endParaRPr lang="en-CH"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D8A7C6-3334-354C-91FB-6FF6FF9B96D9}"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616925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92"/>
        <p:cNvGrpSpPr/>
        <p:nvPr/>
      </p:nvGrpSpPr>
      <p:grpSpPr>
        <a:xfrm>
          <a:off x="0" y="0"/>
          <a:ext cx="0" cy="0"/>
          <a:chOff x="0" y="0"/>
          <a:chExt cx="0" cy="0"/>
        </a:xfrm>
      </p:grpSpPr>
      <p:sp>
        <p:nvSpPr>
          <p:cNvPr id="93" name="Google Shape;93;g152904b5914_1_8"/>
          <p:cNvSpPr/>
          <p:nvPr/>
        </p:nvSpPr>
        <p:spPr>
          <a:xfrm>
            <a:off x="-2" y="1"/>
            <a:ext cx="12193200" cy="6119231"/>
          </a:xfrm>
          <a:prstGeom prst="rect">
            <a:avLst/>
          </a:prstGeom>
          <a:gradFill>
            <a:gsLst>
              <a:gs pos="0">
                <a:srgbClr val="000000"/>
              </a:gs>
              <a:gs pos="100000">
                <a:srgbClr val="2C9FA0"/>
              </a:gs>
            </a:gsLst>
            <a:lin ang="8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4" name="Google Shape;94;g152904b5914_1_8"/>
          <p:cNvSpPr/>
          <p:nvPr/>
        </p:nvSpPr>
        <p:spPr>
          <a:xfrm>
            <a:off x="441983" y="0"/>
            <a:ext cx="11713464" cy="6102354"/>
          </a:xfrm>
          <a:prstGeom prst="rect">
            <a:avLst/>
          </a:prstGeom>
          <a:gradFill>
            <a:gsLst>
              <a:gs pos="0">
                <a:srgbClr val="007872">
                  <a:alpha val="82352"/>
                </a:srgbClr>
              </a:gs>
              <a:gs pos="50000">
                <a:srgbClr val="00AEA4">
                  <a:alpha val="29803"/>
                </a:srgbClr>
              </a:gs>
              <a:gs pos="100000">
                <a:srgbClr val="00D0C6"/>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5" name="Google Shape;95;g152904b5914_1_8"/>
          <p:cNvSpPr/>
          <p:nvPr/>
        </p:nvSpPr>
        <p:spPr>
          <a:xfrm>
            <a:off x="-9279" y="6122427"/>
            <a:ext cx="12201272" cy="76171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nvGrpSpPr>
          <p:cNvPr id="96" name="Google Shape;96;g152904b5914_1_8"/>
          <p:cNvGrpSpPr/>
          <p:nvPr/>
        </p:nvGrpSpPr>
        <p:grpSpPr>
          <a:xfrm>
            <a:off x="2620237" y="6222429"/>
            <a:ext cx="6888692" cy="529316"/>
            <a:chOff x="2538957" y="6205171"/>
            <a:chExt cx="6888692" cy="529316"/>
          </a:xfrm>
        </p:grpSpPr>
        <p:pic>
          <p:nvPicPr>
            <p:cNvPr id="97" name="Google Shape;97;g152904b5914_1_8" descr="Shape&#10;&#10;Description automatically generated with medium confidence"/>
            <p:cNvPicPr preferRelativeResize="0"/>
            <p:nvPr/>
          </p:nvPicPr>
          <p:blipFill rotWithShape="1">
            <a:blip r:embed="rId2">
              <a:alphaModFix/>
            </a:blip>
            <a:srcRect/>
            <a:stretch/>
          </p:blipFill>
          <p:spPr>
            <a:xfrm>
              <a:off x="2538957" y="6334463"/>
              <a:ext cx="763035" cy="337602"/>
            </a:xfrm>
            <a:prstGeom prst="rect">
              <a:avLst/>
            </a:prstGeom>
            <a:noFill/>
            <a:ln>
              <a:noFill/>
            </a:ln>
          </p:spPr>
        </p:pic>
        <p:pic>
          <p:nvPicPr>
            <p:cNvPr id="98" name="Google Shape;98;g152904b5914_1_8" descr="A picture containing text, clipart&#10;&#10;Description automatically generated"/>
            <p:cNvPicPr preferRelativeResize="0"/>
            <p:nvPr/>
          </p:nvPicPr>
          <p:blipFill rotWithShape="1">
            <a:blip r:embed="rId3">
              <a:alphaModFix/>
            </a:blip>
            <a:srcRect/>
            <a:stretch/>
          </p:blipFill>
          <p:spPr>
            <a:xfrm>
              <a:off x="4973436" y="6362391"/>
              <a:ext cx="926473" cy="260959"/>
            </a:xfrm>
            <a:prstGeom prst="rect">
              <a:avLst/>
            </a:prstGeom>
            <a:noFill/>
            <a:ln>
              <a:noFill/>
            </a:ln>
          </p:spPr>
        </p:pic>
        <p:pic>
          <p:nvPicPr>
            <p:cNvPr id="99" name="Google Shape;99;g152904b5914_1_8" descr="A picture containing text, sign, outdoor&#10;&#10;Description automatically generated"/>
            <p:cNvPicPr preferRelativeResize="0"/>
            <p:nvPr/>
          </p:nvPicPr>
          <p:blipFill rotWithShape="1">
            <a:blip r:embed="rId4">
              <a:alphaModFix/>
            </a:blip>
            <a:srcRect/>
            <a:stretch/>
          </p:blipFill>
          <p:spPr>
            <a:xfrm>
              <a:off x="3665536" y="6373633"/>
              <a:ext cx="916363" cy="259263"/>
            </a:xfrm>
            <a:prstGeom prst="rect">
              <a:avLst/>
            </a:prstGeom>
            <a:noFill/>
            <a:ln>
              <a:noFill/>
            </a:ln>
          </p:spPr>
        </p:pic>
        <p:pic>
          <p:nvPicPr>
            <p:cNvPr id="100" name="Google Shape;100;g152904b5914_1_8" descr="Logo&#10;&#10;Description automatically generated"/>
            <p:cNvPicPr preferRelativeResize="0"/>
            <p:nvPr/>
          </p:nvPicPr>
          <p:blipFill rotWithShape="1">
            <a:blip r:embed="rId5">
              <a:alphaModFix/>
            </a:blip>
            <a:srcRect/>
            <a:stretch/>
          </p:blipFill>
          <p:spPr>
            <a:xfrm>
              <a:off x="6298715" y="6227652"/>
              <a:ext cx="724050" cy="506835"/>
            </a:xfrm>
            <a:prstGeom prst="rect">
              <a:avLst/>
            </a:prstGeom>
            <a:noFill/>
            <a:ln>
              <a:noFill/>
            </a:ln>
          </p:spPr>
        </p:pic>
        <p:pic>
          <p:nvPicPr>
            <p:cNvPr id="101" name="Google Shape;101;g152904b5914_1_8" descr="Logo, company name&#10;&#10;Description automatically generated"/>
            <p:cNvPicPr preferRelativeResize="0"/>
            <p:nvPr/>
          </p:nvPicPr>
          <p:blipFill rotWithShape="1">
            <a:blip r:embed="rId6">
              <a:alphaModFix/>
            </a:blip>
            <a:srcRect t="28124" b="33160"/>
            <a:stretch/>
          </p:blipFill>
          <p:spPr>
            <a:xfrm>
              <a:off x="6995398" y="6205171"/>
              <a:ext cx="1595024" cy="493321"/>
            </a:xfrm>
            <a:prstGeom prst="rect">
              <a:avLst/>
            </a:prstGeom>
            <a:noFill/>
            <a:ln>
              <a:noFill/>
            </a:ln>
          </p:spPr>
        </p:pic>
        <p:pic>
          <p:nvPicPr>
            <p:cNvPr id="102" name="Google Shape;102;g152904b5914_1_8" descr="Logo, company name&#10;&#10;Description automatically generated"/>
            <p:cNvPicPr preferRelativeResize="0"/>
            <p:nvPr/>
          </p:nvPicPr>
          <p:blipFill rotWithShape="1">
            <a:blip r:embed="rId7">
              <a:alphaModFix/>
            </a:blip>
            <a:srcRect/>
            <a:stretch/>
          </p:blipFill>
          <p:spPr>
            <a:xfrm>
              <a:off x="8759011" y="6296797"/>
              <a:ext cx="668638" cy="358390"/>
            </a:xfrm>
            <a:prstGeom prst="rect">
              <a:avLst/>
            </a:prstGeom>
            <a:noFill/>
            <a:ln>
              <a:noFill/>
            </a:ln>
          </p:spPr>
        </p:pic>
      </p:grpSp>
      <p:sp>
        <p:nvSpPr>
          <p:cNvPr id="103" name="Google Shape;103;g152904b5914_1_8"/>
          <p:cNvSpPr/>
          <p:nvPr/>
        </p:nvSpPr>
        <p:spPr>
          <a:xfrm>
            <a:off x="9281786" y="0"/>
            <a:ext cx="2919484" cy="6102354"/>
          </a:xfrm>
          <a:prstGeom prst="rect">
            <a:avLst/>
          </a:prstGeom>
          <a:gradFill>
            <a:gsLst>
              <a:gs pos="0">
                <a:srgbClr val="000000"/>
              </a:gs>
              <a:gs pos="100000">
                <a:srgbClr val="2C9FA0"/>
              </a:gs>
            </a:gsLst>
            <a:lin ang="8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04" name="Google Shape;104;g152904b5914_1_8"/>
          <p:cNvPicPr preferRelativeResize="0"/>
          <p:nvPr/>
        </p:nvPicPr>
        <p:blipFill rotWithShape="1">
          <a:blip r:embed="rId8">
            <a:alphaModFix/>
          </a:blip>
          <a:srcRect/>
          <a:stretch/>
        </p:blipFill>
        <p:spPr>
          <a:xfrm>
            <a:off x="1428294" y="3047421"/>
            <a:ext cx="3747396" cy="1186958"/>
          </a:xfrm>
          <a:prstGeom prst="rect">
            <a:avLst/>
          </a:prstGeom>
          <a:noFill/>
          <a:ln>
            <a:noFill/>
          </a:ln>
        </p:spPr>
      </p:pic>
      <p:cxnSp>
        <p:nvCxnSpPr>
          <p:cNvPr id="105" name="Google Shape;105;g152904b5914_1_8"/>
          <p:cNvCxnSpPr/>
          <p:nvPr/>
        </p:nvCxnSpPr>
        <p:spPr>
          <a:xfrm>
            <a:off x="6076797" y="2536280"/>
            <a:ext cx="0" cy="2789961"/>
          </a:xfrm>
          <a:prstGeom prst="straightConnector1">
            <a:avLst/>
          </a:prstGeom>
          <a:noFill/>
          <a:ln w="25400" cap="flat" cmpd="sng">
            <a:solidFill>
              <a:schemeClr val="lt1"/>
            </a:solidFill>
            <a:prstDash val="solid"/>
            <a:miter lim="800000"/>
            <a:headEnd type="none" w="sm" len="sm"/>
            <a:tailEnd type="none" w="sm" len="sm"/>
          </a:ln>
        </p:spPr>
      </p:cxnSp>
      <p:pic>
        <p:nvPicPr>
          <p:cNvPr id="106" name="Google Shape;106;g152904b5914_1_8"/>
          <p:cNvPicPr preferRelativeResize="0"/>
          <p:nvPr/>
        </p:nvPicPr>
        <p:blipFill rotWithShape="1">
          <a:blip r:embed="rId9">
            <a:alphaModFix/>
          </a:blip>
          <a:srcRect/>
          <a:stretch/>
        </p:blipFill>
        <p:spPr>
          <a:xfrm>
            <a:off x="7093051" y="2661790"/>
            <a:ext cx="4000558" cy="2538939"/>
          </a:xfrm>
          <a:prstGeom prst="rect">
            <a:avLst/>
          </a:prstGeom>
          <a:noFill/>
          <a:ln w="9525" cap="flat" cmpd="sng">
            <a:solidFill>
              <a:schemeClr val="lt1"/>
            </a:solidFill>
            <a:prstDash val="solid"/>
            <a:round/>
            <a:headEnd type="none" w="sm" len="sm"/>
            <a:tailEnd type="none" w="sm" len="sm"/>
          </a:ln>
          <a:effectLst>
            <a:outerShdw blurRad="76200" sy="23000" kx="-1200000" algn="bl" rotWithShape="0">
              <a:srgbClr val="000000">
                <a:alpha val="20000"/>
              </a:srgbClr>
            </a:outerShdw>
          </a:effectLst>
        </p:spPr>
      </p:pic>
      <p:cxnSp>
        <p:nvCxnSpPr>
          <p:cNvPr id="107" name="Google Shape;107;g152904b5914_1_8"/>
          <p:cNvCxnSpPr/>
          <p:nvPr/>
        </p:nvCxnSpPr>
        <p:spPr>
          <a:xfrm>
            <a:off x="-9279" y="6102354"/>
            <a:ext cx="12210549" cy="0"/>
          </a:xfrm>
          <a:prstGeom prst="straightConnector1">
            <a:avLst/>
          </a:prstGeom>
          <a:noFill/>
          <a:ln w="25400" cap="flat" cmpd="sng">
            <a:solidFill>
              <a:schemeClr val="lt1"/>
            </a:solidFill>
            <a:prstDash val="solid"/>
            <a:miter lim="800000"/>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52"/>
        <p:cNvGrpSpPr/>
        <p:nvPr/>
      </p:nvGrpSpPr>
      <p:grpSpPr>
        <a:xfrm>
          <a:off x="0" y="0"/>
          <a:ext cx="0" cy="0"/>
          <a:chOff x="0" y="0"/>
          <a:chExt cx="0" cy="0"/>
        </a:xfrm>
      </p:grpSpPr>
      <p:sp>
        <p:nvSpPr>
          <p:cNvPr id="153" name="Google Shape;153;g152904b5914_1_6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4" name="Google Shape;154;g152904b5914_1_6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SzPts val="3200"/>
              <a:buChar char="▪"/>
              <a:defRPr sz="3200"/>
            </a:lvl1pPr>
            <a:lvl2pPr marL="914400" lvl="1" indent="-406400" algn="l">
              <a:lnSpc>
                <a:spcPct val="90000"/>
              </a:lnSpc>
              <a:spcBef>
                <a:spcPts val="500"/>
              </a:spcBef>
              <a:spcAft>
                <a:spcPts val="0"/>
              </a:spcAft>
              <a:buSzPts val="2800"/>
              <a:buChar char="▪"/>
              <a:defRPr sz="2800"/>
            </a:lvl2pPr>
            <a:lvl3pPr marL="1371600" lvl="2" indent="-381000" algn="l">
              <a:lnSpc>
                <a:spcPct val="90000"/>
              </a:lnSpc>
              <a:spcBef>
                <a:spcPts val="500"/>
              </a:spcBef>
              <a:spcAft>
                <a:spcPts val="0"/>
              </a:spcAft>
              <a:buSzPts val="2400"/>
              <a:buChar char="▪"/>
              <a:defRPr sz="2400"/>
            </a:lvl3pPr>
            <a:lvl4pPr marL="1828800" lvl="3" indent="-355600" algn="l">
              <a:lnSpc>
                <a:spcPct val="90000"/>
              </a:lnSpc>
              <a:spcBef>
                <a:spcPts val="500"/>
              </a:spcBef>
              <a:spcAft>
                <a:spcPts val="0"/>
              </a:spcAft>
              <a:buSzPts val="2000"/>
              <a:buChar char="▪"/>
              <a:defRPr sz="2000"/>
            </a:lvl4pPr>
            <a:lvl5pPr marL="2286000" lvl="4" indent="-355600" algn="l">
              <a:lnSpc>
                <a:spcPct val="90000"/>
              </a:lnSpc>
              <a:spcBef>
                <a:spcPts val="500"/>
              </a:spcBef>
              <a:spcAft>
                <a:spcPts val="0"/>
              </a:spcAft>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55" name="Google Shape;155;g152904b5914_1_6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56" name="Google Shape;156;g152904b5914_1_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g152904b5914_1_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g152904b5914_1_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59"/>
        <p:cNvGrpSpPr/>
        <p:nvPr/>
      </p:nvGrpSpPr>
      <p:grpSpPr>
        <a:xfrm>
          <a:off x="0" y="0"/>
          <a:ext cx="0" cy="0"/>
          <a:chOff x="0" y="0"/>
          <a:chExt cx="0" cy="0"/>
        </a:xfrm>
      </p:grpSpPr>
      <p:sp>
        <p:nvSpPr>
          <p:cNvPr id="160" name="Google Shape;160;g152904b5914_1_7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1" name="Google Shape;161;g152904b5914_1_75"/>
          <p:cNvSpPr>
            <a:spLocks noGrp="1"/>
          </p:cNvSpPr>
          <p:nvPr>
            <p:ph type="pic" idx="2"/>
          </p:nvPr>
        </p:nvSpPr>
        <p:spPr>
          <a:xfrm>
            <a:off x="5183188" y="987425"/>
            <a:ext cx="6172200" cy="4873625"/>
          </a:xfrm>
          <a:prstGeom prst="rect">
            <a:avLst/>
          </a:prstGeom>
          <a:noFill/>
          <a:ln>
            <a:noFill/>
          </a:ln>
        </p:spPr>
      </p:sp>
      <p:sp>
        <p:nvSpPr>
          <p:cNvPr id="162" name="Google Shape;162;g152904b5914_1_7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63" name="Google Shape;163;g152904b5914_1_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g152904b5914_1_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g152904b5914_1_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66"/>
        <p:cNvGrpSpPr/>
        <p:nvPr/>
      </p:nvGrpSpPr>
      <p:grpSpPr>
        <a:xfrm>
          <a:off x="0" y="0"/>
          <a:ext cx="0" cy="0"/>
          <a:chOff x="0" y="0"/>
          <a:chExt cx="0" cy="0"/>
        </a:xfrm>
      </p:grpSpPr>
      <p:sp>
        <p:nvSpPr>
          <p:cNvPr id="167" name="Google Shape;167;g152904b5914_1_8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8" name="Google Shape;168;g152904b5914_1_8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9" name="Google Shape;169;g152904b5914_1_8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 name="Google Shape;170;g152904b5914_1_8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1" name="Google Shape;171;g152904b5914_1_8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72"/>
        <p:cNvGrpSpPr/>
        <p:nvPr/>
      </p:nvGrpSpPr>
      <p:grpSpPr>
        <a:xfrm>
          <a:off x="0" y="0"/>
          <a:ext cx="0" cy="0"/>
          <a:chOff x="0" y="0"/>
          <a:chExt cx="0" cy="0"/>
        </a:xfrm>
      </p:grpSpPr>
      <p:sp>
        <p:nvSpPr>
          <p:cNvPr id="173" name="Google Shape;173;g152904b5914_1_8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4" name="Google Shape;174;g152904b5914_1_8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 name="Google Shape;175;g152904b5914_1_8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g152904b5914_1_8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 name="Google Shape;177;g152904b5914_1_8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E52F5-21A9-0CB5-1127-CEC3CF4AFB2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BE"/>
          </a:p>
        </p:txBody>
      </p:sp>
      <p:sp>
        <p:nvSpPr>
          <p:cNvPr id="3" name="Subtitle 2">
            <a:extLst>
              <a:ext uri="{FF2B5EF4-FFF2-40B4-BE49-F238E27FC236}">
                <a16:creationId xmlns:a16="http://schemas.microsoft.com/office/drawing/2014/main" id="{7E9C0B45-3A8D-25FB-6BAE-520FC0D941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BE"/>
          </a:p>
        </p:txBody>
      </p:sp>
      <p:sp>
        <p:nvSpPr>
          <p:cNvPr id="4" name="Date Placeholder 3">
            <a:extLst>
              <a:ext uri="{FF2B5EF4-FFF2-40B4-BE49-F238E27FC236}">
                <a16:creationId xmlns:a16="http://schemas.microsoft.com/office/drawing/2014/main" id="{8CF3CF43-60DD-FA1D-5D65-93CDBCD4DA1C}"/>
              </a:ext>
            </a:extLst>
          </p:cNvPr>
          <p:cNvSpPr>
            <a:spLocks noGrp="1"/>
          </p:cNvSpPr>
          <p:nvPr>
            <p:ph type="dt" sz="half" idx="10"/>
          </p:nvPr>
        </p:nvSpPr>
        <p:spPr/>
        <p:txBody>
          <a:bodyPr/>
          <a:lstStyle/>
          <a:p>
            <a:fld id="{F16566CA-241F-9F41-ABA3-DE8BA81EF514}" type="datetimeFigureOut">
              <a:rPr lang="en-BE" smtClean="0"/>
              <a:t>12/09/2022</a:t>
            </a:fld>
            <a:endParaRPr lang="en-BE"/>
          </a:p>
        </p:txBody>
      </p:sp>
      <p:sp>
        <p:nvSpPr>
          <p:cNvPr id="5" name="Footer Placeholder 4">
            <a:extLst>
              <a:ext uri="{FF2B5EF4-FFF2-40B4-BE49-F238E27FC236}">
                <a16:creationId xmlns:a16="http://schemas.microsoft.com/office/drawing/2014/main" id="{89F0DCD5-C4A4-A9C5-E1D5-A5D8F5C73477}"/>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1B8055CC-A5EF-5608-6476-98261B4B544B}"/>
              </a:ext>
            </a:extLst>
          </p:cNvPr>
          <p:cNvSpPr>
            <a:spLocks noGrp="1"/>
          </p:cNvSpPr>
          <p:nvPr>
            <p:ph type="sldNum" sz="quarter" idx="12"/>
          </p:nvPr>
        </p:nvSpPr>
        <p:spPr/>
        <p:txBody>
          <a:bodyPr/>
          <a:lstStyle/>
          <a:p>
            <a:fld id="{499AFBB0-475B-0143-8946-DF37C879C553}" type="slidenum">
              <a:rPr lang="en-BE" smtClean="0"/>
              <a:t>‹#›</a:t>
            </a:fld>
            <a:endParaRPr lang="en-BE"/>
          </a:p>
        </p:txBody>
      </p:sp>
    </p:spTree>
    <p:extLst>
      <p:ext uri="{BB962C8B-B14F-4D97-AF65-F5344CB8AC3E}">
        <p14:creationId xmlns:p14="http://schemas.microsoft.com/office/powerpoint/2010/main" val="35916619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CB981-5BEA-8A55-7E8E-DCD259B9A63B}"/>
              </a:ext>
            </a:extLst>
          </p:cNvPr>
          <p:cNvSpPr>
            <a:spLocks noGrp="1"/>
          </p:cNvSpPr>
          <p:nvPr>
            <p:ph type="title"/>
          </p:nvPr>
        </p:nvSpPr>
        <p:spPr/>
        <p:txBody>
          <a:bodyPr/>
          <a:lstStyle/>
          <a:p>
            <a:r>
              <a:rPr lang="en-GB"/>
              <a:t>Click to edit Master title style</a:t>
            </a:r>
            <a:endParaRPr lang="en-BE"/>
          </a:p>
        </p:txBody>
      </p:sp>
      <p:sp>
        <p:nvSpPr>
          <p:cNvPr id="3" name="Content Placeholder 2">
            <a:extLst>
              <a:ext uri="{FF2B5EF4-FFF2-40B4-BE49-F238E27FC236}">
                <a16:creationId xmlns:a16="http://schemas.microsoft.com/office/drawing/2014/main" id="{EE6EF2DD-D1B3-3BA2-953F-50D579C5D7B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90ABEBA2-CB78-A77F-44D1-DEA1B611D827}"/>
              </a:ext>
            </a:extLst>
          </p:cNvPr>
          <p:cNvSpPr>
            <a:spLocks noGrp="1"/>
          </p:cNvSpPr>
          <p:nvPr>
            <p:ph type="dt" sz="half" idx="10"/>
          </p:nvPr>
        </p:nvSpPr>
        <p:spPr/>
        <p:txBody>
          <a:bodyPr/>
          <a:lstStyle/>
          <a:p>
            <a:fld id="{F16566CA-241F-9F41-ABA3-DE8BA81EF514}" type="datetimeFigureOut">
              <a:rPr lang="en-BE" smtClean="0"/>
              <a:t>12/09/2022</a:t>
            </a:fld>
            <a:endParaRPr lang="en-BE"/>
          </a:p>
        </p:txBody>
      </p:sp>
      <p:sp>
        <p:nvSpPr>
          <p:cNvPr id="5" name="Footer Placeholder 4">
            <a:extLst>
              <a:ext uri="{FF2B5EF4-FFF2-40B4-BE49-F238E27FC236}">
                <a16:creationId xmlns:a16="http://schemas.microsoft.com/office/drawing/2014/main" id="{57F26A94-23F6-EEF8-16D1-F57490188CC0}"/>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3F2F6045-B823-10EA-DF29-ABBFDFCC888E}"/>
              </a:ext>
            </a:extLst>
          </p:cNvPr>
          <p:cNvSpPr>
            <a:spLocks noGrp="1"/>
          </p:cNvSpPr>
          <p:nvPr>
            <p:ph type="sldNum" sz="quarter" idx="12"/>
          </p:nvPr>
        </p:nvSpPr>
        <p:spPr/>
        <p:txBody>
          <a:bodyPr/>
          <a:lstStyle/>
          <a:p>
            <a:fld id="{499AFBB0-475B-0143-8946-DF37C879C553}" type="slidenum">
              <a:rPr lang="en-BE" smtClean="0"/>
              <a:t>‹#›</a:t>
            </a:fld>
            <a:endParaRPr lang="en-BE"/>
          </a:p>
        </p:txBody>
      </p:sp>
    </p:spTree>
    <p:extLst>
      <p:ext uri="{BB962C8B-B14F-4D97-AF65-F5344CB8AC3E}">
        <p14:creationId xmlns:p14="http://schemas.microsoft.com/office/powerpoint/2010/main" val="4302318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82025-4359-64D8-B094-92AC56498CF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BE"/>
          </a:p>
        </p:txBody>
      </p:sp>
      <p:sp>
        <p:nvSpPr>
          <p:cNvPr id="3" name="Text Placeholder 2">
            <a:extLst>
              <a:ext uri="{FF2B5EF4-FFF2-40B4-BE49-F238E27FC236}">
                <a16:creationId xmlns:a16="http://schemas.microsoft.com/office/drawing/2014/main" id="{12F744D7-3230-2C03-1DA9-5259873AAD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ADE1418-FCA6-09D5-0724-DCBB73A518DA}"/>
              </a:ext>
            </a:extLst>
          </p:cNvPr>
          <p:cNvSpPr>
            <a:spLocks noGrp="1"/>
          </p:cNvSpPr>
          <p:nvPr>
            <p:ph type="dt" sz="half" idx="10"/>
          </p:nvPr>
        </p:nvSpPr>
        <p:spPr/>
        <p:txBody>
          <a:bodyPr/>
          <a:lstStyle/>
          <a:p>
            <a:fld id="{F16566CA-241F-9F41-ABA3-DE8BA81EF514}" type="datetimeFigureOut">
              <a:rPr lang="en-BE" smtClean="0"/>
              <a:t>12/09/2022</a:t>
            </a:fld>
            <a:endParaRPr lang="en-BE"/>
          </a:p>
        </p:txBody>
      </p:sp>
      <p:sp>
        <p:nvSpPr>
          <p:cNvPr id="5" name="Footer Placeholder 4">
            <a:extLst>
              <a:ext uri="{FF2B5EF4-FFF2-40B4-BE49-F238E27FC236}">
                <a16:creationId xmlns:a16="http://schemas.microsoft.com/office/drawing/2014/main" id="{8A6D4625-05B9-4D07-5F80-B5BDED1D017A}"/>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BD8D28C4-41AF-4E33-BAB4-1FFDD3682473}"/>
              </a:ext>
            </a:extLst>
          </p:cNvPr>
          <p:cNvSpPr>
            <a:spLocks noGrp="1"/>
          </p:cNvSpPr>
          <p:nvPr>
            <p:ph type="sldNum" sz="quarter" idx="12"/>
          </p:nvPr>
        </p:nvSpPr>
        <p:spPr/>
        <p:txBody>
          <a:bodyPr/>
          <a:lstStyle/>
          <a:p>
            <a:fld id="{499AFBB0-475B-0143-8946-DF37C879C553}" type="slidenum">
              <a:rPr lang="en-BE" smtClean="0"/>
              <a:t>‹#›</a:t>
            </a:fld>
            <a:endParaRPr lang="en-BE"/>
          </a:p>
        </p:txBody>
      </p:sp>
    </p:spTree>
    <p:extLst>
      <p:ext uri="{BB962C8B-B14F-4D97-AF65-F5344CB8AC3E}">
        <p14:creationId xmlns:p14="http://schemas.microsoft.com/office/powerpoint/2010/main" val="38196526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4C643-4D22-8B36-361C-B81680D61108}"/>
              </a:ext>
            </a:extLst>
          </p:cNvPr>
          <p:cNvSpPr>
            <a:spLocks noGrp="1"/>
          </p:cNvSpPr>
          <p:nvPr>
            <p:ph type="title"/>
          </p:nvPr>
        </p:nvSpPr>
        <p:spPr/>
        <p:txBody>
          <a:bodyPr/>
          <a:lstStyle/>
          <a:p>
            <a:r>
              <a:rPr lang="en-GB"/>
              <a:t>Click to edit Master title style</a:t>
            </a:r>
            <a:endParaRPr lang="en-BE"/>
          </a:p>
        </p:txBody>
      </p:sp>
      <p:sp>
        <p:nvSpPr>
          <p:cNvPr id="3" name="Content Placeholder 2">
            <a:extLst>
              <a:ext uri="{FF2B5EF4-FFF2-40B4-BE49-F238E27FC236}">
                <a16:creationId xmlns:a16="http://schemas.microsoft.com/office/drawing/2014/main" id="{25AD633E-0529-DF4A-4074-EC7609C2AE5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Content Placeholder 3">
            <a:extLst>
              <a:ext uri="{FF2B5EF4-FFF2-40B4-BE49-F238E27FC236}">
                <a16:creationId xmlns:a16="http://schemas.microsoft.com/office/drawing/2014/main" id="{877D37CC-6403-8CD3-2831-F84A9975E5E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5" name="Date Placeholder 4">
            <a:extLst>
              <a:ext uri="{FF2B5EF4-FFF2-40B4-BE49-F238E27FC236}">
                <a16:creationId xmlns:a16="http://schemas.microsoft.com/office/drawing/2014/main" id="{697293B6-0659-22DC-1F79-966F2E92DCFE}"/>
              </a:ext>
            </a:extLst>
          </p:cNvPr>
          <p:cNvSpPr>
            <a:spLocks noGrp="1"/>
          </p:cNvSpPr>
          <p:nvPr>
            <p:ph type="dt" sz="half" idx="10"/>
          </p:nvPr>
        </p:nvSpPr>
        <p:spPr/>
        <p:txBody>
          <a:bodyPr/>
          <a:lstStyle/>
          <a:p>
            <a:fld id="{F16566CA-241F-9F41-ABA3-DE8BA81EF514}" type="datetimeFigureOut">
              <a:rPr lang="en-BE" smtClean="0"/>
              <a:t>12/09/2022</a:t>
            </a:fld>
            <a:endParaRPr lang="en-BE"/>
          </a:p>
        </p:txBody>
      </p:sp>
      <p:sp>
        <p:nvSpPr>
          <p:cNvPr id="6" name="Footer Placeholder 5">
            <a:extLst>
              <a:ext uri="{FF2B5EF4-FFF2-40B4-BE49-F238E27FC236}">
                <a16:creationId xmlns:a16="http://schemas.microsoft.com/office/drawing/2014/main" id="{2BF99089-E83F-B44E-19ED-FE7490E3B43B}"/>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3DB49295-DEA0-7498-8E02-AA01EEF471BC}"/>
              </a:ext>
            </a:extLst>
          </p:cNvPr>
          <p:cNvSpPr>
            <a:spLocks noGrp="1"/>
          </p:cNvSpPr>
          <p:nvPr>
            <p:ph type="sldNum" sz="quarter" idx="12"/>
          </p:nvPr>
        </p:nvSpPr>
        <p:spPr/>
        <p:txBody>
          <a:bodyPr/>
          <a:lstStyle/>
          <a:p>
            <a:fld id="{499AFBB0-475B-0143-8946-DF37C879C553}" type="slidenum">
              <a:rPr lang="en-BE" smtClean="0"/>
              <a:t>‹#›</a:t>
            </a:fld>
            <a:endParaRPr lang="en-BE"/>
          </a:p>
        </p:txBody>
      </p:sp>
    </p:spTree>
    <p:extLst>
      <p:ext uri="{BB962C8B-B14F-4D97-AF65-F5344CB8AC3E}">
        <p14:creationId xmlns:p14="http://schemas.microsoft.com/office/powerpoint/2010/main" val="39775525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A2371-47B2-D96C-B648-4D090D22BE6F}"/>
              </a:ext>
            </a:extLst>
          </p:cNvPr>
          <p:cNvSpPr>
            <a:spLocks noGrp="1"/>
          </p:cNvSpPr>
          <p:nvPr>
            <p:ph type="title"/>
          </p:nvPr>
        </p:nvSpPr>
        <p:spPr>
          <a:xfrm>
            <a:off x="839788" y="365125"/>
            <a:ext cx="10515600" cy="1325563"/>
          </a:xfrm>
        </p:spPr>
        <p:txBody>
          <a:bodyPr/>
          <a:lstStyle/>
          <a:p>
            <a:r>
              <a:rPr lang="en-GB"/>
              <a:t>Click to edit Master title style</a:t>
            </a:r>
            <a:endParaRPr lang="en-BE"/>
          </a:p>
        </p:txBody>
      </p:sp>
      <p:sp>
        <p:nvSpPr>
          <p:cNvPr id="3" name="Text Placeholder 2">
            <a:extLst>
              <a:ext uri="{FF2B5EF4-FFF2-40B4-BE49-F238E27FC236}">
                <a16:creationId xmlns:a16="http://schemas.microsoft.com/office/drawing/2014/main" id="{C2A7B030-B903-E303-0CEF-5E51B1C4F8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73390A7-0E11-868C-2803-76AB281533C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5" name="Text Placeholder 4">
            <a:extLst>
              <a:ext uri="{FF2B5EF4-FFF2-40B4-BE49-F238E27FC236}">
                <a16:creationId xmlns:a16="http://schemas.microsoft.com/office/drawing/2014/main" id="{B5E62A96-D28A-3B25-6077-6014F1C396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FDBFD17-F653-8A4B-8EB1-E23892B34FC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7" name="Date Placeholder 6">
            <a:extLst>
              <a:ext uri="{FF2B5EF4-FFF2-40B4-BE49-F238E27FC236}">
                <a16:creationId xmlns:a16="http://schemas.microsoft.com/office/drawing/2014/main" id="{FAAA5624-45CB-5172-4208-587D5FF2656A}"/>
              </a:ext>
            </a:extLst>
          </p:cNvPr>
          <p:cNvSpPr>
            <a:spLocks noGrp="1"/>
          </p:cNvSpPr>
          <p:nvPr>
            <p:ph type="dt" sz="half" idx="10"/>
          </p:nvPr>
        </p:nvSpPr>
        <p:spPr/>
        <p:txBody>
          <a:bodyPr/>
          <a:lstStyle/>
          <a:p>
            <a:fld id="{F16566CA-241F-9F41-ABA3-DE8BA81EF514}" type="datetimeFigureOut">
              <a:rPr lang="en-BE" smtClean="0"/>
              <a:t>12/09/2022</a:t>
            </a:fld>
            <a:endParaRPr lang="en-BE"/>
          </a:p>
        </p:txBody>
      </p:sp>
      <p:sp>
        <p:nvSpPr>
          <p:cNvPr id="8" name="Footer Placeholder 7">
            <a:extLst>
              <a:ext uri="{FF2B5EF4-FFF2-40B4-BE49-F238E27FC236}">
                <a16:creationId xmlns:a16="http://schemas.microsoft.com/office/drawing/2014/main" id="{460182D1-90BF-54C7-6515-5E8F1CAAB2E0}"/>
              </a:ext>
            </a:extLst>
          </p:cNvPr>
          <p:cNvSpPr>
            <a:spLocks noGrp="1"/>
          </p:cNvSpPr>
          <p:nvPr>
            <p:ph type="ftr" sz="quarter" idx="11"/>
          </p:nvPr>
        </p:nvSpPr>
        <p:spPr/>
        <p:txBody>
          <a:bodyPr/>
          <a:lstStyle/>
          <a:p>
            <a:endParaRPr lang="en-BE"/>
          </a:p>
        </p:txBody>
      </p:sp>
      <p:sp>
        <p:nvSpPr>
          <p:cNvPr id="9" name="Slide Number Placeholder 8">
            <a:extLst>
              <a:ext uri="{FF2B5EF4-FFF2-40B4-BE49-F238E27FC236}">
                <a16:creationId xmlns:a16="http://schemas.microsoft.com/office/drawing/2014/main" id="{86741177-28F8-3287-8C38-70B7263839E1}"/>
              </a:ext>
            </a:extLst>
          </p:cNvPr>
          <p:cNvSpPr>
            <a:spLocks noGrp="1"/>
          </p:cNvSpPr>
          <p:nvPr>
            <p:ph type="sldNum" sz="quarter" idx="12"/>
          </p:nvPr>
        </p:nvSpPr>
        <p:spPr/>
        <p:txBody>
          <a:bodyPr/>
          <a:lstStyle/>
          <a:p>
            <a:fld id="{499AFBB0-475B-0143-8946-DF37C879C553}" type="slidenum">
              <a:rPr lang="en-BE" smtClean="0"/>
              <a:t>‹#›</a:t>
            </a:fld>
            <a:endParaRPr lang="en-BE"/>
          </a:p>
        </p:txBody>
      </p:sp>
    </p:spTree>
    <p:extLst>
      <p:ext uri="{BB962C8B-B14F-4D97-AF65-F5344CB8AC3E}">
        <p14:creationId xmlns:p14="http://schemas.microsoft.com/office/powerpoint/2010/main" val="27826299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2EA98-7DBE-2126-F60E-F7471C207757}"/>
              </a:ext>
            </a:extLst>
          </p:cNvPr>
          <p:cNvSpPr>
            <a:spLocks noGrp="1"/>
          </p:cNvSpPr>
          <p:nvPr>
            <p:ph type="title"/>
          </p:nvPr>
        </p:nvSpPr>
        <p:spPr/>
        <p:txBody>
          <a:bodyPr/>
          <a:lstStyle/>
          <a:p>
            <a:r>
              <a:rPr lang="en-GB"/>
              <a:t>Click to edit Master title style</a:t>
            </a:r>
            <a:endParaRPr lang="en-BE"/>
          </a:p>
        </p:txBody>
      </p:sp>
      <p:sp>
        <p:nvSpPr>
          <p:cNvPr id="3" name="Date Placeholder 2">
            <a:extLst>
              <a:ext uri="{FF2B5EF4-FFF2-40B4-BE49-F238E27FC236}">
                <a16:creationId xmlns:a16="http://schemas.microsoft.com/office/drawing/2014/main" id="{1FB15BEF-78AD-C224-B61E-6CB7EA5DE216}"/>
              </a:ext>
            </a:extLst>
          </p:cNvPr>
          <p:cNvSpPr>
            <a:spLocks noGrp="1"/>
          </p:cNvSpPr>
          <p:nvPr>
            <p:ph type="dt" sz="half" idx="10"/>
          </p:nvPr>
        </p:nvSpPr>
        <p:spPr/>
        <p:txBody>
          <a:bodyPr/>
          <a:lstStyle/>
          <a:p>
            <a:fld id="{F16566CA-241F-9F41-ABA3-DE8BA81EF514}" type="datetimeFigureOut">
              <a:rPr lang="en-BE" smtClean="0"/>
              <a:t>12/09/2022</a:t>
            </a:fld>
            <a:endParaRPr lang="en-BE"/>
          </a:p>
        </p:txBody>
      </p:sp>
      <p:sp>
        <p:nvSpPr>
          <p:cNvPr id="4" name="Footer Placeholder 3">
            <a:extLst>
              <a:ext uri="{FF2B5EF4-FFF2-40B4-BE49-F238E27FC236}">
                <a16:creationId xmlns:a16="http://schemas.microsoft.com/office/drawing/2014/main" id="{E3023BB3-F36C-1554-9E56-1998D33768F2}"/>
              </a:ext>
            </a:extLst>
          </p:cNvPr>
          <p:cNvSpPr>
            <a:spLocks noGrp="1"/>
          </p:cNvSpPr>
          <p:nvPr>
            <p:ph type="ftr" sz="quarter" idx="11"/>
          </p:nvPr>
        </p:nvSpPr>
        <p:spPr/>
        <p:txBody>
          <a:bodyPr/>
          <a:lstStyle/>
          <a:p>
            <a:endParaRPr lang="en-BE"/>
          </a:p>
        </p:txBody>
      </p:sp>
      <p:sp>
        <p:nvSpPr>
          <p:cNvPr id="5" name="Slide Number Placeholder 4">
            <a:extLst>
              <a:ext uri="{FF2B5EF4-FFF2-40B4-BE49-F238E27FC236}">
                <a16:creationId xmlns:a16="http://schemas.microsoft.com/office/drawing/2014/main" id="{49133FE4-73D8-B1B6-F538-6B281A766A54}"/>
              </a:ext>
            </a:extLst>
          </p:cNvPr>
          <p:cNvSpPr>
            <a:spLocks noGrp="1"/>
          </p:cNvSpPr>
          <p:nvPr>
            <p:ph type="sldNum" sz="quarter" idx="12"/>
          </p:nvPr>
        </p:nvSpPr>
        <p:spPr/>
        <p:txBody>
          <a:bodyPr/>
          <a:lstStyle/>
          <a:p>
            <a:fld id="{499AFBB0-475B-0143-8946-DF37C879C553}" type="slidenum">
              <a:rPr lang="en-BE" smtClean="0"/>
              <a:t>‹#›</a:t>
            </a:fld>
            <a:endParaRPr lang="en-BE"/>
          </a:p>
        </p:txBody>
      </p:sp>
    </p:spTree>
    <p:extLst>
      <p:ext uri="{BB962C8B-B14F-4D97-AF65-F5344CB8AC3E}">
        <p14:creationId xmlns:p14="http://schemas.microsoft.com/office/powerpoint/2010/main" val="3415279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8"/>
        <p:cNvGrpSpPr/>
        <p:nvPr/>
      </p:nvGrpSpPr>
      <p:grpSpPr>
        <a:xfrm>
          <a:off x="0" y="0"/>
          <a:ext cx="0" cy="0"/>
          <a:chOff x="0" y="0"/>
          <a:chExt cx="0" cy="0"/>
        </a:xfrm>
      </p:grpSpPr>
      <p:sp>
        <p:nvSpPr>
          <p:cNvPr id="109" name="Google Shape;109;g152904b5914_1_24"/>
          <p:cNvSpPr txBox="1">
            <a:spLocks noGrp="1"/>
          </p:cNvSpPr>
          <p:nvPr>
            <p:ph type="title"/>
          </p:nvPr>
        </p:nvSpPr>
        <p:spPr>
          <a:xfrm>
            <a:off x="609603" y="170151"/>
            <a:ext cx="10972800" cy="866800"/>
          </a:xfrm>
          <a:prstGeom prst="rect">
            <a:avLst/>
          </a:prstGeom>
          <a:noFill/>
          <a:ln>
            <a:noFill/>
          </a:ln>
        </p:spPr>
        <p:txBody>
          <a:bodyPr spcFirstLastPara="1" wrap="square" lIns="97625" tIns="48800" rIns="97625" bIns="48800" anchor="t" anchorCtr="0">
            <a:normAutofit/>
          </a:bodyPr>
          <a:lstStyle>
            <a:lvl1pPr marR="0" lvl="0" algn="l" rtl="0">
              <a:lnSpc>
                <a:spcPct val="90000"/>
              </a:lnSpc>
              <a:spcBef>
                <a:spcPts val="0"/>
              </a:spcBef>
              <a:spcAft>
                <a:spcPts val="0"/>
              </a:spcAft>
              <a:buClr>
                <a:srgbClr val="141313"/>
              </a:buClr>
              <a:buSzPts val="18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Font typeface="Arial"/>
              <a:buNone/>
              <a:defRPr sz="1800"/>
            </a:lvl2pPr>
            <a:lvl3pPr lvl="2" rtl="0">
              <a:spcBef>
                <a:spcPts val="0"/>
              </a:spcBef>
              <a:spcAft>
                <a:spcPts val="0"/>
              </a:spcAft>
              <a:buSzPts val="1400"/>
              <a:buFont typeface="Arial"/>
              <a:buNone/>
              <a:defRPr sz="1800"/>
            </a:lvl3pPr>
            <a:lvl4pPr lvl="3" rtl="0">
              <a:spcBef>
                <a:spcPts val="0"/>
              </a:spcBef>
              <a:spcAft>
                <a:spcPts val="0"/>
              </a:spcAft>
              <a:buSzPts val="1400"/>
              <a:buFont typeface="Arial"/>
              <a:buNone/>
              <a:defRPr sz="1800"/>
            </a:lvl4pPr>
            <a:lvl5pPr lvl="4" rtl="0">
              <a:spcBef>
                <a:spcPts val="0"/>
              </a:spcBef>
              <a:spcAft>
                <a:spcPts val="0"/>
              </a:spcAft>
              <a:buSzPts val="1400"/>
              <a:buFont typeface="Arial"/>
              <a:buNone/>
              <a:defRPr sz="1800"/>
            </a:lvl5pPr>
            <a:lvl6pPr lvl="5" rtl="0">
              <a:spcBef>
                <a:spcPts val="0"/>
              </a:spcBef>
              <a:spcAft>
                <a:spcPts val="0"/>
              </a:spcAft>
              <a:buSzPts val="1400"/>
              <a:buFont typeface="Arial"/>
              <a:buNone/>
              <a:defRPr sz="1800"/>
            </a:lvl6pPr>
            <a:lvl7pPr lvl="6" rtl="0">
              <a:spcBef>
                <a:spcPts val="0"/>
              </a:spcBef>
              <a:spcAft>
                <a:spcPts val="0"/>
              </a:spcAft>
              <a:buSzPts val="1400"/>
              <a:buFont typeface="Arial"/>
              <a:buNone/>
              <a:defRPr sz="1800"/>
            </a:lvl7pPr>
            <a:lvl8pPr lvl="7" rtl="0">
              <a:spcBef>
                <a:spcPts val="0"/>
              </a:spcBef>
              <a:spcAft>
                <a:spcPts val="0"/>
              </a:spcAft>
              <a:buSzPts val="1400"/>
              <a:buFont typeface="Arial"/>
              <a:buNone/>
              <a:defRPr sz="1800"/>
            </a:lvl8pPr>
            <a:lvl9pPr lvl="8" rtl="0">
              <a:spcBef>
                <a:spcPts val="0"/>
              </a:spcBef>
              <a:spcAft>
                <a:spcPts val="0"/>
              </a:spcAft>
              <a:buSzPts val="1400"/>
              <a:buFont typeface="Arial"/>
              <a:buNone/>
              <a:defRPr sz="1800"/>
            </a:lvl9pPr>
          </a:lstStyle>
          <a:p>
            <a:endParaRPr/>
          </a:p>
        </p:txBody>
      </p:sp>
      <p:sp>
        <p:nvSpPr>
          <p:cNvPr id="110" name="Google Shape;110;g152904b5914_1_24"/>
          <p:cNvSpPr txBox="1">
            <a:spLocks noGrp="1"/>
          </p:cNvSpPr>
          <p:nvPr>
            <p:ph type="body" idx="1"/>
          </p:nvPr>
        </p:nvSpPr>
        <p:spPr>
          <a:xfrm>
            <a:off x="609603" y="1173476"/>
            <a:ext cx="10972800" cy="4952800"/>
          </a:xfrm>
          <a:prstGeom prst="rect">
            <a:avLst/>
          </a:prstGeom>
          <a:noFill/>
          <a:ln>
            <a:noFill/>
          </a:ln>
        </p:spPr>
        <p:txBody>
          <a:bodyPr spcFirstLastPara="1" wrap="square" lIns="97625" tIns="48800" rIns="97625" bIns="48800" anchor="t" anchorCtr="0">
            <a:normAutofit/>
          </a:bodyPr>
          <a:lstStyle>
            <a:lvl1pPr marL="457200" lvl="0" indent="-342900" algn="l">
              <a:lnSpc>
                <a:spcPct val="90000"/>
              </a:lnSpc>
              <a:spcBef>
                <a:spcPts val="0"/>
              </a:spcBef>
              <a:spcAft>
                <a:spcPts val="0"/>
              </a:spcAft>
              <a:buSzPts val="1800"/>
              <a:buChar char="•"/>
              <a:defRPr/>
            </a:lvl1pPr>
            <a:lvl2pPr marL="914400" lvl="1" indent="-323850" algn="l">
              <a:lnSpc>
                <a:spcPct val="90000"/>
              </a:lnSpc>
              <a:spcBef>
                <a:spcPts val="600"/>
              </a:spcBef>
              <a:spcAft>
                <a:spcPts val="0"/>
              </a:spcAft>
              <a:buSzPts val="1500"/>
              <a:buChar char="-"/>
              <a:defRPr/>
            </a:lvl2pPr>
            <a:lvl3pPr marL="1371600" lvl="2" indent="-304800" algn="l">
              <a:lnSpc>
                <a:spcPct val="90000"/>
              </a:lnSpc>
              <a:spcBef>
                <a:spcPts val="600"/>
              </a:spcBef>
              <a:spcAft>
                <a:spcPts val="0"/>
              </a:spcAft>
              <a:buSzPts val="1200"/>
              <a:buChar char="≫"/>
              <a:defRPr/>
            </a:lvl3pPr>
            <a:lvl4pPr marL="1828800" lvl="3" indent="-285750" algn="l">
              <a:lnSpc>
                <a:spcPct val="90000"/>
              </a:lnSpc>
              <a:spcBef>
                <a:spcPts val="600"/>
              </a:spcBef>
              <a:spcAft>
                <a:spcPts val="0"/>
              </a:spcAft>
              <a:buSzPts val="900"/>
              <a:buChar char="•"/>
              <a:defRPr/>
            </a:lvl4pPr>
            <a:lvl5pPr marL="2286000" lvl="4" indent="-285750" algn="l">
              <a:lnSpc>
                <a:spcPct val="90000"/>
              </a:lnSpc>
              <a:spcBef>
                <a:spcPts val="600"/>
              </a:spcBef>
              <a:spcAft>
                <a:spcPts val="0"/>
              </a:spcAft>
              <a:buSzPts val="9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480"/>
              </a:spcBef>
              <a:spcAft>
                <a:spcPts val="0"/>
              </a:spcAft>
              <a:buClr>
                <a:schemeClr val="dk1"/>
              </a:buClr>
              <a:buSzPts val="1800"/>
              <a:buChar char="•"/>
              <a:defRPr/>
            </a:lvl7pPr>
            <a:lvl8pPr marL="3657600" lvl="7" indent="-342900" algn="l">
              <a:lnSpc>
                <a:spcPct val="90000"/>
              </a:lnSpc>
              <a:spcBef>
                <a:spcPts val="480"/>
              </a:spcBef>
              <a:spcAft>
                <a:spcPts val="0"/>
              </a:spcAft>
              <a:buClr>
                <a:schemeClr val="dk1"/>
              </a:buClr>
              <a:buSzPts val="1800"/>
              <a:buChar char="•"/>
              <a:defRPr/>
            </a:lvl8pPr>
            <a:lvl9pPr marL="4114800" lvl="8" indent="-342900" algn="l">
              <a:lnSpc>
                <a:spcPct val="90000"/>
              </a:lnSpc>
              <a:spcBef>
                <a:spcPts val="480"/>
              </a:spcBef>
              <a:spcAft>
                <a:spcPts val="0"/>
              </a:spcAft>
              <a:buClr>
                <a:schemeClr val="dk1"/>
              </a:buClr>
              <a:buSzPts val="1800"/>
              <a:buChar char="•"/>
              <a:defRPr/>
            </a:lvl9pPr>
          </a:lstStyle>
          <a:p>
            <a:endParaRPr/>
          </a:p>
        </p:txBody>
      </p:sp>
      <p:sp>
        <p:nvSpPr>
          <p:cNvPr id="111" name="Google Shape;111;g152904b5914_1_24"/>
          <p:cNvSpPr txBox="1">
            <a:spLocks noGrp="1"/>
          </p:cNvSpPr>
          <p:nvPr>
            <p:ph type="sldNum" idx="12"/>
          </p:nvPr>
        </p:nvSpPr>
        <p:spPr>
          <a:xfrm>
            <a:off x="212712" y="6492873"/>
            <a:ext cx="1051600" cy="365200"/>
          </a:xfrm>
          <a:prstGeom prst="rect">
            <a:avLst/>
          </a:prstGeom>
          <a:noFill/>
          <a:ln>
            <a:noFill/>
          </a:ln>
        </p:spPr>
        <p:txBody>
          <a:bodyPr spcFirstLastPara="1" wrap="square" lIns="97625" tIns="48800" rIns="97625" bIns="48800" anchor="ctr" anchorCtr="0">
            <a:noAutofit/>
          </a:bodyPr>
          <a:lstStyle>
            <a:lvl1pPr marL="0" lvl="0" indent="0" algn="l">
              <a:spcBef>
                <a:spcPts val="0"/>
              </a:spcBef>
              <a:buClr>
                <a:schemeClr val="lt1"/>
              </a:buClr>
              <a:buSzPts val="1067"/>
              <a:buFont typeface="Helvetica Neue"/>
              <a:buNone/>
              <a:defRPr sz="1067" b="0" i="0" u="none" strike="noStrike" cap="none">
                <a:solidFill>
                  <a:schemeClr val="lt1"/>
                </a:solidFill>
                <a:latin typeface="Helvetica Neue"/>
                <a:ea typeface="Helvetica Neue"/>
                <a:cs typeface="Helvetica Neue"/>
                <a:sym typeface="Helvetica Neue"/>
              </a:defRPr>
            </a:lvl1pPr>
            <a:lvl2pPr marL="0" lvl="1" indent="0" algn="l">
              <a:spcBef>
                <a:spcPts val="0"/>
              </a:spcBef>
              <a:buClr>
                <a:schemeClr val="lt1"/>
              </a:buClr>
              <a:buSzPts val="1067"/>
              <a:buFont typeface="Helvetica Neue"/>
              <a:buNone/>
              <a:defRPr sz="1067" b="0" i="0" u="none" strike="noStrike" cap="none">
                <a:solidFill>
                  <a:schemeClr val="lt1"/>
                </a:solidFill>
                <a:latin typeface="Helvetica Neue"/>
                <a:ea typeface="Helvetica Neue"/>
                <a:cs typeface="Helvetica Neue"/>
                <a:sym typeface="Helvetica Neue"/>
              </a:defRPr>
            </a:lvl2pPr>
            <a:lvl3pPr marL="0" lvl="2" indent="0" algn="l">
              <a:spcBef>
                <a:spcPts val="0"/>
              </a:spcBef>
              <a:buClr>
                <a:schemeClr val="lt1"/>
              </a:buClr>
              <a:buSzPts val="1067"/>
              <a:buFont typeface="Helvetica Neue"/>
              <a:buNone/>
              <a:defRPr sz="1067" b="0" i="0" u="none" strike="noStrike" cap="none">
                <a:solidFill>
                  <a:schemeClr val="lt1"/>
                </a:solidFill>
                <a:latin typeface="Helvetica Neue"/>
                <a:ea typeface="Helvetica Neue"/>
                <a:cs typeface="Helvetica Neue"/>
                <a:sym typeface="Helvetica Neue"/>
              </a:defRPr>
            </a:lvl3pPr>
            <a:lvl4pPr marL="0" lvl="3" indent="0" algn="l">
              <a:spcBef>
                <a:spcPts val="0"/>
              </a:spcBef>
              <a:buClr>
                <a:schemeClr val="lt1"/>
              </a:buClr>
              <a:buSzPts val="1067"/>
              <a:buFont typeface="Helvetica Neue"/>
              <a:buNone/>
              <a:defRPr sz="1067" b="0" i="0" u="none" strike="noStrike" cap="none">
                <a:solidFill>
                  <a:schemeClr val="lt1"/>
                </a:solidFill>
                <a:latin typeface="Helvetica Neue"/>
                <a:ea typeface="Helvetica Neue"/>
                <a:cs typeface="Helvetica Neue"/>
                <a:sym typeface="Helvetica Neue"/>
              </a:defRPr>
            </a:lvl4pPr>
            <a:lvl5pPr marL="0" lvl="4" indent="0" algn="l">
              <a:spcBef>
                <a:spcPts val="0"/>
              </a:spcBef>
              <a:buClr>
                <a:schemeClr val="lt1"/>
              </a:buClr>
              <a:buSzPts val="1067"/>
              <a:buFont typeface="Helvetica Neue"/>
              <a:buNone/>
              <a:defRPr sz="1067" b="0" i="0" u="none" strike="noStrike" cap="none">
                <a:solidFill>
                  <a:schemeClr val="lt1"/>
                </a:solidFill>
                <a:latin typeface="Helvetica Neue"/>
                <a:ea typeface="Helvetica Neue"/>
                <a:cs typeface="Helvetica Neue"/>
                <a:sym typeface="Helvetica Neue"/>
              </a:defRPr>
            </a:lvl5pPr>
            <a:lvl6pPr marL="0" lvl="5" indent="0" algn="l">
              <a:spcBef>
                <a:spcPts val="0"/>
              </a:spcBef>
              <a:buClr>
                <a:schemeClr val="lt1"/>
              </a:buClr>
              <a:buSzPts val="1067"/>
              <a:buFont typeface="Helvetica Neue"/>
              <a:buNone/>
              <a:defRPr sz="1067" b="0" i="0" u="none" strike="noStrike" cap="none">
                <a:solidFill>
                  <a:schemeClr val="lt1"/>
                </a:solidFill>
                <a:latin typeface="Helvetica Neue"/>
                <a:ea typeface="Helvetica Neue"/>
                <a:cs typeface="Helvetica Neue"/>
                <a:sym typeface="Helvetica Neue"/>
              </a:defRPr>
            </a:lvl6pPr>
            <a:lvl7pPr marL="0" lvl="6" indent="0" algn="l">
              <a:spcBef>
                <a:spcPts val="0"/>
              </a:spcBef>
              <a:buClr>
                <a:schemeClr val="lt1"/>
              </a:buClr>
              <a:buSzPts val="1067"/>
              <a:buFont typeface="Helvetica Neue"/>
              <a:buNone/>
              <a:defRPr sz="1067" b="0" i="0" u="none" strike="noStrike" cap="none">
                <a:solidFill>
                  <a:schemeClr val="lt1"/>
                </a:solidFill>
                <a:latin typeface="Helvetica Neue"/>
                <a:ea typeface="Helvetica Neue"/>
                <a:cs typeface="Helvetica Neue"/>
                <a:sym typeface="Helvetica Neue"/>
              </a:defRPr>
            </a:lvl7pPr>
            <a:lvl8pPr marL="0" lvl="7" indent="0" algn="l">
              <a:spcBef>
                <a:spcPts val="0"/>
              </a:spcBef>
              <a:buClr>
                <a:schemeClr val="lt1"/>
              </a:buClr>
              <a:buSzPts val="1067"/>
              <a:buFont typeface="Helvetica Neue"/>
              <a:buNone/>
              <a:defRPr sz="1067" b="0" i="0" u="none" strike="noStrike" cap="none">
                <a:solidFill>
                  <a:schemeClr val="lt1"/>
                </a:solidFill>
                <a:latin typeface="Helvetica Neue"/>
                <a:ea typeface="Helvetica Neue"/>
                <a:cs typeface="Helvetica Neue"/>
                <a:sym typeface="Helvetica Neue"/>
              </a:defRPr>
            </a:lvl8pPr>
            <a:lvl9pPr marL="0" lvl="8" indent="0" algn="l">
              <a:spcBef>
                <a:spcPts val="0"/>
              </a:spcBef>
              <a:buClr>
                <a:schemeClr val="lt1"/>
              </a:buClr>
              <a:buSzPts val="1067"/>
              <a:buFont typeface="Helvetica Neue"/>
              <a:buNone/>
              <a:defRPr sz="1067" b="0" i="0" u="none" strike="noStrike" cap="none">
                <a:solidFill>
                  <a:schemeClr val="lt1"/>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US"/>
              <a:t>‹#›</a:t>
            </a:fld>
            <a:endParaRPr/>
          </a:p>
        </p:txBody>
      </p:sp>
      <p:sp>
        <p:nvSpPr>
          <p:cNvPr id="112" name="Google Shape;112;g152904b5914_1_24"/>
          <p:cNvSpPr txBox="1"/>
          <p:nvPr/>
        </p:nvSpPr>
        <p:spPr>
          <a:xfrm>
            <a:off x="11438523" y="6664990"/>
            <a:ext cx="263200" cy="705857"/>
          </a:xfrm>
          <a:prstGeom prst="rect">
            <a:avLst/>
          </a:prstGeom>
          <a:noFill/>
          <a:ln>
            <a:noFill/>
          </a:ln>
        </p:spPr>
        <p:txBody>
          <a:bodyPr spcFirstLastPara="1" wrap="square" lIns="130150" tIns="65050" rIns="130150" bIns="65050" anchor="t" anchorCtr="0">
            <a:spAutoFit/>
          </a:bodyPr>
          <a:lstStyle/>
          <a:p>
            <a:pPr marL="0" marR="0" lvl="0" indent="0" algn="ctr" rtl="0">
              <a:spcBef>
                <a:spcPts val="0"/>
              </a:spcBef>
              <a:spcAft>
                <a:spcPts val="0"/>
              </a:spcAft>
              <a:buClr>
                <a:schemeClr val="dk1"/>
              </a:buClr>
              <a:buSzPts val="3733"/>
              <a:buFont typeface="Calibri"/>
              <a:buNone/>
            </a:pPr>
            <a:endParaRPr sz="3733" b="0" i="0" u="none" strike="noStrike" cap="none">
              <a:solidFill>
                <a:srgbClr val="000000"/>
              </a:solidFill>
              <a:latin typeface="Helvetica Neue"/>
              <a:ea typeface="Helvetica Neue"/>
              <a:cs typeface="Helvetica Neue"/>
              <a:sym typeface="Helvetica Neue"/>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F04FE4-4649-4697-E65D-68755F1AA6BD}"/>
              </a:ext>
            </a:extLst>
          </p:cNvPr>
          <p:cNvSpPr>
            <a:spLocks noGrp="1"/>
          </p:cNvSpPr>
          <p:nvPr>
            <p:ph type="dt" sz="half" idx="10"/>
          </p:nvPr>
        </p:nvSpPr>
        <p:spPr/>
        <p:txBody>
          <a:bodyPr/>
          <a:lstStyle/>
          <a:p>
            <a:fld id="{F16566CA-241F-9F41-ABA3-DE8BA81EF514}" type="datetimeFigureOut">
              <a:rPr lang="en-BE" smtClean="0"/>
              <a:t>12/09/2022</a:t>
            </a:fld>
            <a:endParaRPr lang="en-BE"/>
          </a:p>
        </p:txBody>
      </p:sp>
      <p:sp>
        <p:nvSpPr>
          <p:cNvPr id="3" name="Footer Placeholder 2">
            <a:extLst>
              <a:ext uri="{FF2B5EF4-FFF2-40B4-BE49-F238E27FC236}">
                <a16:creationId xmlns:a16="http://schemas.microsoft.com/office/drawing/2014/main" id="{C910199E-CBC3-105F-8808-F35B6DD9ED4E}"/>
              </a:ext>
            </a:extLst>
          </p:cNvPr>
          <p:cNvSpPr>
            <a:spLocks noGrp="1"/>
          </p:cNvSpPr>
          <p:nvPr>
            <p:ph type="ftr" sz="quarter" idx="11"/>
          </p:nvPr>
        </p:nvSpPr>
        <p:spPr/>
        <p:txBody>
          <a:bodyPr/>
          <a:lstStyle/>
          <a:p>
            <a:endParaRPr lang="en-BE"/>
          </a:p>
        </p:txBody>
      </p:sp>
      <p:sp>
        <p:nvSpPr>
          <p:cNvPr id="4" name="Slide Number Placeholder 3">
            <a:extLst>
              <a:ext uri="{FF2B5EF4-FFF2-40B4-BE49-F238E27FC236}">
                <a16:creationId xmlns:a16="http://schemas.microsoft.com/office/drawing/2014/main" id="{49B67EAA-D524-BBF9-53AD-3CDE0954ABB9}"/>
              </a:ext>
            </a:extLst>
          </p:cNvPr>
          <p:cNvSpPr>
            <a:spLocks noGrp="1"/>
          </p:cNvSpPr>
          <p:nvPr>
            <p:ph type="sldNum" sz="quarter" idx="12"/>
          </p:nvPr>
        </p:nvSpPr>
        <p:spPr/>
        <p:txBody>
          <a:bodyPr/>
          <a:lstStyle/>
          <a:p>
            <a:fld id="{499AFBB0-475B-0143-8946-DF37C879C553}" type="slidenum">
              <a:rPr lang="en-BE" smtClean="0"/>
              <a:t>‹#›</a:t>
            </a:fld>
            <a:endParaRPr lang="en-BE"/>
          </a:p>
        </p:txBody>
      </p:sp>
    </p:spTree>
    <p:extLst>
      <p:ext uri="{BB962C8B-B14F-4D97-AF65-F5344CB8AC3E}">
        <p14:creationId xmlns:p14="http://schemas.microsoft.com/office/powerpoint/2010/main" val="29209620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D268C-8E06-36D3-E18C-BD5F54B5AC6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BE"/>
          </a:p>
        </p:txBody>
      </p:sp>
      <p:sp>
        <p:nvSpPr>
          <p:cNvPr id="3" name="Content Placeholder 2">
            <a:extLst>
              <a:ext uri="{FF2B5EF4-FFF2-40B4-BE49-F238E27FC236}">
                <a16:creationId xmlns:a16="http://schemas.microsoft.com/office/drawing/2014/main" id="{3FC12E81-C577-F44D-97BD-B91DEB1D62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Text Placeholder 3">
            <a:extLst>
              <a:ext uri="{FF2B5EF4-FFF2-40B4-BE49-F238E27FC236}">
                <a16:creationId xmlns:a16="http://schemas.microsoft.com/office/drawing/2014/main" id="{B771AC6B-DF87-E439-8940-F64F000A02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1E0E8A8-C860-CB17-E0D1-2B1000217D5A}"/>
              </a:ext>
            </a:extLst>
          </p:cNvPr>
          <p:cNvSpPr>
            <a:spLocks noGrp="1"/>
          </p:cNvSpPr>
          <p:nvPr>
            <p:ph type="dt" sz="half" idx="10"/>
          </p:nvPr>
        </p:nvSpPr>
        <p:spPr/>
        <p:txBody>
          <a:bodyPr/>
          <a:lstStyle/>
          <a:p>
            <a:fld id="{F16566CA-241F-9F41-ABA3-DE8BA81EF514}" type="datetimeFigureOut">
              <a:rPr lang="en-BE" smtClean="0"/>
              <a:t>12/09/2022</a:t>
            </a:fld>
            <a:endParaRPr lang="en-BE"/>
          </a:p>
        </p:txBody>
      </p:sp>
      <p:sp>
        <p:nvSpPr>
          <p:cNvPr id="6" name="Footer Placeholder 5">
            <a:extLst>
              <a:ext uri="{FF2B5EF4-FFF2-40B4-BE49-F238E27FC236}">
                <a16:creationId xmlns:a16="http://schemas.microsoft.com/office/drawing/2014/main" id="{9F49CCF8-8B64-A261-EF6E-8F3731B7FDA8}"/>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0E0C2D9E-2EA4-61A1-0F46-609C967DD523}"/>
              </a:ext>
            </a:extLst>
          </p:cNvPr>
          <p:cNvSpPr>
            <a:spLocks noGrp="1"/>
          </p:cNvSpPr>
          <p:nvPr>
            <p:ph type="sldNum" sz="quarter" idx="12"/>
          </p:nvPr>
        </p:nvSpPr>
        <p:spPr/>
        <p:txBody>
          <a:bodyPr/>
          <a:lstStyle/>
          <a:p>
            <a:fld id="{499AFBB0-475B-0143-8946-DF37C879C553}" type="slidenum">
              <a:rPr lang="en-BE" smtClean="0"/>
              <a:t>‹#›</a:t>
            </a:fld>
            <a:endParaRPr lang="en-BE"/>
          </a:p>
        </p:txBody>
      </p:sp>
    </p:spTree>
    <p:extLst>
      <p:ext uri="{BB962C8B-B14F-4D97-AF65-F5344CB8AC3E}">
        <p14:creationId xmlns:p14="http://schemas.microsoft.com/office/powerpoint/2010/main" val="14178705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4BB79-619A-CBFC-3423-52AFCF7C23A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BE"/>
          </a:p>
        </p:txBody>
      </p:sp>
      <p:sp>
        <p:nvSpPr>
          <p:cNvPr id="3" name="Picture Placeholder 2">
            <a:extLst>
              <a:ext uri="{FF2B5EF4-FFF2-40B4-BE49-F238E27FC236}">
                <a16:creationId xmlns:a16="http://schemas.microsoft.com/office/drawing/2014/main" id="{8808A673-47CB-E81B-6B59-0D73B2BE92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BE"/>
          </a:p>
        </p:txBody>
      </p:sp>
      <p:sp>
        <p:nvSpPr>
          <p:cNvPr id="4" name="Text Placeholder 3">
            <a:extLst>
              <a:ext uri="{FF2B5EF4-FFF2-40B4-BE49-F238E27FC236}">
                <a16:creationId xmlns:a16="http://schemas.microsoft.com/office/drawing/2014/main" id="{FF40AD58-5106-D14D-C506-4D05D27078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BB9EF94-598A-A0AF-1B20-67506466EB3A}"/>
              </a:ext>
            </a:extLst>
          </p:cNvPr>
          <p:cNvSpPr>
            <a:spLocks noGrp="1"/>
          </p:cNvSpPr>
          <p:nvPr>
            <p:ph type="dt" sz="half" idx="10"/>
          </p:nvPr>
        </p:nvSpPr>
        <p:spPr/>
        <p:txBody>
          <a:bodyPr/>
          <a:lstStyle/>
          <a:p>
            <a:fld id="{F16566CA-241F-9F41-ABA3-DE8BA81EF514}" type="datetimeFigureOut">
              <a:rPr lang="en-BE" smtClean="0"/>
              <a:t>12/09/2022</a:t>
            </a:fld>
            <a:endParaRPr lang="en-BE"/>
          </a:p>
        </p:txBody>
      </p:sp>
      <p:sp>
        <p:nvSpPr>
          <p:cNvPr id="6" name="Footer Placeholder 5">
            <a:extLst>
              <a:ext uri="{FF2B5EF4-FFF2-40B4-BE49-F238E27FC236}">
                <a16:creationId xmlns:a16="http://schemas.microsoft.com/office/drawing/2014/main" id="{7FAEB5F3-FC58-49FE-F078-C3E00221A3E6}"/>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4BDFD10C-766F-996B-E9D1-12D41A222314}"/>
              </a:ext>
            </a:extLst>
          </p:cNvPr>
          <p:cNvSpPr>
            <a:spLocks noGrp="1"/>
          </p:cNvSpPr>
          <p:nvPr>
            <p:ph type="sldNum" sz="quarter" idx="12"/>
          </p:nvPr>
        </p:nvSpPr>
        <p:spPr/>
        <p:txBody>
          <a:bodyPr/>
          <a:lstStyle/>
          <a:p>
            <a:fld id="{499AFBB0-475B-0143-8946-DF37C879C553}" type="slidenum">
              <a:rPr lang="en-BE" smtClean="0"/>
              <a:t>‹#›</a:t>
            </a:fld>
            <a:endParaRPr lang="en-BE"/>
          </a:p>
        </p:txBody>
      </p:sp>
    </p:spTree>
    <p:extLst>
      <p:ext uri="{BB962C8B-B14F-4D97-AF65-F5344CB8AC3E}">
        <p14:creationId xmlns:p14="http://schemas.microsoft.com/office/powerpoint/2010/main" val="31066029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4D3F0-77A1-4627-59C5-FC2E590BD2F8}"/>
              </a:ext>
            </a:extLst>
          </p:cNvPr>
          <p:cNvSpPr>
            <a:spLocks noGrp="1"/>
          </p:cNvSpPr>
          <p:nvPr>
            <p:ph type="title"/>
          </p:nvPr>
        </p:nvSpPr>
        <p:spPr/>
        <p:txBody>
          <a:bodyPr/>
          <a:lstStyle/>
          <a:p>
            <a:r>
              <a:rPr lang="en-GB"/>
              <a:t>Click to edit Master title style</a:t>
            </a:r>
            <a:endParaRPr lang="en-BE"/>
          </a:p>
        </p:txBody>
      </p:sp>
      <p:sp>
        <p:nvSpPr>
          <p:cNvPr id="3" name="Vertical Text Placeholder 2">
            <a:extLst>
              <a:ext uri="{FF2B5EF4-FFF2-40B4-BE49-F238E27FC236}">
                <a16:creationId xmlns:a16="http://schemas.microsoft.com/office/drawing/2014/main" id="{0CF74E4A-B4BD-26F8-DCE8-33252D22374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FAE9054A-0C59-EB27-B3A6-76A207C850C1}"/>
              </a:ext>
            </a:extLst>
          </p:cNvPr>
          <p:cNvSpPr>
            <a:spLocks noGrp="1"/>
          </p:cNvSpPr>
          <p:nvPr>
            <p:ph type="dt" sz="half" idx="10"/>
          </p:nvPr>
        </p:nvSpPr>
        <p:spPr/>
        <p:txBody>
          <a:bodyPr/>
          <a:lstStyle/>
          <a:p>
            <a:fld id="{F16566CA-241F-9F41-ABA3-DE8BA81EF514}" type="datetimeFigureOut">
              <a:rPr lang="en-BE" smtClean="0"/>
              <a:t>12/09/2022</a:t>
            </a:fld>
            <a:endParaRPr lang="en-BE"/>
          </a:p>
        </p:txBody>
      </p:sp>
      <p:sp>
        <p:nvSpPr>
          <p:cNvPr id="5" name="Footer Placeholder 4">
            <a:extLst>
              <a:ext uri="{FF2B5EF4-FFF2-40B4-BE49-F238E27FC236}">
                <a16:creationId xmlns:a16="http://schemas.microsoft.com/office/drawing/2014/main" id="{D34C6857-131C-A2AD-187C-C6FCF8C583DB}"/>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795DD43E-64E3-3F80-1FFF-27EC38EC82BF}"/>
              </a:ext>
            </a:extLst>
          </p:cNvPr>
          <p:cNvSpPr>
            <a:spLocks noGrp="1"/>
          </p:cNvSpPr>
          <p:nvPr>
            <p:ph type="sldNum" sz="quarter" idx="12"/>
          </p:nvPr>
        </p:nvSpPr>
        <p:spPr/>
        <p:txBody>
          <a:bodyPr/>
          <a:lstStyle/>
          <a:p>
            <a:fld id="{499AFBB0-475B-0143-8946-DF37C879C553}" type="slidenum">
              <a:rPr lang="en-BE" smtClean="0"/>
              <a:t>‹#›</a:t>
            </a:fld>
            <a:endParaRPr lang="en-BE"/>
          </a:p>
        </p:txBody>
      </p:sp>
    </p:spTree>
    <p:extLst>
      <p:ext uri="{BB962C8B-B14F-4D97-AF65-F5344CB8AC3E}">
        <p14:creationId xmlns:p14="http://schemas.microsoft.com/office/powerpoint/2010/main" val="20778370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C08B01-8E08-619E-81FB-DB48604FDA1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BE"/>
          </a:p>
        </p:txBody>
      </p:sp>
      <p:sp>
        <p:nvSpPr>
          <p:cNvPr id="3" name="Vertical Text Placeholder 2">
            <a:extLst>
              <a:ext uri="{FF2B5EF4-FFF2-40B4-BE49-F238E27FC236}">
                <a16:creationId xmlns:a16="http://schemas.microsoft.com/office/drawing/2014/main" id="{76FC8A7F-5A9F-9E5E-E7D9-C9B9215DFFC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586E00AF-73F0-E1C9-7CAA-ED8E88056C6E}"/>
              </a:ext>
            </a:extLst>
          </p:cNvPr>
          <p:cNvSpPr>
            <a:spLocks noGrp="1"/>
          </p:cNvSpPr>
          <p:nvPr>
            <p:ph type="dt" sz="half" idx="10"/>
          </p:nvPr>
        </p:nvSpPr>
        <p:spPr/>
        <p:txBody>
          <a:bodyPr/>
          <a:lstStyle/>
          <a:p>
            <a:fld id="{F16566CA-241F-9F41-ABA3-DE8BA81EF514}" type="datetimeFigureOut">
              <a:rPr lang="en-BE" smtClean="0"/>
              <a:t>12/09/2022</a:t>
            </a:fld>
            <a:endParaRPr lang="en-BE"/>
          </a:p>
        </p:txBody>
      </p:sp>
      <p:sp>
        <p:nvSpPr>
          <p:cNvPr id="5" name="Footer Placeholder 4">
            <a:extLst>
              <a:ext uri="{FF2B5EF4-FFF2-40B4-BE49-F238E27FC236}">
                <a16:creationId xmlns:a16="http://schemas.microsoft.com/office/drawing/2014/main" id="{68BA5BE0-165C-352A-C6F6-13BCF3C65E1F}"/>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AAEB6BDA-3C23-0106-E068-E85F7B35D7D3}"/>
              </a:ext>
            </a:extLst>
          </p:cNvPr>
          <p:cNvSpPr>
            <a:spLocks noGrp="1"/>
          </p:cNvSpPr>
          <p:nvPr>
            <p:ph type="sldNum" sz="quarter" idx="12"/>
          </p:nvPr>
        </p:nvSpPr>
        <p:spPr/>
        <p:txBody>
          <a:bodyPr/>
          <a:lstStyle/>
          <a:p>
            <a:fld id="{499AFBB0-475B-0143-8946-DF37C879C553}" type="slidenum">
              <a:rPr lang="en-BE" smtClean="0"/>
              <a:t>‹#›</a:t>
            </a:fld>
            <a:endParaRPr lang="en-BE"/>
          </a:p>
        </p:txBody>
      </p:sp>
    </p:spTree>
    <p:extLst>
      <p:ext uri="{BB962C8B-B14F-4D97-AF65-F5344CB8AC3E}">
        <p14:creationId xmlns:p14="http://schemas.microsoft.com/office/powerpoint/2010/main" val="11770356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BD2BA0-9025-CD47-8125-F99029E4C725}"/>
              </a:ext>
            </a:extLst>
          </p:cNvPr>
          <p:cNvSpPr>
            <a:spLocks noGrp="1"/>
          </p:cNvSpPr>
          <p:nvPr>
            <p:ph type="dt" sz="half" idx="10"/>
          </p:nvPr>
        </p:nvSpPr>
        <p:spPr/>
        <p:txBody>
          <a:bodyPr/>
          <a:lstStyle/>
          <a:p>
            <a:fld id="{346F7328-AD51-A84C-BBC7-B0FF02CEAF04}" type="datetimeFigureOut">
              <a:rPr lang="en-CH" smtClean="0"/>
              <a:t>9/12/22</a:t>
            </a:fld>
            <a:endParaRPr lang="en-CH"/>
          </a:p>
        </p:txBody>
      </p:sp>
      <p:sp>
        <p:nvSpPr>
          <p:cNvPr id="3" name="Footer Placeholder 2">
            <a:extLst>
              <a:ext uri="{FF2B5EF4-FFF2-40B4-BE49-F238E27FC236}">
                <a16:creationId xmlns:a16="http://schemas.microsoft.com/office/drawing/2014/main" id="{BCC9F3A7-734A-D343-9CA5-E3952A87F4E0}"/>
              </a:ext>
            </a:extLst>
          </p:cNvPr>
          <p:cNvSpPr>
            <a:spLocks noGrp="1"/>
          </p:cNvSpPr>
          <p:nvPr>
            <p:ph type="ftr" sz="quarter" idx="11"/>
          </p:nvPr>
        </p:nvSpPr>
        <p:spPr/>
        <p:txBody>
          <a:bodyPr/>
          <a:lstStyle/>
          <a:p>
            <a:endParaRPr lang="en-CH"/>
          </a:p>
        </p:txBody>
      </p:sp>
      <p:sp>
        <p:nvSpPr>
          <p:cNvPr id="4" name="Slide Number Placeholder 3">
            <a:extLst>
              <a:ext uri="{FF2B5EF4-FFF2-40B4-BE49-F238E27FC236}">
                <a16:creationId xmlns:a16="http://schemas.microsoft.com/office/drawing/2014/main" id="{0884EE2E-E711-4A46-B799-1AFC3A9556D5}"/>
              </a:ext>
            </a:extLst>
          </p:cNvPr>
          <p:cNvSpPr>
            <a:spLocks noGrp="1"/>
          </p:cNvSpPr>
          <p:nvPr>
            <p:ph type="sldNum" sz="quarter" idx="12"/>
          </p:nvPr>
        </p:nvSpPr>
        <p:spPr/>
        <p:txBody>
          <a:bodyPr/>
          <a:lstStyle/>
          <a:p>
            <a:fld id="{A2820CFC-557A-2D46-93B8-B649EFEC2EB4}" type="slidenum">
              <a:rPr lang="en-CH" smtClean="0"/>
              <a:t>‹#›</a:t>
            </a:fld>
            <a:endParaRPr lang="en-CH"/>
          </a:p>
        </p:txBody>
      </p:sp>
    </p:spTree>
    <p:extLst>
      <p:ext uri="{BB962C8B-B14F-4D97-AF65-F5344CB8AC3E}">
        <p14:creationId xmlns:p14="http://schemas.microsoft.com/office/powerpoint/2010/main" val="32930779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FF03E-E1D6-B947-90CE-8109CCA97935}"/>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F943B17A-A38A-9147-B6BD-B58ADBF6E9C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D4CD1E0A-8492-F44F-97E3-31FDA2EA0F0E}"/>
              </a:ext>
            </a:extLst>
          </p:cNvPr>
          <p:cNvSpPr>
            <a:spLocks noGrp="1"/>
          </p:cNvSpPr>
          <p:nvPr>
            <p:ph type="dt" sz="half" idx="10"/>
          </p:nvPr>
        </p:nvSpPr>
        <p:spPr/>
        <p:txBody>
          <a:bodyPr/>
          <a:lstStyle/>
          <a:p>
            <a:fld id="{346F7328-AD51-A84C-BBC7-B0FF02CEAF04}" type="datetimeFigureOut">
              <a:rPr lang="en-CH" smtClean="0"/>
              <a:t>9/12/22</a:t>
            </a:fld>
            <a:endParaRPr lang="en-CH"/>
          </a:p>
        </p:txBody>
      </p:sp>
      <p:sp>
        <p:nvSpPr>
          <p:cNvPr id="5" name="Footer Placeholder 4">
            <a:extLst>
              <a:ext uri="{FF2B5EF4-FFF2-40B4-BE49-F238E27FC236}">
                <a16:creationId xmlns:a16="http://schemas.microsoft.com/office/drawing/2014/main" id="{2C1E6C16-888A-1A4D-882E-7648288C7D2F}"/>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1C264A17-0665-6249-8EDF-3952D1258839}"/>
              </a:ext>
            </a:extLst>
          </p:cNvPr>
          <p:cNvSpPr>
            <a:spLocks noGrp="1"/>
          </p:cNvSpPr>
          <p:nvPr>
            <p:ph type="sldNum" sz="quarter" idx="12"/>
          </p:nvPr>
        </p:nvSpPr>
        <p:spPr/>
        <p:txBody>
          <a:bodyPr/>
          <a:lstStyle/>
          <a:p>
            <a:fld id="{A2820CFC-557A-2D46-93B8-B649EFEC2EB4}" type="slidenum">
              <a:rPr lang="en-CH" smtClean="0"/>
              <a:t>‹#›</a:t>
            </a:fld>
            <a:endParaRPr lang="en-CH"/>
          </a:p>
        </p:txBody>
      </p:sp>
    </p:spTree>
    <p:extLst>
      <p:ext uri="{BB962C8B-B14F-4D97-AF65-F5344CB8AC3E}">
        <p14:creationId xmlns:p14="http://schemas.microsoft.com/office/powerpoint/2010/main" val="3856274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3"/>
        <p:cNvGrpSpPr/>
        <p:nvPr/>
      </p:nvGrpSpPr>
      <p:grpSpPr>
        <a:xfrm>
          <a:off x="0" y="0"/>
          <a:ext cx="0" cy="0"/>
          <a:chOff x="0" y="0"/>
          <a:chExt cx="0" cy="0"/>
        </a:xfrm>
      </p:grpSpPr>
      <p:sp>
        <p:nvSpPr>
          <p:cNvPr id="114" name="Google Shape;114;g152904b5914_1_29"/>
          <p:cNvSpPr txBox="1">
            <a:spLocks noGrp="1"/>
          </p:cNvSpPr>
          <p:nvPr>
            <p:ph type="ctrTitle"/>
          </p:nvPr>
        </p:nvSpPr>
        <p:spPr>
          <a:xfrm>
            <a:off x="415611" y="992767"/>
            <a:ext cx="11360800" cy="2736800"/>
          </a:xfrm>
          <a:prstGeom prst="rect">
            <a:avLst/>
          </a:prstGeom>
          <a:noFill/>
          <a:ln>
            <a:noFill/>
          </a:ln>
        </p:spPr>
        <p:txBody>
          <a:bodyPr spcFirstLastPara="1" wrap="square" lIns="97625" tIns="48800" rIns="97625" bIns="48800" anchor="b" anchorCtr="0">
            <a:normAutofit/>
          </a:bodyPr>
          <a:lstStyle>
            <a:lvl1pPr marR="0" lvl="0" algn="ctr" rtl="0">
              <a:lnSpc>
                <a:spcPct val="90000"/>
              </a:lnSpc>
              <a:spcBef>
                <a:spcPts val="0"/>
              </a:spcBef>
              <a:spcAft>
                <a:spcPts val="0"/>
              </a:spcAft>
              <a:buClr>
                <a:schemeClr val="dk1"/>
              </a:buClr>
              <a:buSzPts val="5200"/>
              <a:buFont typeface="Calibri"/>
              <a:buNone/>
              <a:defRPr sz="6933" b="0" i="0" u="none" strike="noStrike" cap="none">
                <a:solidFill>
                  <a:schemeClr val="dk1"/>
                </a:solidFill>
                <a:latin typeface="Calibri"/>
                <a:ea typeface="Calibri"/>
                <a:cs typeface="Calibri"/>
                <a:sym typeface="Calibri"/>
              </a:defRPr>
            </a:lvl1pPr>
            <a:lvl2pPr lvl="1" algn="ctr" rtl="0">
              <a:spcBef>
                <a:spcPts val="0"/>
              </a:spcBef>
              <a:spcAft>
                <a:spcPts val="0"/>
              </a:spcAft>
              <a:buSzPts val="5200"/>
              <a:buFont typeface="Arial"/>
              <a:buNone/>
              <a:defRPr sz="6933"/>
            </a:lvl2pPr>
            <a:lvl3pPr lvl="2" algn="ctr" rtl="0">
              <a:spcBef>
                <a:spcPts val="0"/>
              </a:spcBef>
              <a:spcAft>
                <a:spcPts val="0"/>
              </a:spcAft>
              <a:buSzPts val="5200"/>
              <a:buFont typeface="Arial"/>
              <a:buNone/>
              <a:defRPr sz="6933"/>
            </a:lvl3pPr>
            <a:lvl4pPr lvl="3" algn="ctr" rtl="0">
              <a:spcBef>
                <a:spcPts val="0"/>
              </a:spcBef>
              <a:spcAft>
                <a:spcPts val="0"/>
              </a:spcAft>
              <a:buSzPts val="5200"/>
              <a:buFont typeface="Arial"/>
              <a:buNone/>
              <a:defRPr sz="6933"/>
            </a:lvl4pPr>
            <a:lvl5pPr lvl="4" algn="ctr" rtl="0">
              <a:spcBef>
                <a:spcPts val="0"/>
              </a:spcBef>
              <a:spcAft>
                <a:spcPts val="0"/>
              </a:spcAft>
              <a:buSzPts val="5200"/>
              <a:buFont typeface="Arial"/>
              <a:buNone/>
              <a:defRPr sz="6933"/>
            </a:lvl5pPr>
            <a:lvl6pPr lvl="5" algn="ctr" rtl="0">
              <a:spcBef>
                <a:spcPts val="0"/>
              </a:spcBef>
              <a:spcAft>
                <a:spcPts val="0"/>
              </a:spcAft>
              <a:buSzPts val="5200"/>
              <a:buFont typeface="Arial"/>
              <a:buNone/>
              <a:defRPr sz="6933"/>
            </a:lvl6pPr>
            <a:lvl7pPr lvl="6" algn="ctr" rtl="0">
              <a:spcBef>
                <a:spcPts val="0"/>
              </a:spcBef>
              <a:spcAft>
                <a:spcPts val="0"/>
              </a:spcAft>
              <a:buSzPts val="5200"/>
              <a:buFont typeface="Arial"/>
              <a:buNone/>
              <a:defRPr sz="6933"/>
            </a:lvl7pPr>
            <a:lvl8pPr lvl="7" algn="ctr" rtl="0">
              <a:spcBef>
                <a:spcPts val="0"/>
              </a:spcBef>
              <a:spcAft>
                <a:spcPts val="0"/>
              </a:spcAft>
              <a:buSzPts val="5200"/>
              <a:buFont typeface="Arial"/>
              <a:buNone/>
              <a:defRPr sz="6933"/>
            </a:lvl8pPr>
            <a:lvl9pPr lvl="8" algn="ctr" rtl="0">
              <a:spcBef>
                <a:spcPts val="0"/>
              </a:spcBef>
              <a:spcAft>
                <a:spcPts val="0"/>
              </a:spcAft>
              <a:buSzPts val="5200"/>
              <a:buFont typeface="Arial"/>
              <a:buNone/>
              <a:defRPr sz="6933"/>
            </a:lvl9pPr>
          </a:lstStyle>
          <a:p>
            <a:endParaRPr/>
          </a:p>
        </p:txBody>
      </p:sp>
      <p:sp>
        <p:nvSpPr>
          <p:cNvPr id="115" name="Google Shape;115;g152904b5914_1_29"/>
          <p:cNvSpPr txBox="1">
            <a:spLocks noGrp="1"/>
          </p:cNvSpPr>
          <p:nvPr>
            <p:ph type="subTitle" idx="1"/>
          </p:nvPr>
        </p:nvSpPr>
        <p:spPr>
          <a:xfrm>
            <a:off x="415600" y="3778833"/>
            <a:ext cx="11360800" cy="1056800"/>
          </a:xfrm>
          <a:prstGeom prst="rect">
            <a:avLst/>
          </a:prstGeom>
          <a:noFill/>
          <a:ln>
            <a:noFill/>
          </a:ln>
        </p:spPr>
        <p:txBody>
          <a:bodyPr spcFirstLastPara="1" wrap="square" lIns="97625" tIns="48800" rIns="97625" bIns="48800"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320"/>
              </a:spcBef>
              <a:spcAft>
                <a:spcPts val="0"/>
              </a:spcAft>
              <a:buSzPts val="2800"/>
              <a:buNone/>
              <a:defRPr sz="3733"/>
            </a:lvl3pPr>
            <a:lvl4pPr lvl="3" algn="ctr">
              <a:lnSpc>
                <a:spcPct val="100000"/>
              </a:lnSpc>
              <a:spcBef>
                <a:spcPts val="240"/>
              </a:spcBef>
              <a:spcAft>
                <a:spcPts val="0"/>
              </a:spcAft>
              <a:buSzPts val="2800"/>
              <a:buNone/>
              <a:defRPr sz="3733"/>
            </a:lvl4pPr>
            <a:lvl5pPr lvl="4" algn="ctr">
              <a:lnSpc>
                <a:spcPct val="100000"/>
              </a:lnSpc>
              <a:spcBef>
                <a:spcPts val="240"/>
              </a:spcBef>
              <a:spcAft>
                <a:spcPts val="0"/>
              </a:spcAft>
              <a:buSzPts val="2800"/>
              <a:buNone/>
              <a:defRPr sz="3733"/>
            </a:lvl5pPr>
            <a:lvl6pPr lvl="5" algn="ctr">
              <a:lnSpc>
                <a:spcPct val="100000"/>
              </a:lnSpc>
              <a:spcBef>
                <a:spcPts val="560"/>
              </a:spcBef>
              <a:spcAft>
                <a:spcPts val="0"/>
              </a:spcAft>
              <a:buClr>
                <a:schemeClr val="dk1"/>
              </a:buClr>
              <a:buSzPts val="2800"/>
              <a:buNone/>
              <a:defRPr sz="3733"/>
            </a:lvl6pPr>
            <a:lvl7pPr lvl="6" algn="ctr">
              <a:lnSpc>
                <a:spcPct val="100000"/>
              </a:lnSpc>
              <a:spcBef>
                <a:spcPts val="560"/>
              </a:spcBef>
              <a:spcAft>
                <a:spcPts val="0"/>
              </a:spcAft>
              <a:buClr>
                <a:schemeClr val="dk1"/>
              </a:buClr>
              <a:buSzPts val="2800"/>
              <a:buNone/>
              <a:defRPr sz="3733"/>
            </a:lvl7pPr>
            <a:lvl8pPr lvl="7" algn="ctr">
              <a:lnSpc>
                <a:spcPct val="100000"/>
              </a:lnSpc>
              <a:spcBef>
                <a:spcPts val="560"/>
              </a:spcBef>
              <a:spcAft>
                <a:spcPts val="0"/>
              </a:spcAft>
              <a:buClr>
                <a:schemeClr val="dk1"/>
              </a:buClr>
              <a:buSzPts val="2800"/>
              <a:buNone/>
              <a:defRPr sz="3733"/>
            </a:lvl8pPr>
            <a:lvl9pPr lvl="8" algn="ctr">
              <a:lnSpc>
                <a:spcPct val="100000"/>
              </a:lnSpc>
              <a:spcBef>
                <a:spcPts val="560"/>
              </a:spcBef>
              <a:spcAft>
                <a:spcPts val="0"/>
              </a:spcAft>
              <a:buClr>
                <a:schemeClr val="dk1"/>
              </a:buClr>
              <a:buSzPts val="2800"/>
              <a:buNone/>
              <a:defRPr sz="3733"/>
            </a:lvl9pPr>
          </a:lstStyle>
          <a:p>
            <a:endParaRPr/>
          </a:p>
        </p:txBody>
      </p:sp>
      <p:sp>
        <p:nvSpPr>
          <p:cNvPr id="116" name="Google Shape;116;g152904b5914_1_29"/>
          <p:cNvSpPr txBox="1">
            <a:spLocks noGrp="1"/>
          </p:cNvSpPr>
          <p:nvPr>
            <p:ph type="sldNum" idx="12"/>
          </p:nvPr>
        </p:nvSpPr>
        <p:spPr>
          <a:xfrm>
            <a:off x="11296611" y="6217623"/>
            <a:ext cx="731600" cy="524800"/>
          </a:xfrm>
          <a:prstGeom prst="rect">
            <a:avLst/>
          </a:prstGeom>
          <a:noFill/>
          <a:ln>
            <a:noFill/>
          </a:ln>
        </p:spPr>
        <p:txBody>
          <a:bodyPr spcFirstLastPara="1" wrap="square" lIns="97625" tIns="48800" rIns="97625" bIns="48800" anchor="ctr" anchorCtr="0">
            <a:noAutofit/>
          </a:bodyPr>
          <a:lstStyle>
            <a:lvl1pPr marL="0" marR="0" lvl="0" indent="0" algn="l">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l">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l">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l">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l">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l">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l">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l">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l">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17"/>
        <p:cNvGrpSpPr/>
        <p:nvPr/>
      </p:nvGrpSpPr>
      <p:grpSpPr>
        <a:xfrm>
          <a:off x="0" y="0"/>
          <a:ext cx="0" cy="0"/>
          <a:chOff x="0" y="0"/>
          <a:chExt cx="0" cy="0"/>
        </a:xfrm>
      </p:grpSpPr>
      <p:sp>
        <p:nvSpPr>
          <p:cNvPr id="118" name="Google Shape;118;g152904b5914_1_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g152904b5914_1_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g152904b5914_1_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g152904b5914_1_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22" name="Google Shape;122;g152904b5914_1_33"/>
          <p:cNvSpPr txBox="1">
            <a:spLocks noGrp="1"/>
          </p:cNvSpPr>
          <p:nvPr>
            <p:ph type="title"/>
          </p:nvPr>
        </p:nvSpPr>
        <p:spPr>
          <a:xfrm>
            <a:off x="838200" y="272367"/>
            <a:ext cx="10515600" cy="891416"/>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3"/>
        <p:cNvGrpSpPr/>
        <p:nvPr/>
      </p:nvGrpSpPr>
      <p:grpSpPr>
        <a:xfrm>
          <a:off x="0" y="0"/>
          <a:ext cx="0" cy="0"/>
          <a:chOff x="0" y="0"/>
          <a:chExt cx="0" cy="0"/>
        </a:xfrm>
      </p:grpSpPr>
      <p:sp>
        <p:nvSpPr>
          <p:cNvPr id="124" name="Google Shape;124;g152904b5914_1_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5" name="Google Shape;125;g152904b5914_1_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400"/>
              <a:buNone/>
              <a:defRPr sz="2400">
                <a:solidFill>
                  <a:srgbClr val="888888"/>
                </a:solidFill>
              </a:defRPr>
            </a:lvl1pPr>
            <a:lvl2pPr marL="914400" lvl="1" indent="-228600" algn="l">
              <a:lnSpc>
                <a:spcPct val="90000"/>
              </a:lnSpc>
              <a:spcBef>
                <a:spcPts val="500"/>
              </a:spcBef>
              <a:spcAft>
                <a:spcPts val="0"/>
              </a:spcAft>
              <a:buSzPts val="2000"/>
              <a:buNone/>
              <a:defRPr sz="2000">
                <a:solidFill>
                  <a:srgbClr val="888888"/>
                </a:solidFill>
              </a:defRPr>
            </a:lvl2pPr>
            <a:lvl3pPr marL="1371600" lvl="2" indent="-228600" algn="l">
              <a:lnSpc>
                <a:spcPct val="90000"/>
              </a:lnSpc>
              <a:spcBef>
                <a:spcPts val="500"/>
              </a:spcBef>
              <a:spcAft>
                <a:spcPts val="0"/>
              </a:spcAft>
              <a:buSzPts val="1800"/>
              <a:buNone/>
              <a:defRPr sz="1800">
                <a:solidFill>
                  <a:srgbClr val="888888"/>
                </a:solidFill>
              </a:defRPr>
            </a:lvl3pPr>
            <a:lvl4pPr marL="1828800" lvl="3" indent="-228600" algn="l">
              <a:lnSpc>
                <a:spcPct val="90000"/>
              </a:lnSpc>
              <a:spcBef>
                <a:spcPts val="500"/>
              </a:spcBef>
              <a:spcAft>
                <a:spcPts val="0"/>
              </a:spcAft>
              <a:buSzPts val="1600"/>
              <a:buNone/>
              <a:defRPr sz="1600">
                <a:solidFill>
                  <a:srgbClr val="888888"/>
                </a:solidFill>
              </a:defRPr>
            </a:lvl4pPr>
            <a:lvl5pPr marL="2286000" lvl="4" indent="-228600" algn="l">
              <a:lnSpc>
                <a:spcPct val="90000"/>
              </a:lnSpc>
              <a:spcBef>
                <a:spcPts val="500"/>
              </a:spcBef>
              <a:spcAft>
                <a:spcPts val="0"/>
              </a:spcAft>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26" name="Google Shape;126;g152904b5914_1_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g152904b5914_1_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g152904b5914_1_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29"/>
        <p:cNvGrpSpPr/>
        <p:nvPr/>
      </p:nvGrpSpPr>
      <p:grpSpPr>
        <a:xfrm>
          <a:off x="0" y="0"/>
          <a:ext cx="0" cy="0"/>
          <a:chOff x="0" y="0"/>
          <a:chExt cx="0" cy="0"/>
        </a:xfrm>
      </p:grpSpPr>
      <p:sp>
        <p:nvSpPr>
          <p:cNvPr id="130" name="Google Shape;130;g152904b5914_1_4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 name="Google Shape;131;g152904b5914_1_4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2" name="Google Shape;132;g152904b5914_1_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g152904b5914_1_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g152904b5914_1_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35"/>
        <p:cNvGrpSpPr/>
        <p:nvPr/>
      </p:nvGrpSpPr>
      <p:grpSpPr>
        <a:xfrm>
          <a:off x="0" y="0"/>
          <a:ext cx="0" cy="0"/>
          <a:chOff x="0" y="0"/>
          <a:chExt cx="0" cy="0"/>
        </a:xfrm>
      </p:grpSpPr>
      <p:sp>
        <p:nvSpPr>
          <p:cNvPr id="136" name="Google Shape;136;g152904b5914_1_5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7" name="Google Shape;137;g152904b5914_1_5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8" name="Google Shape;138;g152904b5914_1_5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9" name="Google Shape;139;g152904b5914_1_5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0" name="Google Shape;140;g152904b5914_1_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g152904b5914_1_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g152904b5914_1_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3"/>
        <p:cNvGrpSpPr/>
        <p:nvPr/>
      </p:nvGrpSpPr>
      <p:grpSpPr>
        <a:xfrm>
          <a:off x="0" y="0"/>
          <a:ext cx="0" cy="0"/>
          <a:chOff x="0" y="0"/>
          <a:chExt cx="0" cy="0"/>
        </a:xfrm>
      </p:grpSpPr>
      <p:sp>
        <p:nvSpPr>
          <p:cNvPr id="144" name="Google Shape;144;g152904b5914_1_5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5" name="Google Shape;145;g152904b5914_1_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g152904b5914_1_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g152904b5914_1_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8"/>
        <p:cNvGrpSpPr/>
        <p:nvPr/>
      </p:nvGrpSpPr>
      <p:grpSpPr>
        <a:xfrm>
          <a:off x="0" y="0"/>
          <a:ext cx="0" cy="0"/>
          <a:chOff x="0" y="0"/>
          <a:chExt cx="0" cy="0"/>
        </a:xfrm>
      </p:grpSpPr>
      <p:sp>
        <p:nvSpPr>
          <p:cNvPr id="149" name="Google Shape;149;g152904b5914_1_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g152904b5914_1_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g152904b5914_1_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pic>
        <p:nvPicPr>
          <p:cNvPr id="85" name="Google Shape;85;g152904b5914_1_0"/>
          <p:cNvPicPr preferRelativeResize="0"/>
          <p:nvPr/>
        </p:nvPicPr>
        <p:blipFill rotWithShape="1">
          <a:blip r:embed="rId15">
            <a:alphaModFix/>
          </a:blip>
          <a:srcRect t="41540" b="38803"/>
          <a:stretch/>
        </p:blipFill>
        <p:spPr>
          <a:xfrm>
            <a:off x="1" y="0"/>
            <a:ext cx="12191999" cy="1348154"/>
          </a:xfrm>
          <a:prstGeom prst="rect">
            <a:avLst/>
          </a:prstGeom>
          <a:noFill/>
          <a:ln>
            <a:noFill/>
          </a:ln>
        </p:spPr>
      </p:pic>
      <p:sp>
        <p:nvSpPr>
          <p:cNvPr id="86" name="Google Shape;86;g152904b5914_1_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2C9FA0"/>
              </a:buClr>
              <a:buSzPts val="2800"/>
              <a:buFont typeface="Noto Sans Symbols"/>
              <a:buChar char="▪"/>
              <a:defRPr sz="28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rgbClr val="2C9FA0"/>
              </a:buClr>
              <a:buSzPts val="2400"/>
              <a:buFont typeface="Noto Sans Symbols"/>
              <a:buChar char="▪"/>
              <a:defRPr sz="2400" b="0" i="0" u="none" strike="noStrike" cap="none">
                <a:solidFill>
                  <a:srgbClr val="595959"/>
                </a:solidFill>
                <a:latin typeface="Calibri"/>
                <a:ea typeface="Calibri"/>
                <a:cs typeface="Calibri"/>
                <a:sym typeface="Calibri"/>
              </a:defRPr>
            </a:lvl2pPr>
            <a:lvl3pPr marL="1371600" marR="0" lvl="2" indent="-355600" algn="l" rtl="0">
              <a:lnSpc>
                <a:spcPct val="90000"/>
              </a:lnSpc>
              <a:spcBef>
                <a:spcPts val="500"/>
              </a:spcBef>
              <a:spcAft>
                <a:spcPts val="0"/>
              </a:spcAft>
              <a:buClr>
                <a:srgbClr val="2C9FA0"/>
              </a:buClr>
              <a:buSzPts val="2000"/>
              <a:buFont typeface="Noto Sans Symbols"/>
              <a:buChar char="▪"/>
              <a:defRPr sz="2000" b="0" i="0" u="none" strike="noStrike" cap="none">
                <a:solidFill>
                  <a:srgbClr val="595959"/>
                </a:solidFill>
                <a:latin typeface="Calibri"/>
                <a:ea typeface="Calibri"/>
                <a:cs typeface="Calibri"/>
                <a:sym typeface="Calibri"/>
              </a:defRPr>
            </a:lvl3pPr>
            <a:lvl4pPr marL="1828800" marR="0" lvl="3" indent="-342900" algn="l" rtl="0">
              <a:lnSpc>
                <a:spcPct val="90000"/>
              </a:lnSpc>
              <a:spcBef>
                <a:spcPts val="500"/>
              </a:spcBef>
              <a:spcAft>
                <a:spcPts val="0"/>
              </a:spcAft>
              <a:buClr>
                <a:srgbClr val="2C9FA0"/>
              </a:buClr>
              <a:buSzPts val="1800"/>
              <a:buFont typeface="Noto Sans Symbols"/>
              <a:buChar char="▪"/>
              <a:defRPr sz="1800" b="0" i="0" u="none" strike="noStrike" cap="none">
                <a:solidFill>
                  <a:srgbClr val="595959"/>
                </a:solidFill>
                <a:latin typeface="Calibri"/>
                <a:ea typeface="Calibri"/>
                <a:cs typeface="Calibri"/>
                <a:sym typeface="Calibri"/>
              </a:defRPr>
            </a:lvl4pPr>
            <a:lvl5pPr marL="2286000" marR="0" lvl="4" indent="-342900" algn="l" rtl="0">
              <a:lnSpc>
                <a:spcPct val="90000"/>
              </a:lnSpc>
              <a:spcBef>
                <a:spcPts val="500"/>
              </a:spcBef>
              <a:spcAft>
                <a:spcPts val="0"/>
              </a:spcAft>
              <a:buClr>
                <a:srgbClr val="2C9FA0"/>
              </a:buClr>
              <a:buSzPts val="1800"/>
              <a:buFont typeface="Noto Sans Symbols"/>
              <a:buChar char="▪"/>
              <a:defRPr sz="1800" b="0" i="0" u="none" strike="noStrike" cap="none">
                <a:solidFill>
                  <a:srgbClr val="595959"/>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g152904b5914_1_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g152904b5914_1_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g152904b5914_1_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90" name="Google Shape;90;g152904b5914_1_0"/>
          <p:cNvPicPr preferRelativeResize="0"/>
          <p:nvPr/>
        </p:nvPicPr>
        <p:blipFill rotWithShape="1">
          <a:blip r:embed="rId15">
            <a:alphaModFix/>
          </a:blip>
          <a:srcRect t="41540" b="38803"/>
          <a:stretch/>
        </p:blipFill>
        <p:spPr>
          <a:xfrm>
            <a:off x="0" y="0"/>
            <a:ext cx="12192000" cy="1348154"/>
          </a:xfrm>
          <a:prstGeom prst="rect">
            <a:avLst/>
          </a:prstGeom>
          <a:noFill/>
          <a:ln>
            <a:noFill/>
          </a:ln>
        </p:spPr>
      </p:pic>
      <p:pic>
        <p:nvPicPr>
          <p:cNvPr id="91" name="Google Shape;91;g152904b5914_1_0" descr="A picture containing text, clipart&#10;&#10;Description automatically generated"/>
          <p:cNvPicPr preferRelativeResize="0"/>
          <p:nvPr/>
        </p:nvPicPr>
        <p:blipFill rotWithShape="1">
          <a:blip r:embed="rId16">
            <a:alphaModFix/>
          </a:blip>
          <a:srcRect/>
          <a:stretch/>
        </p:blipFill>
        <p:spPr>
          <a:xfrm>
            <a:off x="9975272" y="412699"/>
            <a:ext cx="2069275" cy="65542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ABF659-1B58-301B-1285-D5194A3BE3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BE"/>
          </a:p>
        </p:txBody>
      </p:sp>
      <p:sp>
        <p:nvSpPr>
          <p:cNvPr id="3" name="Text Placeholder 2">
            <a:extLst>
              <a:ext uri="{FF2B5EF4-FFF2-40B4-BE49-F238E27FC236}">
                <a16:creationId xmlns:a16="http://schemas.microsoft.com/office/drawing/2014/main" id="{82A8058D-062C-A1B6-900B-65614CBA94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8684A406-23A9-CDE8-F8A2-EDF4BBA3DD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6566CA-241F-9F41-ABA3-DE8BA81EF514}" type="datetimeFigureOut">
              <a:rPr lang="en-BE" smtClean="0"/>
              <a:t>12/09/2022</a:t>
            </a:fld>
            <a:endParaRPr lang="en-BE"/>
          </a:p>
        </p:txBody>
      </p:sp>
      <p:sp>
        <p:nvSpPr>
          <p:cNvPr id="5" name="Footer Placeholder 4">
            <a:extLst>
              <a:ext uri="{FF2B5EF4-FFF2-40B4-BE49-F238E27FC236}">
                <a16:creationId xmlns:a16="http://schemas.microsoft.com/office/drawing/2014/main" id="{69F6F08A-7C9C-4F18-A1B0-F2ECE46375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BE"/>
          </a:p>
        </p:txBody>
      </p:sp>
      <p:sp>
        <p:nvSpPr>
          <p:cNvPr id="6" name="Slide Number Placeholder 5">
            <a:extLst>
              <a:ext uri="{FF2B5EF4-FFF2-40B4-BE49-F238E27FC236}">
                <a16:creationId xmlns:a16="http://schemas.microsoft.com/office/drawing/2014/main" id="{CC526A93-E86B-FC51-25FE-F84DF04BF0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9AFBB0-475B-0143-8946-DF37C879C553}" type="slidenum">
              <a:rPr lang="en-BE" smtClean="0"/>
              <a:t>‹#›</a:t>
            </a:fld>
            <a:endParaRPr lang="en-BE"/>
          </a:p>
        </p:txBody>
      </p:sp>
    </p:spTree>
    <p:extLst>
      <p:ext uri="{BB962C8B-B14F-4D97-AF65-F5344CB8AC3E}">
        <p14:creationId xmlns:p14="http://schemas.microsoft.com/office/powerpoint/2010/main" val="405930144"/>
      </p:ext>
    </p:extLst>
  </p:cSld>
  <p:clrMap bg1="dk1" tx1="lt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7AD079-52A7-E943-9EE0-4027FC95A8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CH"/>
          </a:p>
        </p:txBody>
      </p:sp>
      <p:sp>
        <p:nvSpPr>
          <p:cNvPr id="3" name="Text Placeholder 2">
            <a:extLst>
              <a:ext uri="{FF2B5EF4-FFF2-40B4-BE49-F238E27FC236}">
                <a16:creationId xmlns:a16="http://schemas.microsoft.com/office/drawing/2014/main" id="{C229C5BC-519D-AD44-88CE-D1B41DEDF9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1B6D5400-E4BF-E048-AEEB-6E5F67A73A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6F7328-AD51-A84C-BBC7-B0FF02CEAF04}" type="datetimeFigureOut">
              <a:rPr lang="en-CH" smtClean="0"/>
              <a:t>9/12/22</a:t>
            </a:fld>
            <a:endParaRPr lang="en-CH"/>
          </a:p>
        </p:txBody>
      </p:sp>
      <p:sp>
        <p:nvSpPr>
          <p:cNvPr id="5" name="Footer Placeholder 4">
            <a:extLst>
              <a:ext uri="{FF2B5EF4-FFF2-40B4-BE49-F238E27FC236}">
                <a16:creationId xmlns:a16="http://schemas.microsoft.com/office/drawing/2014/main" id="{305276AD-5115-FB4F-9550-DE35081FCF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H"/>
          </a:p>
        </p:txBody>
      </p:sp>
      <p:sp>
        <p:nvSpPr>
          <p:cNvPr id="6" name="Slide Number Placeholder 5">
            <a:extLst>
              <a:ext uri="{FF2B5EF4-FFF2-40B4-BE49-F238E27FC236}">
                <a16:creationId xmlns:a16="http://schemas.microsoft.com/office/drawing/2014/main" id="{B6601576-F454-2546-B5D1-12747C42F2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820CFC-557A-2D46-93B8-B649EFEC2EB4}" type="slidenum">
              <a:rPr lang="en-CH" smtClean="0"/>
              <a:t>‹#›</a:t>
            </a:fld>
            <a:endParaRPr lang="en-CH"/>
          </a:p>
        </p:txBody>
      </p:sp>
    </p:spTree>
    <p:extLst>
      <p:ext uri="{BB962C8B-B14F-4D97-AF65-F5344CB8AC3E}">
        <p14:creationId xmlns:p14="http://schemas.microsoft.com/office/powerpoint/2010/main" val="4158575598"/>
      </p:ext>
    </p:extLst>
  </p:cSld>
  <p:clrMap bg1="lt1" tx1="dk1" bg2="lt2" tx2="dk2" accent1="accent1" accent2="accent2" accent3="accent3" accent4="accent4" accent5="accent5" accent6="accent6" hlink="hlink" folHlink="folHlink"/>
  <p:sldLayoutIdLst>
    <p:sldLayoutId id="2147483687" r:id="rId1"/>
    <p:sldLayoutId id="214748368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0.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30.png"/><Relationship Id="rId9" Type="http://schemas.openxmlformats.org/officeDocument/2006/relationships/image" Target="../media/image28.png"/><Relationship Id="rId1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0.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30.png"/><Relationship Id="rId9" Type="http://schemas.openxmlformats.org/officeDocument/2006/relationships/image" Target="../media/image28.png"/><Relationship Id="rId1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5.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0.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30.png"/><Relationship Id="rId9" Type="http://schemas.openxmlformats.org/officeDocument/2006/relationships/image" Target="../media/image28.png"/><Relationship Id="rId1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jpg"/><Relationship Id="rId2" Type="http://schemas.openxmlformats.org/officeDocument/2006/relationships/image" Target="../media/image15.jpg"/><Relationship Id="rId1" Type="http://schemas.openxmlformats.org/officeDocument/2006/relationships/slideLayout" Target="../slideLayouts/slideLayout20.xml"/><Relationship Id="rId6" Type="http://schemas.openxmlformats.org/officeDocument/2006/relationships/image" Target="../media/image17.jp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g152904b5914_1_94"/>
          <p:cNvSpPr txBox="1"/>
          <p:nvPr/>
        </p:nvSpPr>
        <p:spPr>
          <a:xfrm>
            <a:off x="553600" y="479600"/>
            <a:ext cx="112302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0000"/>
              </a:buClr>
              <a:buFont typeface="Arial"/>
              <a:buNone/>
            </a:pPr>
            <a:r>
              <a:rPr lang="en-US" sz="4000">
                <a:solidFill>
                  <a:schemeClr val="lt1"/>
                </a:solidFill>
                <a:latin typeface="Calibri"/>
                <a:ea typeface="Calibri"/>
                <a:cs typeface="Calibri"/>
                <a:sym typeface="Calibri"/>
              </a:rPr>
              <a:t>New Era of ST 2110 Testing with PICS and RP 2110-25</a:t>
            </a:r>
            <a:endParaRPr sz="4000">
              <a:solidFill>
                <a:schemeClr val="lt1"/>
              </a:solidFill>
              <a:latin typeface="Calibri"/>
              <a:ea typeface="Calibri"/>
              <a:cs typeface="Calibri"/>
              <a:sym typeface="Calibri"/>
            </a:endParaRPr>
          </a:p>
        </p:txBody>
      </p:sp>
      <p:sp>
        <p:nvSpPr>
          <p:cNvPr id="183" name="Google Shape;183;g152904b5914_1_94"/>
          <p:cNvSpPr txBox="1"/>
          <p:nvPr/>
        </p:nvSpPr>
        <p:spPr>
          <a:xfrm>
            <a:off x="2059975" y="1400975"/>
            <a:ext cx="8079300" cy="1220400"/>
          </a:xfrm>
          <a:prstGeom prst="rect">
            <a:avLst/>
          </a:prstGeom>
          <a:noFill/>
          <a:ln>
            <a:noFill/>
          </a:ln>
        </p:spPr>
        <p:txBody>
          <a:bodyPr spcFirstLastPara="1" wrap="square" lIns="91425" tIns="45700" rIns="91425" bIns="45700" anchor="t" anchorCtr="0">
            <a:normAutofit fontScale="85000" lnSpcReduction="10000"/>
          </a:bodyPr>
          <a:lstStyle/>
          <a:p>
            <a:pPr marL="0" marR="0" lvl="0" indent="0" algn="ctr" rtl="0">
              <a:spcBef>
                <a:spcPts val="0"/>
              </a:spcBef>
              <a:spcAft>
                <a:spcPts val="0"/>
              </a:spcAft>
              <a:buNone/>
            </a:pPr>
            <a:r>
              <a:rPr lang="en-US" sz="2800" dirty="0">
                <a:solidFill>
                  <a:schemeClr val="lt1"/>
                </a:solidFill>
                <a:latin typeface="Calibri"/>
                <a:ea typeface="Calibri"/>
                <a:cs typeface="Calibri"/>
                <a:sym typeface="Calibri"/>
              </a:rPr>
              <a:t>Willem </a:t>
            </a:r>
            <a:r>
              <a:rPr lang="en-US" sz="2800" dirty="0" err="1">
                <a:solidFill>
                  <a:schemeClr val="lt1"/>
                </a:solidFill>
                <a:latin typeface="Calibri"/>
                <a:ea typeface="Calibri"/>
                <a:cs typeface="Calibri"/>
                <a:sym typeface="Calibri"/>
              </a:rPr>
              <a:t>Vermost</a:t>
            </a:r>
            <a:r>
              <a:rPr lang="en-US" sz="2800" dirty="0">
                <a:solidFill>
                  <a:schemeClr val="lt1"/>
                </a:solidFill>
                <a:latin typeface="Calibri"/>
                <a:ea typeface="Calibri"/>
                <a:cs typeface="Calibri"/>
                <a:sym typeface="Calibri"/>
              </a:rPr>
              <a:t>				</a:t>
            </a:r>
            <a:r>
              <a:rPr lang="en-US" sz="2800" dirty="0" err="1">
                <a:solidFill>
                  <a:schemeClr val="lt1"/>
                </a:solidFill>
                <a:latin typeface="Calibri"/>
                <a:ea typeface="Calibri"/>
                <a:cs typeface="Calibri"/>
                <a:sym typeface="Calibri"/>
              </a:rPr>
              <a:t>Pavlo</a:t>
            </a:r>
            <a:r>
              <a:rPr lang="en-US" sz="2800" dirty="0">
                <a:solidFill>
                  <a:schemeClr val="lt1"/>
                </a:solidFill>
                <a:latin typeface="Calibri"/>
                <a:ea typeface="Calibri"/>
                <a:cs typeface="Calibri"/>
                <a:sym typeface="Calibri"/>
              </a:rPr>
              <a:t> Kondratenko</a:t>
            </a:r>
          </a:p>
          <a:p>
            <a:pPr marL="0" marR="0" lvl="0" indent="0" algn="ctr" rtl="0">
              <a:spcBef>
                <a:spcPts val="0"/>
              </a:spcBef>
              <a:spcAft>
                <a:spcPts val="0"/>
              </a:spcAft>
              <a:buNone/>
            </a:pPr>
            <a:endParaRPr lang="en-US" sz="2800" dirty="0">
              <a:solidFill>
                <a:schemeClr val="lt1"/>
              </a:solidFill>
              <a:latin typeface="Calibri"/>
              <a:ea typeface="Calibri"/>
              <a:cs typeface="Calibri"/>
              <a:sym typeface="Calibri"/>
            </a:endParaRPr>
          </a:p>
          <a:p>
            <a:pPr marL="0" marR="0" lvl="0" indent="0" algn="just" rtl="0">
              <a:spcBef>
                <a:spcPts val="0"/>
              </a:spcBef>
              <a:spcAft>
                <a:spcPts val="0"/>
              </a:spcAft>
              <a:buNone/>
            </a:pPr>
            <a:r>
              <a:rPr lang="en-US" sz="2800" dirty="0" err="1">
                <a:solidFill>
                  <a:schemeClr val="lt1"/>
                </a:solidFill>
                <a:latin typeface="Calibri"/>
                <a:ea typeface="Calibri"/>
                <a:cs typeface="Calibri"/>
                <a:sym typeface="Calibri"/>
              </a:rPr>
              <a:t>wim.vermost@vrt.be</a:t>
            </a:r>
            <a:r>
              <a:rPr lang="en-US" sz="2800" dirty="0">
                <a:solidFill>
                  <a:schemeClr val="lt1"/>
                </a:solidFill>
                <a:latin typeface="Calibri"/>
                <a:ea typeface="Calibri"/>
                <a:cs typeface="Calibri"/>
                <a:sym typeface="Calibri"/>
              </a:rPr>
              <a:t>			         </a:t>
            </a:r>
            <a:r>
              <a:rPr lang="en-US" sz="2800" dirty="0" err="1">
                <a:solidFill>
                  <a:schemeClr val="lt1"/>
                </a:solidFill>
                <a:latin typeface="Calibri"/>
                <a:ea typeface="Calibri"/>
                <a:cs typeface="Calibri"/>
                <a:sym typeface="Calibri"/>
              </a:rPr>
              <a:t>kondratenko@ebu.ch</a:t>
            </a:r>
            <a:endParaRPr sz="2800" b="0" i="0" u="none" strike="noStrike" cap="none" dirty="0">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70B65D6-8725-5742-9637-5E46675881A7}"/>
              </a:ext>
            </a:extLst>
          </p:cNvPr>
          <p:cNvGrpSpPr/>
          <p:nvPr/>
        </p:nvGrpSpPr>
        <p:grpSpPr>
          <a:xfrm>
            <a:off x="0" y="6325644"/>
            <a:ext cx="2742522" cy="534667"/>
            <a:chOff x="-15833" y="-632533"/>
            <a:chExt cx="2742522" cy="534667"/>
          </a:xfrm>
        </p:grpSpPr>
        <p:sp>
          <p:nvSpPr>
            <p:cNvPr id="10" name="TextBox 9">
              <a:extLst>
                <a:ext uri="{FF2B5EF4-FFF2-40B4-BE49-F238E27FC236}">
                  <a16:creationId xmlns:a16="http://schemas.microsoft.com/office/drawing/2014/main" id="{ED168B32-CE5A-3340-902E-C99AA69B55F4}"/>
                </a:ext>
              </a:extLst>
            </p:cNvPr>
            <p:cNvSpPr txBox="1"/>
            <p:nvPr/>
          </p:nvSpPr>
          <p:spPr>
            <a:xfrm>
              <a:off x="-15833" y="-632533"/>
              <a:ext cx="27425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193F97"/>
                  </a:solidFill>
                  <a:effectLst/>
                  <a:uLnTx/>
                  <a:uFillTx/>
                  <a:latin typeface="Avenir Black" panose="02000503020000020003" pitchFamily="2" charset="0"/>
                  <a:ea typeface="+mn-ea"/>
                  <a:cs typeface="Arial" panose="020B0604020202020204" pitchFamily="34" charset="0"/>
                </a:rPr>
                <a:t>EBU</a:t>
              </a:r>
            </a:p>
          </p:txBody>
        </p:sp>
        <p:sp>
          <p:nvSpPr>
            <p:cNvPr id="11" name="TextBox 10">
              <a:extLst>
                <a:ext uri="{FF2B5EF4-FFF2-40B4-BE49-F238E27FC236}">
                  <a16:creationId xmlns:a16="http://schemas.microsoft.com/office/drawing/2014/main" id="{68823D45-7FD8-0849-8112-531EC6CB2C89}"/>
                </a:ext>
              </a:extLst>
            </p:cNvPr>
            <p:cNvSpPr txBox="1"/>
            <p:nvPr/>
          </p:nvSpPr>
          <p:spPr>
            <a:xfrm>
              <a:off x="-1200" y="-290226"/>
              <a:ext cx="2561112" cy="1923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650" b="0" i="0" u="none" strike="noStrike" kern="1200" cap="none" spc="0" normalizeH="0" baseline="0" noProof="0">
                  <a:ln>
                    <a:noFill/>
                  </a:ln>
                  <a:solidFill>
                    <a:srgbClr val="707271"/>
                  </a:solidFill>
                  <a:effectLst/>
                  <a:uLnTx/>
                  <a:uFillTx/>
                  <a:latin typeface="Avenir Medium" panose="02000503020000020003" pitchFamily="2" charset="0"/>
                  <a:ea typeface="+mn-ea"/>
                  <a:cs typeface="+mn-cs"/>
                </a:rPr>
                <a:t>TECHNOLOGY &amp; INNOVATION</a:t>
              </a:r>
            </a:p>
          </p:txBody>
        </p:sp>
      </p:grpSp>
      <p:grpSp>
        <p:nvGrpSpPr>
          <p:cNvPr id="9" name="Group 8">
            <a:extLst>
              <a:ext uri="{FF2B5EF4-FFF2-40B4-BE49-F238E27FC236}">
                <a16:creationId xmlns:a16="http://schemas.microsoft.com/office/drawing/2014/main" id="{9FAC3F7D-2EEA-BB43-A700-3F908B471471}"/>
              </a:ext>
            </a:extLst>
          </p:cNvPr>
          <p:cNvGrpSpPr/>
          <p:nvPr/>
        </p:nvGrpSpPr>
        <p:grpSpPr>
          <a:xfrm>
            <a:off x="215351" y="118152"/>
            <a:ext cx="14288479" cy="6639489"/>
            <a:chOff x="360000" y="122289"/>
            <a:chExt cx="14288479" cy="6639489"/>
          </a:xfrm>
        </p:grpSpPr>
        <p:cxnSp>
          <p:nvCxnSpPr>
            <p:cNvPr id="295" name="Straight Connector 294">
              <a:extLst>
                <a:ext uri="{FF2B5EF4-FFF2-40B4-BE49-F238E27FC236}">
                  <a16:creationId xmlns:a16="http://schemas.microsoft.com/office/drawing/2014/main" id="{499FB889-98E5-934F-81A1-879CE9A2A0D7}"/>
                </a:ext>
              </a:extLst>
            </p:cNvPr>
            <p:cNvCxnSpPr>
              <a:cxnSpLocks/>
            </p:cNvCxnSpPr>
            <p:nvPr/>
          </p:nvCxnSpPr>
          <p:spPr>
            <a:xfrm>
              <a:off x="3331063" y="631436"/>
              <a:ext cx="18000" cy="5760000"/>
            </a:xfrm>
            <a:prstGeom prst="line">
              <a:avLst/>
            </a:prstGeom>
            <a:ln w="12700">
              <a:solidFill>
                <a:schemeClr val="tx1">
                  <a:lumMod val="50000"/>
                  <a:lumOff val="5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296" name="Straight Connector 295">
              <a:extLst>
                <a:ext uri="{FF2B5EF4-FFF2-40B4-BE49-F238E27FC236}">
                  <a16:creationId xmlns:a16="http://schemas.microsoft.com/office/drawing/2014/main" id="{3815EA8E-F12A-CA4E-9ED4-8BD727B029B2}"/>
                </a:ext>
              </a:extLst>
            </p:cNvPr>
            <p:cNvCxnSpPr>
              <a:cxnSpLocks/>
            </p:cNvCxnSpPr>
            <p:nvPr/>
          </p:nvCxnSpPr>
          <p:spPr>
            <a:xfrm>
              <a:off x="1606108" y="641778"/>
              <a:ext cx="18000" cy="6120000"/>
            </a:xfrm>
            <a:prstGeom prst="line">
              <a:avLst/>
            </a:prstGeom>
            <a:ln w="12700">
              <a:solidFill>
                <a:schemeClr val="tx1">
                  <a:lumMod val="50000"/>
                  <a:lumOff val="50000"/>
                </a:schemeClr>
              </a:solidFill>
              <a:prstDash val="solid"/>
            </a:ln>
          </p:spPr>
          <p:style>
            <a:lnRef idx="2">
              <a:schemeClr val="accent1"/>
            </a:lnRef>
            <a:fillRef idx="0">
              <a:schemeClr val="accent1"/>
            </a:fillRef>
            <a:effectRef idx="1">
              <a:schemeClr val="accent1"/>
            </a:effectRef>
            <a:fontRef idx="minor">
              <a:schemeClr val="tx1"/>
            </a:fontRef>
          </p:style>
        </p:cxnSp>
        <p:sp>
          <p:nvSpPr>
            <p:cNvPr id="297" name="TextBox 296">
              <a:extLst>
                <a:ext uri="{FF2B5EF4-FFF2-40B4-BE49-F238E27FC236}">
                  <a16:creationId xmlns:a16="http://schemas.microsoft.com/office/drawing/2014/main" id="{9679A202-98F3-4447-A983-92070CB7D6A7}"/>
                </a:ext>
              </a:extLst>
            </p:cNvPr>
            <p:cNvSpPr txBox="1"/>
            <p:nvPr/>
          </p:nvSpPr>
          <p:spPr>
            <a:xfrm>
              <a:off x="420058" y="3700146"/>
              <a:ext cx="11983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04499"/>
                  </a:solidFill>
                  <a:effectLst/>
                  <a:uLnTx/>
                  <a:uFillTx/>
                  <a:latin typeface="Calibri" panose="020F0502020204030204"/>
                  <a:ea typeface="Cambria Math" panose="02040503050406030204" pitchFamily="18" charset="0"/>
                  <a:cs typeface="+mn-cs"/>
                </a:rPr>
                <a:t>Gapped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04499"/>
                  </a:solidFill>
                  <a:effectLst/>
                  <a:uLnTx/>
                  <a:uFillTx/>
                  <a:latin typeface="Calibri" panose="020F0502020204030204"/>
                  <a:ea typeface="Cambria Math" panose="02040503050406030204" pitchFamily="18" charset="0"/>
                  <a:cs typeface="+mn-cs"/>
                </a:rPr>
                <a:t>Packet Read Schedule</a:t>
              </a:r>
            </a:p>
          </p:txBody>
        </p:sp>
        <p:cxnSp>
          <p:nvCxnSpPr>
            <p:cNvPr id="298" name="Straight Arrow Connector 297">
              <a:extLst>
                <a:ext uri="{FF2B5EF4-FFF2-40B4-BE49-F238E27FC236}">
                  <a16:creationId xmlns:a16="http://schemas.microsoft.com/office/drawing/2014/main" id="{6F9B116A-7F9A-5048-B350-277C5253CB7A}"/>
                </a:ext>
              </a:extLst>
            </p:cNvPr>
            <p:cNvCxnSpPr>
              <a:cxnSpLocks/>
            </p:cNvCxnSpPr>
            <p:nvPr/>
          </p:nvCxnSpPr>
          <p:spPr>
            <a:xfrm flipV="1">
              <a:off x="392079" y="1976351"/>
              <a:ext cx="11539307" cy="0"/>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99" name="Straight Connector 298">
              <a:extLst>
                <a:ext uri="{FF2B5EF4-FFF2-40B4-BE49-F238E27FC236}">
                  <a16:creationId xmlns:a16="http://schemas.microsoft.com/office/drawing/2014/main" id="{1BE4797E-1545-F940-9ED7-F4F20FBA841D}"/>
                </a:ext>
              </a:extLst>
            </p:cNvPr>
            <p:cNvCxnSpPr>
              <a:cxnSpLocks/>
            </p:cNvCxnSpPr>
            <p:nvPr/>
          </p:nvCxnSpPr>
          <p:spPr>
            <a:xfrm>
              <a:off x="11232610" y="575121"/>
              <a:ext cx="0" cy="5940000"/>
            </a:xfrm>
            <a:prstGeom prst="line">
              <a:avLst/>
            </a:prstGeom>
            <a:ln w="12700">
              <a:solidFill>
                <a:schemeClr val="tx1">
                  <a:lumMod val="50000"/>
                  <a:lumOff val="5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300" name="Straight Connector 299">
              <a:extLst>
                <a:ext uri="{FF2B5EF4-FFF2-40B4-BE49-F238E27FC236}">
                  <a16:creationId xmlns:a16="http://schemas.microsoft.com/office/drawing/2014/main" id="{392FB5A2-4BA7-F34F-B800-DC242599EE0F}"/>
                </a:ext>
              </a:extLst>
            </p:cNvPr>
            <p:cNvCxnSpPr>
              <a:cxnSpLocks/>
            </p:cNvCxnSpPr>
            <p:nvPr/>
          </p:nvCxnSpPr>
          <p:spPr>
            <a:xfrm>
              <a:off x="9573310" y="575122"/>
              <a:ext cx="7200" cy="6120000"/>
            </a:xfrm>
            <a:prstGeom prst="line">
              <a:avLst/>
            </a:prstGeom>
            <a:ln w="12700">
              <a:solidFill>
                <a:schemeClr val="tx1">
                  <a:lumMod val="50000"/>
                  <a:lumOff val="5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301" name="Straight Arrow Connector 300">
              <a:extLst>
                <a:ext uri="{FF2B5EF4-FFF2-40B4-BE49-F238E27FC236}">
                  <a16:creationId xmlns:a16="http://schemas.microsoft.com/office/drawing/2014/main" id="{0CF808AD-F5D5-A34A-AA38-FD6E6D36C3C2}"/>
                </a:ext>
              </a:extLst>
            </p:cNvPr>
            <p:cNvCxnSpPr/>
            <p:nvPr/>
          </p:nvCxnSpPr>
          <p:spPr>
            <a:xfrm>
              <a:off x="1152378" y="394963"/>
              <a:ext cx="452835" cy="210782"/>
            </a:xfrm>
            <a:prstGeom prst="straightConnector1">
              <a:avLst/>
            </a:prstGeom>
            <a:ln w="12700">
              <a:solidFill>
                <a:schemeClr val="tx1">
                  <a:lumMod val="50000"/>
                  <a:lumOff val="50000"/>
                </a:schemeClr>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02" name="Straight Arrow Connector 301">
              <a:extLst>
                <a:ext uri="{FF2B5EF4-FFF2-40B4-BE49-F238E27FC236}">
                  <a16:creationId xmlns:a16="http://schemas.microsoft.com/office/drawing/2014/main" id="{2165B53B-9A82-E841-A3F0-CBFA5DEC65B3}"/>
                </a:ext>
              </a:extLst>
            </p:cNvPr>
            <p:cNvCxnSpPr/>
            <p:nvPr/>
          </p:nvCxnSpPr>
          <p:spPr>
            <a:xfrm>
              <a:off x="9118250" y="346622"/>
              <a:ext cx="452835" cy="210782"/>
            </a:xfrm>
            <a:prstGeom prst="straightConnector1">
              <a:avLst/>
            </a:prstGeom>
            <a:ln w="12700">
              <a:solidFill>
                <a:schemeClr val="tx1">
                  <a:lumMod val="50000"/>
                  <a:lumOff val="50000"/>
                </a:schemeClr>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03" name="TextBox 302">
                  <a:extLst>
                    <a:ext uri="{FF2B5EF4-FFF2-40B4-BE49-F238E27FC236}">
                      <a16:creationId xmlns:a16="http://schemas.microsoft.com/office/drawing/2014/main" id="{DF7C25C3-3DEF-4B40-BF06-315B5E4B552F}"/>
                    </a:ext>
                  </a:extLst>
                </p:cNvPr>
                <p:cNvSpPr txBox="1"/>
                <p:nvPr/>
              </p:nvSpPr>
              <p:spPr>
                <a:xfrm>
                  <a:off x="426310" y="122289"/>
                  <a:ext cx="808426" cy="3794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933"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sSup>
                          <m:sSupPr>
                            <m:ctrlPr>
                              <a:rPr kumimoji="0" lang="en-US" sz="933"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m:rPr>
                                <m:sty m:val="p"/>
                              </m:rP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N</m:t>
                            </m:r>
                            <m: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e>
                          <m:sup>
                            <m: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up>
                        </m:sSup>
                        <m:sSub>
                          <m:sSubPr>
                            <m:ctrlPr>
                              <a:rPr kumimoji="0" lang="en-US" sz="933"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m:rPr>
                                <m:sty m:val="p"/>
                              </m:rP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T</m:t>
                            </m:r>
                          </m:e>
                          <m:sub>
                            <m:r>
                              <m:rPr>
                                <m:sty m:val="p"/>
                              </m:rP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FRAME</m:t>
                            </m:r>
                          </m:sub>
                        </m:sSub>
                      </m:oMath>
                    </m:oMathPara>
                  </a14:m>
                  <a:endParaRPr kumimoji="0" lang="en-US" sz="933"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Since Epoch</a:t>
                  </a:r>
                </a:p>
              </p:txBody>
            </p:sp>
          </mc:Choice>
          <mc:Fallback xmlns="">
            <p:sp>
              <p:nvSpPr>
                <p:cNvPr id="303" name="TextBox 302">
                  <a:extLst>
                    <a:ext uri="{FF2B5EF4-FFF2-40B4-BE49-F238E27FC236}">
                      <a16:creationId xmlns:a16="http://schemas.microsoft.com/office/drawing/2014/main" id="{DF7C25C3-3DEF-4B40-BF06-315B5E4B552F}"/>
                    </a:ext>
                  </a:extLst>
                </p:cNvPr>
                <p:cNvSpPr txBox="1">
                  <a:spLocks noRot="1" noChangeAspect="1" noMove="1" noResize="1" noEditPoints="1" noAdjustHandles="1" noChangeArrowheads="1" noChangeShapeType="1" noTextEdit="1"/>
                </p:cNvSpPr>
                <p:nvPr/>
              </p:nvSpPr>
              <p:spPr>
                <a:xfrm>
                  <a:off x="426310" y="122289"/>
                  <a:ext cx="808426" cy="379463"/>
                </a:xfrm>
                <a:prstGeom prst="rect">
                  <a:avLst/>
                </a:prstGeom>
                <a:blipFill>
                  <a:blip r:embed="rId3"/>
                  <a:stretch>
                    <a:fillRect b="-3226"/>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304" name="TextBox 303">
                  <a:extLst>
                    <a:ext uri="{FF2B5EF4-FFF2-40B4-BE49-F238E27FC236}">
                      <a16:creationId xmlns:a16="http://schemas.microsoft.com/office/drawing/2014/main" id="{AAC8E67A-1DBC-5F42-8C65-7ED09E0154D8}"/>
                    </a:ext>
                  </a:extLst>
                </p:cNvPr>
                <p:cNvSpPr txBox="1"/>
                <p:nvPr/>
              </p:nvSpPr>
              <p:spPr>
                <a:xfrm>
                  <a:off x="8201119" y="122289"/>
                  <a:ext cx="1097608" cy="3794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933"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sSup>
                          <m:sSupPr>
                            <m:ctrlPr>
                              <a:rPr kumimoji="0" lang="en-US" sz="933"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m:rPr>
                                <m:sty m:val="p"/>
                              </m:rP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N</m:t>
                            </m:r>
                            <m: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+1) </m:t>
                            </m:r>
                          </m:e>
                          <m:sup>
                            <m: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up>
                        </m:sSup>
                        <m:sSub>
                          <m:sSubPr>
                            <m:ctrlPr>
                              <a:rPr kumimoji="0" lang="en-US" sz="933"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m:rPr>
                                <m:sty m:val="p"/>
                              </m:rP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T</m:t>
                            </m:r>
                          </m:e>
                          <m:sub>
                            <m:r>
                              <m:rPr>
                                <m:sty m:val="p"/>
                              </m:rP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FRAME</m:t>
                            </m:r>
                          </m:sub>
                        </m:sSub>
                      </m:oMath>
                    </m:oMathPara>
                  </a14:m>
                  <a:endParaRPr kumimoji="0" lang="en-US" sz="933"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Since Epoch</a:t>
                  </a:r>
                </a:p>
              </p:txBody>
            </p:sp>
          </mc:Choice>
          <mc:Fallback xmlns="">
            <p:sp>
              <p:nvSpPr>
                <p:cNvPr id="304" name="TextBox 303">
                  <a:extLst>
                    <a:ext uri="{FF2B5EF4-FFF2-40B4-BE49-F238E27FC236}">
                      <a16:creationId xmlns:a16="http://schemas.microsoft.com/office/drawing/2014/main" id="{AAC8E67A-1DBC-5F42-8C65-7ED09E0154D8}"/>
                    </a:ext>
                  </a:extLst>
                </p:cNvPr>
                <p:cNvSpPr txBox="1">
                  <a:spLocks noRot="1" noChangeAspect="1" noMove="1" noResize="1" noEditPoints="1" noAdjustHandles="1" noChangeArrowheads="1" noChangeShapeType="1" noTextEdit="1"/>
                </p:cNvSpPr>
                <p:nvPr/>
              </p:nvSpPr>
              <p:spPr>
                <a:xfrm>
                  <a:off x="8201119" y="122289"/>
                  <a:ext cx="1097608" cy="379463"/>
                </a:xfrm>
                <a:prstGeom prst="rect">
                  <a:avLst/>
                </a:prstGeom>
                <a:blipFill>
                  <a:blip r:embed="rId4"/>
                  <a:stretch>
                    <a:fillRect b="-3226"/>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305" name="TextBox 304">
                  <a:extLst>
                    <a:ext uri="{FF2B5EF4-FFF2-40B4-BE49-F238E27FC236}">
                      <a16:creationId xmlns:a16="http://schemas.microsoft.com/office/drawing/2014/main" id="{1512F987-EA73-E843-8BC2-09B21DED5637}"/>
                    </a:ext>
                  </a:extLst>
                </p:cNvPr>
                <p:cNvSpPr txBox="1"/>
                <p:nvPr/>
              </p:nvSpPr>
              <p:spPr>
                <a:xfrm>
                  <a:off x="3118958" y="311754"/>
                  <a:ext cx="425309" cy="2358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933"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m:rPr>
                                <m:sty m:val="p"/>
                              </m:rP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T</m:t>
                            </m:r>
                          </m:e>
                          <m:sub>
                            <m:r>
                              <m:rPr>
                                <m:sty m:val="p"/>
                              </m:rP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VD</m:t>
                            </m:r>
                          </m:sub>
                        </m:sSub>
                      </m:oMath>
                    </m:oMathPara>
                  </a14:m>
                  <a:endParaRPr kumimoji="0" lang="en-US" sz="933"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305" name="TextBox 304">
                  <a:extLst>
                    <a:ext uri="{FF2B5EF4-FFF2-40B4-BE49-F238E27FC236}">
                      <a16:creationId xmlns:a16="http://schemas.microsoft.com/office/drawing/2014/main" id="{1512F987-EA73-E843-8BC2-09B21DED5637}"/>
                    </a:ext>
                  </a:extLst>
                </p:cNvPr>
                <p:cNvSpPr txBox="1">
                  <a:spLocks noRot="1" noChangeAspect="1" noMove="1" noResize="1" noEditPoints="1" noAdjustHandles="1" noChangeArrowheads="1" noChangeShapeType="1" noTextEdit="1"/>
                </p:cNvSpPr>
                <p:nvPr/>
              </p:nvSpPr>
              <p:spPr>
                <a:xfrm>
                  <a:off x="3118958" y="311754"/>
                  <a:ext cx="425309" cy="235898"/>
                </a:xfrm>
                <a:prstGeom prst="rect">
                  <a:avLst/>
                </a:prstGeom>
                <a:blipFill>
                  <a:blip r:embed="rId5"/>
                  <a:stretch>
                    <a:fillRect b="-5263"/>
                  </a:stretch>
                </a:blipFill>
              </p:spPr>
              <p:txBody>
                <a:bodyPr/>
                <a:lstStyle/>
                <a:p>
                  <a:r>
                    <a:rPr lang="en-CH">
                      <a:noFill/>
                    </a:rPr>
                    <a:t> </a:t>
                  </a:r>
                </a:p>
              </p:txBody>
            </p:sp>
          </mc:Fallback>
        </mc:AlternateContent>
        <p:cxnSp>
          <p:nvCxnSpPr>
            <p:cNvPr id="306" name="Straight Arrow Connector 305">
              <a:extLst>
                <a:ext uri="{FF2B5EF4-FFF2-40B4-BE49-F238E27FC236}">
                  <a16:creationId xmlns:a16="http://schemas.microsoft.com/office/drawing/2014/main" id="{567BD22C-BAB5-8741-8123-A121546FF8B2}"/>
                </a:ext>
              </a:extLst>
            </p:cNvPr>
            <p:cNvCxnSpPr>
              <a:cxnSpLocks/>
            </p:cNvCxnSpPr>
            <p:nvPr/>
          </p:nvCxnSpPr>
          <p:spPr>
            <a:xfrm flipV="1">
              <a:off x="400692" y="4068239"/>
              <a:ext cx="11539307" cy="0"/>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07" name="TextBox 306">
                  <a:extLst>
                    <a:ext uri="{FF2B5EF4-FFF2-40B4-BE49-F238E27FC236}">
                      <a16:creationId xmlns:a16="http://schemas.microsoft.com/office/drawing/2014/main" id="{A093180F-198A-2B40-882E-3F4C4EFF36E9}"/>
                    </a:ext>
                  </a:extLst>
                </p:cNvPr>
                <p:cNvSpPr txBox="1"/>
                <p:nvPr/>
              </p:nvSpPr>
              <p:spPr>
                <a:xfrm>
                  <a:off x="11009738" y="276510"/>
                  <a:ext cx="425309" cy="2358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933"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m:rPr>
                                <m:sty m:val="p"/>
                              </m:rP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T</m:t>
                            </m:r>
                          </m:e>
                          <m:sub>
                            <m:r>
                              <m:rPr>
                                <m:sty m:val="p"/>
                              </m:rP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VD</m:t>
                            </m:r>
                          </m:sub>
                        </m:sSub>
                      </m:oMath>
                    </m:oMathPara>
                  </a14:m>
                  <a:endParaRPr kumimoji="0" lang="en-US" sz="933"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307" name="TextBox 306">
                  <a:extLst>
                    <a:ext uri="{FF2B5EF4-FFF2-40B4-BE49-F238E27FC236}">
                      <a16:creationId xmlns:a16="http://schemas.microsoft.com/office/drawing/2014/main" id="{A093180F-198A-2B40-882E-3F4C4EFF36E9}"/>
                    </a:ext>
                  </a:extLst>
                </p:cNvPr>
                <p:cNvSpPr txBox="1">
                  <a:spLocks noRot="1" noChangeAspect="1" noMove="1" noResize="1" noEditPoints="1" noAdjustHandles="1" noChangeArrowheads="1" noChangeShapeType="1" noTextEdit="1"/>
                </p:cNvSpPr>
                <p:nvPr/>
              </p:nvSpPr>
              <p:spPr>
                <a:xfrm>
                  <a:off x="11009738" y="276510"/>
                  <a:ext cx="425309" cy="235898"/>
                </a:xfrm>
                <a:prstGeom prst="rect">
                  <a:avLst/>
                </a:prstGeom>
                <a:blipFill>
                  <a:blip r:embed="rId6"/>
                  <a:stretch>
                    <a:fillRect b="-5263"/>
                  </a:stretch>
                </a:blipFill>
              </p:spPr>
              <p:txBody>
                <a:bodyPr/>
                <a:lstStyle/>
                <a:p>
                  <a:r>
                    <a:rPr lang="en-CH">
                      <a:noFill/>
                    </a:rPr>
                    <a:t> </a:t>
                  </a:r>
                </a:p>
              </p:txBody>
            </p:sp>
          </mc:Fallback>
        </mc:AlternateContent>
        <p:grpSp>
          <p:nvGrpSpPr>
            <p:cNvPr id="308" name="Group 307">
              <a:extLst>
                <a:ext uri="{FF2B5EF4-FFF2-40B4-BE49-F238E27FC236}">
                  <a16:creationId xmlns:a16="http://schemas.microsoft.com/office/drawing/2014/main" id="{B3CE759E-9E93-E04A-8062-871A92F4D743}"/>
                </a:ext>
              </a:extLst>
            </p:cNvPr>
            <p:cNvGrpSpPr/>
            <p:nvPr/>
          </p:nvGrpSpPr>
          <p:grpSpPr>
            <a:xfrm>
              <a:off x="4735628" y="3935647"/>
              <a:ext cx="159124" cy="261621"/>
              <a:chOff x="1123950" y="5092700"/>
              <a:chExt cx="580822" cy="667778"/>
            </a:xfrm>
          </p:grpSpPr>
          <p:sp>
            <p:nvSpPr>
              <p:cNvPr id="309" name="Freeform 308">
                <a:extLst>
                  <a:ext uri="{FF2B5EF4-FFF2-40B4-BE49-F238E27FC236}">
                    <a16:creationId xmlns:a16="http://schemas.microsoft.com/office/drawing/2014/main" id="{5A2D63B5-A7FC-C64A-AC44-7E730E3793E1}"/>
                  </a:ext>
                </a:extLst>
              </p:cNvPr>
              <p:cNvSpPr/>
              <p:nvPr/>
            </p:nvSpPr>
            <p:spPr>
              <a:xfrm>
                <a:off x="1123950" y="5092700"/>
                <a:ext cx="355610" cy="660400"/>
              </a:xfrm>
              <a:custGeom>
                <a:avLst/>
                <a:gdLst>
                  <a:gd name="connsiteX0" fmla="*/ 0 w 355610"/>
                  <a:gd name="connsiteY0" fmla="*/ 0 h 660400"/>
                  <a:gd name="connsiteX1" fmla="*/ 355600 w 355610"/>
                  <a:gd name="connsiteY1" fmla="*/ 254000 h 660400"/>
                  <a:gd name="connsiteX2" fmla="*/ 12700 w 355610"/>
                  <a:gd name="connsiteY2" fmla="*/ 406400 h 660400"/>
                  <a:gd name="connsiteX3" fmla="*/ 247650 w 355610"/>
                  <a:gd name="connsiteY3" fmla="*/ 660400 h 660400"/>
                </a:gdLst>
                <a:ahLst/>
                <a:cxnLst>
                  <a:cxn ang="0">
                    <a:pos x="connsiteX0" y="connsiteY0"/>
                  </a:cxn>
                  <a:cxn ang="0">
                    <a:pos x="connsiteX1" y="connsiteY1"/>
                  </a:cxn>
                  <a:cxn ang="0">
                    <a:pos x="connsiteX2" y="connsiteY2"/>
                  </a:cxn>
                  <a:cxn ang="0">
                    <a:pos x="connsiteX3" y="connsiteY3"/>
                  </a:cxn>
                </a:cxnLst>
                <a:rect l="l" t="t" r="r" b="b"/>
                <a:pathLst>
                  <a:path w="355610" h="660400">
                    <a:moveTo>
                      <a:pt x="0" y="0"/>
                    </a:moveTo>
                    <a:cubicBezTo>
                      <a:pt x="176741" y="93133"/>
                      <a:pt x="353483" y="186267"/>
                      <a:pt x="355600" y="254000"/>
                    </a:cubicBezTo>
                    <a:cubicBezTo>
                      <a:pt x="357717" y="321733"/>
                      <a:pt x="30692" y="338667"/>
                      <a:pt x="12700" y="406400"/>
                    </a:cubicBezTo>
                    <a:cubicBezTo>
                      <a:pt x="-5292" y="474133"/>
                      <a:pt x="192617" y="614892"/>
                      <a:pt x="247650" y="660400"/>
                    </a:cubicBezTo>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sp>
            <p:nvSpPr>
              <p:cNvPr id="310" name="Freeform 309">
                <a:extLst>
                  <a:ext uri="{FF2B5EF4-FFF2-40B4-BE49-F238E27FC236}">
                    <a16:creationId xmlns:a16="http://schemas.microsoft.com/office/drawing/2014/main" id="{46A00189-CA04-0641-968E-9276A2A34A66}"/>
                  </a:ext>
                </a:extLst>
              </p:cNvPr>
              <p:cNvSpPr/>
              <p:nvPr/>
            </p:nvSpPr>
            <p:spPr>
              <a:xfrm>
                <a:off x="1349162" y="5100078"/>
                <a:ext cx="355610" cy="660400"/>
              </a:xfrm>
              <a:custGeom>
                <a:avLst/>
                <a:gdLst>
                  <a:gd name="connsiteX0" fmla="*/ 0 w 355610"/>
                  <a:gd name="connsiteY0" fmla="*/ 0 h 660400"/>
                  <a:gd name="connsiteX1" fmla="*/ 355600 w 355610"/>
                  <a:gd name="connsiteY1" fmla="*/ 254000 h 660400"/>
                  <a:gd name="connsiteX2" fmla="*/ 12700 w 355610"/>
                  <a:gd name="connsiteY2" fmla="*/ 406400 h 660400"/>
                  <a:gd name="connsiteX3" fmla="*/ 247650 w 355610"/>
                  <a:gd name="connsiteY3" fmla="*/ 660400 h 660400"/>
                </a:gdLst>
                <a:ahLst/>
                <a:cxnLst>
                  <a:cxn ang="0">
                    <a:pos x="connsiteX0" y="connsiteY0"/>
                  </a:cxn>
                  <a:cxn ang="0">
                    <a:pos x="connsiteX1" y="connsiteY1"/>
                  </a:cxn>
                  <a:cxn ang="0">
                    <a:pos x="connsiteX2" y="connsiteY2"/>
                  </a:cxn>
                  <a:cxn ang="0">
                    <a:pos x="connsiteX3" y="connsiteY3"/>
                  </a:cxn>
                </a:cxnLst>
                <a:rect l="l" t="t" r="r" b="b"/>
                <a:pathLst>
                  <a:path w="355610" h="660400">
                    <a:moveTo>
                      <a:pt x="0" y="0"/>
                    </a:moveTo>
                    <a:cubicBezTo>
                      <a:pt x="176741" y="93133"/>
                      <a:pt x="353483" y="186267"/>
                      <a:pt x="355600" y="254000"/>
                    </a:cubicBezTo>
                    <a:cubicBezTo>
                      <a:pt x="357717" y="321733"/>
                      <a:pt x="30692" y="338667"/>
                      <a:pt x="12700" y="406400"/>
                    </a:cubicBezTo>
                    <a:cubicBezTo>
                      <a:pt x="-5292" y="474133"/>
                      <a:pt x="192617" y="614892"/>
                      <a:pt x="247650" y="660400"/>
                    </a:cubicBezTo>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grpSp>
        <p:grpSp>
          <p:nvGrpSpPr>
            <p:cNvPr id="311" name="Group 310">
              <a:extLst>
                <a:ext uri="{FF2B5EF4-FFF2-40B4-BE49-F238E27FC236}">
                  <a16:creationId xmlns:a16="http://schemas.microsoft.com/office/drawing/2014/main" id="{D77E232C-1806-004E-8057-5BCB9BB16B4E}"/>
                </a:ext>
              </a:extLst>
            </p:cNvPr>
            <p:cNvGrpSpPr/>
            <p:nvPr/>
          </p:nvGrpSpPr>
          <p:grpSpPr>
            <a:xfrm>
              <a:off x="8462774" y="3939283"/>
              <a:ext cx="159124" cy="261621"/>
              <a:chOff x="1123950" y="5092700"/>
              <a:chExt cx="580822" cy="667778"/>
            </a:xfrm>
          </p:grpSpPr>
          <p:sp>
            <p:nvSpPr>
              <p:cNvPr id="312" name="Freeform 311">
                <a:extLst>
                  <a:ext uri="{FF2B5EF4-FFF2-40B4-BE49-F238E27FC236}">
                    <a16:creationId xmlns:a16="http://schemas.microsoft.com/office/drawing/2014/main" id="{1BB0310D-E2EE-AE44-939E-3778F0E7725F}"/>
                  </a:ext>
                </a:extLst>
              </p:cNvPr>
              <p:cNvSpPr/>
              <p:nvPr/>
            </p:nvSpPr>
            <p:spPr>
              <a:xfrm>
                <a:off x="1123950" y="5092700"/>
                <a:ext cx="355610" cy="660400"/>
              </a:xfrm>
              <a:custGeom>
                <a:avLst/>
                <a:gdLst>
                  <a:gd name="connsiteX0" fmla="*/ 0 w 355610"/>
                  <a:gd name="connsiteY0" fmla="*/ 0 h 660400"/>
                  <a:gd name="connsiteX1" fmla="*/ 355600 w 355610"/>
                  <a:gd name="connsiteY1" fmla="*/ 254000 h 660400"/>
                  <a:gd name="connsiteX2" fmla="*/ 12700 w 355610"/>
                  <a:gd name="connsiteY2" fmla="*/ 406400 h 660400"/>
                  <a:gd name="connsiteX3" fmla="*/ 247650 w 355610"/>
                  <a:gd name="connsiteY3" fmla="*/ 660400 h 660400"/>
                </a:gdLst>
                <a:ahLst/>
                <a:cxnLst>
                  <a:cxn ang="0">
                    <a:pos x="connsiteX0" y="connsiteY0"/>
                  </a:cxn>
                  <a:cxn ang="0">
                    <a:pos x="connsiteX1" y="connsiteY1"/>
                  </a:cxn>
                  <a:cxn ang="0">
                    <a:pos x="connsiteX2" y="connsiteY2"/>
                  </a:cxn>
                  <a:cxn ang="0">
                    <a:pos x="connsiteX3" y="connsiteY3"/>
                  </a:cxn>
                </a:cxnLst>
                <a:rect l="l" t="t" r="r" b="b"/>
                <a:pathLst>
                  <a:path w="355610" h="660400">
                    <a:moveTo>
                      <a:pt x="0" y="0"/>
                    </a:moveTo>
                    <a:cubicBezTo>
                      <a:pt x="176741" y="93133"/>
                      <a:pt x="353483" y="186267"/>
                      <a:pt x="355600" y="254000"/>
                    </a:cubicBezTo>
                    <a:cubicBezTo>
                      <a:pt x="357717" y="321733"/>
                      <a:pt x="30692" y="338667"/>
                      <a:pt x="12700" y="406400"/>
                    </a:cubicBezTo>
                    <a:cubicBezTo>
                      <a:pt x="-5292" y="474133"/>
                      <a:pt x="192617" y="614892"/>
                      <a:pt x="247650" y="660400"/>
                    </a:cubicBezTo>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sp>
            <p:nvSpPr>
              <p:cNvPr id="313" name="Freeform 312">
                <a:extLst>
                  <a:ext uri="{FF2B5EF4-FFF2-40B4-BE49-F238E27FC236}">
                    <a16:creationId xmlns:a16="http://schemas.microsoft.com/office/drawing/2014/main" id="{F8BAB608-C710-6644-B555-D6C75DCC5097}"/>
                  </a:ext>
                </a:extLst>
              </p:cNvPr>
              <p:cNvSpPr/>
              <p:nvPr/>
            </p:nvSpPr>
            <p:spPr>
              <a:xfrm>
                <a:off x="1349162" y="5100078"/>
                <a:ext cx="355610" cy="660400"/>
              </a:xfrm>
              <a:custGeom>
                <a:avLst/>
                <a:gdLst>
                  <a:gd name="connsiteX0" fmla="*/ 0 w 355610"/>
                  <a:gd name="connsiteY0" fmla="*/ 0 h 660400"/>
                  <a:gd name="connsiteX1" fmla="*/ 355600 w 355610"/>
                  <a:gd name="connsiteY1" fmla="*/ 254000 h 660400"/>
                  <a:gd name="connsiteX2" fmla="*/ 12700 w 355610"/>
                  <a:gd name="connsiteY2" fmla="*/ 406400 h 660400"/>
                  <a:gd name="connsiteX3" fmla="*/ 247650 w 355610"/>
                  <a:gd name="connsiteY3" fmla="*/ 660400 h 660400"/>
                </a:gdLst>
                <a:ahLst/>
                <a:cxnLst>
                  <a:cxn ang="0">
                    <a:pos x="connsiteX0" y="connsiteY0"/>
                  </a:cxn>
                  <a:cxn ang="0">
                    <a:pos x="connsiteX1" y="connsiteY1"/>
                  </a:cxn>
                  <a:cxn ang="0">
                    <a:pos x="connsiteX2" y="connsiteY2"/>
                  </a:cxn>
                  <a:cxn ang="0">
                    <a:pos x="connsiteX3" y="connsiteY3"/>
                  </a:cxn>
                </a:cxnLst>
                <a:rect l="l" t="t" r="r" b="b"/>
                <a:pathLst>
                  <a:path w="355610" h="660400">
                    <a:moveTo>
                      <a:pt x="0" y="0"/>
                    </a:moveTo>
                    <a:cubicBezTo>
                      <a:pt x="176741" y="93133"/>
                      <a:pt x="353483" y="186267"/>
                      <a:pt x="355600" y="254000"/>
                    </a:cubicBezTo>
                    <a:cubicBezTo>
                      <a:pt x="357717" y="321733"/>
                      <a:pt x="30692" y="338667"/>
                      <a:pt x="12700" y="406400"/>
                    </a:cubicBezTo>
                    <a:cubicBezTo>
                      <a:pt x="-5292" y="474133"/>
                      <a:pt x="192617" y="614892"/>
                      <a:pt x="247650" y="660400"/>
                    </a:cubicBezTo>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grpSp>
        <p:cxnSp>
          <p:nvCxnSpPr>
            <p:cNvPr id="314" name="Straight Arrow Connector 313">
              <a:extLst>
                <a:ext uri="{FF2B5EF4-FFF2-40B4-BE49-F238E27FC236}">
                  <a16:creationId xmlns:a16="http://schemas.microsoft.com/office/drawing/2014/main" id="{5B2328BC-262E-DA4B-979A-7BAF0DD79C44}"/>
                </a:ext>
              </a:extLst>
            </p:cNvPr>
            <p:cNvCxnSpPr>
              <a:cxnSpLocks/>
            </p:cNvCxnSpPr>
            <p:nvPr/>
          </p:nvCxnSpPr>
          <p:spPr>
            <a:xfrm flipV="1">
              <a:off x="3348223" y="4528799"/>
              <a:ext cx="4309254" cy="1"/>
            </a:xfrm>
            <a:prstGeom prst="straightConnector1">
              <a:avLst/>
            </a:prstGeom>
            <a:ln w="12700">
              <a:solidFill>
                <a:schemeClr val="tx1">
                  <a:lumMod val="50000"/>
                  <a:lumOff val="50000"/>
                </a:schemeClr>
              </a:solidFill>
              <a:prstDash val="solid"/>
              <a:headEnd type="triangle"/>
              <a:tailEnd type="triangle"/>
            </a:ln>
          </p:spPr>
          <p:style>
            <a:lnRef idx="2">
              <a:schemeClr val="accent1"/>
            </a:lnRef>
            <a:fillRef idx="0">
              <a:schemeClr val="accent1"/>
            </a:fillRef>
            <a:effectRef idx="1">
              <a:schemeClr val="accent1"/>
            </a:effectRef>
            <a:fontRef idx="minor">
              <a:schemeClr val="tx1"/>
            </a:fontRef>
          </p:style>
        </p:cxnSp>
        <p:sp>
          <p:nvSpPr>
            <p:cNvPr id="315" name="Right Brace 314">
              <a:extLst>
                <a:ext uri="{FF2B5EF4-FFF2-40B4-BE49-F238E27FC236}">
                  <a16:creationId xmlns:a16="http://schemas.microsoft.com/office/drawing/2014/main" id="{08E825A1-FACD-C448-8442-FA1880D9E8F6}"/>
                </a:ext>
              </a:extLst>
            </p:cNvPr>
            <p:cNvSpPr/>
            <p:nvPr/>
          </p:nvSpPr>
          <p:spPr>
            <a:xfrm rot="16200000" flipV="1">
              <a:off x="6867178" y="3287568"/>
              <a:ext cx="107975" cy="471571"/>
            </a:xfrm>
            <a:prstGeom prst="rightBrace">
              <a:avLst>
                <a:gd name="adj1" fmla="val 68439"/>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mc:AlternateContent xmlns:mc="http://schemas.openxmlformats.org/markup-compatibility/2006" xmlns:a14="http://schemas.microsoft.com/office/drawing/2010/main">
          <mc:Choice Requires="a14">
            <p:sp>
              <p:nvSpPr>
                <p:cNvPr id="316" name="TextBox 315">
                  <a:extLst>
                    <a:ext uri="{FF2B5EF4-FFF2-40B4-BE49-F238E27FC236}">
                      <a16:creationId xmlns:a16="http://schemas.microsoft.com/office/drawing/2014/main" id="{39FB64BD-D979-0F49-8BA4-31368F80F71E}"/>
                    </a:ext>
                  </a:extLst>
                </p:cNvPr>
                <p:cNvSpPr txBox="1"/>
                <p:nvPr/>
              </p:nvSpPr>
              <p:spPr>
                <a:xfrm>
                  <a:off x="6548197" y="3193243"/>
                  <a:ext cx="885371" cy="2358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933"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m:rPr>
                                <m:sty m:val="p"/>
                              </m:rP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T</m:t>
                            </m:r>
                          </m:e>
                          <m:sub>
                            <m:r>
                              <m:rPr>
                                <m:sty m:val="p"/>
                              </m:rP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RS</m:t>
                            </m:r>
                          </m:sub>
                        </m:sSub>
                        <m: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m:rPr>
                            <m:sty m:val="p"/>
                          </m:rP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gapped</m:t>
                        </m:r>
                        <m: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0" lang="en-US" sz="933"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316" name="TextBox 315">
                  <a:extLst>
                    <a:ext uri="{FF2B5EF4-FFF2-40B4-BE49-F238E27FC236}">
                      <a16:creationId xmlns:a16="http://schemas.microsoft.com/office/drawing/2014/main" id="{39FB64BD-D979-0F49-8BA4-31368F80F71E}"/>
                    </a:ext>
                  </a:extLst>
                </p:cNvPr>
                <p:cNvSpPr txBox="1">
                  <a:spLocks noRot="1" noChangeAspect="1" noMove="1" noResize="1" noEditPoints="1" noAdjustHandles="1" noChangeArrowheads="1" noChangeShapeType="1" noTextEdit="1"/>
                </p:cNvSpPr>
                <p:nvPr/>
              </p:nvSpPr>
              <p:spPr>
                <a:xfrm>
                  <a:off x="6548197" y="3193243"/>
                  <a:ext cx="885371" cy="235898"/>
                </a:xfrm>
                <a:prstGeom prst="rect">
                  <a:avLst/>
                </a:prstGeom>
                <a:blipFill>
                  <a:blip r:embed="rId7"/>
                  <a:stretch>
                    <a:fillRect b="-5263"/>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317" name="TextBox 316">
                  <a:extLst>
                    <a:ext uri="{FF2B5EF4-FFF2-40B4-BE49-F238E27FC236}">
                      <a16:creationId xmlns:a16="http://schemas.microsoft.com/office/drawing/2014/main" id="{622E2519-0D34-3547-BF6B-EADA73647381}"/>
                    </a:ext>
                  </a:extLst>
                </p:cNvPr>
                <p:cNvSpPr txBox="1"/>
                <p:nvPr/>
              </p:nvSpPr>
              <p:spPr>
                <a:xfrm>
                  <a:off x="3278305" y="4085598"/>
                  <a:ext cx="506613" cy="2358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9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m:rPr>
                                <m:sty m:val="p"/>
                              </m:rPr>
                              <a:rPr kumimoji="0" lang="en-US"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TP</m:t>
                            </m:r>
                            <m:r>
                              <a:rPr kumimoji="0" lang="en-US" sz="9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𝑅</m:t>
                            </m:r>
                          </m:e>
                          <m:sub>
                            <m:r>
                              <a:rPr kumimoji="0" lang="en-US"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0</m:t>
                            </m:r>
                          </m:sub>
                        </m:sSub>
                      </m:oMath>
                    </m:oMathPara>
                  </a14:m>
                  <a:endParaRPr kumimoji="0" lang="en-US" sz="9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317" name="TextBox 316">
                  <a:extLst>
                    <a:ext uri="{FF2B5EF4-FFF2-40B4-BE49-F238E27FC236}">
                      <a16:creationId xmlns:a16="http://schemas.microsoft.com/office/drawing/2014/main" id="{622E2519-0D34-3547-BF6B-EADA73647381}"/>
                    </a:ext>
                  </a:extLst>
                </p:cNvPr>
                <p:cNvSpPr txBox="1">
                  <a:spLocks noRot="1" noChangeAspect="1" noMove="1" noResize="1" noEditPoints="1" noAdjustHandles="1" noChangeArrowheads="1" noChangeShapeType="1" noTextEdit="1"/>
                </p:cNvSpPr>
                <p:nvPr/>
              </p:nvSpPr>
              <p:spPr>
                <a:xfrm>
                  <a:off x="3278305" y="4085598"/>
                  <a:ext cx="506613" cy="235898"/>
                </a:xfrm>
                <a:prstGeom prst="rect">
                  <a:avLst/>
                </a:prstGeom>
                <a:blipFill>
                  <a:blip r:embed="rId8"/>
                  <a:stretch>
                    <a:fillRect/>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318" name="TextBox 317">
                  <a:extLst>
                    <a:ext uri="{FF2B5EF4-FFF2-40B4-BE49-F238E27FC236}">
                      <a16:creationId xmlns:a16="http://schemas.microsoft.com/office/drawing/2014/main" id="{1569B71A-DF8A-7A4B-B1CF-5398423D0C9A}"/>
                    </a:ext>
                  </a:extLst>
                </p:cNvPr>
                <p:cNvSpPr txBox="1"/>
                <p:nvPr/>
              </p:nvSpPr>
              <p:spPr>
                <a:xfrm>
                  <a:off x="6578758" y="4078770"/>
                  <a:ext cx="486095" cy="24955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9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m:rPr>
                                <m:sty m:val="p"/>
                              </m:rPr>
                              <a:rPr kumimoji="0" lang="en-US"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TP</m:t>
                            </m:r>
                            <m:r>
                              <a:rPr kumimoji="0" lang="en-US" sz="9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𝑅</m:t>
                            </m:r>
                          </m:e>
                          <m:sub>
                            <m:r>
                              <m:rPr>
                                <m:sty m:val="p"/>
                              </m:rPr>
                              <a:rPr kumimoji="0" lang="en-US"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j</m:t>
                            </m:r>
                          </m:sub>
                        </m:sSub>
                      </m:oMath>
                    </m:oMathPara>
                  </a14:m>
                  <a:endParaRPr kumimoji="0" lang="en-US" sz="9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318" name="TextBox 317">
                  <a:extLst>
                    <a:ext uri="{FF2B5EF4-FFF2-40B4-BE49-F238E27FC236}">
                      <a16:creationId xmlns:a16="http://schemas.microsoft.com/office/drawing/2014/main" id="{1569B71A-DF8A-7A4B-B1CF-5398423D0C9A}"/>
                    </a:ext>
                  </a:extLst>
                </p:cNvPr>
                <p:cNvSpPr txBox="1">
                  <a:spLocks noRot="1" noChangeAspect="1" noMove="1" noResize="1" noEditPoints="1" noAdjustHandles="1" noChangeArrowheads="1" noChangeShapeType="1" noTextEdit="1"/>
                </p:cNvSpPr>
                <p:nvPr/>
              </p:nvSpPr>
              <p:spPr>
                <a:xfrm>
                  <a:off x="6578758" y="4078770"/>
                  <a:ext cx="486095" cy="249555"/>
                </a:xfrm>
                <a:prstGeom prst="rect">
                  <a:avLst/>
                </a:prstGeom>
                <a:blipFill>
                  <a:blip r:embed="rId9"/>
                  <a:stretch>
                    <a:fillRect/>
                  </a:stretch>
                </a:blipFill>
              </p:spPr>
              <p:txBody>
                <a:bodyPr/>
                <a:lstStyle/>
                <a:p>
                  <a:r>
                    <a:rPr lang="en-CH">
                      <a:noFill/>
                    </a:rPr>
                    <a:t> </a:t>
                  </a:r>
                </a:p>
              </p:txBody>
            </p:sp>
          </mc:Fallback>
        </mc:AlternateContent>
        <p:cxnSp>
          <p:nvCxnSpPr>
            <p:cNvPr id="319" name="Straight Arrow Connector 318">
              <a:extLst>
                <a:ext uri="{FF2B5EF4-FFF2-40B4-BE49-F238E27FC236}">
                  <a16:creationId xmlns:a16="http://schemas.microsoft.com/office/drawing/2014/main" id="{82A895DC-4112-6A41-8181-F76A94683A69}"/>
                </a:ext>
              </a:extLst>
            </p:cNvPr>
            <p:cNvCxnSpPr/>
            <p:nvPr/>
          </p:nvCxnSpPr>
          <p:spPr>
            <a:xfrm>
              <a:off x="9579842" y="4528800"/>
              <a:ext cx="1643208" cy="0"/>
            </a:xfrm>
            <a:prstGeom prst="straightConnector1">
              <a:avLst/>
            </a:prstGeom>
            <a:ln w="12700">
              <a:solidFill>
                <a:schemeClr val="tx1">
                  <a:lumMod val="50000"/>
                  <a:lumOff val="50000"/>
                </a:schemeClr>
              </a:solidFill>
              <a:prstDash val="solid"/>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20" name="Straight Arrow Connector 319">
              <a:extLst>
                <a:ext uri="{FF2B5EF4-FFF2-40B4-BE49-F238E27FC236}">
                  <a16:creationId xmlns:a16="http://schemas.microsoft.com/office/drawing/2014/main" id="{7AE8F169-817A-8F48-A97D-28241E31D09D}"/>
                </a:ext>
              </a:extLst>
            </p:cNvPr>
            <p:cNvCxnSpPr>
              <a:cxnSpLocks/>
            </p:cNvCxnSpPr>
            <p:nvPr/>
          </p:nvCxnSpPr>
          <p:spPr>
            <a:xfrm flipV="1">
              <a:off x="1619886" y="4528263"/>
              <a:ext cx="1720177" cy="537"/>
            </a:xfrm>
            <a:prstGeom prst="straightConnector1">
              <a:avLst/>
            </a:prstGeom>
            <a:ln w="12700">
              <a:solidFill>
                <a:schemeClr val="tx1">
                  <a:lumMod val="50000"/>
                  <a:lumOff val="50000"/>
                </a:schemeClr>
              </a:solidFill>
              <a:prstDash val="solid"/>
              <a:headEnd type="triangle"/>
              <a:tailEnd type="triangle"/>
            </a:ln>
          </p:spPr>
          <p:style>
            <a:lnRef idx="2">
              <a:schemeClr val="accent1"/>
            </a:lnRef>
            <a:fillRef idx="0">
              <a:schemeClr val="accent1"/>
            </a:fillRef>
            <a:effectRef idx="1">
              <a:schemeClr val="accent1"/>
            </a:effectRef>
            <a:fontRef idx="minor">
              <a:schemeClr val="tx1"/>
            </a:fontRef>
          </p:style>
        </p:cxnSp>
        <p:sp>
          <p:nvSpPr>
            <p:cNvPr id="321" name="TextBox 320">
              <a:extLst>
                <a:ext uri="{FF2B5EF4-FFF2-40B4-BE49-F238E27FC236}">
                  <a16:creationId xmlns:a16="http://schemas.microsoft.com/office/drawing/2014/main" id="{8003DF4E-FF3D-EB43-999F-7F79E62AB17B}"/>
                </a:ext>
              </a:extLst>
            </p:cNvPr>
            <p:cNvSpPr txBox="1"/>
            <p:nvPr/>
          </p:nvSpPr>
          <p:spPr>
            <a:xfrm>
              <a:off x="1618414" y="4285602"/>
              <a:ext cx="1720178"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nsolas" panose="020B0609020204030204" pitchFamily="49" charset="0"/>
                </a:rPr>
                <a:t>TR</a:t>
              </a:r>
              <a:r>
                <a:rPr kumimoji="0" lang="en-US" sz="900" b="0" i="0" u="none" strike="noStrike" kern="1200" cap="none" spc="0" normalizeH="0" baseline="-25000" noProof="0" dirty="0">
                  <a:ln>
                    <a:noFill/>
                  </a:ln>
                  <a:solidFill>
                    <a:prstClr val="black"/>
                  </a:solidFill>
                  <a:effectLst/>
                  <a:uLnTx/>
                  <a:uFillTx/>
                  <a:latin typeface="Cambria Math" panose="02040503050406030204" pitchFamily="18" charset="0"/>
                  <a:ea typeface="Cambria Math" panose="02040503050406030204" pitchFamily="18" charset="0"/>
                  <a:cs typeface="Consolas" panose="020B0609020204030204" pitchFamily="49" charset="0"/>
                </a:rPr>
                <a:t>OFFSET</a:t>
              </a:r>
            </a:p>
          </p:txBody>
        </p:sp>
        <p:sp>
          <p:nvSpPr>
            <p:cNvPr id="322" name="Rectangle 321">
              <a:extLst>
                <a:ext uri="{FF2B5EF4-FFF2-40B4-BE49-F238E27FC236}">
                  <a16:creationId xmlns:a16="http://schemas.microsoft.com/office/drawing/2014/main" id="{E7B71033-BD7E-AF42-8F64-6E75AC701871}"/>
                </a:ext>
              </a:extLst>
            </p:cNvPr>
            <p:cNvSpPr/>
            <p:nvPr/>
          </p:nvSpPr>
          <p:spPr>
            <a:xfrm>
              <a:off x="2765835" y="1522415"/>
              <a:ext cx="94827" cy="4538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sp>
          <p:nvSpPr>
            <p:cNvPr id="323" name="Rectangle 322">
              <a:extLst>
                <a:ext uri="{FF2B5EF4-FFF2-40B4-BE49-F238E27FC236}">
                  <a16:creationId xmlns:a16="http://schemas.microsoft.com/office/drawing/2014/main" id="{6D96AC82-FFE3-9242-A1D6-A7181E2D11C9}"/>
                </a:ext>
              </a:extLst>
            </p:cNvPr>
            <p:cNvSpPr/>
            <p:nvPr/>
          </p:nvSpPr>
          <p:spPr>
            <a:xfrm>
              <a:off x="3734333" y="1522415"/>
              <a:ext cx="94827" cy="4538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sp>
          <p:nvSpPr>
            <p:cNvPr id="324" name="Rectangle 323">
              <a:extLst>
                <a:ext uri="{FF2B5EF4-FFF2-40B4-BE49-F238E27FC236}">
                  <a16:creationId xmlns:a16="http://schemas.microsoft.com/office/drawing/2014/main" id="{718F6FF5-1BC9-BF4C-81DB-95E83A6D5D97}"/>
                </a:ext>
              </a:extLst>
            </p:cNvPr>
            <p:cNvSpPr/>
            <p:nvPr/>
          </p:nvSpPr>
          <p:spPr>
            <a:xfrm>
              <a:off x="2281586" y="1522415"/>
              <a:ext cx="94827" cy="4538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sp>
          <p:nvSpPr>
            <p:cNvPr id="325" name="Rectangle 324">
              <a:extLst>
                <a:ext uri="{FF2B5EF4-FFF2-40B4-BE49-F238E27FC236}">
                  <a16:creationId xmlns:a16="http://schemas.microsoft.com/office/drawing/2014/main" id="{8BF1F99A-F2D7-4B4A-98AE-B2046218B4F4}"/>
                </a:ext>
              </a:extLst>
            </p:cNvPr>
            <p:cNvSpPr/>
            <p:nvPr/>
          </p:nvSpPr>
          <p:spPr>
            <a:xfrm>
              <a:off x="3250084" y="1522415"/>
              <a:ext cx="94827" cy="4538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sp>
          <p:nvSpPr>
            <p:cNvPr id="326" name="TextBox 325">
              <a:extLst>
                <a:ext uri="{FF2B5EF4-FFF2-40B4-BE49-F238E27FC236}">
                  <a16:creationId xmlns:a16="http://schemas.microsoft.com/office/drawing/2014/main" id="{7D824BFE-84BC-6942-8895-49ED48B1CC90}"/>
                </a:ext>
              </a:extLst>
            </p:cNvPr>
            <p:cNvSpPr txBox="1"/>
            <p:nvPr/>
          </p:nvSpPr>
          <p:spPr>
            <a:xfrm>
              <a:off x="11673264" y="1954147"/>
              <a:ext cx="235962"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t</a:t>
              </a:r>
              <a:endParaRPr kumimoji="0" lang="en-GB" sz="1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p:grpSp>
          <p:nvGrpSpPr>
            <p:cNvPr id="327" name="Group 326">
              <a:extLst>
                <a:ext uri="{FF2B5EF4-FFF2-40B4-BE49-F238E27FC236}">
                  <a16:creationId xmlns:a16="http://schemas.microsoft.com/office/drawing/2014/main" id="{7E052279-B27E-5A4D-8B3D-A2AF8BD75A47}"/>
                </a:ext>
              </a:extLst>
            </p:cNvPr>
            <p:cNvGrpSpPr/>
            <p:nvPr/>
          </p:nvGrpSpPr>
          <p:grpSpPr>
            <a:xfrm>
              <a:off x="4735628" y="1857479"/>
              <a:ext cx="159124" cy="261621"/>
              <a:chOff x="1123950" y="5092700"/>
              <a:chExt cx="580822" cy="667778"/>
            </a:xfrm>
          </p:grpSpPr>
          <p:sp>
            <p:nvSpPr>
              <p:cNvPr id="328" name="Freeform 327">
                <a:extLst>
                  <a:ext uri="{FF2B5EF4-FFF2-40B4-BE49-F238E27FC236}">
                    <a16:creationId xmlns:a16="http://schemas.microsoft.com/office/drawing/2014/main" id="{9FD254A3-E3FB-A141-8B63-A02342E57835}"/>
                  </a:ext>
                </a:extLst>
              </p:cNvPr>
              <p:cNvSpPr/>
              <p:nvPr/>
            </p:nvSpPr>
            <p:spPr>
              <a:xfrm>
                <a:off x="1123950" y="5092700"/>
                <a:ext cx="355610" cy="660400"/>
              </a:xfrm>
              <a:custGeom>
                <a:avLst/>
                <a:gdLst>
                  <a:gd name="connsiteX0" fmla="*/ 0 w 355610"/>
                  <a:gd name="connsiteY0" fmla="*/ 0 h 660400"/>
                  <a:gd name="connsiteX1" fmla="*/ 355600 w 355610"/>
                  <a:gd name="connsiteY1" fmla="*/ 254000 h 660400"/>
                  <a:gd name="connsiteX2" fmla="*/ 12700 w 355610"/>
                  <a:gd name="connsiteY2" fmla="*/ 406400 h 660400"/>
                  <a:gd name="connsiteX3" fmla="*/ 247650 w 355610"/>
                  <a:gd name="connsiteY3" fmla="*/ 660400 h 660400"/>
                </a:gdLst>
                <a:ahLst/>
                <a:cxnLst>
                  <a:cxn ang="0">
                    <a:pos x="connsiteX0" y="connsiteY0"/>
                  </a:cxn>
                  <a:cxn ang="0">
                    <a:pos x="connsiteX1" y="connsiteY1"/>
                  </a:cxn>
                  <a:cxn ang="0">
                    <a:pos x="connsiteX2" y="connsiteY2"/>
                  </a:cxn>
                  <a:cxn ang="0">
                    <a:pos x="connsiteX3" y="connsiteY3"/>
                  </a:cxn>
                </a:cxnLst>
                <a:rect l="l" t="t" r="r" b="b"/>
                <a:pathLst>
                  <a:path w="355610" h="660400">
                    <a:moveTo>
                      <a:pt x="0" y="0"/>
                    </a:moveTo>
                    <a:cubicBezTo>
                      <a:pt x="176741" y="93133"/>
                      <a:pt x="353483" y="186267"/>
                      <a:pt x="355600" y="254000"/>
                    </a:cubicBezTo>
                    <a:cubicBezTo>
                      <a:pt x="357717" y="321733"/>
                      <a:pt x="30692" y="338667"/>
                      <a:pt x="12700" y="406400"/>
                    </a:cubicBezTo>
                    <a:cubicBezTo>
                      <a:pt x="-5292" y="474133"/>
                      <a:pt x="192617" y="614892"/>
                      <a:pt x="247650" y="660400"/>
                    </a:cubicBezTo>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sp>
            <p:nvSpPr>
              <p:cNvPr id="329" name="Freeform 328">
                <a:extLst>
                  <a:ext uri="{FF2B5EF4-FFF2-40B4-BE49-F238E27FC236}">
                    <a16:creationId xmlns:a16="http://schemas.microsoft.com/office/drawing/2014/main" id="{869FB829-51D9-6E44-B4EA-4131C006AB40}"/>
                  </a:ext>
                </a:extLst>
              </p:cNvPr>
              <p:cNvSpPr/>
              <p:nvPr/>
            </p:nvSpPr>
            <p:spPr>
              <a:xfrm>
                <a:off x="1349162" y="5100078"/>
                <a:ext cx="355610" cy="660400"/>
              </a:xfrm>
              <a:custGeom>
                <a:avLst/>
                <a:gdLst>
                  <a:gd name="connsiteX0" fmla="*/ 0 w 355610"/>
                  <a:gd name="connsiteY0" fmla="*/ 0 h 660400"/>
                  <a:gd name="connsiteX1" fmla="*/ 355600 w 355610"/>
                  <a:gd name="connsiteY1" fmla="*/ 254000 h 660400"/>
                  <a:gd name="connsiteX2" fmla="*/ 12700 w 355610"/>
                  <a:gd name="connsiteY2" fmla="*/ 406400 h 660400"/>
                  <a:gd name="connsiteX3" fmla="*/ 247650 w 355610"/>
                  <a:gd name="connsiteY3" fmla="*/ 660400 h 660400"/>
                </a:gdLst>
                <a:ahLst/>
                <a:cxnLst>
                  <a:cxn ang="0">
                    <a:pos x="connsiteX0" y="connsiteY0"/>
                  </a:cxn>
                  <a:cxn ang="0">
                    <a:pos x="connsiteX1" y="connsiteY1"/>
                  </a:cxn>
                  <a:cxn ang="0">
                    <a:pos x="connsiteX2" y="connsiteY2"/>
                  </a:cxn>
                  <a:cxn ang="0">
                    <a:pos x="connsiteX3" y="connsiteY3"/>
                  </a:cxn>
                </a:cxnLst>
                <a:rect l="l" t="t" r="r" b="b"/>
                <a:pathLst>
                  <a:path w="355610" h="660400">
                    <a:moveTo>
                      <a:pt x="0" y="0"/>
                    </a:moveTo>
                    <a:cubicBezTo>
                      <a:pt x="176741" y="93133"/>
                      <a:pt x="353483" y="186267"/>
                      <a:pt x="355600" y="254000"/>
                    </a:cubicBezTo>
                    <a:cubicBezTo>
                      <a:pt x="357717" y="321733"/>
                      <a:pt x="30692" y="338667"/>
                      <a:pt x="12700" y="406400"/>
                    </a:cubicBezTo>
                    <a:cubicBezTo>
                      <a:pt x="-5292" y="474133"/>
                      <a:pt x="192617" y="614892"/>
                      <a:pt x="247650" y="660400"/>
                    </a:cubicBezTo>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grpSp>
        <p:grpSp>
          <p:nvGrpSpPr>
            <p:cNvPr id="330" name="Group 329">
              <a:extLst>
                <a:ext uri="{FF2B5EF4-FFF2-40B4-BE49-F238E27FC236}">
                  <a16:creationId xmlns:a16="http://schemas.microsoft.com/office/drawing/2014/main" id="{439A1285-B1CD-754C-A64E-43F24D10AC80}"/>
                </a:ext>
              </a:extLst>
            </p:cNvPr>
            <p:cNvGrpSpPr/>
            <p:nvPr/>
          </p:nvGrpSpPr>
          <p:grpSpPr>
            <a:xfrm>
              <a:off x="8462774" y="1848760"/>
              <a:ext cx="159124" cy="261621"/>
              <a:chOff x="1123950" y="5092700"/>
              <a:chExt cx="580822" cy="667778"/>
            </a:xfrm>
          </p:grpSpPr>
          <p:sp>
            <p:nvSpPr>
              <p:cNvPr id="331" name="Freeform 330">
                <a:extLst>
                  <a:ext uri="{FF2B5EF4-FFF2-40B4-BE49-F238E27FC236}">
                    <a16:creationId xmlns:a16="http://schemas.microsoft.com/office/drawing/2014/main" id="{BEDBB97E-D357-D742-B876-287739CE0165}"/>
                  </a:ext>
                </a:extLst>
              </p:cNvPr>
              <p:cNvSpPr/>
              <p:nvPr/>
            </p:nvSpPr>
            <p:spPr>
              <a:xfrm>
                <a:off x="1123950" y="5092700"/>
                <a:ext cx="355610" cy="660400"/>
              </a:xfrm>
              <a:custGeom>
                <a:avLst/>
                <a:gdLst>
                  <a:gd name="connsiteX0" fmla="*/ 0 w 355610"/>
                  <a:gd name="connsiteY0" fmla="*/ 0 h 660400"/>
                  <a:gd name="connsiteX1" fmla="*/ 355600 w 355610"/>
                  <a:gd name="connsiteY1" fmla="*/ 254000 h 660400"/>
                  <a:gd name="connsiteX2" fmla="*/ 12700 w 355610"/>
                  <a:gd name="connsiteY2" fmla="*/ 406400 h 660400"/>
                  <a:gd name="connsiteX3" fmla="*/ 247650 w 355610"/>
                  <a:gd name="connsiteY3" fmla="*/ 660400 h 660400"/>
                </a:gdLst>
                <a:ahLst/>
                <a:cxnLst>
                  <a:cxn ang="0">
                    <a:pos x="connsiteX0" y="connsiteY0"/>
                  </a:cxn>
                  <a:cxn ang="0">
                    <a:pos x="connsiteX1" y="connsiteY1"/>
                  </a:cxn>
                  <a:cxn ang="0">
                    <a:pos x="connsiteX2" y="connsiteY2"/>
                  </a:cxn>
                  <a:cxn ang="0">
                    <a:pos x="connsiteX3" y="connsiteY3"/>
                  </a:cxn>
                </a:cxnLst>
                <a:rect l="l" t="t" r="r" b="b"/>
                <a:pathLst>
                  <a:path w="355610" h="660400">
                    <a:moveTo>
                      <a:pt x="0" y="0"/>
                    </a:moveTo>
                    <a:cubicBezTo>
                      <a:pt x="176741" y="93133"/>
                      <a:pt x="353483" y="186267"/>
                      <a:pt x="355600" y="254000"/>
                    </a:cubicBezTo>
                    <a:cubicBezTo>
                      <a:pt x="357717" y="321733"/>
                      <a:pt x="30692" y="338667"/>
                      <a:pt x="12700" y="406400"/>
                    </a:cubicBezTo>
                    <a:cubicBezTo>
                      <a:pt x="-5292" y="474133"/>
                      <a:pt x="192617" y="614892"/>
                      <a:pt x="247650" y="660400"/>
                    </a:cubicBezTo>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sp>
            <p:nvSpPr>
              <p:cNvPr id="332" name="Freeform 331">
                <a:extLst>
                  <a:ext uri="{FF2B5EF4-FFF2-40B4-BE49-F238E27FC236}">
                    <a16:creationId xmlns:a16="http://schemas.microsoft.com/office/drawing/2014/main" id="{BD825A89-7850-DF44-A403-128C5D16FC9D}"/>
                  </a:ext>
                </a:extLst>
              </p:cNvPr>
              <p:cNvSpPr/>
              <p:nvPr/>
            </p:nvSpPr>
            <p:spPr>
              <a:xfrm>
                <a:off x="1349162" y="5100078"/>
                <a:ext cx="355610" cy="660400"/>
              </a:xfrm>
              <a:custGeom>
                <a:avLst/>
                <a:gdLst>
                  <a:gd name="connsiteX0" fmla="*/ 0 w 355610"/>
                  <a:gd name="connsiteY0" fmla="*/ 0 h 660400"/>
                  <a:gd name="connsiteX1" fmla="*/ 355600 w 355610"/>
                  <a:gd name="connsiteY1" fmla="*/ 254000 h 660400"/>
                  <a:gd name="connsiteX2" fmla="*/ 12700 w 355610"/>
                  <a:gd name="connsiteY2" fmla="*/ 406400 h 660400"/>
                  <a:gd name="connsiteX3" fmla="*/ 247650 w 355610"/>
                  <a:gd name="connsiteY3" fmla="*/ 660400 h 660400"/>
                </a:gdLst>
                <a:ahLst/>
                <a:cxnLst>
                  <a:cxn ang="0">
                    <a:pos x="connsiteX0" y="connsiteY0"/>
                  </a:cxn>
                  <a:cxn ang="0">
                    <a:pos x="connsiteX1" y="connsiteY1"/>
                  </a:cxn>
                  <a:cxn ang="0">
                    <a:pos x="connsiteX2" y="connsiteY2"/>
                  </a:cxn>
                  <a:cxn ang="0">
                    <a:pos x="connsiteX3" y="connsiteY3"/>
                  </a:cxn>
                </a:cxnLst>
                <a:rect l="l" t="t" r="r" b="b"/>
                <a:pathLst>
                  <a:path w="355610" h="660400">
                    <a:moveTo>
                      <a:pt x="0" y="0"/>
                    </a:moveTo>
                    <a:cubicBezTo>
                      <a:pt x="176741" y="93133"/>
                      <a:pt x="353483" y="186267"/>
                      <a:pt x="355600" y="254000"/>
                    </a:cubicBezTo>
                    <a:cubicBezTo>
                      <a:pt x="357717" y="321733"/>
                      <a:pt x="30692" y="338667"/>
                      <a:pt x="12700" y="406400"/>
                    </a:cubicBezTo>
                    <a:cubicBezTo>
                      <a:pt x="-5292" y="474133"/>
                      <a:pt x="192617" y="614892"/>
                      <a:pt x="247650" y="660400"/>
                    </a:cubicBezTo>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grpSp>
        <p:cxnSp>
          <p:nvCxnSpPr>
            <p:cNvPr id="333" name="Straight Arrow Connector 332">
              <a:extLst>
                <a:ext uri="{FF2B5EF4-FFF2-40B4-BE49-F238E27FC236}">
                  <a16:creationId xmlns:a16="http://schemas.microsoft.com/office/drawing/2014/main" id="{C0A1BB46-0B16-FC46-8485-B0AB287A1AA1}"/>
                </a:ext>
              </a:extLst>
            </p:cNvPr>
            <p:cNvCxnSpPr>
              <a:cxnSpLocks/>
            </p:cNvCxnSpPr>
            <p:nvPr/>
          </p:nvCxnSpPr>
          <p:spPr>
            <a:xfrm>
              <a:off x="1605213" y="1035390"/>
              <a:ext cx="678680" cy="0"/>
            </a:xfrm>
            <a:prstGeom prst="straightConnector1">
              <a:avLst/>
            </a:prstGeom>
            <a:ln w="12700">
              <a:solidFill>
                <a:schemeClr val="tx1">
                  <a:lumMod val="50000"/>
                  <a:lumOff val="50000"/>
                </a:schemeClr>
              </a:solidFill>
              <a:prstDash val="solid"/>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34" name="TextBox 333">
                  <a:extLst>
                    <a:ext uri="{FF2B5EF4-FFF2-40B4-BE49-F238E27FC236}">
                      <a16:creationId xmlns:a16="http://schemas.microsoft.com/office/drawing/2014/main" id="{17E72D67-D827-3742-849B-2A27B39D3505}"/>
                    </a:ext>
                  </a:extLst>
                </p:cNvPr>
                <p:cNvSpPr txBox="1"/>
                <p:nvPr/>
              </p:nvSpPr>
              <p:spPr>
                <a:xfrm>
                  <a:off x="2214535" y="1984878"/>
                  <a:ext cx="507062" cy="2358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9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m:rPr>
                                <m:sty m:val="p"/>
                              </m:rPr>
                              <a:rPr kumimoji="0" lang="en-US"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TP</m:t>
                            </m:r>
                            <m:r>
                              <a:rPr kumimoji="0" lang="de-CH" sz="9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𝐴</m:t>
                            </m:r>
                          </m:e>
                          <m:sub>
                            <m:r>
                              <a:rPr kumimoji="0" lang="en-US"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0</m:t>
                            </m:r>
                          </m:sub>
                        </m:sSub>
                      </m:oMath>
                    </m:oMathPara>
                  </a14:m>
                  <a:endParaRPr kumimoji="0" lang="en-US" sz="9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334" name="TextBox 333">
                  <a:extLst>
                    <a:ext uri="{FF2B5EF4-FFF2-40B4-BE49-F238E27FC236}">
                      <a16:creationId xmlns:a16="http://schemas.microsoft.com/office/drawing/2014/main" id="{17E72D67-D827-3742-849B-2A27B39D3505}"/>
                    </a:ext>
                  </a:extLst>
                </p:cNvPr>
                <p:cNvSpPr txBox="1">
                  <a:spLocks noRot="1" noChangeAspect="1" noMove="1" noResize="1" noEditPoints="1" noAdjustHandles="1" noChangeArrowheads="1" noChangeShapeType="1" noTextEdit="1"/>
                </p:cNvSpPr>
                <p:nvPr/>
              </p:nvSpPr>
              <p:spPr>
                <a:xfrm>
                  <a:off x="2214535" y="1984878"/>
                  <a:ext cx="507062" cy="235898"/>
                </a:xfrm>
                <a:prstGeom prst="rect">
                  <a:avLst/>
                </a:prstGeom>
                <a:blipFill>
                  <a:blip r:embed="rId10"/>
                  <a:stretch>
                    <a:fillRect/>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335" name="TextBox 334">
                  <a:extLst>
                    <a:ext uri="{FF2B5EF4-FFF2-40B4-BE49-F238E27FC236}">
                      <a16:creationId xmlns:a16="http://schemas.microsoft.com/office/drawing/2014/main" id="{74A11BEC-7A19-194E-8C38-53DCDCF9BC9C}"/>
                    </a:ext>
                  </a:extLst>
                </p:cNvPr>
                <p:cNvSpPr txBox="1"/>
                <p:nvPr/>
              </p:nvSpPr>
              <p:spPr>
                <a:xfrm>
                  <a:off x="5458562" y="1984878"/>
                  <a:ext cx="483017" cy="24955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9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m:rPr>
                                <m:sty m:val="p"/>
                              </m:rPr>
                              <a:rPr kumimoji="0" lang="en-US"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TP</m:t>
                            </m:r>
                            <m:r>
                              <a:rPr kumimoji="0" lang="de-CH" sz="9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𝐴</m:t>
                            </m:r>
                          </m:e>
                          <m:sub>
                            <m:r>
                              <m:rPr>
                                <m:sty m:val="p"/>
                              </m:rPr>
                              <a:rPr kumimoji="0" lang="en-US"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j</m:t>
                            </m:r>
                          </m:sub>
                        </m:sSub>
                      </m:oMath>
                    </m:oMathPara>
                  </a14:m>
                  <a:endParaRPr kumimoji="0" lang="en-US" sz="9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335" name="TextBox 334">
                  <a:extLst>
                    <a:ext uri="{FF2B5EF4-FFF2-40B4-BE49-F238E27FC236}">
                      <a16:creationId xmlns:a16="http://schemas.microsoft.com/office/drawing/2014/main" id="{74A11BEC-7A19-194E-8C38-53DCDCF9BC9C}"/>
                    </a:ext>
                  </a:extLst>
                </p:cNvPr>
                <p:cNvSpPr txBox="1">
                  <a:spLocks noRot="1" noChangeAspect="1" noMove="1" noResize="1" noEditPoints="1" noAdjustHandles="1" noChangeArrowheads="1" noChangeShapeType="1" noTextEdit="1"/>
                </p:cNvSpPr>
                <p:nvPr/>
              </p:nvSpPr>
              <p:spPr>
                <a:xfrm>
                  <a:off x="5458562" y="1984878"/>
                  <a:ext cx="483017" cy="249555"/>
                </a:xfrm>
                <a:prstGeom prst="rect">
                  <a:avLst/>
                </a:prstGeom>
                <a:blipFill>
                  <a:blip r:embed="rId11"/>
                  <a:stretch>
                    <a:fillRect/>
                  </a:stretch>
                </a:blipFill>
              </p:spPr>
              <p:txBody>
                <a:bodyPr/>
                <a:lstStyle/>
                <a:p>
                  <a:r>
                    <a:rPr lang="en-CH">
                      <a:noFill/>
                    </a:rPr>
                    <a:t> </a:t>
                  </a:r>
                </a:p>
              </p:txBody>
            </p:sp>
          </mc:Fallback>
        </mc:AlternateContent>
        <p:sp>
          <p:nvSpPr>
            <p:cNvPr id="336" name="TextBox 335">
              <a:extLst>
                <a:ext uri="{FF2B5EF4-FFF2-40B4-BE49-F238E27FC236}">
                  <a16:creationId xmlns:a16="http://schemas.microsoft.com/office/drawing/2014/main" id="{14E5DAA7-43AA-8340-8028-56F199C6F41D}"/>
                </a:ext>
              </a:extLst>
            </p:cNvPr>
            <p:cNvSpPr txBox="1"/>
            <p:nvPr/>
          </p:nvSpPr>
          <p:spPr>
            <a:xfrm>
              <a:off x="1601350" y="775876"/>
              <a:ext cx="687006" cy="2358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nsolas" panose="020B0609020204030204" pitchFamily="49" charset="0"/>
                </a:rPr>
                <a:t>FPT</a:t>
              </a:r>
            </a:p>
          </p:txBody>
        </p:sp>
        <mc:AlternateContent xmlns:mc="http://schemas.openxmlformats.org/markup-compatibility/2006" xmlns:a14="http://schemas.microsoft.com/office/drawing/2010/main">
          <mc:Choice Requires="a14">
            <p:sp>
              <p:nvSpPr>
                <p:cNvPr id="337" name="TextBox 336">
                  <a:extLst>
                    <a:ext uri="{FF2B5EF4-FFF2-40B4-BE49-F238E27FC236}">
                      <a16:creationId xmlns:a16="http://schemas.microsoft.com/office/drawing/2014/main" id="{098D23BE-5FCE-A546-BF4F-AEB01F06B695}"/>
                    </a:ext>
                  </a:extLst>
                </p:cNvPr>
                <p:cNvSpPr txBox="1"/>
                <p:nvPr/>
              </p:nvSpPr>
              <p:spPr>
                <a:xfrm>
                  <a:off x="6415669" y="1984878"/>
                  <a:ext cx="598241" cy="22762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9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m:rPr>
                                <m:sty m:val="p"/>
                              </m:rPr>
                              <a:rPr kumimoji="0" lang="en-US"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TP</m:t>
                            </m:r>
                            <m:r>
                              <a:rPr kumimoji="0" lang="de-CH" sz="9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𝐴</m:t>
                            </m:r>
                          </m:e>
                          <m:sub>
                            <m:r>
                              <m:rPr>
                                <m:sty m:val="p"/>
                              </m:rPr>
                              <a:rPr kumimoji="0" lang="de-CH"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n</m:t>
                            </m:r>
                            <m:r>
                              <a:rPr kumimoji="0" lang="fr-CH" sz="9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ub>
                        </m:sSub>
                        <m:r>
                          <a:rPr kumimoji="0" lang="fr-CH" sz="900" b="0" i="1" u="none" strike="noStrike" kern="1200" cap="none" spc="0" normalizeH="0" baseline="-2500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1</m:t>
                        </m:r>
                      </m:oMath>
                    </m:oMathPara>
                  </a14:m>
                  <a:endParaRPr kumimoji="0" lang="en-US" sz="900" b="0" i="0" u="none" strike="noStrike" kern="1200" cap="none" spc="0" normalizeH="0" baseline="-2500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337" name="TextBox 336">
                  <a:extLst>
                    <a:ext uri="{FF2B5EF4-FFF2-40B4-BE49-F238E27FC236}">
                      <a16:creationId xmlns:a16="http://schemas.microsoft.com/office/drawing/2014/main" id="{098D23BE-5FCE-A546-BF4F-AEB01F06B695}"/>
                    </a:ext>
                  </a:extLst>
                </p:cNvPr>
                <p:cNvSpPr txBox="1">
                  <a:spLocks noRot="1" noChangeAspect="1" noMove="1" noResize="1" noEditPoints="1" noAdjustHandles="1" noChangeArrowheads="1" noChangeShapeType="1" noTextEdit="1"/>
                </p:cNvSpPr>
                <p:nvPr/>
              </p:nvSpPr>
              <p:spPr>
                <a:xfrm>
                  <a:off x="6415669" y="1984878"/>
                  <a:ext cx="598241" cy="227626"/>
                </a:xfrm>
                <a:prstGeom prst="rect">
                  <a:avLst/>
                </a:prstGeom>
                <a:blipFill>
                  <a:blip r:embed="rId12"/>
                  <a:stretch>
                    <a:fillRect b="-11111"/>
                  </a:stretch>
                </a:blipFill>
              </p:spPr>
              <p:txBody>
                <a:bodyPr/>
                <a:lstStyle/>
                <a:p>
                  <a:r>
                    <a:rPr lang="en-CH">
                      <a:noFill/>
                    </a:rPr>
                    <a:t> </a:t>
                  </a:r>
                </a:p>
              </p:txBody>
            </p:sp>
          </mc:Fallback>
        </mc:AlternateContent>
        <p:sp>
          <p:nvSpPr>
            <p:cNvPr id="338" name="TextBox 337">
              <a:extLst>
                <a:ext uri="{FF2B5EF4-FFF2-40B4-BE49-F238E27FC236}">
                  <a16:creationId xmlns:a16="http://schemas.microsoft.com/office/drawing/2014/main" id="{99F0C055-48A2-1947-B7E9-9C3D4153DEAA}"/>
                </a:ext>
              </a:extLst>
            </p:cNvPr>
            <p:cNvSpPr txBox="1"/>
            <p:nvPr/>
          </p:nvSpPr>
          <p:spPr>
            <a:xfrm>
              <a:off x="7066705" y="1004117"/>
              <a:ext cx="915635" cy="2358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nsolas" panose="020B0609020204030204" pitchFamily="49" charset="0"/>
                </a:rPr>
                <a:t>Marker Bit Set</a:t>
              </a:r>
            </a:p>
          </p:txBody>
        </p:sp>
        <p:cxnSp>
          <p:nvCxnSpPr>
            <p:cNvPr id="339" name="Straight Arrow Connector 338">
              <a:extLst>
                <a:ext uri="{FF2B5EF4-FFF2-40B4-BE49-F238E27FC236}">
                  <a16:creationId xmlns:a16="http://schemas.microsoft.com/office/drawing/2014/main" id="{920E9F6C-2AE9-1140-816E-29140B0689CD}"/>
                </a:ext>
              </a:extLst>
            </p:cNvPr>
            <p:cNvCxnSpPr>
              <a:cxnSpLocks/>
              <a:stCxn id="338" idx="1"/>
            </p:cNvCxnSpPr>
            <p:nvPr/>
          </p:nvCxnSpPr>
          <p:spPr>
            <a:xfrm flipH="1">
              <a:off x="6680859" y="1122066"/>
              <a:ext cx="385846" cy="396503"/>
            </a:xfrm>
            <a:prstGeom prst="straightConnector1">
              <a:avLst/>
            </a:prstGeom>
            <a:ln w="12700">
              <a:solidFill>
                <a:schemeClr val="tx1">
                  <a:lumMod val="50000"/>
                  <a:lumOff val="50000"/>
                </a:schemeClr>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sp>
          <p:nvSpPr>
            <p:cNvPr id="340" name="Rectangle 339">
              <a:extLst>
                <a:ext uri="{FF2B5EF4-FFF2-40B4-BE49-F238E27FC236}">
                  <a16:creationId xmlns:a16="http://schemas.microsoft.com/office/drawing/2014/main" id="{0B5DE115-12E1-0F42-B661-7A4A52DEC98C}"/>
                </a:ext>
              </a:extLst>
            </p:cNvPr>
            <p:cNvSpPr/>
            <p:nvPr/>
          </p:nvSpPr>
          <p:spPr>
            <a:xfrm>
              <a:off x="2190773" y="1311828"/>
              <a:ext cx="4765137" cy="905263"/>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cxnSp>
          <p:nvCxnSpPr>
            <p:cNvPr id="341" name="Straight Connector 340">
              <a:extLst>
                <a:ext uri="{FF2B5EF4-FFF2-40B4-BE49-F238E27FC236}">
                  <a16:creationId xmlns:a16="http://schemas.microsoft.com/office/drawing/2014/main" id="{D3E4983B-A16E-DF4E-96DA-D190736C1741}"/>
                </a:ext>
              </a:extLst>
            </p:cNvPr>
            <p:cNvCxnSpPr>
              <a:cxnSpLocks/>
            </p:cNvCxnSpPr>
            <p:nvPr/>
          </p:nvCxnSpPr>
          <p:spPr>
            <a:xfrm flipH="1">
              <a:off x="2279431" y="907710"/>
              <a:ext cx="8925" cy="2161115"/>
            </a:xfrm>
            <a:prstGeom prst="line">
              <a:avLst/>
            </a:prstGeom>
            <a:ln w="12700">
              <a:solidFill>
                <a:schemeClr val="tx1">
                  <a:lumMod val="50000"/>
                  <a:lumOff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42" name="Straight Arrow Connector 341">
              <a:extLst>
                <a:ext uri="{FF2B5EF4-FFF2-40B4-BE49-F238E27FC236}">
                  <a16:creationId xmlns:a16="http://schemas.microsoft.com/office/drawing/2014/main" id="{FA7540C4-73B4-8047-8931-65A96B5C2D47}"/>
                </a:ext>
              </a:extLst>
            </p:cNvPr>
            <p:cNvCxnSpPr>
              <a:cxnSpLocks/>
            </p:cNvCxnSpPr>
            <p:nvPr/>
          </p:nvCxnSpPr>
          <p:spPr>
            <a:xfrm flipV="1">
              <a:off x="9557424" y="1032359"/>
              <a:ext cx="610151" cy="1"/>
            </a:xfrm>
            <a:prstGeom prst="straightConnector1">
              <a:avLst/>
            </a:prstGeom>
            <a:ln w="12700">
              <a:solidFill>
                <a:schemeClr val="tx1">
                  <a:lumMod val="50000"/>
                  <a:lumOff val="50000"/>
                </a:schemeClr>
              </a:solidFill>
              <a:prstDash val="solid"/>
              <a:headEnd type="triangle"/>
              <a:tailEnd type="triangle"/>
            </a:ln>
          </p:spPr>
          <p:style>
            <a:lnRef idx="2">
              <a:schemeClr val="accent1"/>
            </a:lnRef>
            <a:fillRef idx="0">
              <a:schemeClr val="accent1"/>
            </a:fillRef>
            <a:effectRef idx="1">
              <a:schemeClr val="accent1"/>
            </a:effectRef>
            <a:fontRef idx="minor">
              <a:schemeClr val="tx1"/>
            </a:fontRef>
          </p:style>
        </p:cxnSp>
        <p:sp>
          <p:nvSpPr>
            <p:cNvPr id="343" name="TextBox 342">
              <a:extLst>
                <a:ext uri="{FF2B5EF4-FFF2-40B4-BE49-F238E27FC236}">
                  <a16:creationId xmlns:a16="http://schemas.microsoft.com/office/drawing/2014/main" id="{DE9832E1-16F3-374C-A12E-8626067BF808}"/>
                </a:ext>
              </a:extLst>
            </p:cNvPr>
            <p:cNvSpPr txBox="1"/>
            <p:nvPr/>
          </p:nvSpPr>
          <p:spPr>
            <a:xfrm>
              <a:off x="9571086" y="791917"/>
              <a:ext cx="596490" cy="2343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nsolas" panose="020B0609020204030204" pitchFamily="49" charset="0"/>
                </a:rPr>
                <a:t>FPT</a:t>
              </a:r>
            </a:p>
          </p:txBody>
        </p:sp>
        <p:sp>
          <p:nvSpPr>
            <p:cNvPr id="344" name="TextBox 343">
              <a:extLst>
                <a:ext uri="{FF2B5EF4-FFF2-40B4-BE49-F238E27FC236}">
                  <a16:creationId xmlns:a16="http://schemas.microsoft.com/office/drawing/2014/main" id="{A2E02BFC-BE40-C245-98FA-F6C2E3D1D0C2}"/>
                </a:ext>
              </a:extLst>
            </p:cNvPr>
            <p:cNvSpPr txBox="1"/>
            <p:nvPr/>
          </p:nvSpPr>
          <p:spPr>
            <a:xfrm>
              <a:off x="4904375" y="2302343"/>
              <a:ext cx="979755" cy="2358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Consolas" panose="020B0609020204030204" pitchFamily="49" charset="0"/>
                </a:rPr>
                <a:t>RTP</a:t>
              </a:r>
              <a:r>
                <a:rPr kumimoji="0" lang="en-US" sz="933" b="0" i="0" u="none" strike="noStrike" kern="1200" cap="none" spc="0" normalizeH="0" baseline="-25000" noProof="0" dirty="0" err="1">
                  <a:ln>
                    <a:noFill/>
                  </a:ln>
                  <a:solidFill>
                    <a:prstClr val="black"/>
                  </a:solidFill>
                  <a:effectLst/>
                  <a:uLnTx/>
                  <a:uFillTx/>
                  <a:latin typeface="Cambria Math" panose="02040503050406030204" pitchFamily="18" charset="0"/>
                  <a:ea typeface="Cambria Math" panose="02040503050406030204" pitchFamily="18" charset="0"/>
                  <a:cs typeface="Consolas" panose="020B0609020204030204" pitchFamily="49" charset="0"/>
                </a:rPr>
                <a:t>Timestamp</a:t>
              </a:r>
              <a:r>
                <a:rPr kumimoji="0" lang="en-US" sz="933"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nsolas" panose="020B0609020204030204" pitchFamily="49" charset="0"/>
                </a:rPr>
                <a:t> = x</a:t>
              </a:r>
            </a:p>
          </p:txBody>
        </p:sp>
        <p:cxnSp>
          <p:nvCxnSpPr>
            <p:cNvPr id="345" name="Straight Arrow Connector 344">
              <a:extLst>
                <a:ext uri="{FF2B5EF4-FFF2-40B4-BE49-F238E27FC236}">
                  <a16:creationId xmlns:a16="http://schemas.microsoft.com/office/drawing/2014/main" id="{0D4182EC-C71D-674F-A3B5-DD9ECE97D70E}"/>
                </a:ext>
              </a:extLst>
            </p:cNvPr>
            <p:cNvCxnSpPr>
              <a:cxnSpLocks/>
              <a:stCxn id="344" idx="1"/>
              <a:endCxn id="340" idx="2"/>
            </p:cNvCxnSpPr>
            <p:nvPr/>
          </p:nvCxnSpPr>
          <p:spPr>
            <a:xfrm flipH="1" flipV="1">
              <a:off x="4573342" y="2217091"/>
              <a:ext cx="331033" cy="203201"/>
            </a:xfrm>
            <a:prstGeom prst="straightConnector1">
              <a:avLst/>
            </a:prstGeom>
            <a:ln w="12700">
              <a:solidFill>
                <a:schemeClr val="tx1">
                  <a:lumMod val="50000"/>
                  <a:lumOff val="50000"/>
                </a:schemeClr>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sp>
          <p:nvSpPr>
            <p:cNvPr id="346" name="TextBox 345">
              <a:extLst>
                <a:ext uri="{FF2B5EF4-FFF2-40B4-BE49-F238E27FC236}">
                  <a16:creationId xmlns:a16="http://schemas.microsoft.com/office/drawing/2014/main" id="{ADD495A8-19DE-FC43-912B-9E785D810258}"/>
                </a:ext>
              </a:extLst>
            </p:cNvPr>
            <p:cNvSpPr txBox="1"/>
            <p:nvPr/>
          </p:nvSpPr>
          <p:spPr>
            <a:xfrm>
              <a:off x="440803" y="1741239"/>
              <a:ext cx="119835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04499"/>
                  </a:solidFill>
                  <a:effectLst/>
                  <a:uLnTx/>
                  <a:uFillTx/>
                  <a:latin typeface="Calibri" panose="020F0502020204030204"/>
                  <a:ea typeface="Cambria Math" panose="02040503050406030204" pitchFamily="18" charset="0"/>
                  <a:cs typeface="+mn-cs"/>
                </a:rPr>
                <a:t>Packet Arrival</a:t>
              </a:r>
            </a:p>
          </p:txBody>
        </p:sp>
        <p:cxnSp>
          <p:nvCxnSpPr>
            <p:cNvPr id="347" name="Straight Arrow Connector 346">
              <a:extLst>
                <a:ext uri="{FF2B5EF4-FFF2-40B4-BE49-F238E27FC236}">
                  <a16:creationId xmlns:a16="http://schemas.microsoft.com/office/drawing/2014/main" id="{39221D65-21C2-A44B-BD08-4104FE3B8DD6}"/>
                </a:ext>
              </a:extLst>
            </p:cNvPr>
            <p:cNvCxnSpPr>
              <a:cxnSpLocks/>
            </p:cNvCxnSpPr>
            <p:nvPr/>
          </p:nvCxnSpPr>
          <p:spPr>
            <a:xfrm flipV="1">
              <a:off x="360000" y="6120000"/>
              <a:ext cx="11537999" cy="0"/>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48" name="Straight Arrow Connector 347">
              <a:extLst>
                <a:ext uri="{FF2B5EF4-FFF2-40B4-BE49-F238E27FC236}">
                  <a16:creationId xmlns:a16="http://schemas.microsoft.com/office/drawing/2014/main" id="{9FFC093F-D617-5A42-9900-43C205FB6756}"/>
                </a:ext>
              </a:extLst>
            </p:cNvPr>
            <p:cNvCxnSpPr/>
            <p:nvPr/>
          </p:nvCxnSpPr>
          <p:spPr>
            <a:xfrm flipV="1">
              <a:off x="1620000" y="5940000"/>
              <a:ext cx="10152000" cy="0"/>
            </a:xfrm>
            <a:prstGeom prst="straightConnector1">
              <a:avLst/>
            </a:prstGeom>
            <a:ln>
              <a:solidFill>
                <a:schemeClr val="tx1">
                  <a:lumMod val="50000"/>
                  <a:lumOff val="50000"/>
                </a:schemeClr>
              </a:solidFill>
              <a:prstDash val="sysDash"/>
              <a:headEnd type="none"/>
              <a:tailEnd type="none"/>
            </a:ln>
          </p:spPr>
          <p:style>
            <a:lnRef idx="2">
              <a:schemeClr val="accent1"/>
            </a:lnRef>
            <a:fillRef idx="0">
              <a:schemeClr val="accent1"/>
            </a:fillRef>
            <a:effectRef idx="1">
              <a:schemeClr val="accent1"/>
            </a:effectRef>
            <a:fontRef idx="minor">
              <a:schemeClr val="tx1"/>
            </a:fontRef>
          </p:style>
        </p:cxnSp>
        <p:cxnSp>
          <p:nvCxnSpPr>
            <p:cNvPr id="349" name="Straight Arrow Connector 348">
              <a:extLst>
                <a:ext uri="{FF2B5EF4-FFF2-40B4-BE49-F238E27FC236}">
                  <a16:creationId xmlns:a16="http://schemas.microsoft.com/office/drawing/2014/main" id="{2EFE6863-651E-AD45-B7A2-53FE0014DA73}"/>
                </a:ext>
              </a:extLst>
            </p:cNvPr>
            <p:cNvCxnSpPr>
              <a:cxnSpLocks/>
            </p:cNvCxnSpPr>
            <p:nvPr/>
          </p:nvCxnSpPr>
          <p:spPr>
            <a:xfrm flipV="1">
              <a:off x="1620000" y="5760000"/>
              <a:ext cx="10152000" cy="0"/>
            </a:xfrm>
            <a:prstGeom prst="straightConnector1">
              <a:avLst/>
            </a:prstGeom>
            <a:ln>
              <a:solidFill>
                <a:schemeClr val="tx1">
                  <a:lumMod val="50000"/>
                  <a:lumOff val="50000"/>
                </a:schemeClr>
              </a:solidFill>
              <a:prstDash val="sysDash"/>
              <a:headEnd type="none"/>
              <a:tailEnd type="none"/>
            </a:ln>
          </p:spPr>
          <p:style>
            <a:lnRef idx="2">
              <a:schemeClr val="accent1"/>
            </a:lnRef>
            <a:fillRef idx="0">
              <a:schemeClr val="accent1"/>
            </a:fillRef>
            <a:effectRef idx="1">
              <a:schemeClr val="accent1"/>
            </a:effectRef>
            <a:fontRef idx="minor">
              <a:schemeClr val="tx1"/>
            </a:fontRef>
          </p:style>
        </p:cxnSp>
        <p:cxnSp>
          <p:nvCxnSpPr>
            <p:cNvPr id="350" name="Straight Arrow Connector 349">
              <a:extLst>
                <a:ext uri="{FF2B5EF4-FFF2-40B4-BE49-F238E27FC236}">
                  <a16:creationId xmlns:a16="http://schemas.microsoft.com/office/drawing/2014/main" id="{346C3B93-F24B-814B-B9FC-E74BC6BD5C79}"/>
                </a:ext>
              </a:extLst>
            </p:cNvPr>
            <p:cNvCxnSpPr>
              <a:cxnSpLocks/>
            </p:cNvCxnSpPr>
            <p:nvPr/>
          </p:nvCxnSpPr>
          <p:spPr>
            <a:xfrm flipV="1">
              <a:off x="1620000" y="5580000"/>
              <a:ext cx="10152000" cy="0"/>
            </a:xfrm>
            <a:prstGeom prst="straightConnector1">
              <a:avLst/>
            </a:prstGeom>
            <a:ln>
              <a:solidFill>
                <a:schemeClr val="tx1">
                  <a:lumMod val="50000"/>
                  <a:lumOff val="50000"/>
                </a:schemeClr>
              </a:solidFill>
              <a:prstDash val="sysDash"/>
              <a:headEnd type="none"/>
              <a:tailEnd type="none"/>
            </a:ln>
          </p:spPr>
          <p:style>
            <a:lnRef idx="2">
              <a:schemeClr val="accent1"/>
            </a:lnRef>
            <a:fillRef idx="0">
              <a:schemeClr val="accent1"/>
            </a:fillRef>
            <a:effectRef idx="1">
              <a:schemeClr val="accent1"/>
            </a:effectRef>
            <a:fontRef idx="minor">
              <a:schemeClr val="tx1"/>
            </a:fontRef>
          </p:style>
        </p:cxnSp>
        <p:cxnSp>
          <p:nvCxnSpPr>
            <p:cNvPr id="351" name="Straight Connector 350">
              <a:extLst>
                <a:ext uri="{FF2B5EF4-FFF2-40B4-BE49-F238E27FC236}">
                  <a16:creationId xmlns:a16="http://schemas.microsoft.com/office/drawing/2014/main" id="{330E6B8D-94DD-414B-A308-70FCC921D5B9}"/>
                </a:ext>
              </a:extLst>
            </p:cNvPr>
            <p:cNvCxnSpPr>
              <a:cxnSpLocks/>
            </p:cNvCxnSpPr>
            <p:nvPr/>
          </p:nvCxnSpPr>
          <p:spPr>
            <a:xfrm>
              <a:off x="1635748" y="6120000"/>
              <a:ext cx="64583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a16="http://schemas.microsoft.com/office/drawing/2014/main" id="{CB57DF9D-9A0E-D34B-B787-D668FF5F221A}"/>
                </a:ext>
              </a:extLst>
            </p:cNvPr>
            <p:cNvCxnSpPr>
              <a:cxnSpLocks/>
            </p:cNvCxnSpPr>
            <p:nvPr/>
          </p:nvCxnSpPr>
          <p:spPr>
            <a:xfrm>
              <a:off x="2280255" y="5940000"/>
              <a:ext cx="522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3" name="Straight Connector 352">
              <a:extLst>
                <a:ext uri="{FF2B5EF4-FFF2-40B4-BE49-F238E27FC236}">
                  <a16:creationId xmlns:a16="http://schemas.microsoft.com/office/drawing/2014/main" id="{A31AF104-6B06-434B-8E00-F25E1C9310DD}"/>
                </a:ext>
              </a:extLst>
            </p:cNvPr>
            <p:cNvCxnSpPr>
              <a:cxnSpLocks/>
            </p:cNvCxnSpPr>
            <p:nvPr/>
          </p:nvCxnSpPr>
          <p:spPr>
            <a:xfrm>
              <a:off x="3236236" y="5577166"/>
              <a:ext cx="21363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4" name="Straight Connector 353">
              <a:extLst>
                <a:ext uri="{FF2B5EF4-FFF2-40B4-BE49-F238E27FC236}">
                  <a16:creationId xmlns:a16="http://schemas.microsoft.com/office/drawing/2014/main" id="{B3212F1F-34A3-8143-9D3E-841B4D14A643}"/>
                </a:ext>
              </a:extLst>
            </p:cNvPr>
            <p:cNvCxnSpPr>
              <a:cxnSpLocks/>
            </p:cNvCxnSpPr>
            <p:nvPr/>
          </p:nvCxnSpPr>
          <p:spPr>
            <a:xfrm>
              <a:off x="2809922" y="5760000"/>
              <a:ext cx="43944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5" name="Straight Connector 354">
              <a:extLst>
                <a:ext uri="{FF2B5EF4-FFF2-40B4-BE49-F238E27FC236}">
                  <a16:creationId xmlns:a16="http://schemas.microsoft.com/office/drawing/2014/main" id="{94496283-FBB6-2049-8BF7-7C6A38773EAC}"/>
                </a:ext>
              </a:extLst>
            </p:cNvPr>
            <p:cNvCxnSpPr>
              <a:cxnSpLocks/>
            </p:cNvCxnSpPr>
            <p:nvPr/>
          </p:nvCxnSpPr>
          <p:spPr>
            <a:xfrm>
              <a:off x="2281586" y="5940000"/>
              <a:ext cx="0" cy="18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6" name="Straight Connector 355">
              <a:extLst>
                <a:ext uri="{FF2B5EF4-FFF2-40B4-BE49-F238E27FC236}">
                  <a16:creationId xmlns:a16="http://schemas.microsoft.com/office/drawing/2014/main" id="{CC1A5D79-E3ED-774B-8FF1-D46093047932}"/>
                </a:ext>
              </a:extLst>
            </p:cNvPr>
            <p:cNvCxnSpPr>
              <a:cxnSpLocks/>
            </p:cNvCxnSpPr>
            <p:nvPr/>
          </p:nvCxnSpPr>
          <p:spPr>
            <a:xfrm>
              <a:off x="2809922" y="5760000"/>
              <a:ext cx="0" cy="18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1A0C1E2D-ABC1-9B42-8E15-CBE3449A6110}"/>
                </a:ext>
              </a:extLst>
            </p:cNvPr>
            <p:cNvCxnSpPr>
              <a:cxnSpLocks/>
            </p:cNvCxnSpPr>
            <p:nvPr/>
          </p:nvCxnSpPr>
          <p:spPr>
            <a:xfrm>
              <a:off x="3242288" y="5580000"/>
              <a:ext cx="0" cy="18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8" name="Straight Connector 357">
              <a:extLst>
                <a:ext uri="{FF2B5EF4-FFF2-40B4-BE49-F238E27FC236}">
                  <a16:creationId xmlns:a16="http://schemas.microsoft.com/office/drawing/2014/main" id="{95E0527D-2E68-6B41-8D5D-FE1224F12C33}"/>
                </a:ext>
              </a:extLst>
            </p:cNvPr>
            <p:cNvCxnSpPr>
              <a:cxnSpLocks/>
            </p:cNvCxnSpPr>
            <p:nvPr/>
          </p:nvCxnSpPr>
          <p:spPr>
            <a:xfrm>
              <a:off x="3449867" y="5580000"/>
              <a:ext cx="0" cy="18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9" name="Straight Connector 358">
              <a:extLst>
                <a:ext uri="{FF2B5EF4-FFF2-40B4-BE49-F238E27FC236}">
                  <a16:creationId xmlns:a16="http://schemas.microsoft.com/office/drawing/2014/main" id="{410EF342-107F-A841-A592-38ECE4D09FFD}"/>
                </a:ext>
              </a:extLst>
            </p:cNvPr>
            <p:cNvCxnSpPr>
              <a:cxnSpLocks/>
            </p:cNvCxnSpPr>
            <p:nvPr/>
          </p:nvCxnSpPr>
          <p:spPr>
            <a:xfrm>
              <a:off x="7278739" y="5760000"/>
              <a:ext cx="0" cy="18000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360" name="Group 359">
              <a:extLst>
                <a:ext uri="{FF2B5EF4-FFF2-40B4-BE49-F238E27FC236}">
                  <a16:creationId xmlns:a16="http://schemas.microsoft.com/office/drawing/2014/main" id="{60C098B7-54E2-914D-8042-D6F7540C8157}"/>
                </a:ext>
              </a:extLst>
            </p:cNvPr>
            <p:cNvGrpSpPr/>
            <p:nvPr/>
          </p:nvGrpSpPr>
          <p:grpSpPr>
            <a:xfrm>
              <a:off x="4735628" y="5729699"/>
              <a:ext cx="159124" cy="261621"/>
              <a:chOff x="1123950" y="5092700"/>
              <a:chExt cx="580822" cy="667778"/>
            </a:xfrm>
          </p:grpSpPr>
          <p:sp>
            <p:nvSpPr>
              <p:cNvPr id="361" name="Freeform 360">
                <a:extLst>
                  <a:ext uri="{FF2B5EF4-FFF2-40B4-BE49-F238E27FC236}">
                    <a16:creationId xmlns:a16="http://schemas.microsoft.com/office/drawing/2014/main" id="{FC793126-D1DE-B044-B02D-6E6A35AE9C40}"/>
                  </a:ext>
                </a:extLst>
              </p:cNvPr>
              <p:cNvSpPr/>
              <p:nvPr/>
            </p:nvSpPr>
            <p:spPr>
              <a:xfrm>
                <a:off x="1123950" y="5092700"/>
                <a:ext cx="355610" cy="660400"/>
              </a:xfrm>
              <a:custGeom>
                <a:avLst/>
                <a:gdLst>
                  <a:gd name="connsiteX0" fmla="*/ 0 w 355610"/>
                  <a:gd name="connsiteY0" fmla="*/ 0 h 660400"/>
                  <a:gd name="connsiteX1" fmla="*/ 355600 w 355610"/>
                  <a:gd name="connsiteY1" fmla="*/ 254000 h 660400"/>
                  <a:gd name="connsiteX2" fmla="*/ 12700 w 355610"/>
                  <a:gd name="connsiteY2" fmla="*/ 406400 h 660400"/>
                  <a:gd name="connsiteX3" fmla="*/ 247650 w 355610"/>
                  <a:gd name="connsiteY3" fmla="*/ 660400 h 660400"/>
                </a:gdLst>
                <a:ahLst/>
                <a:cxnLst>
                  <a:cxn ang="0">
                    <a:pos x="connsiteX0" y="connsiteY0"/>
                  </a:cxn>
                  <a:cxn ang="0">
                    <a:pos x="connsiteX1" y="connsiteY1"/>
                  </a:cxn>
                  <a:cxn ang="0">
                    <a:pos x="connsiteX2" y="connsiteY2"/>
                  </a:cxn>
                  <a:cxn ang="0">
                    <a:pos x="connsiteX3" y="connsiteY3"/>
                  </a:cxn>
                </a:cxnLst>
                <a:rect l="l" t="t" r="r" b="b"/>
                <a:pathLst>
                  <a:path w="355610" h="660400">
                    <a:moveTo>
                      <a:pt x="0" y="0"/>
                    </a:moveTo>
                    <a:cubicBezTo>
                      <a:pt x="176741" y="93133"/>
                      <a:pt x="353483" y="186267"/>
                      <a:pt x="355600" y="254000"/>
                    </a:cubicBezTo>
                    <a:cubicBezTo>
                      <a:pt x="357717" y="321733"/>
                      <a:pt x="30692" y="338667"/>
                      <a:pt x="12700" y="406400"/>
                    </a:cubicBezTo>
                    <a:cubicBezTo>
                      <a:pt x="-5292" y="474133"/>
                      <a:pt x="192617" y="614892"/>
                      <a:pt x="247650" y="660400"/>
                    </a:cubicBezTo>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sp>
            <p:nvSpPr>
              <p:cNvPr id="362" name="Freeform 361">
                <a:extLst>
                  <a:ext uri="{FF2B5EF4-FFF2-40B4-BE49-F238E27FC236}">
                    <a16:creationId xmlns:a16="http://schemas.microsoft.com/office/drawing/2014/main" id="{1CDB0C2C-D398-CF4B-971A-2A9D0AC2E55B}"/>
                  </a:ext>
                </a:extLst>
              </p:cNvPr>
              <p:cNvSpPr/>
              <p:nvPr/>
            </p:nvSpPr>
            <p:spPr>
              <a:xfrm>
                <a:off x="1349162" y="5100078"/>
                <a:ext cx="355610" cy="660400"/>
              </a:xfrm>
              <a:custGeom>
                <a:avLst/>
                <a:gdLst>
                  <a:gd name="connsiteX0" fmla="*/ 0 w 355610"/>
                  <a:gd name="connsiteY0" fmla="*/ 0 h 660400"/>
                  <a:gd name="connsiteX1" fmla="*/ 355600 w 355610"/>
                  <a:gd name="connsiteY1" fmla="*/ 254000 h 660400"/>
                  <a:gd name="connsiteX2" fmla="*/ 12700 w 355610"/>
                  <a:gd name="connsiteY2" fmla="*/ 406400 h 660400"/>
                  <a:gd name="connsiteX3" fmla="*/ 247650 w 355610"/>
                  <a:gd name="connsiteY3" fmla="*/ 660400 h 660400"/>
                </a:gdLst>
                <a:ahLst/>
                <a:cxnLst>
                  <a:cxn ang="0">
                    <a:pos x="connsiteX0" y="connsiteY0"/>
                  </a:cxn>
                  <a:cxn ang="0">
                    <a:pos x="connsiteX1" y="connsiteY1"/>
                  </a:cxn>
                  <a:cxn ang="0">
                    <a:pos x="connsiteX2" y="connsiteY2"/>
                  </a:cxn>
                  <a:cxn ang="0">
                    <a:pos x="connsiteX3" y="connsiteY3"/>
                  </a:cxn>
                </a:cxnLst>
                <a:rect l="l" t="t" r="r" b="b"/>
                <a:pathLst>
                  <a:path w="355610" h="660400">
                    <a:moveTo>
                      <a:pt x="0" y="0"/>
                    </a:moveTo>
                    <a:cubicBezTo>
                      <a:pt x="176741" y="93133"/>
                      <a:pt x="353483" y="186267"/>
                      <a:pt x="355600" y="254000"/>
                    </a:cubicBezTo>
                    <a:cubicBezTo>
                      <a:pt x="357717" y="321733"/>
                      <a:pt x="30692" y="338667"/>
                      <a:pt x="12700" y="406400"/>
                    </a:cubicBezTo>
                    <a:cubicBezTo>
                      <a:pt x="-5292" y="474133"/>
                      <a:pt x="192617" y="614892"/>
                      <a:pt x="247650" y="660400"/>
                    </a:cubicBezTo>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grpSp>
        <p:cxnSp>
          <p:nvCxnSpPr>
            <p:cNvPr id="363" name="Straight Connector 362">
              <a:extLst>
                <a:ext uri="{FF2B5EF4-FFF2-40B4-BE49-F238E27FC236}">
                  <a16:creationId xmlns:a16="http://schemas.microsoft.com/office/drawing/2014/main" id="{FB60CC7F-E762-A846-B7E8-C7E409E339F6}"/>
                </a:ext>
              </a:extLst>
            </p:cNvPr>
            <p:cNvCxnSpPr>
              <a:cxnSpLocks/>
            </p:cNvCxnSpPr>
            <p:nvPr/>
          </p:nvCxnSpPr>
          <p:spPr>
            <a:xfrm>
              <a:off x="6787839" y="5760000"/>
              <a:ext cx="486233"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EC6678E4-E43C-8D4A-88FA-1FEB4EB6C6F4}"/>
                </a:ext>
              </a:extLst>
            </p:cNvPr>
            <p:cNvCxnSpPr>
              <a:cxnSpLocks/>
            </p:cNvCxnSpPr>
            <p:nvPr/>
          </p:nvCxnSpPr>
          <p:spPr>
            <a:xfrm>
              <a:off x="7276203" y="5940000"/>
              <a:ext cx="484804"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5" name="Straight Connector 364">
              <a:extLst>
                <a:ext uri="{FF2B5EF4-FFF2-40B4-BE49-F238E27FC236}">
                  <a16:creationId xmlns:a16="http://schemas.microsoft.com/office/drawing/2014/main" id="{0E4DA97C-0C1A-D34A-AFA0-4ACD0817E596}"/>
                </a:ext>
              </a:extLst>
            </p:cNvPr>
            <p:cNvCxnSpPr>
              <a:cxnSpLocks/>
            </p:cNvCxnSpPr>
            <p:nvPr/>
          </p:nvCxnSpPr>
          <p:spPr>
            <a:xfrm>
              <a:off x="7761007" y="6120000"/>
              <a:ext cx="42416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a16="http://schemas.microsoft.com/office/drawing/2014/main" id="{246FCC14-3ADE-8144-9285-CAD268F80167}"/>
                </a:ext>
              </a:extLst>
            </p:cNvPr>
            <p:cNvCxnSpPr>
              <a:cxnSpLocks/>
            </p:cNvCxnSpPr>
            <p:nvPr/>
          </p:nvCxnSpPr>
          <p:spPr>
            <a:xfrm>
              <a:off x="7755761" y="5940000"/>
              <a:ext cx="0" cy="18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E60A8F74-2CCE-4F45-A920-1E8DF41FDD5F}"/>
                </a:ext>
              </a:extLst>
            </p:cNvPr>
            <p:cNvCxnSpPr>
              <a:cxnSpLocks/>
            </p:cNvCxnSpPr>
            <p:nvPr/>
          </p:nvCxnSpPr>
          <p:spPr>
            <a:xfrm>
              <a:off x="6789934" y="5578904"/>
              <a:ext cx="0" cy="180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68" name="TextBox 367">
              <a:extLst>
                <a:ext uri="{FF2B5EF4-FFF2-40B4-BE49-F238E27FC236}">
                  <a16:creationId xmlns:a16="http://schemas.microsoft.com/office/drawing/2014/main" id="{6864EFA1-6AFD-AB47-8F7B-A58EF57F3BA4}"/>
                </a:ext>
              </a:extLst>
            </p:cNvPr>
            <p:cNvSpPr txBox="1"/>
            <p:nvPr/>
          </p:nvSpPr>
          <p:spPr>
            <a:xfrm>
              <a:off x="402048" y="5890292"/>
              <a:ext cx="1216972"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04499"/>
                  </a:solidFill>
                  <a:effectLst/>
                  <a:uLnTx/>
                  <a:uFillTx/>
                  <a:latin typeface="Calibri" panose="020F0502020204030204"/>
                  <a:ea typeface="Cambria Math" panose="02040503050406030204" pitchFamily="18" charset="0"/>
                  <a:cs typeface="+mn-cs"/>
                </a:rPr>
                <a:t>Virtual Receive Buffer</a:t>
              </a:r>
            </a:p>
          </p:txBody>
        </p:sp>
        <p:cxnSp>
          <p:nvCxnSpPr>
            <p:cNvPr id="369" name="Straight Connector 368">
              <a:extLst>
                <a:ext uri="{FF2B5EF4-FFF2-40B4-BE49-F238E27FC236}">
                  <a16:creationId xmlns:a16="http://schemas.microsoft.com/office/drawing/2014/main" id="{0F570B8D-F126-A54E-A805-EE66E5BA525F}"/>
                </a:ext>
              </a:extLst>
            </p:cNvPr>
            <p:cNvCxnSpPr>
              <a:cxnSpLocks/>
            </p:cNvCxnSpPr>
            <p:nvPr/>
          </p:nvCxnSpPr>
          <p:spPr>
            <a:xfrm>
              <a:off x="3944631" y="5580000"/>
              <a:ext cx="0" cy="18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70" name="Straight Arrow Connector 369">
              <a:extLst>
                <a:ext uri="{FF2B5EF4-FFF2-40B4-BE49-F238E27FC236}">
                  <a16:creationId xmlns:a16="http://schemas.microsoft.com/office/drawing/2014/main" id="{827383BB-9E4A-9C42-A002-668B0DE9D53C}"/>
                </a:ext>
              </a:extLst>
            </p:cNvPr>
            <p:cNvCxnSpPr>
              <a:cxnSpLocks/>
            </p:cNvCxnSpPr>
            <p:nvPr/>
          </p:nvCxnSpPr>
          <p:spPr>
            <a:xfrm>
              <a:off x="2276480" y="2967239"/>
              <a:ext cx="1068651" cy="0"/>
            </a:xfrm>
            <a:prstGeom prst="straightConnector1">
              <a:avLst/>
            </a:prstGeom>
            <a:ln w="12700">
              <a:solidFill>
                <a:schemeClr val="tx1">
                  <a:lumMod val="50000"/>
                  <a:lumOff val="50000"/>
                </a:schemeClr>
              </a:solidFill>
              <a:prstDash val="solid"/>
              <a:headEnd type="triangle"/>
              <a:tailEnd type="triangle"/>
            </a:ln>
          </p:spPr>
          <p:style>
            <a:lnRef idx="2">
              <a:schemeClr val="accent1"/>
            </a:lnRef>
            <a:fillRef idx="0">
              <a:schemeClr val="accent1"/>
            </a:fillRef>
            <a:effectRef idx="1">
              <a:schemeClr val="accent1"/>
            </a:effectRef>
            <a:fontRef idx="minor">
              <a:schemeClr val="tx1"/>
            </a:fontRef>
          </p:style>
        </p:cxnSp>
        <p:sp>
          <p:nvSpPr>
            <p:cNvPr id="371" name="TextBox 370">
              <a:extLst>
                <a:ext uri="{FF2B5EF4-FFF2-40B4-BE49-F238E27FC236}">
                  <a16:creationId xmlns:a16="http://schemas.microsoft.com/office/drawing/2014/main" id="{02B2B992-FBA0-0445-8DDE-C55652185F25}"/>
                </a:ext>
              </a:extLst>
            </p:cNvPr>
            <p:cNvSpPr txBox="1"/>
            <p:nvPr/>
          </p:nvSpPr>
          <p:spPr>
            <a:xfrm>
              <a:off x="2267555" y="2730906"/>
              <a:ext cx="1077576" cy="2358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nsolas" panose="020B0609020204030204" pitchFamily="49" charset="0"/>
                </a:rPr>
                <a:t>Margin</a:t>
              </a:r>
            </a:p>
          </p:txBody>
        </p:sp>
        <p:grpSp>
          <p:nvGrpSpPr>
            <p:cNvPr id="372" name="Group 371">
              <a:extLst>
                <a:ext uri="{FF2B5EF4-FFF2-40B4-BE49-F238E27FC236}">
                  <a16:creationId xmlns:a16="http://schemas.microsoft.com/office/drawing/2014/main" id="{12C1F2CA-E91F-8144-B8E1-01350C0E3507}"/>
                </a:ext>
              </a:extLst>
            </p:cNvPr>
            <p:cNvGrpSpPr/>
            <p:nvPr/>
          </p:nvGrpSpPr>
          <p:grpSpPr>
            <a:xfrm>
              <a:off x="8462774" y="5724288"/>
              <a:ext cx="159124" cy="261621"/>
              <a:chOff x="1123950" y="5092700"/>
              <a:chExt cx="580822" cy="667778"/>
            </a:xfrm>
          </p:grpSpPr>
          <p:sp>
            <p:nvSpPr>
              <p:cNvPr id="373" name="Freeform 372">
                <a:extLst>
                  <a:ext uri="{FF2B5EF4-FFF2-40B4-BE49-F238E27FC236}">
                    <a16:creationId xmlns:a16="http://schemas.microsoft.com/office/drawing/2014/main" id="{1E8B4309-2FF1-AD41-9DAD-20673864447E}"/>
                  </a:ext>
                </a:extLst>
              </p:cNvPr>
              <p:cNvSpPr/>
              <p:nvPr/>
            </p:nvSpPr>
            <p:spPr>
              <a:xfrm>
                <a:off x="1123950" y="5092700"/>
                <a:ext cx="355610" cy="660400"/>
              </a:xfrm>
              <a:custGeom>
                <a:avLst/>
                <a:gdLst>
                  <a:gd name="connsiteX0" fmla="*/ 0 w 355610"/>
                  <a:gd name="connsiteY0" fmla="*/ 0 h 660400"/>
                  <a:gd name="connsiteX1" fmla="*/ 355600 w 355610"/>
                  <a:gd name="connsiteY1" fmla="*/ 254000 h 660400"/>
                  <a:gd name="connsiteX2" fmla="*/ 12700 w 355610"/>
                  <a:gd name="connsiteY2" fmla="*/ 406400 h 660400"/>
                  <a:gd name="connsiteX3" fmla="*/ 247650 w 355610"/>
                  <a:gd name="connsiteY3" fmla="*/ 660400 h 660400"/>
                </a:gdLst>
                <a:ahLst/>
                <a:cxnLst>
                  <a:cxn ang="0">
                    <a:pos x="connsiteX0" y="connsiteY0"/>
                  </a:cxn>
                  <a:cxn ang="0">
                    <a:pos x="connsiteX1" y="connsiteY1"/>
                  </a:cxn>
                  <a:cxn ang="0">
                    <a:pos x="connsiteX2" y="connsiteY2"/>
                  </a:cxn>
                  <a:cxn ang="0">
                    <a:pos x="connsiteX3" y="connsiteY3"/>
                  </a:cxn>
                </a:cxnLst>
                <a:rect l="l" t="t" r="r" b="b"/>
                <a:pathLst>
                  <a:path w="355610" h="660400">
                    <a:moveTo>
                      <a:pt x="0" y="0"/>
                    </a:moveTo>
                    <a:cubicBezTo>
                      <a:pt x="176741" y="93133"/>
                      <a:pt x="353483" y="186267"/>
                      <a:pt x="355600" y="254000"/>
                    </a:cubicBezTo>
                    <a:cubicBezTo>
                      <a:pt x="357717" y="321733"/>
                      <a:pt x="30692" y="338667"/>
                      <a:pt x="12700" y="406400"/>
                    </a:cubicBezTo>
                    <a:cubicBezTo>
                      <a:pt x="-5292" y="474133"/>
                      <a:pt x="192617" y="614892"/>
                      <a:pt x="247650" y="660400"/>
                    </a:cubicBezTo>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sp>
            <p:nvSpPr>
              <p:cNvPr id="374" name="Freeform 373">
                <a:extLst>
                  <a:ext uri="{FF2B5EF4-FFF2-40B4-BE49-F238E27FC236}">
                    <a16:creationId xmlns:a16="http://schemas.microsoft.com/office/drawing/2014/main" id="{15236ED4-0565-164B-841B-2BE742EB6AB7}"/>
                  </a:ext>
                </a:extLst>
              </p:cNvPr>
              <p:cNvSpPr/>
              <p:nvPr/>
            </p:nvSpPr>
            <p:spPr>
              <a:xfrm>
                <a:off x="1349162" y="5100078"/>
                <a:ext cx="355610" cy="660400"/>
              </a:xfrm>
              <a:custGeom>
                <a:avLst/>
                <a:gdLst>
                  <a:gd name="connsiteX0" fmla="*/ 0 w 355610"/>
                  <a:gd name="connsiteY0" fmla="*/ 0 h 660400"/>
                  <a:gd name="connsiteX1" fmla="*/ 355600 w 355610"/>
                  <a:gd name="connsiteY1" fmla="*/ 254000 h 660400"/>
                  <a:gd name="connsiteX2" fmla="*/ 12700 w 355610"/>
                  <a:gd name="connsiteY2" fmla="*/ 406400 h 660400"/>
                  <a:gd name="connsiteX3" fmla="*/ 247650 w 355610"/>
                  <a:gd name="connsiteY3" fmla="*/ 660400 h 660400"/>
                </a:gdLst>
                <a:ahLst/>
                <a:cxnLst>
                  <a:cxn ang="0">
                    <a:pos x="connsiteX0" y="connsiteY0"/>
                  </a:cxn>
                  <a:cxn ang="0">
                    <a:pos x="connsiteX1" y="connsiteY1"/>
                  </a:cxn>
                  <a:cxn ang="0">
                    <a:pos x="connsiteX2" y="connsiteY2"/>
                  </a:cxn>
                  <a:cxn ang="0">
                    <a:pos x="connsiteX3" y="connsiteY3"/>
                  </a:cxn>
                </a:cxnLst>
                <a:rect l="l" t="t" r="r" b="b"/>
                <a:pathLst>
                  <a:path w="355610" h="660400">
                    <a:moveTo>
                      <a:pt x="0" y="0"/>
                    </a:moveTo>
                    <a:cubicBezTo>
                      <a:pt x="176741" y="93133"/>
                      <a:pt x="353483" y="186267"/>
                      <a:pt x="355600" y="254000"/>
                    </a:cubicBezTo>
                    <a:cubicBezTo>
                      <a:pt x="357717" y="321733"/>
                      <a:pt x="30692" y="338667"/>
                      <a:pt x="12700" y="406400"/>
                    </a:cubicBezTo>
                    <a:cubicBezTo>
                      <a:pt x="-5292" y="474133"/>
                      <a:pt x="192617" y="614892"/>
                      <a:pt x="247650" y="660400"/>
                    </a:cubicBezTo>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grpSp>
        <p:sp>
          <p:nvSpPr>
            <p:cNvPr id="375" name="TextBox 374">
              <a:extLst>
                <a:ext uri="{FF2B5EF4-FFF2-40B4-BE49-F238E27FC236}">
                  <a16:creationId xmlns:a16="http://schemas.microsoft.com/office/drawing/2014/main" id="{FD60B25B-9746-F140-80D3-E8AC4DE6FF38}"/>
                </a:ext>
              </a:extLst>
            </p:cNvPr>
            <p:cNvSpPr txBox="1"/>
            <p:nvPr/>
          </p:nvSpPr>
          <p:spPr>
            <a:xfrm>
              <a:off x="11653953" y="6089457"/>
              <a:ext cx="235962"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t</a:t>
              </a:r>
              <a:endParaRPr kumimoji="0" lang="en-GB" sz="1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p:sp>
          <p:nvSpPr>
            <p:cNvPr id="376" name="TextBox 375">
              <a:extLst>
                <a:ext uri="{FF2B5EF4-FFF2-40B4-BE49-F238E27FC236}">
                  <a16:creationId xmlns:a16="http://schemas.microsoft.com/office/drawing/2014/main" id="{DCE9571D-DE63-2C46-AB9A-333D9B28F392}"/>
                </a:ext>
              </a:extLst>
            </p:cNvPr>
            <p:cNvSpPr txBox="1"/>
            <p:nvPr/>
          </p:nvSpPr>
          <p:spPr>
            <a:xfrm>
              <a:off x="11673264" y="4036629"/>
              <a:ext cx="235962"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t</a:t>
              </a:r>
              <a:endParaRPr kumimoji="0" lang="en-GB" sz="1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p:cxnSp>
          <p:nvCxnSpPr>
            <p:cNvPr id="377" name="Straight Connector 376">
              <a:extLst>
                <a:ext uri="{FF2B5EF4-FFF2-40B4-BE49-F238E27FC236}">
                  <a16:creationId xmlns:a16="http://schemas.microsoft.com/office/drawing/2014/main" id="{834371F8-17E5-2C4E-90C3-64320C94E79F}"/>
                </a:ext>
              </a:extLst>
            </p:cNvPr>
            <p:cNvCxnSpPr>
              <a:cxnSpLocks/>
            </p:cNvCxnSpPr>
            <p:nvPr/>
          </p:nvCxnSpPr>
          <p:spPr>
            <a:xfrm>
              <a:off x="4412502" y="5581393"/>
              <a:ext cx="0" cy="18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CED023AF-631E-C149-96F7-153539C33A84}"/>
                </a:ext>
              </a:extLst>
            </p:cNvPr>
            <p:cNvCxnSpPr>
              <a:cxnSpLocks/>
            </p:cNvCxnSpPr>
            <p:nvPr/>
          </p:nvCxnSpPr>
          <p:spPr>
            <a:xfrm>
              <a:off x="3757637" y="5580000"/>
              <a:ext cx="0" cy="17890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4BFD080F-D006-DC48-9D5A-FE6CE68E58EC}"/>
                </a:ext>
              </a:extLst>
            </p:cNvPr>
            <p:cNvCxnSpPr>
              <a:cxnSpLocks/>
            </p:cNvCxnSpPr>
            <p:nvPr/>
          </p:nvCxnSpPr>
          <p:spPr>
            <a:xfrm>
              <a:off x="3757637" y="5577166"/>
              <a:ext cx="17563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80" name="Straight Arrow Connector 379">
              <a:extLst>
                <a:ext uri="{FF2B5EF4-FFF2-40B4-BE49-F238E27FC236}">
                  <a16:creationId xmlns:a16="http://schemas.microsoft.com/office/drawing/2014/main" id="{693ACA07-1B04-AF42-89D1-843CD405C95C}"/>
                </a:ext>
              </a:extLst>
            </p:cNvPr>
            <p:cNvCxnSpPr>
              <a:cxnSpLocks/>
            </p:cNvCxnSpPr>
            <p:nvPr/>
          </p:nvCxnSpPr>
          <p:spPr>
            <a:xfrm flipV="1">
              <a:off x="1624108" y="5404047"/>
              <a:ext cx="10152000" cy="0"/>
            </a:xfrm>
            <a:prstGeom prst="straightConnector1">
              <a:avLst/>
            </a:prstGeom>
            <a:ln>
              <a:solidFill>
                <a:schemeClr val="tx1">
                  <a:lumMod val="50000"/>
                  <a:lumOff val="50000"/>
                </a:schemeClr>
              </a:solidFill>
              <a:prstDash val="sysDash"/>
              <a:headEnd type="none"/>
              <a:tailEnd type="none"/>
            </a:ln>
          </p:spPr>
          <p:style>
            <a:lnRef idx="2">
              <a:schemeClr val="accent1"/>
            </a:lnRef>
            <a:fillRef idx="0">
              <a:schemeClr val="accent1"/>
            </a:fillRef>
            <a:effectRef idx="1">
              <a:schemeClr val="accent1"/>
            </a:effectRef>
            <a:fontRef idx="minor">
              <a:schemeClr val="tx1"/>
            </a:fontRef>
          </p:style>
        </p:cxnSp>
        <p:cxnSp>
          <p:nvCxnSpPr>
            <p:cNvPr id="381" name="Straight Connector 380">
              <a:extLst>
                <a:ext uri="{FF2B5EF4-FFF2-40B4-BE49-F238E27FC236}">
                  <a16:creationId xmlns:a16="http://schemas.microsoft.com/office/drawing/2014/main" id="{6E6A8555-9A80-BA47-B632-0A06BA7DF3D6}"/>
                </a:ext>
              </a:extLst>
            </p:cNvPr>
            <p:cNvCxnSpPr>
              <a:cxnSpLocks/>
            </p:cNvCxnSpPr>
            <p:nvPr/>
          </p:nvCxnSpPr>
          <p:spPr>
            <a:xfrm flipH="1">
              <a:off x="10161839" y="907710"/>
              <a:ext cx="8925" cy="2161115"/>
            </a:xfrm>
            <a:prstGeom prst="line">
              <a:avLst/>
            </a:prstGeom>
            <a:ln w="12700">
              <a:solidFill>
                <a:schemeClr val="tx1">
                  <a:lumMod val="50000"/>
                  <a:lumOff val="50000"/>
                </a:schemeClr>
              </a:solidFill>
              <a:prstDash val="sysDot"/>
            </a:ln>
          </p:spPr>
          <p:style>
            <a:lnRef idx="2">
              <a:schemeClr val="accent1"/>
            </a:lnRef>
            <a:fillRef idx="0">
              <a:schemeClr val="accent1"/>
            </a:fillRef>
            <a:effectRef idx="1">
              <a:schemeClr val="accent1"/>
            </a:effectRef>
            <a:fontRef idx="minor">
              <a:schemeClr val="tx1"/>
            </a:fontRef>
          </p:style>
        </p:cxnSp>
        <p:sp>
          <p:nvSpPr>
            <p:cNvPr id="382" name="TextBox 381">
              <a:extLst>
                <a:ext uri="{FF2B5EF4-FFF2-40B4-BE49-F238E27FC236}">
                  <a16:creationId xmlns:a16="http://schemas.microsoft.com/office/drawing/2014/main" id="{9E402514-1B3C-6447-9C13-434AF51F59C8}"/>
                </a:ext>
              </a:extLst>
            </p:cNvPr>
            <p:cNvSpPr txBox="1"/>
            <p:nvPr/>
          </p:nvSpPr>
          <p:spPr>
            <a:xfrm>
              <a:off x="3345131" y="4283485"/>
              <a:ext cx="4320429" cy="2358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nsolas" panose="020B0609020204030204" pitchFamily="49" charset="0"/>
                </a:rPr>
                <a:t>N</a:t>
              </a:r>
              <a:r>
                <a:rPr kumimoji="0" lang="en-US" sz="900" b="0" i="0" u="none" strike="noStrike" kern="1200" cap="none" spc="0" normalizeH="0" baseline="-25000" noProof="0" dirty="0">
                  <a:ln>
                    <a:noFill/>
                  </a:ln>
                  <a:solidFill>
                    <a:prstClr val="black"/>
                  </a:solidFill>
                  <a:effectLst/>
                  <a:uLnTx/>
                  <a:uFillTx/>
                  <a:latin typeface="Cambria Math" panose="02040503050406030204" pitchFamily="18" charset="0"/>
                  <a:ea typeface="Cambria Math" panose="02040503050406030204" pitchFamily="18" charset="0"/>
                  <a:cs typeface="Consolas" panose="020B0609020204030204" pitchFamily="49" charset="0"/>
                </a:rPr>
                <a:t>PACKETS</a:t>
              </a:r>
              <a:r>
                <a:rPr kumimoji="0" lang="en-US" sz="9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nsolas" panose="020B0609020204030204" pitchFamily="49" charset="0"/>
                </a:rPr>
                <a:t> * T</a:t>
              </a:r>
              <a:r>
                <a:rPr kumimoji="0" lang="en-US" sz="900" b="0" i="0" u="none" strike="noStrike" kern="1200" cap="none" spc="0" normalizeH="0" baseline="-25000" noProof="0" dirty="0">
                  <a:ln>
                    <a:noFill/>
                  </a:ln>
                  <a:solidFill>
                    <a:prstClr val="black"/>
                  </a:solidFill>
                  <a:effectLst/>
                  <a:uLnTx/>
                  <a:uFillTx/>
                  <a:latin typeface="Cambria Math" panose="02040503050406030204" pitchFamily="18" charset="0"/>
                  <a:ea typeface="Cambria Math" panose="02040503050406030204" pitchFamily="18" charset="0"/>
                  <a:cs typeface="Consolas" panose="020B0609020204030204" pitchFamily="49" charset="0"/>
                </a:rPr>
                <a:t>RS(gapped)</a:t>
              </a:r>
            </a:p>
          </p:txBody>
        </p:sp>
        <p:sp>
          <p:nvSpPr>
            <p:cNvPr id="383" name="TextBox 382">
              <a:extLst>
                <a:ext uri="{FF2B5EF4-FFF2-40B4-BE49-F238E27FC236}">
                  <a16:creationId xmlns:a16="http://schemas.microsoft.com/office/drawing/2014/main" id="{6CA91B34-4AC1-0B40-B582-ADE983996FD7}"/>
                </a:ext>
              </a:extLst>
            </p:cNvPr>
            <p:cNvSpPr txBox="1"/>
            <p:nvPr/>
          </p:nvSpPr>
          <p:spPr>
            <a:xfrm>
              <a:off x="9578535" y="4289098"/>
              <a:ext cx="1651184"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nsolas" panose="020B0609020204030204" pitchFamily="49" charset="0"/>
                </a:rPr>
                <a:t>TR</a:t>
              </a:r>
              <a:r>
                <a:rPr kumimoji="0" lang="en-US" sz="900" b="0" i="0" u="none" strike="noStrike" kern="1200" cap="none" spc="0" normalizeH="0" baseline="-25000" noProof="0" dirty="0">
                  <a:ln>
                    <a:noFill/>
                  </a:ln>
                  <a:solidFill>
                    <a:prstClr val="black"/>
                  </a:solidFill>
                  <a:effectLst/>
                  <a:uLnTx/>
                  <a:uFillTx/>
                  <a:latin typeface="Cambria Math" panose="02040503050406030204" pitchFamily="18" charset="0"/>
                  <a:ea typeface="Cambria Math" panose="02040503050406030204" pitchFamily="18" charset="0"/>
                  <a:cs typeface="Consolas" panose="020B0609020204030204" pitchFamily="49" charset="0"/>
                </a:rPr>
                <a:t>OFFSET</a:t>
              </a:r>
            </a:p>
          </p:txBody>
        </p:sp>
        <mc:AlternateContent xmlns:mc="http://schemas.openxmlformats.org/markup-compatibility/2006" xmlns:a14="http://schemas.microsoft.com/office/drawing/2010/main">
          <mc:Choice Requires="a14">
            <p:sp>
              <p:nvSpPr>
                <p:cNvPr id="384" name="TextBox 383">
                  <a:extLst>
                    <a:ext uri="{FF2B5EF4-FFF2-40B4-BE49-F238E27FC236}">
                      <a16:creationId xmlns:a16="http://schemas.microsoft.com/office/drawing/2014/main" id="{08C689BE-1837-4241-822E-6637828650C3}"/>
                    </a:ext>
                  </a:extLst>
                </p:cNvPr>
                <p:cNvSpPr txBox="1"/>
                <p:nvPr/>
              </p:nvSpPr>
              <p:spPr>
                <a:xfrm>
                  <a:off x="7536275" y="4085598"/>
                  <a:ext cx="609077" cy="2308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9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m:rPr>
                                <m:sty m:val="p"/>
                              </m:rPr>
                              <a:rPr kumimoji="0" lang="en-US"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TP</m:t>
                            </m:r>
                            <m:r>
                              <a:rPr kumimoji="0" lang="fr-CH" sz="9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𝑅</m:t>
                            </m:r>
                          </m:e>
                          <m:sub>
                            <m:r>
                              <m:rPr>
                                <m:sty m:val="p"/>
                              </m:rPr>
                              <a:rPr kumimoji="0" lang="de-CH"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n</m:t>
                            </m:r>
                            <m:r>
                              <a:rPr kumimoji="0" lang="fr-CH"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−1</m:t>
                            </m:r>
                          </m:sub>
                        </m:sSub>
                      </m:oMath>
                    </m:oMathPara>
                  </a14:m>
                  <a:endParaRPr kumimoji="0" lang="en-US" sz="9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384" name="TextBox 383">
                  <a:extLst>
                    <a:ext uri="{FF2B5EF4-FFF2-40B4-BE49-F238E27FC236}">
                      <a16:creationId xmlns:a16="http://schemas.microsoft.com/office/drawing/2014/main" id="{08C689BE-1837-4241-822E-6637828650C3}"/>
                    </a:ext>
                  </a:extLst>
                </p:cNvPr>
                <p:cNvSpPr txBox="1">
                  <a:spLocks noRot="1" noChangeAspect="1" noMove="1" noResize="1" noEditPoints="1" noAdjustHandles="1" noChangeArrowheads="1" noChangeShapeType="1" noTextEdit="1"/>
                </p:cNvSpPr>
                <p:nvPr/>
              </p:nvSpPr>
              <p:spPr>
                <a:xfrm>
                  <a:off x="7536275" y="4085598"/>
                  <a:ext cx="609077" cy="230832"/>
                </a:xfrm>
                <a:prstGeom prst="rect">
                  <a:avLst/>
                </a:prstGeom>
                <a:blipFill>
                  <a:blip r:embed="rId13"/>
                  <a:stretch>
                    <a:fillRect/>
                  </a:stretch>
                </a:blipFill>
              </p:spPr>
              <p:txBody>
                <a:bodyPr/>
                <a:lstStyle/>
                <a:p>
                  <a:r>
                    <a:rPr lang="en-CH">
                      <a:noFill/>
                    </a:rPr>
                    <a:t> </a:t>
                  </a:r>
                </a:p>
              </p:txBody>
            </p:sp>
          </mc:Fallback>
        </mc:AlternateContent>
        <p:sp>
          <p:nvSpPr>
            <p:cNvPr id="385" name="Rectangle 384">
              <a:extLst>
                <a:ext uri="{FF2B5EF4-FFF2-40B4-BE49-F238E27FC236}">
                  <a16:creationId xmlns:a16="http://schemas.microsoft.com/office/drawing/2014/main" id="{6E7D78D0-DE00-E54B-A9F7-BFF83B6781FC}"/>
                </a:ext>
              </a:extLst>
            </p:cNvPr>
            <p:cNvSpPr/>
            <p:nvPr/>
          </p:nvSpPr>
          <p:spPr>
            <a:xfrm>
              <a:off x="5591438" y="1522415"/>
              <a:ext cx="94827" cy="4538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sp>
          <p:nvSpPr>
            <p:cNvPr id="386" name="Rectangle 385">
              <a:extLst>
                <a:ext uri="{FF2B5EF4-FFF2-40B4-BE49-F238E27FC236}">
                  <a16:creationId xmlns:a16="http://schemas.microsoft.com/office/drawing/2014/main" id="{FD6BAA74-8FC4-1944-BA02-CAC1CBDEC46A}"/>
                </a:ext>
              </a:extLst>
            </p:cNvPr>
            <p:cNvSpPr/>
            <p:nvPr/>
          </p:nvSpPr>
          <p:spPr>
            <a:xfrm>
              <a:off x="6559936" y="1522415"/>
              <a:ext cx="94827" cy="4538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sp>
          <p:nvSpPr>
            <p:cNvPr id="387" name="Rectangle 386">
              <a:extLst>
                <a:ext uri="{FF2B5EF4-FFF2-40B4-BE49-F238E27FC236}">
                  <a16:creationId xmlns:a16="http://schemas.microsoft.com/office/drawing/2014/main" id="{E7F73092-DB15-A84C-960F-5ADE7251D41F}"/>
                </a:ext>
              </a:extLst>
            </p:cNvPr>
            <p:cNvSpPr/>
            <p:nvPr/>
          </p:nvSpPr>
          <p:spPr>
            <a:xfrm>
              <a:off x="6075687" y="1522415"/>
              <a:ext cx="94827" cy="4538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sp>
          <p:nvSpPr>
            <p:cNvPr id="388" name="Rectangle 387">
              <a:extLst>
                <a:ext uri="{FF2B5EF4-FFF2-40B4-BE49-F238E27FC236}">
                  <a16:creationId xmlns:a16="http://schemas.microsoft.com/office/drawing/2014/main" id="{97A33EFB-E593-1945-AF82-478E831DA9B9}"/>
                </a:ext>
              </a:extLst>
            </p:cNvPr>
            <p:cNvSpPr/>
            <p:nvPr/>
          </p:nvSpPr>
          <p:spPr>
            <a:xfrm>
              <a:off x="4223139" y="1522415"/>
              <a:ext cx="94827" cy="4538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cxnSp>
          <p:nvCxnSpPr>
            <p:cNvPr id="389" name="Straight Connector 388">
              <a:extLst>
                <a:ext uri="{FF2B5EF4-FFF2-40B4-BE49-F238E27FC236}">
                  <a16:creationId xmlns:a16="http://schemas.microsoft.com/office/drawing/2014/main" id="{3371B437-09CF-7B4E-BB5B-26E15DEE78E8}"/>
                </a:ext>
              </a:extLst>
            </p:cNvPr>
            <p:cNvCxnSpPr>
              <a:cxnSpLocks/>
            </p:cNvCxnSpPr>
            <p:nvPr/>
          </p:nvCxnSpPr>
          <p:spPr>
            <a:xfrm>
              <a:off x="3449867" y="5760000"/>
              <a:ext cx="3077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0" name="Straight Connector 389">
              <a:extLst>
                <a:ext uri="{FF2B5EF4-FFF2-40B4-BE49-F238E27FC236}">
                  <a16:creationId xmlns:a16="http://schemas.microsoft.com/office/drawing/2014/main" id="{7AEC145F-D4ED-1049-97AC-96B02DF5E0AF}"/>
                </a:ext>
              </a:extLst>
            </p:cNvPr>
            <p:cNvCxnSpPr>
              <a:cxnSpLocks/>
            </p:cNvCxnSpPr>
            <p:nvPr/>
          </p:nvCxnSpPr>
          <p:spPr>
            <a:xfrm>
              <a:off x="3944631" y="5760000"/>
              <a:ext cx="2968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1" name="Straight Connector 390">
              <a:extLst>
                <a:ext uri="{FF2B5EF4-FFF2-40B4-BE49-F238E27FC236}">
                  <a16:creationId xmlns:a16="http://schemas.microsoft.com/office/drawing/2014/main" id="{D11CE6EC-7DDF-C944-A372-054222973571}"/>
                </a:ext>
              </a:extLst>
            </p:cNvPr>
            <p:cNvCxnSpPr>
              <a:cxnSpLocks/>
            </p:cNvCxnSpPr>
            <p:nvPr/>
          </p:nvCxnSpPr>
          <p:spPr>
            <a:xfrm>
              <a:off x="4241507" y="5578904"/>
              <a:ext cx="0" cy="18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2" name="Straight Connector 391">
              <a:extLst>
                <a:ext uri="{FF2B5EF4-FFF2-40B4-BE49-F238E27FC236}">
                  <a16:creationId xmlns:a16="http://schemas.microsoft.com/office/drawing/2014/main" id="{99584F03-6361-0747-BE26-6D1468110837}"/>
                </a:ext>
              </a:extLst>
            </p:cNvPr>
            <p:cNvCxnSpPr>
              <a:cxnSpLocks/>
            </p:cNvCxnSpPr>
            <p:nvPr/>
          </p:nvCxnSpPr>
          <p:spPr>
            <a:xfrm>
              <a:off x="4247956" y="5577166"/>
              <a:ext cx="162234"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3" name="Straight Connector 392">
              <a:extLst>
                <a:ext uri="{FF2B5EF4-FFF2-40B4-BE49-F238E27FC236}">
                  <a16:creationId xmlns:a16="http://schemas.microsoft.com/office/drawing/2014/main" id="{FBF34592-78A1-344F-BFD4-8FB289846C46}"/>
                </a:ext>
              </a:extLst>
            </p:cNvPr>
            <p:cNvCxnSpPr>
              <a:cxnSpLocks/>
            </p:cNvCxnSpPr>
            <p:nvPr/>
          </p:nvCxnSpPr>
          <p:spPr>
            <a:xfrm flipV="1">
              <a:off x="4414630" y="5759339"/>
              <a:ext cx="163795" cy="1322"/>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94" name="Rectangle 393">
              <a:extLst>
                <a:ext uri="{FF2B5EF4-FFF2-40B4-BE49-F238E27FC236}">
                  <a16:creationId xmlns:a16="http://schemas.microsoft.com/office/drawing/2014/main" id="{6D217656-30A5-654B-9917-5754DFAC1ED7}"/>
                </a:ext>
              </a:extLst>
            </p:cNvPr>
            <p:cNvSpPr/>
            <p:nvPr/>
          </p:nvSpPr>
          <p:spPr>
            <a:xfrm>
              <a:off x="6201134" y="3613256"/>
              <a:ext cx="94827" cy="4538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sp>
          <p:nvSpPr>
            <p:cNvPr id="395" name="Rectangle 394">
              <a:extLst>
                <a:ext uri="{FF2B5EF4-FFF2-40B4-BE49-F238E27FC236}">
                  <a16:creationId xmlns:a16="http://schemas.microsoft.com/office/drawing/2014/main" id="{81E0FB85-ABA9-6C45-B583-76EF88F09D80}"/>
                </a:ext>
              </a:extLst>
            </p:cNvPr>
            <p:cNvSpPr/>
            <p:nvPr/>
          </p:nvSpPr>
          <p:spPr>
            <a:xfrm>
              <a:off x="7169632" y="3613256"/>
              <a:ext cx="94827" cy="4538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sp>
          <p:nvSpPr>
            <p:cNvPr id="396" name="Rectangle 395">
              <a:extLst>
                <a:ext uri="{FF2B5EF4-FFF2-40B4-BE49-F238E27FC236}">
                  <a16:creationId xmlns:a16="http://schemas.microsoft.com/office/drawing/2014/main" id="{DDA5DA91-9BEA-B24C-A34E-FD187F68F09F}"/>
                </a:ext>
              </a:extLst>
            </p:cNvPr>
            <p:cNvSpPr/>
            <p:nvPr/>
          </p:nvSpPr>
          <p:spPr>
            <a:xfrm>
              <a:off x="5716885" y="3613256"/>
              <a:ext cx="94827" cy="4538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sp>
          <p:nvSpPr>
            <p:cNvPr id="397" name="Rectangle 396">
              <a:extLst>
                <a:ext uri="{FF2B5EF4-FFF2-40B4-BE49-F238E27FC236}">
                  <a16:creationId xmlns:a16="http://schemas.microsoft.com/office/drawing/2014/main" id="{655ABE52-BEE3-D549-B59F-A23696152FD6}"/>
                </a:ext>
              </a:extLst>
            </p:cNvPr>
            <p:cNvSpPr/>
            <p:nvPr/>
          </p:nvSpPr>
          <p:spPr>
            <a:xfrm>
              <a:off x="6685383" y="3613256"/>
              <a:ext cx="94827" cy="4538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sp>
          <p:nvSpPr>
            <p:cNvPr id="398" name="Rectangle 397">
              <a:extLst>
                <a:ext uri="{FF2B5EF4-FFF2-40B4-BE49-F238E27FC236}">
                  <a16:creationId xmlns:a16="http://schemas.microsoft.com/office/drawing/2014/main" id="{28E23521-C55C-5049-BD0B-DFEC5E1CD5DE}"/>
                </a:ext>
              </a:extLst>
            </p:cNvPr>
            <p:cNvSpPr/>
            <p:nvPr/>
          </p:nvSpPr>
          <p:spPr>
            <a:xfrm>
              <a:off x="7658438" y="3613256"/>
              <a:ext cx="94827" cy="4538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cxnSp>
          <p:nvCxnSpPr>
            <p:cNvPr id="399" name="Straight Connector 398">
              <a:extLst>
                <a:ext uri="{FF2B5EF4-FFF2-40B4-BE49-F238E27FC236}">
                  <a16:creationId xmlns:a16="http://schemas.microsoft.com/office/drawing/2014/main" id="{609CF166-693F-3741-96EF-F89D86C8499C}"/>
                </a:ext>
              </a:extLst>
            </p:cNvPr>
            <p:cNvCxnSpPr>
              <a:cxnSpLocks/>
            </p:cNvCxnSpPr>
            <p:nvPr/>
          </p:nvCxnSpPr>
          <p:spPr>
            <a:xfrm>
              <a:off x="6570499" y="5577166"/>
              <a:ext cx="207314"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00" name="Rectangle 399">
              <a:extLst>
                <a:ext uri="{FF2B5EF4-FFF2-40B4-BE49-F238E27FC236}">
                  <a16:creationId xmlns:a16="http://schemas.microsoft.com/office/drawing/2014/main" id="{F53EE02F-DCBB-9E4D-A8A2-8E8E95B6486E}"/>
                </a:ext>
              </a:extLst>
            </p:cNvPr>
            <p:cNvSpPr/>
            <p:nvPr/>
          </p:nvSpPr>
          <p:spPr>
            <a:xfrm>
              <a:off x="3821787" y="3613256"/>
              <a:ext cx="94827" cy="4538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sp>
          <p:nvSpPr>
            <p:cNvPr id="401" name="Rectangle 400">
              <a:extLst>
                <a:ext uri="{FF2B5EF4-FFF2-40B4-BE49-F238E27FC236}">
                  <a16:creationId xmlns:a16="http://schemas.microsoft.com/office/drawing/2014/main" id="{C17F2E9A-873D-5A4A-A140-63DDAD825013}"/>
                </a:ext>
              </a:extLst>
            </p:cNvPr>
            <p:cNvSpPr/>
            <p:nvPr/>
          </p:nvSpPr>
          <p:spPr>
            <a:xfrm>
              <a:off x="3337538" y="3613256"/>
              <a:ext cx="94827" cy="4538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sp>
          <p:nvSpPr>
            <p:cNvPr id="402" name="Rectangle 401">
              <a:extLst>
                <a:ext uri="{FF2B5EF4-FFF2-40B4-BE49-F238E27FC236}">
                  <a16:creationId xmlns:a16="http://schemas.microsoft.com/office/drawing/2014/main" id="{C4FA1256-EF92-1246-AF07-B436EF4B28E6}"/>
                </a:ext>
              </a:extLst>
            </p:cNvPr>
            <p:cNvSpPr/>
            <p:nvPr/>
          </p:nvSpPr>
          <p:spPr>
            <a:xfrm>
              <a:off x="4306036" y="3613256"/>
              <a:ext cx="94827" cy="4538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cxnSp>
          <p:nvCxnSpPr>
            <p:cNvPr id="403" name="Straight Connector 402">
              <a:extLst>
                <a:ext uri="{FF2B5EF4-FFF2-40B4-BE49-F238E27FC236}">
                  <a16:creationId xmlns:a16="http://schemas.microsoft.com/office/drawing/2014/main" id="{3808BF29-2968-E440-82D0-88723E8FED3D}"/>
                </a:ext>
              </a:extLst>
            </p:cNvPr>
            <p:cNvCxnSpPr>
              <a:cxnSpLocks/>
            </p:cNvCxnSpPr>
            <p:nvPr/>
          </p:nvCxnSpPr>
          <p:spPr>
            <a:xfrm>
              <a:off x="5603553" y="5577166"/>
              <a:ext cx="21363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04" name="Straight Connector 403">
              <a:extLst>
                <a:ext uri="{FF2B5EF4-FFF2-40B4-BE49-F238E27FC236}">
                  <a16:creationId xmlns:a16="http://schemas.microsoft.com/office/drawing/2014/main" id="{C4F1A491-8B40-DB49-8E3F-C150929EF797}"/>
                </a:ext>
              </a:extLst>
            </p:cNvPr>
            <p:cNvCxnSpPr>
              <a:cxnSpLocks/>
            </p:cNvCxnSpPr>
            <p:nvPr/>
          </p:nvCxnSpPr>
          <p:spPr>
            <a:xfrm>
              <a:off x="5604063" y="5578904"/>
              <a:ext cx="0" cy="18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05" name="Straight Connector 404">
              <a:extLst>
                <a:ext uri="{FF2B5EF4-FFF2-40B4-BE49-F238E27FC236}">
                  <a16:creationId xmlns:a16="http://schemas.microsoft.com/office/drawing/2014/main" id="{9C769A7E-BCAC-CB46-A040-45200DE53D8E}"/>
                </a:ext>
              </a:extLst>
            </p:cNvPr>
            <p:cNvCxnSpPr>
              <a:cxnSpLocks/>
            </p:cNvCxnSpPr>
            <p:nvPr/>
          </p:nvCxnSpPr>
          <p:spPr>
            <a:xfrm>
              <a:off x="5817184" y="5578904"/>
              <a:ext cx="0" cy="18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06" name="Straight Connector 405">
              <a:extLst>
                <a:ext uri="{FF2B5EF4-FFF2-40B4-BE49-F238E27FC236}">
                  <a16:creationId xmlns:a16="http://schemas.microsoft.com/office/drawing/2014/main" id="{7D0B9F30-6567-DF47-B6B5-3FE5A3AD5E0C}"/>
                </a:ext>
              </a:extLst>
            </p:cNvPr>
            <p:cNvCxnSpPr>
              <a:cxnSpLocks/>
            </p:cNvCxnSpPr>
            <p:nvPr/>
          </p:nvCxnSpPr>
          <p:spPr>
            <a:xfrm>
              <a:off x="6308116" y="5578904"/>
              <a:ext cx="0" cy="18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07" name="Straight Connector 406">
              <a:extLst>
                <a:ext uri="{FF2B5EF4-FFF2-40B4-BE49-F238E27FC236}">
                  <a16:creationId xmlns:a16="http://schemas.microsoft.com/office/drawing/2014/main" id="{8ECADA22-D28E-0C45-8F1C-0A1A331DE531}"/>
                </a:ext>
              </a:extLst>
            </p:cNvPr>
            <p:cNvCxnSpPr>
              <a:cxnSpLocks/>
            </p:cNvCxnSpPr>
            <p:nvPr/>
          </p:nvCxnSpPr>
          <p:spPr>
            <a:xfrm>
              <a:off x="6091702" y="5573362"/>
              <a:ext cx="0" cy="17890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08" name="Straight Connector 407">
              <a:extLst>
                <a:ext uri="{FF2B5EF4-FFF2-40B4-BE49-F238E27FC236}">
                  <a16:creationId xmlns:a16="http://schemas.microsoft.com/office/drawing/2014/main" id="{834DF7C5-6B04-154C-9B6A-D5E0A2E9C862}"/>
                </a:ext>
              </a:extLst>
            </p:cNvPr>
            <p:cNvCxnSpPr>
              <a:cxnSpLocks/>
            </p:cNvCxnSpPr>
            <p:nvPr/>
          </p:nvCxnSpPr>
          <p:spPr>
            <a:xfrm>
              <a:off x="6098909" y="5577166"/>
              <a:ext cx="197843"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09" name="Straight Connector 408">
              <a:extLst>
                <a:ext uri="{FF2B5EF4-FFF2-40B4-BE49-F238E27FC236}">
                  <a16:creationId xmlns:a16="http://schemas.microsoft.com/office/drawing/2014/main" id="{07691B32-A4C7-F040-958B-6A06F81E87D4}"/>
                </a:ext>
              </a:extLst>
            </p:cNvPr>
            <p:cNvCxnSpPr>
              <a:cxnSpLocks/>
            </p:cNvCxnSpPr>
            <p:nvPr/>
          </p:nvCxnSpPr>
          <p:spPr>
            <a:xfrm flipV="1">
              <a:off x="5811712" y="5759452"/>
              <a:ext cx="279990" cy="109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10" name="Straight Connector 409">
              <a:extLst>
                <a:ext uri="{FF2B5EF4-FFF2-40B4-BE49-F238E27FC236}">
                  <a16:creationId xmlns:a16="http://schemas.microsoft.com/office/drawing/2014/main" id="{07DEB2CF-208F-2040-B727-AA231DC7E46B}"/>
                </a:ext>
              </a:extLst>
            </p:cNvPr>
            <p:cNvCxnSpPr>
              <a:cxnSpLocks/>
            </p:cNvCxnSpPr>
            <p:nvPr/>
          </p:nvCxnSpPr>
          <p:spPr>
            <a:xfrm>
              <a:off x="6310006" y="5760000"/>
              <a:ext cx="24894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11" name="Straight Connector 410">
              <a:extLst>
                <a:ext uri="{FF2B5EF4-FFF2-40B4-BE49-F238E27FC236}">
                  <a16:creationId xmlns:a16="http://schemas.microsoft.com/office/drawing/2014/main" id="{5094449B-58DA-014A-A302-2DF24BFC13DF}"/>
                </a:ext>
              </a:extLst>
            </p:cNvPr>
            <p:cNvCxnSpPr>
              <a:cxnSpLocks/>
            </p:cNvCxnSpPr>
            <p:nvPr/>
          </p:nvCxnSpPr>
          <p:spPr>
            <a:xfrm>
              <a:off x="6572931" y="5577808"/>
              <a:ext cx="0" cy="18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12" name="Straight Connector 411">
              <a:extLst>
                <a:ext uri="{FF2B5EF4-FFF2-40B4-BE49-F238E27FC236}">
                  <a16:creationId xmlns:a16="http://schemas.microsoft.com/office/drawing/2014/main" id="{22CEE45C-6C8B-DC41-B866-74A6010F5AC7}"/>
                </a:ext>
              </a:extLst>
            </p:cNvPr>
            <p:cNvCxnSpPr>
              <a:cxnSpLocks/>
            </p:cNvCxnSpPr>
            <p:nvPr/>
          </p:nvCxnSpPr>
          <p:spPr>
            <a:xfrm>
              <a:off x="5339087" y="5760000"/>
              <a:ext cx="255623"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13" name="Straight Connector 412">
              <a:extLst>
                <a:ext uri="{FF2B5EF4-FFF2-40B4-BE49-F238E27FC236}">
                  <a16:creationId xmlns:a16="http://schemas.microsoft.com/office/drawing/2014/main" id="{B4E153B8-AB42-7E4D-A601-720179212D1F}"/>
                </a:ext>
              </a:extLst>
            </p:cNvPr>
            <p:cNvCxnSpPr>
              <a:cxnSpLocks/>
            </p:cNvCxnSpPr>
            <p:nvPr/>
          </p:nvCxnSpPr>
          <p:spPr>
            <a:xfrm flipH="1">
              <a:off x="7661940" y="3321949"/>
              <a:ext cx="54" cy="1353627"/>
            </a:xfrm>
            <a:prstGeom prst="line">
              <a:avLst/>
            </a:prstGeom>
            <a:ln w="12700">
              <a:solidFill>
                <a:schemeClr val="tx1">
                  <a:lumMod val="50000"/>
                  <a:lumOff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14" name="Straight Connector 413">
              <a:extLst>
                <a:ext uri="{FF2B5EF4-FFF2-40B4-BE49-F238E27FC236}">
                  <a16:creationId xmlns:a16="http://schemas.microsoft.com/office/drawing/2014/main" id="{096C4F4E-445C-5847-9923-CD5EABDFB2CD}"/>
                </a:ext>
              </a:extLst>
            </p:cNvPr>
            <p:cNvCxnSpPr>
              <a:cxnSpLocks/>
            </p:cNvCxnSpPr>
            <p:nvPr/>
          </p:nvCxnSpPr>
          <p:spPr>
            <a:xfrm>
              <a:off x="6552000" y="630001"/>
              <a:ext cx="18000" cy="5760000"/>
            </a:xfrm>
            <a:prstGeom prst="line">
              <a:avLst/>
            </a:prstGeom>
            <a:ln w="12700">
              <a:solidFill>
                <a:schemeClr val="tx1">
                  <a:lumMod val="50000"/>
                  <a:lumOff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15" name="Straight Arrow Connector 414">
              <a:extLst>
                <a:ext uri="{FF2B5EF4-FFF2-40B4-BE49-F238E27FC236}">
                  <a16:creationId xmlns:a16="http://schemas.microsoft.com/office/drawing/2014/main" id="{92C7C752-6773-3F47-BBDB-2DB89348A616}"/>
                </a:ext>
              </a:extLst>
            </p:cNvPr>
            <p:cNvCxnSpPr>
              <a:cxnSpLocks/>
            </p:cNvCxnSpPr>
            <p:nvPr/>
          </p:nvCxnSpPr>
          <p:spPr>
            <a:xfrm flipV="1">
              <a:off x="6555178" y="2967238"/>
              <a:ext cx="3612290" cy="2"/>
            </a:xfrm>
            <a:prstGeom prst="straightConnector1">
              <a:avLst/>
            </a:prstGeom>
            <a:ln w="12700">
              <a:solidFill>
                <a:schemeClr val="tx1">
                  <a:lumMod val="50000"/>
                  <a:lumOff val="50000"/>
                </a:schemeClr>
              </a:solidFill>
              <a:prstDash val="solid"/>
              <a:headEnd type="triangle"/>
              <a:tailEnd type="triangle"/>
            </a:ln>
          </p:spPr>
          <p:style>
            <a:lnRef idx="2">
              <a:schemeClr val="accent1"/>
            </a:lnRef>
            <a:fillRef idx="0">
              <a:schemeClr val="accent1"/>
            </a:fillRef>
            <a:effectRef idx="1">
              <a:schemeClr val="accent1"/>
            </a:effectRef>
            <a:fontRef idx="minor">
              <a:schemeClr val="tx1"/>
            </a:fontRef>
          </p:style>
        </p:cxnSp>
        <p:sp>
          <p:nvSpPr>
            <p:cNvPr id="416" name="TextBox 415">
              <a:extLst>
                <a:ext uri="{FF2B5EF4-FFF2-40B4-BE49-F238E27FC236}">
                  <a16:creationId xmlns:a16="http://schemas.microsoft.com/office/drawing/2014/main" id="{A4CF98A1-A6A2-6C43-BC40-5F0D8C8E15FF}"/>
                </a:ext>
              </a:extLst>
            </p:cNvPr>
            <p:cNvSpPr txBox="1"/>
            <p:nvPr/>
          </p:nvSpPr>
          <p:spPr>
            <a:xfrm>
              <a:off x="6513682" y="2711355"/>
              <a:ext cx="3612290" cy="2358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nsolas" panose="020B0609020204030204" pitchFamily="49" charset="0"/>
                </a:rPr>
                <a:t>Packet Arrival GAP</a:t>
              </a:r>
            </a:p>
          </p:txBody>
        </p:sp>
        <p:sp>
          <p:nvSpPr>
            <p:cNvPr id="417" name="Rectangle 416">
              <a:extLst>
                <a:ext uri="{FF2B5EF4-FFF2-40B4-BE49-F238E27FC236}">
                  <a16:creationId xmlns:a16="http://schemas.microsoft.com/office/drawing/2014/main" id="{60342220-A3F1-294E-ABCE-E30551C8D3C5}"/>
                </a:ext>
              </a:extLst>
            </p:cNvPr>
            <p:cNvSpPr/>
            <p:nvPr/>
          </p:nvSpPr>
          <p:spPr>
            <a:xfrm>
              <a:off x="10651824" y="1522415"/>
              <a:ext cx="94827" cy="4538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sp>
          <p:nvSpPr>
            <p:cNvPr id="418" name="Rectangle 417">
              <a:extLst>
                <a:ext uri="{FF2B5EF4-FFF2-40B4-BE49-F238E27FC236}">
                  <a16:creationId xmlns:a16="http://schemas.microsoft.com/office/drawing/2014/main" id="{03BF6F7B-8099-474A-8EC1-9EB8F913E0CD}"/>
                </a:ext>
              </a:extLst>
            </p:cNvPr>
            <p:cNvSpPr/>
            <p:nvPr/>
          </p:nvSpPr>
          <p:spPr>
            <a:xfrm>
              <a:off x="10167575" y="1522415"/>
              <a:ext cx="94827" cy="4538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sp>
          <p:nvSpPr>
            <p:cNvPr id="419" name="Rectangle 418">
              <a:extLst>
                <a:ext uri="{FF2B5EF4-FFF2-40B4-BE49-F238E27FC236}">
                  <a16:creationId xmlns:a16="http://schemas.microsoft.com/office/drawing/2014/main" id="{D74E8692-B5D2-F344-AE59-90DDBF489F20}"/>
                </a:ext>
              </a:extLst>
            </p:cNvPr>
            <p:cNvSpPr/>
            <p:nvPr/>
          </p:nvSpPr>
          <p:spPr>
            <a:xfrm>
              <a:off x="11136073" y="1522415"/>
              <a:ext cx="94827" cy="4538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mc:AlternateContent xmlns:mc="http://schemas.openxmlformats.org/markup-compatibility/2006" xmlns:a14="http://schemas.microsoft.com/office/drawing/2010/main">
          <mc:Choice Requires="a14">
            <p:sp>
              <p:nvSpPr>
                <p:cNvPr id="420" name="TextBox 419">
                  <a:extLst>
                    <a:ext uri="{FF2B5EF4-FFF2-40B4-BE49-F238E27FC236}">
                      <a16:creationId xmlns:a16="http://schemas.microsoft.com/office/drawing/2014/main" id="{65CD24FC-60B9-F44E-A88A-96FEFC18CE3E}"/>
                    </a:ext>
                  </a:extLst>
                </p:cNvPr>
                <p:cNvSpPr txBox="1"/>
                <p:nvPr/>
              </p:nvSpPr>
              <p:spPr>
                <a:xfrm>
                  <a:off x="10100524" y="1990599"/>
                  <a:ext cx="507062" cy="2358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9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m:rPr>
                                <m:sty m:val="p"/>
                              </m:rPr>
                              <a:rPr kumimoji="0" lang="en-US"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TP</m:t>
                            </m:r>
                            <m:r>
                              <a:rPr kumimoji="0" lang="de-CH" sz="9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𝐴</m:t>
                            </m:r>
                          </m:e>
                          <m:sub>
                            <m:r>
                              <a:rPr kumimoji="0" lang="en-US"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0</m:t>
                            </m:r>
                          </m:sub>
                        </m:sSub>
                      </m:oMath>
                    </m:oMathPara>
                  </a14:m>
                  <a:endParaRPr kumimoji="0" lang="en-US" sz="9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420" name="TextBox 419">
                  <a:extLst>
                    <a:ext uri="{FF2B5EF4-FFF2-40B4-BE49-F238E27FC236}">
                      <a16:creationId xmlns:a16="http://schemas.microsoft.com/office/drawing/2014/main" id="{65CD24FC-60B9-F44E-A88A-96FEFC18CE3E}"/>
                    </a:ext>
                  </a:extLst>
                </p:cNvPr>
                <p:cNvSpPr txBox="1">
                  <a:spLocks noRot="1" noChangeAspect="1" noMove="1" noResize="1" noEditPoints="1" noAdjustHandles="1" noChangeArrowheads="1" noChangeShapeType="1" noTextEdit="1"/>
                </p:cNvSpPr>
                <p:nvPr/>
              </p:nvSpPr>
              <p:spPr>
                <a:xfrm>
                  <a:off x="10100524" y="1990599"/>
                  <a:ext cx="507062" cy="235898"/>
                </a:xfrm>
                <a:prstGeom prst="rect">
                  <a:avLst/>
                </a:prstGeom>
                <a:blipFill>
                  <a:blip r:embed="rId14"/>
                  <a:stretch>
                    <a:fillRect/>
                  </a:stretch>
                </a:blipFill>
              </p:spPr>
              <p:txBody>
                <a:bodyPr/>
                <a:lstStyle/>
                <a:p>
                  <a:r>
                    <a:rPr lang="en-CH">
                      <a:noFill/>
                    </a:rPr>
                    <a:t> </a:t>
                  </a:r>
                </a:p>
              </p:txBody>
            </p:sp>
          </mc:Fallback>
        </mc:AlternateContent>
        <p:sp>
          <p:nvSpPr>
            <p:cNvPr id="421" name="Rectangle 420">
              <a:extLst>
                <a:ext uri="{FF2B5EF4-FFF2-40B4-BE49-F238E27FC236}">
                  <a16:creationId xmlns:a16="http://schemas.microsoft.com/office/drawing/2014/main" id="{F2ACD472-9071-4145-9049-B67A09BB3327}"/>
                </a:ext>
              </a:extLst>
            </p:cNvPr>
            <p:cNvSpPr/>
            <p:nvPr/>
          </p:nvSpPr>
          <p:spPr>
            <a:xfrm>
              <a:off x="10090105" y="1309282"/>
              <a:ext cx="4558374" cy="905263"/>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mc:AlternateContent xmlns:mc="http://schemas.openxmlformats.org/markup-compatibility/2006" xmlns:a14="http://schemas.microsoft.com/office/drawing/2010/main">
          <mc:Choice Requires="a14">
            <p:sp>
              <p:nvSpPr>
                <p:cNvPr id="422" name="TextBox 421">
                  <a:extLst>
                    <a:ext uri="{FF2B5EF4-FFF2-40B4-BE49-F238E27FC236}">
                      <a16:creationId xmlns:a16="http://schemas.microsoft.com/office/drawing/2014/main" id="{12140C8B-6457-0742-B9B1-FFEC1445809E}"/>
                    </a:ext>
                  </a:extLst>
                </p:cNvPr>
                <p:cNvSpPr txBox="1"/>
                <p:nvPr/>
              </p:nvSpPr>
              <p:spPr>
                <a:xfrm>
                  <a:off x="11164430" y="4083283"/>
                  <a:ext cx="506613" cy="2358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9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m:rPr>
                                <m:sty m:val="p"/>
                              </m:rPr>
                              <a:rPr kumimoji="0" lang="en-US"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TP</m:t>
                            </m:r>
                            <m:r>
                              <a:rPr kumimoji="0" lang="en-US" sz="9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𝑅</m:t>
                            </m:r>
                          </m:e>
                          <m:sub>
                            <m:r>
                              <a:rPr kumimoji="0" lang="en-US"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0</m:t>
                            </m:r>
                          </m:sub>
                        </m:sSub>
                      </m:oMath>
                    </m:oMathPara>
                  </a14:m>
                  <a:endParaRPr kumimoji="0" lang="en-US" sz="9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422" name="TextBox 421">
                  <a:extLst>
                    <a:ext uri="{FF2B5EF4-FFF2-40B4-BE49-F238E27FC236}">
                      <a16:creationId xmlns:a16="http://schemas.microsoft.com/office/drawing/2014/main" id="{12140C8B-6457-0742-B9B1-FFEC1445809E}"/>
                    </a:ext>
                  </a:extLst>
                </p:cNvPr>
                <p:cNvSpPr txBox="1">
                  <a:spLocks noRot="1" noChangeAspect="1" noMove="1" noResize="1" noEditPoints="1" noAdjustHandles="1" noChangeArrowheads="1" noChangeShapeType="1" noTextEdit="1"/>
                </p:cNvSpPr>
                <p:nvPr/>
              </p:nvSpPr>
              <p:spPr>
                <a:xfrm>
                  <a:off x="11164430" y="4083283"/>
                  <a:ext cx="506613" cy="235898"/>
                </a:xfrm>
                <a:prstGeom prst="rect">
                  <a:avLst/>
                </a:prstGeom>
                <a:blipFill>
                  <a:blip r:embed="rId15"/>
                  <a:stretch>
                    <a:fillRect/>
                  </a:stretch>
                </a:blipFill>
              </p:spPr>
              <p:txBody>
                <a:bodyPr/>
                <a:lstStyle/>
                <a:p>
                  <a:r>
                    <a:rPr lang="en-CH">
                      <a:noFill/>
                    </a:rPr>
                    <a:t> </a:t>
                  </a:r>
                </a:p>
              </p:txBody>
            </p:sp>
          </mc:Fallback>
        </mc:AlternateContent>
        <p:sp>
          <p:nvSpPr>
            <p:cNvPr id="423" name="Rectangle 422">
              <a:extLst>
                <a:ext uri="{FF2B5EF4-FFF2-40B4-BE49-F238E27FC236}">
                  <a16:creationId xmlns:a16="http://schemas.microsoft.com/office/drawing/2014/main" id="{EB44205E-F3F4-184E-9970-7CCC47D3E04A}"/>
                </a:ext>
              </a:extLst>
            </p:cNvPr>
            <p:cNvSpPr/>
            <p:nvPr/>
          </p:nvSpPr>
          <p:spPr>
            <a:xfrm>
              <a:off x="11223663" y="3610941"/>
              <a:ext cx="94827" cy="4538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cxnSp>
          <p:nvCxnSpPr>
            <p:cNvPr id="424" name="Straight Connector 423">
              <a:extLst>
                <a:ext uri="{FF2B5EF4-FFF2-40B4-BE49-F238E27FC236}">
                  <a16:creationId xmlns:a16="http://schemas.microsoft.com/office/drawing/2014/main" id="{0DC21249-D3DA-D34A-9E63-948256244B2A}"/>
                </a:ext>
              </a:extLst>
            </p:cNvPr>
            <p:cNvCxnSpPr>
              <a:cxnSpLocks/>
            </p:cNvCxnSpPr>
            <p:nvPr/>
          </p:nvCxnSpPr>
          <p:spPr>
            <a:xfrm>
              <a:off x="9384601" y="6120000"/>
              <a:ext cx="777217"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25" name="Straight Connector 424">
              <a:extLst>
                <a:ext uri="{FF2B5EF4-FFF2-40B4-BE49-F238E27FC236}">
                  <a16:creationId xmlns:a16="http://schemas.microsoft.com/office/drawing/2014/main" id="{1772EC62-84E1-0945-B5D2-82B8A33177AA}"/>
                </a:ext>
              </a:extLst>
            </p:cNvPr>
            <p:cNvCxnSpPr>
              <a:cxnSpLocks/>
            </p:cNvCxnSpPr>
            <p:nvPr/>
          </p:nvCxnSpPr>
          <p:spPr>
            <a:xfrm>
              <a:off x="10160487" y="5940000"/>
              <a:ext cx="522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26" name="Straight Connector 425">
              <a:extLst>
                <a:ext uri="{FF2B5EF4-FFF2-40B4-BE49-F238E27FC236}">
                  <a16:creationId xmlns:a16="http://schemas.microsoft.com/office/drawing/2014/main" id="{6230322F-603E-CD40-ADA7-072B6E29DEFC}"/>
                </a:ext>
              </a:extLst>
            </p:cNvPr>
            <p:cNvCxnSpPr>
              <a:cxnSpLocks/>
            </p:cNvCxnSpPr>
            <p:nvPr/>
          </p:nvCxnSpPr>
          <p:spPr>
            <a:xfrm>
              <a:off x="11116468" y="5580000"/>
              <a:ext cx="21363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27" name="Straight Connector 426">
              <a:extLst>
                <a:ext uri="{FF2B5EF4-FFF2-40B4-BE49-F238E27FC236}">
                  <a16:creationId xmlns:a16="http://schemas.microsoft.com/office/drawing/2014/main" id="{C21BAFCB-4CAC-BF4A-BEA1-1A4CC12DDCFC}"/>
                </a:ext>
              </a:extLst>
            </p:cNvPr>
            <p:cNvCxnSpPr>
              <a:cxnSpLocks/>
            </p:cNvCxnSpPr>
            <p:nvPr/>
          </p:nvCxnSpPr>
          <p:spPr>
            <a:xfrm>
              <a:off x="10690154" y="5760000"/>
              <a:ext cx="43944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28" name="Straight Connector 427">
              <a:extLst>
                <a:ext uri="{FF2B5EF4-FFF2-40B4-BE49-F238E27FC236}">
                  <a16:creationId xmlns:a16="http://schemas.microsoft.com/office/drawing/2014/main" id="{B743C89C-8442-1842-95E1-751E58CE5413}"/>
                </a:ext>
              </a:extLst>
            </p:cNvPr>
            <p:cNvCxnSpPr>
              <a:cxnSpLocks/>
            </p:cNvCxnSpPr>
            <p:nvPr/>
          </p:nvCxnSpPr>
          <p:spPr>
            <a:xfrm>
              <a:off x="10161818" y="5940000"/>
              <a:ext cx="0" cy="18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29" name="Straight Connector 428">
              <a:extLst>
                <a:ext uri="{FF2B5EF4-FFF2-40B4-BE49-F238E27FC236}">
                  <a16:creationId xmlns:a16="http://schemas.microsoft.com/office/drawing/2014/main" id="{06EB6D77-3689-3741-A1B6-03E85463F515}"/>
                </a:ext>
              </a:extLst>
            </p:cNvPr>
            <p:cNvCxnSpPr>
              <a:cxnSpLocks/>
            </p:cNvCxnSpPr>
            <p:nvPr/>
          </p:nvCxnSpPr>
          <p:spPr>
            <a:xfrm>
              <a:off x="10690154" y="5760000"/>
              <a:ext cx="0" cy="18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30" name="Straight Connector 429">
              <a:extLst>
                <a:ext uri="{FF2B5EF4-FFF2-40B4-BE49-F238E27FC236}">
                  <a16:creationId xmlns:a16="http://schemas.microsoft.com/office/drawing/2014/main" id="{FCCF5B7D-5750-CC43-AF3F-ACEFA038BDBB}"/>
                </a:ext>
              </a:extLst>
            </p:cNvPr>
            <p:cNvCxnSpPr>
              <a:cxnSpLocks/>
            </p:cNvCxnSpPr>
            <p:nvPr/>
          </p:nvCxnSpPr>
          <p:spPr>
            <a:xfrm>
              <a:off x="11122520" y="5580000"/>
              <a:ext cx="0" cy="18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31" name="Straight Connector 430">
              <a:extLst>
                <a:ext uri="{FF2B5EF4-FFF2-40B4-BE49-F238E27FC236}">
                  <a16:creationId xmlns:a16="http://schemas.microsoft.com/office/drawing/2014/main" id="{22847545-7ECE-414F-B63A-0F5178CFF54C}"/>
                </a:ext>
              </a:extLst>
            </p:cNvPr>
            <p:cNvCxnSpPr>
              <a:cxnSpLocks/>
            </p:cNvCxnSpPr>
            <p:nvPr/>
          </p:nvCxnSpPr>
          <p:spPr>
            <a:xfrm>
              <a:off x="11330099" y="5580000"/>
              <a:ext cx="0" cy="18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32" name="Straight Connector 431">
              <a:extLst>
                <a:ext uri="{FF2B5EF4-FFF2-40B4-BE49-F238E27FC236}">
                  <a16:creationId xmlns:a16="http://schemas.microsoft.com/office/drawing/2014/main" id="{DCF258B9-9465-0F4F-8619-E9F0CE856973}"/>
                </a:ext>
              </a:extLst>
            </p:cNvPr>
            <p:cNvCxnSpPr>
              <a:cxnSpLocks/>
            </p:cNvCxnSpPr>
            <p:nvPr/>
          </p:nvCxnSpPr>
          <p:spPr>
            <a:xfrm>
              <a:off x="11330099" y="5760000"/>
              <a:ext cx="3077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33" name="Straight Arrow Connector 432">
              <a:extLst>
                <a:ext uri="{FF2B5EF4-FFF2-40B4-BE49-F238E27FC236}">
                  <a16:creationId xmlns:a16="http://schemas.microsoft.com/office/drawing/2014/main" id="{13DF809B-D3F5-8442-9EFA-CDE44C0B34F4}"/>
                </a:ext>
              </a:extLst>
            </p:cNvPr>
            <p:cNvCxnSpPr>
              <a:cxnSpLocks/>
            </p:cNvCxnSpPr>
            <p:nvPr/>
          </p:nvCxnSpPr>
          <p:spPr>
            <a:xfrm>
              <a:off x="3344632" y="6365346"/>
              <a:ext cx="3225368" cy="0"/>
            </a:xfrm>
            <a:prstGeom prst="straightConnector1">
              <a:avLst/>
            </a:prstGeom>
            <a:ln w="12700">
              <a:solidFill>
                <a:schemeClr val="tx1">
                  <a:lumMod val="50000"/>
                  <a:lumOff val="50000"/>
                </a:schemeClr>
              </a:solidFill>
              <a:prstDash val="solid"/>
              <a:headEnd type="triangle"/>
              <a:tailEnd type="triangle"/>
            </a:ln>
          </p:spPr>
          <p:style>
            <a:lnRef idx="2">
              <a:schemeClr val="accent1"/>
            </a:lnRef>
            <a:fillRef idx="0">
              <a:schemeClr val="accent1"/>
            </a:fillRef>
            <a:effectRef idx="1">
              <a:schemeClr val="accent1"/>
            </a:effectRef>
            <a:fontRef idx="minor">
              <a:schemeClr val="tx1"/>
            </a:fontRef>
          </p:style>
        </p:cxnSp>
        <p:sp>
          <p:nvSpPr>
            <p:cNvPr id="434" name="TextBox 433">
              <a:extLst>
                <a:ext uri="{FF2B5EF4-FFF2-40B4-BE49-F238E27FC236}">
                  <a16:creationId xmlns:a16="http://schemas.microsoft.com/office/drawing/2014/main" id="{32109902-27E1-B44B-BE65-3813021D05E2}"/>
                </a:ext>
              </a:extLst>
            </p:cNvPr>
            <p:cNvSpPr txBox="1"/>
            <p:nvPr/>
          </p:nvSpPr>
          <p:spPr>
            <a:xfrm>
              <a:off x="3344631" y="6136332"/>
              <a:ext cx="298681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nsolas" panose="020B0609020204030204" pitchFamily="49" charset="0"/>
                </a:rPr>
                <a:t>Steady State Window</a:t>
              </a:r>
            </a:p>
          </p:txBody>
        </p:sp>
        <p:cxnSp>
          <p:nvCxnSpPr>
            <p:cNvPr id="435" name="Straight Arrow Connector 434">
              <a:extLst>
                <a:ext uri="{FF2B5EF4-FFF2-40B4-BE49-F238E27FC236}">
                  <a16:creationId xmlns:a16="http://schemas.microsoft.com/office/drawing/2014/main" id="{C4228176-FEFD-6748-AF01-CCB7F885677A}"/>
                </a:ext>
              </a:extLst>
            </p:cNvPr>
            <p:cNvCxnSpPr>
              <a:cxnSpLocks/>
            </p:cNvCxnSpPr>
            <p:nvPr/>
          </p:nvCxnSpPr>
          <p:spPr>
            <a:xfrm>
              <a:off x="1624108" y="6601889"/>
              <a:ext cx="7954427" cy="0"/>
            </a:xfrm>
            <a:prstGeom prst="straightConnector1">
              <a:avLst/>
            </a:prstGeom>
            <a:ln w="12700">
              <a:solidFill>
                <a:schemeClr val="tx1">
                  <a:lumMod val="50000"/>
                  <a:lumOff val="50000"/>
                </a:schemeClr>
              </a:solidFill>
              <a:prstDash val="solid"/>
              <a:headEnd type="triangle"/>
              <a:tailEnd type="triangle"/>
            </a:ln>
          </p:spPr>
          <p:style>
            <a:lnRef idx="2">
              <a:schemeClr val="accent1"/>
            </a:lnRef>
            <a:fillRef idx="0">
              <a:schemeClr val="accent1"/>
            </a:fillRef>
            <a:effectRef idx="1">
              <a:schemeClr val="accent1"/>
            </a:effectRef>
            <a:fontRef idx="minor">
              <a:schemeClr val="tx1"/>
            </a:fontRef>
          </p:style>
        </p:cxnSp>
        <p:sp>
          <p:nvSpPr>
            <p:cNvPr id="436" name="TextBox 435">
              <a:extLst>
                <a:ext uri="{FF2B5EF4-FFF2-40B4-BE49-F238E27FC236}">
                  <a16:creationId xmlns:a16="http://schemas.microsoft.com/office/drawing/2014/main" id="{8EF26216-7F36-104A-ABFB-F3EFA5BC91D1}"/>
                </a:ext>
              </a:extLst>
            </p:cNvPr>
            <p:cNvSpPr txBox="1"/>
            <p:nvPr/>
          </p:nvSpPr>
          <p:spPr>
            <a:xfrm>
              <a:off x="1625003" y="6378385"/>
              <a:ext cx="7630525"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nsolas" panose="020B0609020204030204" pitchFamily="49" charset="0"/>
                </a:rPr>
                <a:t>Full Window</a:t>
              </a:r>
            </a:p>
          </p:txBody>
        </p:sp>
        <p:cxnSp>
          <p:nvCxnSpPr>
            <p:cNvPr id="437" name="Straight Arrow Connector 436">
              <a:extLst>
                <a:ext uri="{FF2B5EF4-FFF2-40B4-BE49-F238E27FC236}">
                  <a16:creationId xmlns:a16="http://schemas.microsoft.com/office/drawing/2014/main" id="{B79ADB90-52C5-2D43-8138-F023F5363034}"/>
                </a:ext>
              </a:extLst>
            </p:cNvPr>
            <p:cNvCxnSpPr>
              <a:cxnSpLocks/>
            </p:cNvCxnSpPr>
            <p:nvPr/>
          </p:nvCxnSpPr>
          <p:spPr>
            <a:xfrm flipV="1">
              <a:off x="7608217" y="5006621"/>
              <a:ext cx="3612290" cy="2"/>
            </a:xfrm>
            <a:prstGeom prst="straightConnector1">
              <a:avLst/>
            </a:prstGeom>
            <a:ln w="12700">
              <a:solidFill>
                <a:schemeClr val="tx1">
                  <a:lumMod val="50000"/>
                  <a:lumOff val="50000"/>
                </a:schemeClr>
              </a:solidFill>
              <a:prstDash val="solid"/>
              <a:headEnd type="triangle"/>
              <a:tailEnd type="triangle"/>
            </a:ln>
          </p:spPr>
          <p:style>
            <a:lnRef idx="2">
              <a:schemeClr val="accent1"/>
            </a:lnRef>
            <a:fillRef idx="0">
              <a:schemeClr val="accent1"/>
            </a:fillRef>
            <a:effectRef idx="1">
              <a:schemeClr val="accent1"/>
            </a:effectRef>
            <a:fontRef idx="minor">
              <a:schemeClr val="tx1"/>
            </a:fontRef>
          </p:style>
        </p:cxnSp>
        <p:sp>
          <p:nvSpPr>
            <p:cNvPr id="438" name="TextBox 437">
              <a:extLst>
                <a:ext uri="{FF2B5EF4-FFF2-40B4-BE49-F238E27FC236}">
                  <a16:creationId xmlns:a16="http://schemas.microsoft.com/office/drawing/2014/main" id="{8E7B6425-DD1D-B14C-ADBD-C5459FD52493}"/>
                </a:ext>
              </a:extLst>
            </p:cNvPr>
            <p:cNvSpPr txBox="1"/>
            <p:nvPr/>
          </p:nvSpPr>
          <p:spPr>
            <a:xfrm>
              <a:off x="7683559" y="4743368"/>
              <a:ext cx="3469115"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nsolas" panose="020B0609020204030204" pitchFamily="49" charset="0"/>
                </a:rPr>
                <a:t>Read GAP = TVD – TPRn-1( CF-1)</a:t>
              </a:r>
            </a:p>
          </p:txBody>
        </p:sp>
      </p:grpSp>
      <p:sp>
        <p:nvSpPr>
          <p:cNvPr id="440" name="Oval 439">
            <a:extLst>
              <a:ext uri="{FF2B5EF4-FFF2-40B4-BE49-F238E27FC236}">
                <a16:creationId xmlns:a16="http://schemas.microsoft.com/office/drawing/2014/main" id="{7FCB1FD9-A5AB-D843-88D3-5872092DFC1C}"/>
              </a:ext>
            </a:extLst>
          </p:cNvPr>
          <p:cNvSpPr/>
          <p:nvPr/>
        </p:nvSpPr>
        <p:spPr>
          <a:xfrm>
            <a:off x="159949" y="1549777"/>
            <a:ext cx="1044737" cy="602591"/>
          </a:xfrm>
          <a:custGeom>
            <a:avLst/>
            <a:gdLst>
              <a:gd name="connsiteX0" fmla="*/ 0 w 1044737"/>
              <a:gd name="connsiteY0" fmla="*/ 301296 h 602591"/>
              <a:gd name="connsiteX1" fmla="*/ 522369 w 1044737"/>
              <a:gd name="connsiteY1" fmla="*/ 0 h 602591"/>
              <a:gd name="connsiteX2" fmla="*/ 1044738 w 1044737"/>
              <a:gd name="connsiteY2" fmla="*/ 301296 h 602591"/>
              <a:gd name="connsiteX3" fmla="*/ 522369 w 1044737"/>
              <a:gd name="connsiteY3" fmla="*/ 602592 h 602591"/>
              <a:gd name="connsiteX4" fmla="*/ 0 w 1044737"/>
              <a:gd name="connsiteY4" fmla="*/ 301296 h 602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737" h="602591" extrusionOk="0">
                <a:moveTo>
                  <a:pt x="0" y="301296"/>
                </a:moveTo>
                <a:cubicBezTo>
                  <a:pt x="-30318" y="116194"/>
                  <a:pt x="190247" y="16373"/>
                  <a:pt x="522369" y="0"/>
                </a:cubicBezTo>
                <a:cubicBezTo>
                  <a:pt x="838498" y="5817"/>
                  <a:pt x="1027629" y="135439"/>
                  <a:pt x="1044738" y="301296"/>
                </a:cubicBezTo>
                <a:cubicBezTo>
                  <a:pt x="1035621" y="476600"/>
                  <a:pt x="804849" y="635847"/>
                  <a:pt x="522369" y="602592"/>
                </a:cubicBezTo>
                <a:cubicBezTo>
                  <a:pt x="207308" y="588058"/>
                  <a:pt x="43797" y="488623"/>
                  <a:pt x="0" y="301296"/>
                </a:cubicBezTo>
                <a:close/>
              </a:path>
            </a:pathLst>
          </a:custGeom>
          <a:noFill/>
          <a:ln>
            <a:solidFill>
              <a:srgbClr val="C00000"/>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1" name="Oval 440">
            <a:extLst>
              <a:ext uri="{FF2B5EF4-FFF2-40B4-BE49-F238E27FC236}">
                <a16:creationId xmlns:a16="http://schemas.microsoft.com/office/drawing/2014/main" id="{2DD828B5-B0DB-4146-856C-B78EF930707B}"/>
              </a:ext>
            </a:extLst>
          </p:cNvPr>
          <p:cNvSpPr/>
          <p:nvPr/>
        </p:nvSpPr>
        <p:spPr>
          <a:xfrm>
            <a:off x="245328" y="5705465"/>
            <a:ext cx="1159726" cy="602591"/>
          </a:xfrm>
          <a:custGeom>
            <a:avLst/>
            <a:gdLst>
              <a:gd name="connsiteX0" fmla="*/ 0 w 1159726"/>
              <a:gd name="connsiteY0" fmla="*/ 301296 h 602591"/>
              <a:gd name="connsiteX1" fmla="*/ 579863 w 1159726"/>
              <a:gd name="connsiteY1" fmla="*/ 0 h 602591"/>
              <a:gd name="connsiteX2" fmla="*/ 1159726 w 1159726"/>
              <a:gd name="connsiteY2" fmla="*/ 301296 h 602591"/>
              <a:gd name="connsiteX3" fmla="*/ 579863 w 1159726"/>
              <a:gd name="connsiteY3" fmla="*/ 602592 h 602591"/>
              <a:gd name="connsiteX4" fmla="*/ 0 w 1159726"/>
              <a:gd name="connsiteY4" fmla="*/ 301296 h 602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9726" h="602591" extrusionOk="0">
                <a:moveTo>
                  <a:pt x="0" y="301296"/>
                </a:moveTo>
                <a:cubicBezTo>
                  <a:pt x="-55815" y="100467"/>
                  <a:pt x="230394" y="10967"/>
                  <a:pt x="579863" y="0"/>
                </a:cubicBezTo>
                <a:cubicBezTo>
                  <a:pt x="927745" y="5817"/>
                  <a:pt x="1142617" y="135439"/>
                  <a:pt x="1159726" y="301296"/>
                </a:cubicBezTo>
                <a:cubicBezTo>
                  <a:pt x="1131341" y="495416"/>
                  <a:pt x="885546" y="683102"/>
                  <a:pt x="579863" y="602592"/>
                </a:cubicBezTo>
                <a:cubicBezTo>
                  <a:pt x="233049" y="588058"/>
                  <a:pt x="43797" y="488623"/>
                  <a:pt x="0" y="301296"/>
                </a:cubicBezTo>
                <a:close/>
              </a:path>
            </a:pathLst>
          </a:custGeom>
          <a:noFill/>
          <a:ln>
            <a:solidFill>
              <a:srgbClr val="C00000"/>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2" name="Oval 441">
            <a:extLst>
              <a:ext uri="{FF2B5EF4-FFF2-40B4-BE49-F238E27FC236}">
                <a16:creationId xmlns:a16="http://schemas.microsoft.com/office/drawing/2014/main" id="{1D6CA03A-9F57-4B4F-B08F-B41C62562725}"/>
              </a:ext>
            </a:extLst>
          </p:cNvPr>
          <p:cNvSpPr/>
          <p:nvPr/>
        </p:nvSpPr>
        <p:spPr>
          <a:xfrm>
            <a:off x="159950" y="3627621"/>
            <a:ext cx="1323872" cy="602591"/>
          </a:xfrm>
          <a:custGeom>
            <a:avLst/>
            <a:gdLst>
              <a:gd name="connsiteX0" fmla="*/ 0 w 1323872"/>
              <a:gd name="connsiteY0" fmla="*/ 301296 h 602591"/>
              <a:gd name="connsiteX1" fmla="*/ 661936 w 1323872"/>
              <a:gd name="connsiteY1" fmla="*/ 0 h 602591"/>
              <a:gd name="connsiteX2" fmla="*/ 1323872 w 1323872"/>
              <a:gd name="connsiteY2" fmla="*/ 301296 h 602591"/>
              <a:gd name="connsiteX3" fmla="*/ 661936 w 1323872"/>
              <a:gd name="connsiteY3" fmla="*/ 602592 h 602591"/>
              <a:gd name="connsiteX4" fmla="*/ 0 w 1323872"/>
              <a:gd name="connsiteY4" fmla="*/ 301296 h 602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3872" h="602591" extrusionOk="0">
                <a:moveTo>
                  <a:pt x="0" y="301296"/>
                </a:moveTo>
                <a:cubicBezTo>
                  <a:pt x="-73491" y="89564"/>
                  <a:pt x="241259" y="20680"/>
                  <a:pt x="661936" y="0"/>
                </a:cubicBezTo>
                <a:cubicBezTo>
                  <a:pt x="1055146" y="5817"/>
                  <a:pt x="1306763" y="135439"/>
                  <a:pt x="1323872" y="301296"/>
                </a:cubicBezTo>
                <a:cubicBezTo>
                  <a:pt x="1272153" y="518203"/>
                  <a:pt x="1012659" y="684693"/>
                  <a:pt x="661936" y="602592"/>
                </a:cubicBezTo>
                <a:cubicBezTo>
                  <a:pt x="269794" y="588058"/>
                  <a:pt x="43797" y="488623"/>
                  <a:pt x="0" y="301296"/>
                </a:cubicBezTo>
                <a:close/>
              </a:path>
            </a:pathLst>
          </a:custGeom>
          <a:noFill/>
          <a:ln>
            <a:solidFill>
              <a:srgbClr val="C00000"/>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E3BD530-47C5-4E2A-9413-15B3DA99241A}"/>
              </a:ext>
            </a:extLst>
          </p:cNvPr>
          <p:cNvSpPr txBox="1"/>
          <p:nvPr/>
        </p:nvSpPr>
        <p:spPr>
          <a:xfrm>
            <a:off x="6613742" y="5141348"/>
            <a:ext cx="5578258" cy="401200"/>
          </a:xfrm>
          <a:prstGeom prst="rect">
            <a:avLst/>
          </a:prstGeom>
          <a:solidFill>
            <a:schemeClr val="tx1">
              <a:alpha val="20000"/>
            </a:schemeClr>
          </a:solidFill>
        </p:spPr>
        <p:txBody>
          <a:bodyPr wrap="square" tIns="46800" rIns="720000" rtlCol="0" anchor="ctr">
            <a:spAutoFit/>
          </a:bodyPr>
          <a:lstStyle/>
          <a:p>
            <a:pPr algn="r"/>
            <a:r>
              <a:rPr lang="en-GB" sz="2000" dirty="0">
                <a:solidFill>
                  <a:schemeClr val="bg1"/>
                </a:solidFill>
                <a:latin typeface="Avenir Book" panose="02000503020000020003" pitchFamily="2" charset="0"/>
              </a:rPr>
              <a:t>Work in Progress</a:t>
            </a:r>
          </a:p>
        </p:txBody>
      </p:sp>
    </p:spTree>
    <p:extLst>
      <p:ext uri="{BB962C8B-B14F-4D97-AF65-F5344CB8AC3E}">
        <p14:creationId xmlns:p14="http://schemas.microsoft.com/office/powerpoint/2010/main" val="3762545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0"/>
                                        </p:tgtEl>
                                        <p:attrNameLst>
                                          <p:attrName>style.visibility</p:attrName>
                                        </p:attrNameLst>
                                      </p:cBhvr>
                                      <p:to>
                                        <p:strVal val="visible"/>
                                      </p:to>
                                    </p:set>
                                    <p:animEffect transition="in" filter="fade">
                                      <p:cBhvr>
                                        <p:cTn id="7" dur="500"/>
                                        <p:tgtEl>
                                          <p:spTgt spid="4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1"/>
                                        </p:tgtEl>
                                        <p:attrNameLst>
                                          <p:attrName>style.visibility</p:attrName>
                                        </p:attrNameLst>
                                      </p:cBhvr>
                                      <p:to>
                                        <p:strVal val="visible"/>
                                      </p:to>
                                    </p:set>
                                    <p:animEffect transition="in" filter="fade">
                                      <p:cBhvr>
                                        <p:cTn id="12" dur="500"/>
                                        <p:tgtEl>
                                          <p:spTgt spid="4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42"/>
                                        </p:tgtEl>
                                        <p:attrNameLst>
                                          <p:attrName>style.visibility</p:attrName>
                                        </p:attrNameLst>
                                      </p:cBhvr>
                                      <p:to>
                                        <p:strVal val="visible"/>
                                      </p:to>
                                    </p:set>
                                    <p:animEffect transition="in" filter="fade">
                                      <p:cBhvr>
                                        <p:cTn id="17" dur="500"/>
                                        <p:tgtEl>
                                          <p:spTgt spid="44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1+#ppt_w/2"/>
                                          </p:val>
                                        </p:tav>
                                        <p:tav tm="100000">
                                          <p:val>
                                            <p:strVal val="#ppt_x"/>
                                          </p:val>
                                        </p:tav>
                                      </p:tavLst>
                                    </p:anim>
                                    <p:anim calcmode="lin" valueType="num">
                                      <p:cBhvr additive="base">
                                        <p:cTn id="23"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 grpId="0" animBg="1"/>
      <p:bldP spid="441" grpId="0" animBg="1"/>
      <p:bldP spid="442"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70B65D6-8725-5742-9637-5E46675881A7}"/>
              </a:ext>
            </a:extLst>
          </p:cNvPr>
          <p:cNvGrpSpPr/>
          <p:nvPr/>
        </p:nvGrpSpPr>
        <p:grpSpPr>
          <a:xfrm>
            <a:off x="0" y="6325644"/>
            <a:ext cx="2742522" cy="534667"/>
            <a:chOff x="-15833" y="-632533"/>
            <a:chExt cx="2742522" cy="534667"/>
          </a:xfrm>
        </p:grpSpPr>
        <p:sp>
          <p:nvSpPr>
            <p:cNvPr id="10" name="TextBox 9">
              <a:extLst>
                <a:ext uri="{FF2B5EF4-FFF2-40B4-BE49-F238E27FC236}">
                  <a16:creationId xmlns:a16="http://schemas.microsoft.com/office/drawing/2014/main" id="{ED168B32-CE5A-3340-902E-C99AA69B55F4}"/>
                </a:ext>
              </a:extLst>
            </p:cNvPr>
            <p:cNvSpPr txBox="1"/>
            <p:nvPr/>
          </p:nvSpPr>
          <p:spPr>
            <a:xfrm>
              <a:off x="-15833" y="-632533"/>
              <a:ext cx="27425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193F97"/>
                  </a:solidFill>
                  <a:effectLst/>
                  <a:uLnTx/>
                  <a:uFillTx/>
                  <a:latin typeface="Avenir Black" panose="02000503020000020003" pitchFamily="2" charset="0"/>
                  <a:ea typeface="+mn-ea"/>
                  <a:cs typeface="Arial" panose="020B0604020202020204" pitchFamily="34" charset="0"/>
                </a:rPr>
                <a:t>EBU</a:t>
              </a:r>
            </a:p>
          </p:txBody>
        </p:sp>
        <p:sp>
          <p:nvSpPr>
            <p:cNvPr id="11" name="TextBox 10">
              <a:extLst>
                <a:ext uri="{FF2B5EF4-FFF2-40B4-BE49-F238E27FC236}">
                  <a16:creationId xmlns:a16="http://schemas.microsoft.com/office/drawing/2014/main" id="{68823D45-7FD8-0849-8112-531EC6CB2C89}"/>
                </a:ext>
              </a:extLst>
            </p:cNvPr>
            <p:cNvSpPr txBox="1"/>
            <p:nvPr/>
          </p:nvSpPr>
          <p:spPr>
            <a:xfrm>
              <a:off x="-1200" y="-290226"/>
              <a:ext cx="2561112" cy="1923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650" b="0" i="0" u="none" strike="noStrike" kern="1200" cap="none" spc="0" normalizeH="0" baseline="0" noProof="0">
                  <a:ln>
                    <a:noFill/>
                  </a:ln>
                  <a:solidFill>
                    <a:srgbClr val="707271"/>
                  </a:solidFill>
                  <a:effectLst/>
                  <a:uLnTx/>
                  <a:uFillTx/>
                  <a:latin typeface="Avenir Medium" panose="02000503020000020003" pitchFamily="2" charset="0"/>
                  <a:ea typeface="+mn-ea"/>
                  <a:cs typeface="+mn-cs"/>
                </a:rPr>
                <a:t>TECHNOLOGY &amp; INNOVATION</a:t>
              </a:r>
            </a:p>
          </p:txBody>
        </p:sp>
      </p:grpSp>
      <p:grpSp>
        <p:nvGrpSpPr>
          <p:cNvPr id="9" name="Group 8">
            <a:extLst>
              <a:ext uri="{FF2B5EF4-FFF2-40B4-BE49-F238E27FC236}">
                <a16:creationId xmlns:a16="http://schemas.microsoft.com/office/drawing/2014/main" id="{9FAC3F7D-2EEA-BB43-A700-3F908B471471}"/>
              </a:ext>
            </a:extLst>
          </p:cNvPr>
          <p:cNvGrpSpPr/>
          <p:nvPr/>
        </p:nvGrpSpPr>
        <p:grpSpPr>
          <a:xfrm>
            <a:off x="215351" y="118152"/>
            <a:ext cx="14288479" cy="6639489"/>
            <a:chOff x="360000" y="122289"/>
            <a:chExt cx="14288479" cy="6639489"/>
          </a:xfrm>
        </p:grpSpPr>
        <p:cxnSp>
          <p:nvCxnSpPr>
            <p:cNvPr id="295" name="Straight Connector 294">
              <a:extLst>
                <a:ext uri="{FF2B5EF4-FFF2-40B4-BE49-F238E27FC236}">
                  <a16:creationId xmlns:a16="http://schemas.microsoft.com/office/drawing/2014/main" id="{499FB889-98E5-934F-81A1-879CE9A2A0D7}"/>
                </a:ext>
              </a:extLst>
            </p:cNvPr>
            <p:cNvCxnSpPr>
              <a:cxnSpLocks/>
            </p:cNvCxnSpPr>
            <p:nvPr/>
          </p:nvCxnSpPr>
          <p:spPr>
            <a:xfrm>
              <a:off x="3331063" y="631436"/>
              <a:ext cx="18000" cy="5760000"/>
            </a:xfrm>
            <a:prstGeom prst="line">
              <a:avLst/>
            </a:prstGeom>
            <a:ln w="12700">
              <a:solidFill>
                <a:schemeClr val="tx1">
                  <a:lumMod val="50000"/>
                  <a:lumOff val="5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296" name="Straight Connector 295">
              <a:extLst>
                <a:ext uri="{FF2B5EF4-FFF2-40B4-BE49-F238E27FC236}">
                  <a16:creationId xmlns:a16="http://schemas.microsoft.com/office/drawing/2014/main" id="{3815EA8E-F12A-CA4E-9ED4-8BD727B029B2}"/>
                </a:ext>
              </a:extLst>
            </p:cNvPr>
            <p:cNvCxnSpPr>
              <a:cxnSpLocks/>
            </p:cNvCxnSpPr>
            <p:nvPr/>
          </p:nvCxnSpPr>
          <p:spPr>
            <a:xfrm>
              <a:off x="1606108" y="641778"/>
              <a:ext cx="18000" cy="6120000"/>
            </a:xfrm>
            <a:prstGeom prst="line">
              <a:avLst/>
            </a:prstGeom>
            <a:ln w="12700">
              <a:solidFill>
                <a:schemeClr val="tx1">
                  <a:lumMod val="50000"/>
                  <a:lumOff val="50000"/>
                </a:schemeClr>
              </a:solidFill>
              <a:prstDash val="solid"/>
            </a:ln>
          </p:spPr>
          <p:style>
            <a:lnRef idx="2">
              <a:schemeClr val="accent1"/>
            </a:lnRef>
            <a:fillRef idx="0">
              <a:schemeClr val="accent1"/>
            </a:fillRef>
            <a:effectRef idx="1">
              <a:schemeClr val="accent1"/>
            </a:effectRef>
            <a:fontRef idx="minor">
              <a:schemeClr val="tx1"/>
            </a:fontRef>
          </p:style>
        </p:cxnSp>
        <p:sp>
          <p:nvSpPr>
            <p:cNvPr id="297" name="TextBox 296">
              <a:extLst>
                <a:ext uri="{FF2B5EF4-FFF2-40B4-BE49-F238E27FC236}">
                  <a16:creationId xmlns:a16="http://schemas.microsoft.com/office/drawing/2014/main" id="{9679A202-98F3-4447-A983-92070CB7D6A7}"/>
                </a:ext>
              </a:extLst>
            </p:cNvPr>
            <p:cNvSpPr txBox="1"/>
            <p:nvPr/>
          </p:nvSpPr>
          <p:spPr>
            <a:xfrm>
              <a:off x="420058" y="3700146"/>
              <a:ext cx="11983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04499"/>
                  </a:solidFill>
                  <a:effectLst/>
                  <a:uLnTx/>
                  <a:uFillTx/>
                  <a:latin typeface="Calibri" panose="020F0502020204030204"/>
                  <a:ea typeface="Cambria Math" panose="02040503050406030204" pitchFamily="18" charset="0"/>
                  <a:cs typeface="+mn-cs"/>
                </a:rPr>
                <a:t>Gapped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04499"/>
                  </a:solidFill>
                  <a:effectLst/>
                  <a:uLnTx/>
                  <a:uFillTx/>
                  <a:latin typeface="Calibri" panose="020F0502020204030204"/>
                  <a:ea typeface="Cambria Math" panose="02040503050406030204" pitchFamily="18" charset="0"/>
                  <a:cs typeface="+mn-cs"/>
                </a:rPr>
                <a:t>Packet Read Schedule</a:t>
              </a:r>
            </a:p>
          </p:txBody>
        </p:sp>
        <p:cxnSp>
          <p:nvCxnSpPr>
            <p:cNvPr id="298" name="Straight Arrow Connector 297">
              <a:extLst>
                <a:ext uri="{FF2B5EF4-FFF2-40B4-BE49-F238E27FC236}">
                  <a16:creationId xmlns:a16="http://schemas.microsoft.com/office/drawing/2014/main" id="{6F9B116A-7F9A-5048-B350-277C5253CB7A}"/>
                </a:ext>
              </a:extLst>
            </p:cNvPr>
            <p:cNvCxnSpPr>
              <a:cxnSpLocks/>
            </p:cNvCxnSpPr>
            <p:nvPr/>
          </p:nvCxnSpPr>
          <p:spPr>
            <a:xfrm flipV="1">
              <a:off x="392079" y="1976351"/>
              <a:ext cx="11539307" cy="0"/>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99" name="Straight Connector 298">
              <a:extLst>
                <a:ext uri="{FF2B5EF4-FFF2-40B4-BE49-F238E27FC236}">
                  <a16:creationId xmlns:a16="http://schemas.microsoft.com/office/drawing/2014/main" id="{1BE4797E-1545-F940-9ED7-F4F20FBA841D}"/>
                </a:ext>
              </a:extLst>
            </p:cNvPr>
            <p:cNvCxnSpPr>
              <a:cxnSpLocks/>
            </p:cNvCxnSpPr>
            <p:nvPr/>
          </p:nvCxnSpPr>
          <p:spPr>
            <a:xfrm>
              <a:off x="11232610" y="575121"/>
              <a:ext cx="0" cy="5940000"/>
            </a:xfrm>
            <a:prstGeom prst="line">
              <a:avLst/>
            </a:prstGeom>
            <a:ln w="12700">
              <a:solidFill>
                <a:schemeClr val="tx1">
                  <a:lumMod val="50000"/>
                  <a:lumOff val="5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300" name="Straight Connector 299">
              <a:extLst>
                <a:ext uri="{FF2B5EF4-FFF2-40B4-BE49-F238E27FC236}">
                  <a16:creationId xmlns:a16="http://schemas.microsoft.com/office/drawing/2014/main" id="{392FB5A2-4BA7-F34F-B800-DC242599EE0F}"/>
                </a:ext>
              </a:extLst>
            </p:cNvPr>
            <p:cNvCxnSpPr>
              <a:cxnSpLocks/>
            </p:cNvCxnSpPr>
            <p:nvPr/>
          </p:nvCxnSpPr>
          <p:spPr>
            <a:xfrm>
              <a:off x="9573310" y="575122"/>
              <a:ext cx="7200" cy="6120000"/>
            </a:xfrm>
            <a:prstGeom prst="line">
              <a:avLst/>
            </a:prstGeom>
            <a:ln w="12700">
              <a:solidFill>
                <a:schemeClr val="tx1">
                  <a:lumMod val="50000"/>
                  <a:lumOff val="5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301" name="Straight Arrow Connector 300">
              <a:extLst>
                <a:ext uri="{FF2B5EF4-FFF2-40B4-BE49-F238E27FC236}">
                  <a16:creationId xmlns:a16="http://schemas.microsoft.com/office/drawing/2014/main" id="{0CF808AD-F5D5-A34A-AA38-FD6E6D36C3C2}"/>
                </a:ext>
              </a:extLst>
            </p:cNvPr>
            <p:cNvCxnSpPr/>
            <p:nvPr/>
          </p:nvCxnSpPr>
          <p:spPr>
            <a:xfrm>
              <a:off x="1152378" y="394963"/>
              <a:ext cx="452835" cy="210782"/>
            </a:xfrm>
            <a:prstGeom prst="straightConnector1">
              <a:avLst/>
            </a:prstGeom>
            <a:ln w="12700">
              <a:solidFill>
                <a:schemeClr val="tx1">
                  <a:lumMod val="50000"/>
                  <a:lumOff val="50000"/>
                </a:schemeClr>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02" name="Straight Arrow Connector 301">
              <a:extLst>
                <a:ext uri="{FF2B5EF4-FFF2-40B4-BE49-F238E27FC236}">
                  <a16:creationId xmlns:a16="http://schemas.microsoft.com/office/drawing/2014/main" id="{2165B53B-9A82-E841-A3F0-CBFA5DEC65B3}"/>
                </a:ext>
              </a:extLst>
            </p:cNvPr>
            <p:cNvCxnSpPr/>
            <p:nvPr/>
          </p:nvCxnSpPr>
          <p:spPr>
            <a:xfrm>
              <a:off x="9118250" y="346622"/>
              <a:ext cx="452835" cy="210782"/>
            </a:xfrm>
            <a:prstGeom prst="straightConnector1">
              <a:avLst/>
            </a:prstGeom>
            <a:ln w="12700">
              <a:solidFill>
                <a:schemeClr val="tx1">
                  <a:lumMod val="50000"/>
                  <a:lumOff val="50000"/>
                </a:schemeClr>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03" name="TextBox 302">
                  <a:extLst>
                    <a:ext uri="{FF2B5EF4-FFF2-40B4-BE49-F238E27FC236}">
                      <a16:creationId xmlns:a16="http://schemas.microsoft.com/office/drawing/2014/main" id="{DF7C25C3-3DEF-4B40-BF06-315B5E4B552F}"/>
                    </a:ext>
                  </a:extLst>
                </p:cNvPr>
                <p:cNvSpPr txBox="1"/>
                <p:nvPr/>
              </p:nvSpPr>
              <p:spPr>
                <a:xfrm>
                  <a:off x="426310" y="122289"/>
                  <a:ext cx="808426" cy="3794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933"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sSup>
                          <m:sSupPr>
                            <m:ctrlPr>
                              <a:rPr kumimoji="0" lang="en-US" sz="933"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m:rPr>
                                <m:sty m:val="p"/>
                              </m:rP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N</m:t>
                            </m:r>
                            <m: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e>
                          <m:sup>
                            <m: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up>
                        </m:sSup>
                        <m:sSub>
                          <m:sSubPr>
                            <m:ctrlPr>
                              <a:rPr kumimoji="0" lang="en-US" sz="933"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m:rPr>
                                <m:sty m:val="p"/>
                              </m:rP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T</m:t>
                            </m:r>
                          </m:e>
                          <m:sub>
                            <m:r>
                              <m:rPr>
                                <m:sty m:val="p"/>
                              </m:rP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FRAME</m:t>
                            </m:r>
                          </m:sub>
                        </m:sSub>
                      </m:oMath>
                    </m:oMathPara>
                  </a14:m>
                  <a:endParaRPr kumimoji="0" lang="en-US" sz="933"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Since Epoch</a:t>
                  </a:r>
                </a:p>
              </p:txBody>
            </p:sp>
          </mc:Choice>
          <mc:Fallback xmlns="">
            <p:sp>
              <p:nvSpPr>
                <p:cNvPr id="303" name="TextBox 302">
                  <a:extLst>
                    <a:ext uri="{FF2B5EF4-FFF2-40B4-BE49-F238E27FC236}">
                      <a16:creationId xmlns:a16="http://schemas.microsoft.com/office/drawing/2014/main" id="{DF7C25C3-3DEF-4B40-BF06-315B5E4B552F}"/>
                    </a:ext>
                  </a:extLst>
                </p:cNvPr>
                <p:cNvSpPr txBox="1">
                  <a:spLocks noRot="1" noChangeAspect="1" noMove="1" noResize="1" noEditPoints="1" noAdjustHandles="1" noChangeArrowheads="1" noChangeShapeType="1" noTextEdit="1"/>
                </p:cNvSpPr>
                <p:nvPr/>
              </p:nvSpPr>
              <p:spPr>
                <a:xfrm>
                  <a:off x="426310" y="122289"/>
                  <a:ext cx="808426" cy="379463"/>
                </a:xfrm>
                <a:prstGeom prst="rect">
                  <a:avLst/>
                </a:prstGeom>
                <a:blipFill>
                  <a:blip r:embed="rId3"/>
                  <a:stretch>
                    <a:fillRect b="-3226"/>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304" name="TextBox 303">
                  <a:extLst>
                    <a:ext uri="{FF2B5EF4-FFF2-40B4-BE49-F238E27FC236}">
                      <a16:creationId xmlns:a16="http://schemas.microsoft.com/office/drawing/2014/main" id="{AAC8E67A-1DBC-5F42-8C65-7ED09E0154D8}"/>
                    </a:ext>
                  </a:extLst>
                </p:cNvPr>
                <p:cNvSpPr txBox="1"/>
                <p:nvPr/>
              </p:nvSpPr>
              <p:spPr>
                <a:xfrm>
                  <a:off x="8201119" y="122289"/>
                  <a:ext cx="1097608" cy="3794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933"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sSup>
                          <m:sSupPr>
                            <m:ctrlPr>
                              <a:rPr kumimoji="0" lang="en-US" sz="933"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m:rPr>
                                <m:sty m:val="p"/>
                              </m:rP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N</m:t>
                            </m:r>
                            <m: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+1) </m:t>
                            </m:r>
                          </m:e>
                          <m:sup>
                            <m: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up>
                        </m:sSup>
                        <m:sSub>
                          <m:sSubPr>
                            <m:ctrlPr>
                              <a:rPr kumimoji="0" lang="en-US" sz="933"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m:rPr>
                                <m:sty m:val="p"/>
                              </m:rP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T</m:t>
                            </m:r>
                          </m:e>
                          <m:sub>
                            <m:r>
                              <m:rPr>
                                <m:sty m:val="p"/>
                              </m:rP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FRAME</m:t>
                            </m:r>
                          </m:sub>
                        </m:sSub>
                      </m:oMath>
                    </m:oMathPara>
                  </a14:m>
                  <a:endParaRPr kumimoji="0" lang="en-US" sz="933"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Since Epoch</a:t>
                  </a:r>
                </a:p>
              </p:txBody>
            </p:sp>
          </mc:Choice>
          <mc:Fallback xmlns="">
            <p:sp>
              <p:nvSpPr>
                <p:cNvPr id="304" name="TextBox 303">
                  <a:extLst>
                    <a:ext uri="{FF2B5EF4-FFF2-40B4-BE49-F238E27FC236}">
                      <a16:creationId xmlns:a16="http://schemas.microsoft.com/office/drawing/2014/main" id="{AAC8E67A-1DBC-5F42-8C65-7ED09E0154D8}"/>
                    </a:ext>
                  </a:extLst>
                </p:cNvPr>
                <p:cNvSpPr txBox="1">
                  <a:spLocks noRot="1" noChangeAspect="1" noMove="1" noResize="1" noEditPoints="1" noAdjustHandles="1" noChangeArrowheads="1" noChangeShapeType="1" noTextEdit="1"/>
                </p:cNvSpPr>
                <p:nvPr/>
              </p:nvSpPr>
              <p:spPr>
                <a:xfrm>
                  <a:off x="8201119" y="122289"/>
                  <a:ext cx="1097608" cy="379463"/>
                </a:xfrm>
                <a:prstGeom prst="rect">
                  <a:avLst/>
                </a:prstGeom>
                <a:blipFill>
                  <a:blip r:embed="rId4"/>
                  <a:stretch>
                    <a:fillRect b="-3226"/>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305" name="TextBox 304">
                  <a:extLst>
                    <a:ext uri="{FF2B5EF4-FFF2-40B4-BE49-F238E27FC236}">
                      <a16:creationId xmlns:a16="http://schemas.microsoft.com/office/drawing/2014/main" id="{1512F987-EA73-E843-8BC2-09B21DED5637}"/>
                    </a:ext>
                  </a:extLst>
                </p:cNvPr>
                <p:cNvSpPr txBox="1"/>
                <p:nvPr/>
              </p:nvSpPr>
              <p:spPr>
                <a:xfrm>
                  <a:off x="3118958" y="311754"/>
                  <a:ext cx="425309" cy="2358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933"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m:rPr>
                                <m:sty m:val="p"/>
                              </m:rP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T</m:t>
                            </m:r>
                          </m:e>
                          <m:sub>
                            <m:r>
                              <m:rPr>
                                <m:sty m:val="p"/>
                              </m:rP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VD</m:t>
                            </m:r>
                          </m:sub>
                        </m:sSub>
                      </m:oMath>
                    </m:oMathPara>
                  </a14:m>
                  <a:endParaRPr kumimoji="0" lang="en-US" sz="933"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305" name="TextBox 304">
                  <a:extLst>
                    <a:ext uri="{FF2B5EF4-FFF2-40B4-BE49-F238E27FC236}">
                      <a16:creationId xmlns:a16="http://schemas.microsoft.com/office/drawing/2014/main" id="{1512F987-EA73-E843-8BC2-09B21DED5637}"/>
                    </a:ext>
                  </a:extLst>
                </p:cNvPr>
                <p:cNvSpPr txBox="1">
                  <a:spLocks noRot="1" noChangeAspect="1" noMove="1" noResize="1" noEditPoints="1" noAdjustHandles="1" noChangeArrowheads="1" noChangeShapeType="1" noTextEdit="1"/>
                </p:cNvSpPr>
                <p:nvPr/>
              </p:nvSpPr>
              <p:spPr>
                <a:xfrm>
                  <a:off x="3118958" y="311754"/>
                  <a:ext cx="425309" cy="235898"/>
                </a:xfrm>
                <a:prstGeom prst="rect">
                  <a:avLst/>
                </a:prstGeom>
                <a:blipFill>
                  <a:blip r:embed="rId5"/>
                  <a:stretch>
                    <a:fillRect b="-5263"/>
                  </a:stretch>
                </a:blipFill>
              </p:spPr>
              <p:txBody>
                <a:bodyPr/>
                <a:lstStyle/>
                <a:p>
                  <a:r>
                    <a:rPr lang="en-CH">
                      <a:noFill/>
                    </a:rPr>
                    <a:t> </a:t>
                  </a:r>
                </a:p>
              </p:txBody>
            </p:sp>
          </mc:Fallback>
        </mc:AlternateContent>
        <p:cxnSp>
          <p:nvCxnSpPr>
            <p:cNvPr id="306" name="Straight Arrow Connector 305">
              <a:extLst>
                <a:ext uri="{FF2B5EF4-FFF2-40B4-BE49-F238E27FC236}">
                  <a16:creationId xmlns:a16="http://schemas.microsoft.com/office/drawing/2014/main" id="{567BD22C-BAB5-8741-8123-A121546FF8B2}"/>
                </a:ext>
              </a:extLst>
            </p:cNvPr>
            <p:cNvCxnSpPr>
              <a:cxnSpLocks/>
            </p:cNvCxnSpPr>
            <p:nvPr/>
          </p:nvCxnSpPr>
          <p:spPr>
            <a:xfrm flipV="1">
              <a:off x="400692" y="4068239"/>
              <a:ext cx="11539307" cy="0"/>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07" name="TextBox 306">
                  <a:extLst>
                    <a:ext uri="{FF2B5EF4-FFF2-40B4-BE49-F238E27FC236}">
                      <a16:creationId xmlns:a16="http://schemas.microsoft.com/office/drawing/2014/main" id="{A093180F-198A-2B40-882E-3F4C4EFF36E9}"/>
                    </a:ext>
                  </a:extLst>
                </p:cNvPr>
                <p:cNvSpPr txBox="1"/>
                <p:nvPr/>
              </p:nvSpPr>
              <p:spPr>
                <a:xfrm>
                  <a:off x="11009738" y="276510"/>
                  <a:ext cx="425309" cy="2358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933"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m:rPr>
                                <m:sty m:val="p"/>
                              </m:rP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T</m:t>
                            </m:r>
                          </m:e>
                          <m:sub>
                            <m:r>
                              <m:rPr>
                                <m:sty m:val="p"/>
                              </m:rP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VD</m:t>
                            </m:r>
                          </m:sub>
                        </m:sSub>
                      </m:oMath>
                    </m:oMathPara>
                  </a14:m>
                  <a:endParaRPr kumimoji="0" lang="en-US" sz="933"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307" name="TextBox 306">
                  <a:extLst>
                    <a:ext uri="{FF2B5EF4-FFF2-40B4-BE49-F238E27FC236}">
                      <a16:creationId xmlns:a16="http://schemas.microsoft.com/office/drawing/2014/main" id="{A093180F-198A-2B40-882E-3F4C4EFF36E9}"/>
                    </a:ext>
                  </a:extLst>
                </p:cNvPr>
                <p:cNvSpPr txBox="1">
                  <a:spLocks noRot="1" noChangeAspect="1" noMove="1" noResize="1" noEditPoints="1" noAdjustHandles="1" noChangeArrowheads="1" noChangeShapeType="1" noTextEdit="1"/>
                </p:cNvSpPr>
                <p:nvPr/>
              </p:nvSpPr>
              <p:spPr>
                <a:xfrm>
                  <a:off x="11009738" y="276510"/>
                  <a:ext cx="425309" cy="235898"/>
                </a:xfrm>
                <a:prstGeom prst="rect">
                  <a:avLst/>
                </a:prstGeom>
                <a:blipFill>
                  <a:blip r:embed="rId6"/>
                  <a:stretch>
                    <a:fillRect b="-5263"/>
                  </a:stretch>
                </a:blipFill>
              </p:spPr>
              <p:txBody>
                <a:bodyPr/>
                <a:lstStyle/>
                <a:p>
                  <a:r>
                    <a:rPr lang="en-CH">
                      <a:noFill/>
                    </a:rPr>
                    <a:t> </a:t>
                  </a:r>
                </a:p>
              </p:txBody>
            </p:sp>
          </mc:Fallback>
        </mc:AlternateContent>
        <p:grpSp>
          <p:nvGrpSpPr>
            <p:cNvPr id="308" name="Group 307">
              <a:extLst>
                <a:ext uri="{FF2B5EF4-FFF2-40B4-BE49-F238E27FC236}">
                  <a16:creationId xmlns:a16="http://schemas.microsoft.com/office/drawing/2014/main" id="{B3CE759E-9E93-E04A-8062-871A92F4D743}"/>
                </a:ext>
              </a:extLst>
            </p:cNvPr>
            <p:cNvGrpSpPr/>
            <p:nvPr/>
          </p:nvGrpSpPr>
          <p:grpSpPr>
            <a:xfrm>
              <a:off x="4735628" y="3935647"/>
              <a:ext cx="159124" cy="261621"/>
              <a:chOff x="1123950" y="5092700"/>
              <a:chExt cx="580822" cy="667778"/>
            </a:xfrm>
          </p:grpSpPr>
          <p:sp>
            <p:nvSpPr>
              <p:cNvPr id="309" name="Freeform 308">
                <a:extLst>
                  <a:ext uri="{FF2B5EF4-FFF2-40B4-BE49-F238E27FC236}">
                    <a16:creationId xmlns:a16="http://schemas.microsoft.com/office/drawing/2014/main" id="{5A2D63B5-A7FC-C64A-AC44-7E730E3793E1}"/>
                  </a:ext>
                </a:extLst>
              </p:cNvPr>
              <p:cNvSpPr/>
              <p:nvPr/>
            </p:nvSpPr>
            <p:spPr>
              <a:xfrm>
                <a:off x="1123950" y="5092700"/>
                <a:ext cx="355610" cy="660400"/>
              </a:xfrm>
              <a:custGeom>
                <a:avLst/>
                <a:gdLst>
                  <a:gd name="connsiteX0" fmla="*/ 0 w 355610"/>
                  <a:gd name="connsiteY0" fmla="*/ 0 h 660400"/>
                  <a:gd name="connsiteX1" fmla="*/ 355600 w 355610"/>
                  <a:gd name="connsiteY1" fmla="*/ 254000 h 660400"/>
                  <a:gd name="connsiteX2" fmla="*/ 12700 w 355610"/>
                  <a:gd name="connsiteY2" fmla="*/ 406400 h 660400"/>
                  <a:gd name="connsiteX3" fmla="*/ 247650 w 355610"/>
                  <a:gd name="connsiteY3" fmla="*/ 660400 h 660400"/>
                </a:gdLst>
                <a:ahLst/>
                <a:cxnLst>
                  <a:cxn ang="0">
                    <a:pos x="connsiteX0" y="connsiteY0"/>
                  </a:cxn>
                  <a:cxn ang="0">
                    <a:pos x="connsiteX1" y="connsiteY1"/>
                  </a:cxn>
                  <a:cxn ang="0">
                    <a:pos x="connsiteX2" y="connsiteY2"/>
                  </a:cxn>
                  <a:cxn ang="0">
                    <a:pos x="connsiteX3" y="connsiteY3"/>
                  </a:cxn>
                </a:cxnLst>
                <a:rect l="l" t="t" r="r" b="b"/>
                <a:pathLst>
                  <a:path w="355610" h="660400">
                    <a:moveTo>
                      <a:pt x="0" y="0"/>
                    </a:moveTo>
                    <a:cubicBezTo>
                      <a:pt x="176741" y="93133"/>
                      <a:pt x="353483" y="186267"/>
                      <a:pt x="355600" y="254000"/>
                    </a:cubicBezTo>
                    <a:cubicBezTo>
                      <a:pt x="357717" y="321733"/>
                      <a:pt x="30692" y="338667"/>
                      <a:pt x="12700" y="406400"/>
                    </a:cubicBezTo>
                    <a:cubicBezTo>
                      <a:pt x="-5292" y="474133"/>
                      <a:pt x="192617" y="614892"/>
                      <a:pt x="247650" y="660400"/>
                    </a:cubicBezTo>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sp>
            <p:nvSpPr>
              <p:cNvPr id="310" name="Freeform 309">
                <a:extLst>
                  <a:ext uri="{FF2B5EF4-FFF2-40B4-BE49-F238E27FC236}">
                    <a16:creationId xmlns:a16="http://schemas.microsoft.com/office/drawing/2014/main" id="{46A00189-CA04-0641-968E-9276A2A34A66}"/>
                  </a:ext>
                </a:extLst>
              </p:cNvPr>
              <p:cNvSpPr/>
              <p:nvPr/>
            </p:nvSpPr>
            <p:spPr>
              <a:xfrm>
                <a:off x="1349162" y="5100078"/>
                <a:ext cx="355610" cy="660400"/>
              </a:xfrm>
              <a:custGeom>
                <a:avLst/>
                <a:gdLst>
                  <a:gd name="connsiteX0" fmla="*/ 0 w 355610"/>
                  <a:gd name="connsiteY0" fmla="*/ 0 h 660400"/>
                  <a:gd name="connsiteX1" fmla="*/ 355600 w 355610"/>
                  <a:gd name="connsiteY1" fmla="*/ 254000 h 660400"/>
                  <a:gd name="connsiteX2" fmla="*/ 12700 w 355610"/>
                  <a:gd name="connsiteY2" fmla="*/ 406400 h 660400"/>
                  <a:gd name="connsiteX3" fmla="*/ 247650 w 355610"/>
                  <a:gd name="connsiteY3" fmla="*/ 660400 h 660400"/>
                </a:gdLst>
                <a:ahLst/>
                <a:cxnLst>
                  <a:cxn ang="0">
                    <a:pos x="connsiteX0" y="connsiteY0"/>
                  </a:cxn>
                  <a:cxn ang="0">
                    <a:pos x="connsiteX1" y="connsiteY1"/>
                  </a:cxn>
                  <a:cxn ang="0">
                    <a:pos x="connsiteX2" y="connsiteY2"/>
                  </a:cxn>
                  <a:cxn ang="0">
                    <a:pos x="connsiteX3" y="connsiteY3"/>
                  </a:cxn>
                </a:cxnLst>
                <a:rect l="l" t="t" r="r" b="b"/>
                <a:pathLst>
                  <a:path w="355610" h="660400">
                    <a:moveTo>
                      <a:pt x="0" y="0"/>
                    </a:moveTo>
                    <a:cubicBezTo>
                      <a:pt x="176741" y="93133"/>
                      <a:pt x="353483" y="186267"/>
                      <a:pt x="355600" y="254000"/>
                    </a:cubicBezTo>
                    <a:cubicBezTo>
                      <a:pt x="357717" y="321733"/>
                      <a:pt x="30692" y="338667"/>
                      <a:pt x="12700" y="406400"/>
                    </a:cubicBezTo>
                    <a:cubicBezTo>
                      <a:pt x="-5292" y="474133"/>
                      <a:pt x="192617" y="614892"/>
                      <a:pt x="247650" y="660400"/>
                    </a:cubicBezTo>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grpSp>
        <p:grpSp>
          <p:nvGrpSpPr>
            <p:cNvPr id="311" name="Group 310">
              <a:extLst>
                <a:ext uri="{FF2B5EF4-FFF2-40B4-BE49-F238E27FC236}">
                  <a16:creationId xmlns:a16="http://schemas.microsoft.com/office/drawing/2014/main" id="{D77E232C-1806-004E-8057-5BCB9BB16B4E}"/>
                </a:ext>
              </a:extLst>
            </p:cNvPr>
            <p:cNvGrpSpPr/>
            <p:nvPr/>
          </p:nvGrpSpPr>
          <p:grpSpPr>
            <a:xfrm>
              <a:off x="8462774" y="3939283"/>
              <a:ext cx="159124" cy="261621"/>
              <a:chOff x="1123950" y="5092700"/>
              <a:chExt cx="580822" cy="667778"/>
            </a:xfrm>
          </p:grpSpPr>
          <p:sp>
            <p:nvSpPr>
              <p:cNvPr id="312" name="Freeform 311">
                <a:extLst>
                  <a:ext uri="{FF2B5EF4-FFF2-40B4-BE49-F238E27FC236}">
                    <a16:creationId xmlns:a16="http://schemas.microsoft.com/office/drawing/2014/main" id="{1BB0310D-E2EE-AE44-939E-3778F0E7725F}"/>
                  </a:ext>
                </a:extLst>
              </p:cNvPr>
              <p:cNvSpPr/>
              <p:nvPr/>
            </p:nvSpPr>
            <p:spPr>
              <a:xfrm>
                <a:off x="1123950" y="5092700"/>
                <a:ext cx="355610" cy="660400"/>
              </a:xfrm>
              <a:custGeom>
                <a:avLst/>
                <a:gdLst>
                  <a:gd name="connsiteX0" fmla="*/ 0 w 355610"/>
                  <a:gd name="connsiteY0" fmla="*/ 0 h 660400"/>
                  <a:gd name="connsiteX1" fmla="*/ 355600 w 355610"/>
                  <a:gd name="connsiteY1" fmla="*/ 254000 h 660400"/>
                  <a:gd name="connsiteX2" fmla="*/ 12700 w 355610"/>
                  <a:gd name="connsiteY2" fmla="*/ 406400 h 660400"/>
                  <a:gd name="connsiteX3" fmla="*/ 247650 w 355610"/>
                  <a:gd name="connsiteY3" fmla="*/ 660400 h 660400"/>
                </a:gdLst>
                <a:ahLst/>
                <a:cxnLst>
                  <a:cxn ang="0">
                    <a:pos x="connsiteX0" y="connsiteY0"/>
                  </a:cxn>
                  <a:cxn ang="0">
                    <a:pos x="connsiteX1" y="connsiteY1"/>
                  </a:cxn>
                  <a:cxn ang="0">
                    <a:pos x="connsiteX2" y="connsiteY2"/>
                  </a:cxn>
                  <a:cxn ang="0">
                    <a:pos x="connsiteX3" y="connsiteY3"/>
                  </a:cxn>
                </a:cxnLst>
                <a:rect l="l" t="t" r="r" b="b"/>
                <a:pathLst>
                  <a:path w="355610" h="660400">
                    <a:moveTo>
                      <a:pt x="0" y="0"/>
                    </a:moveTo>
                    <a:cubicBezTo>
                      <a:pt x="176741" y="93133"/>
                      <a:pt x="353483" y="186267"/>
                      <a:pt x="355600" y="254000"/>
                    </a:cubicBezTo>
                    <a:cubicBezTo>
                      <a:pt x="357717" y="321733"/>
                      <a:pt x="30692" y="338667"/>
                      <a:pt x="12700" y="406400"/>
                    </a:cubicBezTo>
                    <a:cubicBezTo>
                      <a:pt x="-5292" y="474133"/>
                      <a:pt x="192617" y="614892"/>
                      <a:pt x="247650" y="660400"/>
                    </a:cubicBezTo>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sp>
            <p:nvSpPr>
              <p:cNvPr id="313" name="Freeform 312">
                <a:extLst>
                  <a:ext uri="{FF2B5EF4-FFF2-40B4-BE49-F238E27FC236}">
                    <a16:creationId xmlns:a16="http://schemas.microsoft.com/office/drawing/2014/main" id="{F8BAB608-C710-6644-B555-D6C75DCC5097}"/>
                  </a:ext>
                </a:extLst>
              </p:cNvPr>
              <p:cNvSpPr/>
              <p:nvPr/>
            </p:nvSpPr>
            <p:spPr>
              <a:xfrm>
                <a:off x="1349162" y="5100078"/>
                <a:ext cx="355610" cy="660400"/>
              </a:xfrm>
              <a:custGeom>
                <a:avLst/>
                <a:gdLst>
                  <a:gd name="connsiteX0" fmla="*/ 0 w 355610"/>
                  <a:gd name="connsiteY0" fmla="*/ 0 h 660400"/>
                  <a:gd name="connsiteX1" fmla="*/ 355600 w 355610"/>
                  <a:gd name="connsiteY1" fmla="*/ 254000 h 660400"/>
                  <a:gd name="connsiteX2" fmla="*/ 12700 w 355610"/>
                  <a:gd name="connsiteY2" fmla="*/ 406400 h 660400"/>
                  <a:gd name="connsiteX3" fmla="*/ 247650 w 355610"/>
                  <a:gd name="connsiteY3" fmla="*/ 660400 h 660400"/>
                </a:gdLst>
                <a:ahLst/>
                <a:cxnLst>
                  <a:cxn ang="0">
                    <a:pos x="connsiteX0" y="connsiteY0"/>
                  </a:cxn>
                  <a:cxn ang="0">
                    <a:pos x="connsiteX1" y="connsiteY1"/>
                  </a:cxn>
                  <a:cxn ang="0">
                    <a:pos x="connsiteX2" y="connsiteY2"/>
                  </a:cxn>
                  <a:cxn ang="0">
                    <a:pos x="connsiteX3" y="connsiteY3"/>
                  </a:cxn>
                </a:cxnLst>
                <a:rect l="l" t="t" r="r" b="b"/>
                <a:pathLst>
                  <a:path w="355610" h="660400">
                    <a:moveTo>
                      <a:pt x="0" y="0"/>
                    </a:moveTo>
                    <a:cubicBezTo>
                      <a:pt x="176741" y="93133"/>
                      <a:pt x="353483" y="186267"/>
                      <a:pt x="355600" y="254000"/>
                    </a:cubicBezTo>
                    <a:cubicBezTo>
                      <a:pt x="357717" y="321733"/>
                      <a:pt x="30692" y="338667"/>
                      <a:pt x="12700" y="406400"/>
                    </a:cubicBezTo>
                    <a:cubicBezTo>
                      <a:pt x="-5292" y="474133"/>
                      <a:pt x="192617" y="614892"/>
                      <a:pt x="247650" y="660400"/>
                    </a:cubicBezTo>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grpSp>
        <p:cxnSp>
          <p:nvCxnSpPr>
            <p:cNvPr id="314" name="Straight Arrow Connector 313">
              <a:extLst>
                <a:ext uri="{FF2B5EF4-FFF2-40B4-BE49-F238E27FC236}">
                  <a16:creationId xmlns:a16="http://schemas.microsoft.com/office/drawing/2014/main" id="{5B2328BC-262E-DA4B-979A-7BAF0DD79C44}"/>
                </a:ext>
              </a:extLst>
            </p:cNvPr>
            <p:cNvCxnSpPr>
              <a:cxnSpLocks/>
            </p:cNvCxnSpPr>
            <p:nvPr/>
          </p:nvCxnSpPr>
          <p:spPr>
            <a:xfrm flipV="1">
              <a:off x="3348223" y="4528799"/>
              <a:ext cx="4309254" cy="1"/>
            </a:xfrm>
            <a:prstGeom prst="straightConnector1">
              <a:avLst/>
            </a:prstGeom>
            <a:ln w="12700">
              <a:solidFill>
                <a:schemeClr val="tx1">
                  <a:lumMod val="50000"/>
                  <a:lumOff val="50000"/>
                </a:schemeClr>
              </a:solidFill>
              <a:prstDash val="solid"/>
              <a:headEnd type="triangle"/>
              <a:tailEnd type="triangle"/>
            </a:ln>
          </p:spPr>
          <p:style>
            <a:lnRef idx="2">
              <a:schemeClr val="accent1"/>
            </a:lnRef>
            <a:fillRef idx="0">
              <a:schemeClr val="accent1"/>
            </a:fillRef>
            <a:effectRef idx="1">
              <a:schemeClr val="accent1"/>
            </a:effectRef>
            <a:fontRef idx="minor">
              <a:schemeClr val="tx1"/>
            </a:fontRef>
          </p:style>
        </p:cxnSp>
        <p:sp>
          <p:nvSpPr>
            <p:cNvPr id="315" name="Right Brace 314">
              <a:extLst>
                <a:ext uri="{FF2B5EF4-FFF2-40B4-BE49-F238E27FC236}">
                  <a16:creationId xmlns:a16="http://schemas.microsoft.com/office/drawing/2014/main" id="{08E825A1-FACD-C448-8442-FA1880D9E8F6}"/>
                </a:ext>
              </a:extLst>
            </p:cNvPr>
            <p:cNvSpPr/>
            <p:nvPr/>
          </p:nvSpPr>
          <p:spPr>
            <a:xfrm rot="16200000" flipV="1">
              <a:off x="6867178" y="3287568"/>
              <a:ext cx="107975" cy="471571"/>
            </a:xfrm>
            <a:prstGeom prst="rightBrace">
              <a:avLst>
                <a:gd name="adj1" fmla="val 68439"/>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mc:AlternateContent xmlns:mc="http://schemas.openxmlformats.org/markup-compatibility/2006" xmlns:a14="http://schemas.microsoft.com/office/drawing/2010/main">
          <mc:Choice Requires="a14">
            <p:sp>
              <p:nvSpPr>
                <p:cNvPr id="316" name="TextBox 315">
                  <a:extLst>
                    <a:ext uri="{FF2B5EF4-FFF2-40B4-BE49-F238E27FC236}">
                      <a16:creationId xmlns:a16="http://schemas.microsoft.com/office/drawing/2014/main" id="{39FB64BD-D979-0F49-8BA4-31368F80F71E}"/>
                    </a:ext>
                  </a:extLst>
                </p:cNvPr>
                <p:cNvSpPr txBox="1"/>
                <p:nvPr/>
              </p:nvSpPr>
              <p:spPr>
                <a:xfrm>
                  <a:off x="6548197" y="3193243"/>
                  <a:ext cx="885371" cy="2358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933"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m:rPr>
                                <m:sty m:val="p"/>
                              </m:rP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T</m:t>
                            </m:r>
                          </m:e>
                          <m:sub>
                            <m:r>
                              <m:rPr>
                                <m:sty m:val="p"/>
                              </m:rP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RS</m:t>
                            </m:r>
                          </m:sub>
                        </m:sSub>
                        <m: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m:rPr>
                            <m:sty m:val="p"/>
                          </m:rP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gapped</m:t>
                        </m:r>
                        <m: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0" lang="en-US" sz="933"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316" name="TextBox 315">
                  <a:extLst>
                    <a:ext uri="{FF2B5EF4-FFF2-40B4-BE49-F238E27FC236}">
                      <a16:creationId xmlns:a16="http://schemas.microsoft.com/office/drawing/2014/main" id="{39FB64BD-D979-0F49-8BA4-31368F80F71E}"/>
                    </a:ext>
                  </a:extLst>
                </p:cNvPr>
                <p:cNvSpPr txBox="1">
                  <a:spLocks noRot="1" noChangeAspect="1" noMove="1" noResize="1" noEditPoints="1" noAdjustHandles="1" noChangeArrowheads="1" noChangeShapeType="1" noTextEdit="1"/>
                </p:cNvSpPr>
                <p:nvPr/>
              </p:nvSpPr>
              <p:spPr>
                <a:xfrm>
                  <a:off x="6548197" y="3193243"/>
                  <a:ext cx="885371" cy="235898"/>
                </a:xfrm>
                <a:prstGeom prst="rect">
                  <a:avLst/>
                </a:prstGeom>
                <a:blipFill>
                  <a:blip r:embed="rId7"/>
                  <a:stretch>
                    <a:fillRect b="-5263"/>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317" name="TextBox 316">
                  <a:extLst>
                    <a:ext uri="{FF2B5EF4-FFF2-40B4-BE49-F238E27FC236}">
                      <a16:creationId xmlns:a16="http://schemas.microsoft.com/office/drawing/2014/main" id="{622E2519-0D34-3547-BF6B-EADA73647381}"/>
                    </a:ext>
                  </a:extLst>
                </p:cNvPr>
                <p:cNvSpPr txBox="1"/>
                <p:nvPr/>
              </p:nvSpPr>
              <p:spPr>
                <a:xfrm>
                  <a:off x="3278305" y="4085598"/>
                  <a:ext cx="506613" cy="2358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9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m:rPr>
                                <m:sty m:val="p"/>
                              </m:rPr>
                              <a:rPr kumimoji="0" lang="en-US"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TP</m:t>
                            </m:r>
                            <m:r>
                              <a:rPr kumimoji="0" lang="en-US" sz="9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𝑅</m:t>
                            </m:r>
                          </m:e>
                          <m:sub>
                            <m:r>
                              <a:rPr kumimoji="0" lang="en-US"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0</m:t>
                            </m:r>
                          </m:sub>
                        </m:sSub>
                      </m:oMath>
                    </m:oMathPara>
                  </a14:m>
                  <a:endParaRPr kumimoji="0" lang="en-US" sz="9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317" name="TextBox 316">
                  <a:extLst>
                    <a:ext uri="{FF2B5EF4-FFF2-40B4-BE49-F238E27FC236}">
                      <a16:creationId xmlns:a16="http://schemas.microsoft.com/office/drawing/2014/main" id="{622E2519-0D34-3547-BF6B-EADA73647381}"/>
                    </a:ext>
                  </a:extLst>
                </p:cNvPr>
                <p:cNvSpPr txBox="1">
                  <a:spLocks noRot="1" noChangeAspect="1" noMove="1" noResize="1" noEditPoints="1" noAdjustHandles="1" noChangeArrowheads="1" noChangeShapeType="1" noTextEdit="1"/>
                </p:cNvSpPr>
                <p:nvPr/>
              </p:nvSpPr>
              <p:spPr>
                <a:xfrm>
                  <a:off x="3278305" y="4085598"/>
                  <a:ext cx="506613" cy="235898"/>
                </a:xfrm>
                <a:prstGeom prst="rect">
                  <a:avLst/>
                </a:prstGeom>
                <a:blipFill>
                  <a:blip r:embed="rId8"/>
                  <a:stretch>
                    <a:fillRect/>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318" name="TextBox 317">
                  <a:extLst>
                    <a:ext uri="{FF2B5EF4-FFF2-40B4-BE49-F238E27FC236}">
                      <a16:creationId xmlns:a16="http://schemas.microsoft.com/office/drawing/2014/main" id="{1569B71A-DF8A-7A4B-B1CF-5398423D0C9A}"/>
                    </a:ext>
                  </a:extLst>
                </p:cNvPr>
                <p:cNvSpPr txBox="1"/>
                <p:nvPr/>
              </p:nvSpPr>
              <p:spPr>
                <a:xfrm>
                  <a:off x="6578758" y="4078770"/>
                  <a:ext cx="486095" cy="24955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9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m:rPr>
                                <m:sty m:val="p"/>
                              </m:rPr>
                              <a:rPr kumimoji="0" lang="en-US"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TP</m:t>
                            </m:r>
                            <m:r>
                              <a:rPr kumimoji="0" lang="en-US" sz="9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𝑅</m:t>
                            </m:r>
                          </m:e>
                          <m:sub>
                            <m:r>
                              <m:rPr>
                                <m:sty m:val="p"/>
                              </m:rPr>
                              <a:rPr kumimoji="0" lang="en-US"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j</m:t>
                            </m:r>
                          </m:sub>
                        </m:sSub>
                      </m:oMath>
                    </m:oMathPara>
                  </a14:m>
                  <a:endParaRPr kumimoji="0" lang="en-US" sz="9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318" name="TextBox 317">
                  <a:extLst>
                    <a:ext uri="{FF2B5EF4-FFF2-40B4-BE49-F238E27FC236}">
                      <a16:creationId xmlns:a16="http://schemas.microsoft.com/office/drawing/2014/main" id="{1569B71A-DF8A-7A4B-B1CF-5398423D0C9A}"/>
                    </a:ext>
                  </a:extLst>
                </p:cNvPr>
                <p:cNvSpPr txBox="1">
                  <a:spLocks noRot="1" noChangeAspect="1" noMove="1" noResize="1" noEditPoints="1" noAdjustHandles="1" noChangeArrowheads="1" noChangeShapeType="1" noTextEdit="1"/>
                </p:cNvSpPr>
                <p:nvPr/>
              </p:nvSpPr>
              <p:spPr>
                <a:xfrm>
                  <a:off x="6578758" y="4078770"/>
                  <a:ext cx="486095" cy="249555"/>
                </a:xfrm>
                <a:prstGeom prst="rect">
                  <a:avLst/>
                </a:prstGeom>
                <a:blipFill>
                  <a:blip r:embed="rId9"/>
                  <a:stretch>
                    <a:fillRect/>
                  </a:stretch>
                </a:blipFill>
              </p:spPr>
              <p:txBody>
                <a:bodyPr/>
                <a:lstStyle/>
                <a:p>
                  <a:r>
                    <a:rPr lang="en-CH">
                      <a:noFill/>
                    </a:rPr>
                    <a:t> </a:t>
                  </a:r>
                </a:p>
              </p:txBody>
            </p:sp>
          </mc:Fallback>
        </mc:AlternateContent>
        <p:cxnSp>
          <p:nvCxnSpPr>
            <p:cNvPr id="319" name="Straight Arrow Connector 318">
              <a:extLst>
                <a:ext uri="{FF2B5EF4-FFF2-40B4-BE49-F238E27FC236}">
                  <a16:creationId xmlns:a16="http://schemas.microsoft.com/office/drawing/2014/main" id="{82A895DC-4112-6A41-8181-F76A94683A69}"/>
                </a:ext>
              </a:extLst>
            </p:cNvPr>
            <p:cNvCxnSpPr/>
            <p:nvPr/>
          </p:nvCxnSpPr>
          <p:spPr>
            <a:xfrm>
              <a:off x="9579842" y="4528800"/>
              <a:ext cx="1643208" cy="0"/>
            </a:xfrm>
            <a:prstGeom prst="straightConnector1">
              <a:avLst/>
            </a:prstGeom>
            <a:ln w="12700">
              <a:solidFill>
                <a:schemeClr val="tx1">
                  <a:lumMod val="50000"/>
                  <a:lumOff val="50000"/>
                </a:schemeClr>
              </a:solidFill>
              <a:prstDash val="solid"/>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20" name="Straight Arrow Connector 319">
              <a:extLst>
                <a:ext uri="{FF2B5EF4-FFF2-40B4-BE49-F238E27FC236}">
                  <a16:creationId xmlns:a16="http://schemas.microsoft.com/office/drawing/2014/main" id="{7AE8F169-817A-8F48-A97D-28241E31D09D}"/>
                </a:ext>
              </a:extLst>
            </p:cNvPr>
            <p:cNvCxnSpPr>
              <a:cxnSpLocks/>
            </p:cNvCxnSpPr>
            <p:nvPr/>
          </p:nvCxnSpPr>
          <p:spPr>
            <a:xfrm flipV="1">
              <a:off x="1619886" y="4528263"/>
              <a:ext cx="1720177" cy="537"/>
            </a:xfrm>
            <a:prstGeom prst="straightConnector1">
              <a:avLst/>
            </a:prstGeom>
            <a:ln w="12700">
              <a:solidFill>
                <a:schemeClr val="tx1">
                  <a:lumMod val="50000"/>
                  <a:lumOff val="50000"/>
                </a:schemeClr>
              </a:solidFill>
              <a:prstDash val="solid"/>
              <a:headEnd type="triangle"/>
              <a:tailEnd type="triangle"/>
            </a:ln>
          </p:spPr>
          <p:style>
            <a:lnRef idx="2">
              <a:schemeClr val="accent1"/>
            </a:lnRef>
            <a:fillRef idx="0">
              <a:schemeClr val="accent1"/>
            </a:fillRef>
            <a:effectRef idx="1">
              <a:schemeClr val="accent1"/>
            </a:effectRef>
            <a:fontRef idx="minor">
              <a:schemeClr val="tx1"/>
            </a:fontRef>
          </p:style>
        </p:cxnSp>
        <p:sp>
          <p:nvSpPr>
            <p:cNvPr id="321" name="TextBox 320">
              <a:extLst>
                <a:ext uri="{FF2B5EF4-FFF2-40B4-BE49-F238E27FC236}">
                  <a16:creationId xmlns:a16="http://schemas.microsoft.com/office/drawing/2014/main" id="{8003DF4E-FF3D-EB43-999F-7F79E62AB17B}"/>
                </a:ext>
              </a:extLst>
            </p:cNvPr>
            <p:cNvSpPr txBox="1"/>
            <p:nvPr/>
          </p:nvSpPr>
          <p:spPr>
            <a:xfrm>
              <a:off x="1618414" y="4285602"/>
              <a:ext cx="1720178"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nsolas" panose="020B0609020204030204" pitchFamily="49" charset="0"/>
                </a:rPr>
                <a:t>TR</a:t>
              </a:r>
              <a:r>
                <a:rPr kumimoji="0" lang="en-US" sz="900" b="0" i="0" u="none" strike="noStrike" kern="1200" cap="none" spc="0" normalizeH="0" baseline="-25000" noProof="0" dirty="0">
                  <a:ln>
                    <a:noFill/>
                  </a:ln>
                  <a:solidFill>
                    <a:prstClr val="black"/>
                  </a:solidFill>
                  <a:effectLst/>
                  <a:uLnTx/>
                  <a:uFillTx/>
                  <a:latin typeface="Cambria Math" panose="02040503050406030204" pitchFamily="18" charset="0"/>
                  <a:ea typeface="Cambria Math" panose="02040503050406030204" pitchFamily="18" charset="0"/>
                  <a:cs typeface="Consolas" panose="020B0609020204030204" pitchFamily="49" charset="0"/>
                </a:rPr>
                <a:t>OFFSET</a:t>
              </a:r>
            </a:p>
          </p:txBody>
        </p:sp>
        <p:sp>
          <p:nvSpPr>
            <p:cNvPr id="322" name="Rectangle 321">
              <a:extLst>
                <a:ext uri="{FF2B5EF4-FFF2-40B4-BE49-F238E27FC236}">
                  <a16:creationId xmlns:a16="http://schemas.microsoft.com/office/drawing/2014/main" id="{E7B71033-BD7E-AF42-8F64-6E75AC701871}"/>
                </a:ext>
              </a:extLst>
            </p:cNvPr>
            <p:cNvSpPr/>
            <p:nvPr/>
          </p:nvSpPr>
          <p:spPr>
            <a:xfrm>
              <a:off x="2765835" y="1522415"/>
              <a:ext cx="94827" cy="4538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sp>
          <p:nvSpPr>
            <p:cNvPr id="323" name="Rectangle 322">
              <a:extLst>
                <a:ext uri="{FF2B5EF4-FFF2-40B4-BE49-F238E27FC236}">
                  <a16:creationId xmlns:a16="http://schemas.microsoft.com/office/drawing/2014/main" id="{6D96AC82-FFE3-9242-A1D6-A7181E2D11C9}"/>
                </a:ext>
              </a:extLst>
            </p:cNvPr>
            <p:cNvSpPr/>
            <p:nvPr/>
          </p:nvSpPr>
          <p:spPr>
            <a:xfrm>
              <a:off x="3734333" y="1522415"/>
              <a:ext cx="94827" cy="4538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sp>
          <p:nvSpPr>
            <p:cNvPr id="324" name="Rectangle 323">
              <a:extLst>
                <a:ext uri="{FF2B5EF4-FFF2-40B4-BE49-F238E27FC236}">
                  <a16:creationId xmlns:a16="http://schemas.microsoft.com/office/drawing/2014/main" id="{718F6FF5-1BC9-BF4C-81DB-95E83A6D5D97}"/>
                </a:ext>
              </a:extLst>
            </p:cNvPr>
            <p:cNvSpPr/>
            <p:nvPr/>
          </p:nvSpPr>
          <p:spPr>
            <a:xfrm>
              <a:off x="2281586" y="1522415"/>
              <a:ext cx="94827" cy="4538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sp>
          <p:nvSpPr>
            <p:cNvPr id="325" name="Rectangle 324">
              <a:extLst>
                <a:ext uri="{FF2B5EF4-FFF2-40B4-BE49-F238E27FC236}">
                  <a16:creationId xmlns:a16="http://schemas.microsoft.com/office/drawing/2014/main" id="{8BF1F99A-F2D7-4B4A-98AE-B2046218B4F4}"/>
                </a:ext>
              </a:extLst>
            </p:cNvPr>
            <p:cNvSpPr/>
            <p:nvPr/>
          </p:nvSpPr>
          <p:spPr>
            <a:xfrm>
              <a:off x="3250084" y="1522415"/>
              <a:ext cx="94827" cy="4538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sp>
          <p:nvSpPr>
            <p:cNvPr id="326" name="TextBox 325">
              <a:extLst>
                <a:ext uri="{FF2B5EF4-FFF2-40B4-BE49-F238E27FC236}">
                  <a16:creationId xmlns:a16="http://schemas.microsoft.com/office/drawing/2014/main" id="{7D824BFE-84BC-6942-8895-49ED48B1CC90}"/>
                </a:ext>
              </a:extLst>
            </p:cNvPr>
            <p:cNvSpPr txBox="1"/>
            <p:nvPr/>
          </p:nvSpPr>
          <p:spPr>
            <a:xfrm>
              <a:off x="11673264" y="1954147"/>
              <a:ext cx="235962"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t</a:t>
              </a:r>
              <a:endParaRPr kumimoji="0" lang="en-GB" sz="1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p:grpSp>
          <p:nvGrpSpPr>
            <p:cNvPr id="327" name="Group 326">
              <a:extLst>
                <a:ext uri="{FF2B5EF4-FFF2-40B4-BE49-F238E27FC236}">
                  <a16:creationId xmlns:a16="http://schemas.microsoft.com/office/drawing/2014/main" id="{7E052279-B27E-5A4D-8B3D-A2AF8BD75A47}"/>
                </a:ext>
              </a:extLst>
            </p:cNvPr>
            <p:cNvGrpSpPr/>
            <p:nvPr/>
          </p:nvGrpSpPr>
          <p:grpSpPr>
            <a:xfrm>
              <a:off x="4735628" y="1857479"/>
              <a:ext cx="159124" cy="261621"/>
              <a:chOff x="1123950" y="5092700"/>
              <a:chExt cx="580822" cy="667778"/>
            </a:xfrm>
          </p:grpSpPr>
          <p:sp>
            <p:nvSpPr>
              <p:cNvPr id="328" name="Freeform 327">
                <a:extLst>
                  <a:ext uri="{FF2B5EF4-FFF2-40B4-BE49-F238E27FC236}">
                    <a16:creationId xmlns:a16="http://schemas.microsoft.com/office/drawing/2014/main" id="{9FD254A3-E3FB-A141-8B63-A02342E57835}"/>
                  </a:ext>
                </a:extLst>
              </p:cNvPr>
              <p:cNvSpPr/>
              <p:nvPr/>
            </p:nvSpPr>
            <p:spPr>
              <a:xfrm>
                <a:off x="1123950" y="5092700"/>
                <a:ext cx="355610" cy="660400"/>
              </a:xfrm>
              <a:custGeom>
                <a:avLst/>
                <a:gdLst>
                  <a:gd name="connsiteX0" fmla="*/ 0 w 355610"/>
                  <a:gd name="connsiteY0" fmla="*/ 0 h 660400"/>
                  <a:gd name="connsiteX1" fmla="*/ 355600 w 355610"/>
                  <a:gd name="connsiteY1" fmla="*/ 254000 h 660400"/>
                  <a:gd name="connsiteX2" fmla="*/ 12700 w 355610"/>
                  <a:gd name="connsiteY2" fmla="*/ 406400 h 660400"/>
                  <a:gd name="connsiteX3" fmla="*/ 247650 w 355610"/>
                  <a:gd name="connsiteY3" fmla="*/ 660400 h 660400"/>
                </a:gdLst>
                <a:ahLst/>
                <a:cxnLst>
                  <a:cxn ang="0">
                    <a:pos x="connsiteX0" y="connsiteY0"/>
                  </a:cxn>
                  <a:cxn ang="0">
                    <a:pos x="connsiteX1" y="connsiteY1"/>
                  </a:cxn>
                  <a:cxn ang="0">
                    <a:pos x="connsiteX2" y="connsiteY2"/>
                  </a:cxn>
                  <a:cxn ang="0">
                    <a:pos x="connsiteX3" y="connsiteY3"/>
                  </a:cxn>
                </a:cxnLst>
                <a:rect l="l" t="t" r="r" b="b"/>
                <a:pathLst>
                  <a:path w="355610" h="660400">
                    <a:moveTo>
                      <a:pt x="0" y="0"/>
                    </a:moveTo>
                    <a:cubicBezTo>
                      <a:pt x="176741" y="93133"/>
                      <a:pt x="353483" y="186267"/>
                      <a:pt x="355600" y="254000"/>
                    </a:cubicBezTo>
                    <a:cubicBezTo>
                      <a:pt x="357717" y="321733"/>
                      <a:pt x="30692" y="338667"/>
                      <a:pt x="12700" y="406400"/>
                    </a:cubicBezTo>
                    <a:cubicBezTo>
                      <a:pt x="-5292" y="474133"/>
                      <a:pt x="192617" y="614892"/>
                      <a:pt x="247650" y="660400"/>
                    </a:cubicBezTo>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sp>
            <p:nvSpPr>
              <p:cNvPr id="329" name="Freeform 328">
                <a:extLst>
                  <a:ext uri="{FF2B5EF4-FFF2-40B4-BE49-F238E27FC236}">
                    <a16:creationId xmlns:a16="http://schemas.microsoft.com/office/drawing/2014/main" id="{869FB829-51D9-6E44-B4EA-4131C006AB40}"/>
                  </a:ext>
                </a:extLst>
              </p:cNvPr>
              <p:cNvSpPr/>
              <p:nvPr/>
            </p:nvSpPr>
            <p:spPr>
              <a:xfrm>
                <a:off x="1349162" y="5100078"/>
                <a:ext cx="355610" cy="660400"/>
              </a:xfrm>
              <a:custGeom>
                <a:avLst/>
                <a:gdLst>
                  <a:gd name="connsiteX0" fmla="*/ 0 w 355610"/>
                  <a:gd name="connsiteY0" fmla="*/ 0 h 660400"/>
                  <a:gd name="connsiteX1" fmla="*/ 355600 w 355610"/>
                  <a:gd name="connsiteY1" fmla="*/ 254000 h 660400"/>
                  <a:gd name="connsiteX2" fmla="*/ 12700 w 355610"/>
                  <a:gd name="connsiteY2" fmla="*/ 406400 h 660400"/>
                  <a:gd name="connsiteX3" fmla="*/ 247650 w 355610"/>
                  <a:gd name="connsiteY3" fmla="*/ 660400 h 660400"/>
                </a:gdLst>
                <a:ahLst/>
                <a:cxnLst>
                  <a:cxn ang="0">
                    <a:pos x="connsiteX0" y="connsiteY0"/>
                  </a:cxn>
                  <a:cxn ang="0">
                    <a:pos x="connsiteX1" y="connsiteY1"/>
                  </a:cxn>
                  <a:cxn ang="0">
                    <a:pos x="connsiteX2" y="connsiteY2"/>
                  </a:cxn>
                  <a:cxn ang="0">
                    <a:pos x="connsiteX3" y="connsiteY3"/>
                  </a:cxn>
                </a:cxnLst>
                <a:rect l="l" t="t" r="r" b="b"/>
                <a:pathLst>
                  <a:path w="355610" h="660400">
                    <a:moveTo>
                      <a:pt x="0" y="0"/>
                    </a:moveTo>
                    <a:cubicBezTo>
                      <a:pt x="176741" y="93133"/>
                      <a:pt x="353483" y="186267"/>
                      <a:pt x="355600" y="254000"/>
                    </a:cubicBezTo>
                    <a:cubicBezTo>
                      <a:pt x="357717" y="321733"/>
                      <a:pt x="30692" y="338667"/>
                      <a:pt x="12700" y="406400"/>
                    </a:cubicBezTo>
                    <a:cubicBezTo>
                      <a:pt x="-5292" y="474133"/>
                      <a:pt x="192617" y="614892"/>
                      <a:pt x="247650" y="660400"/>
                    </a:cubicBezTo>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grpSp>
        <p:grpSp>
          <p:nvGrpSpPr>
            <p:cNvPr id="330" name="Group 329">
              <a:extLst>
                <a:ext uri="{FF2B5EF4-FFF2-40B4-BE49-F238E27FC236}">
                  <a16:creationId xmlns:a16="http://schemas.microsoft.com/office/drawing/2014/main" id="{439A1285-B1CD-754C-A64E-43F24D10AC80}"/>
                </a:ext>
              </a:extLst>
            </p:cNvPr>
            <p:cNvGrpSpPr/>
            <p:nvPr/>
          </p:nvGrpSpPr>
          <p:grpSpPr>
            <a:xfrm>
              <a:off x="8462774" y="1848760"/>
              <a:ext cx="159124" cy="261621"/>
              <a:chOff x="1123950" y="5092700"/>
              <a:chExt cx="580822" cy="667778"/>
            </a:xfrm>
          </p:grpSpPr>
          <p:sp>
            <p:nvSpPr>
              <p:cNvPr id="331" name="Freeform 330">
                <a:extLst>
                  <a:ext uri="{FF2B5EF4-FFF2-40B4-BE49-F238E27FC236}">
                    <a16:creationId xmlns:a16="http://schemas.microsoft.com/office/drawing/2014/main" id="{BEDBB97E-D357-D742-B876-287739CE0165}"/>
                  </a:ext>
                </a:extLst>
              </p:cNvPr>
              <p:cNvSpPr/>
              <p:nvPr/>
            </p:nvSpPr>
            <p:spPr>
              <a:xfrm>
                <a:off x="1123950" y="5092700"/>
                <a:ext cx="355610" cy="660400"/>
              </a:xfrm>
              <a:custGeom>
                <a:avLst/>
                <a:gdLst>
                  <a:gd name="connsiteX0" fmla="*/ 0 w 355610"/>
                  <a:gd name="connsiteY0" fmla="*/ 0 h 660400"/>
                  <a:gd name="connsiteX1" fmla="*/ 355600 w 355610"/>
                  <a:gd name="connsiteY1" fmla="*/ 254000 h 660400"/>
                  <a:gd name="connsiteX2" fmla="*/ 12700 w 355610"/>
                  <a:gd name="connsiteY2" fmla="*/ 406400 h 660400"/>
                  <a:gd name="connsiteX3" fmla="*/ 247650 w 355610"/>
                  <a:gd name="connsiteY3" fmla="*/ 660400 h 660400"/>
                </a:gdLst>
                <a:ahLst/>
                <a:cxnLst>
                  <a:cxn ang="0">
                    <a:pos x="connsiteX0" y="connsiteY0"/>
                  </a:cxn>
                  <a:cxn ang="0">
                    <a:pos x="connsiteX1" y="connsiteY1"/>
                  </a:cxn>
                  <a:cxn ang="0">
                    <a:pos x="connsiteX2" y="connsiteY2"/>
                  </a:cxn>
                  <a:cxn ang="0">
                    <a:pos x="connsiteX3" y="connsiteY3"/>
                  </a:cxn>
                </a:cxnLst>
                <a:rect l="l" t="t" r="r" b="b"/>
                <a:pathLst>
                  <a:path w="355610" h="660400">
                    <a:moveTo>
                      <a:pt x="0" y="0"/>
                    </a:moveTo>
                    <a:cubicBezTo>
                      <a:pt x="176741" y="93133"/>
                      <a:pt x="353483" y="186267"/>
                      <a:pt x="355600" y="254000"/>
                    </a:cubicBezTo>
                    <a:cubicBezTo>
                      <a:pt x="357717" y="321733"/>
                      <a:pt x="30692" y="338667"/>
                      <a:pt x="12700" y="406400"/>
                    </a:cubicBezTo>
                    <a:cubicBezTo>
                      <a:pt x="-5292" y="474133"/>
                      <a:pt x="192617" y="614892"/>
                      <a:pt x="247650" y="660400"/>
                    </a:cubicBezTo>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sp>
            <p:nvSpPr>
              <p:cNvPr id="332" name="Freeform 331">
                <a:extLst>
                  <a:ext uri="{FF2B5EF4-FFF2-40B4-BE49-F238E27FC236}">
                    <a16:creationId xmlns:a16="http://schemas.microsoft.com/office/drawing/2014/main" id="{BD825A89-7850-DF44-A403-128C5D16FC9D}"/>
                  </a:ext>
                </a:extLst>
              </p:cNvPr>
              <p:cNvSpPr/>
              <p:nvPr/>
            </p:nvSpPr>
            <p:spPr>
              <a:xfrm>
                <a:off x="1349162" y="5100078"/>
                <a:ext cx="355610" cy="660400"/>
              </a:xfrm>
              <a:custGeom>
                <a:avLst/>
                <a:gdLst>
                  <a:gd name="connsiteX0" fmla="*/ 0 w 355610"/>
                  <a:gd name="connsiteY0" fmla="*/ 0 h 660400"/>
                  <a:gd name="connsiteX1" fmla="*/ 355600 w 355610"/>
                  <a:gd name="connsiteY1" fmla="*/ 254000 h 660400"/>
                  <a:gd name="connsiteX2" fmla="*/ 12700 w 355610"/>
                  <a:gd name="connsiteY2" fmla="*/ 406400 h 660400"/>
                  <a:gd name="connsiteX3" fmla="*/ 247650 w 355610"/>
                  <a:gd name="connsiteY3" fmla="*/ 660400 h 660400"/>
                </a:gdLst>
                <a:ahLst/>
                <a:cxnLst>
                  <a:cxn ang="0">
                    <a:pos x="connsiteX0" y="connsiteY0"/>
                  </a:cxn>
                  <a:cxn ang="0">
                    <a:pos x="connsiteX1" y="connsiteY1"/>
                  </a:cxn>
                  <a:cxn ang="0">
                    <a:pos x="connsiteX2" y="connsiteY2"/>
                  </a:cxn>
                  <a:cxn ang="0">
                    <a:pos x="connsiteX3" y="connsiteY3"/>
                  </a:cxn>
                </a:cxnLst>
                <a:rect l="l" t="t" r="r" b="b"/>
                <a:pathLst>
                  <a:path w="355610" h="660400">
                    <a:moveTo>
                      <a:pt x="0" y="0"/>
                    </a:moveTo>
                    <a:cubicBezTo>
                      <a:pt x="176741" y="93133"/>
                      <a:pt x="353483" y="186267"/>
                      <a:pt x="355600" y="254000"/>
                    </a:cubicBezTo>
                    <a:cubicBezTo>
                      <a:pt x="357717" y="321733"/>
                      <a:pt x="30692" y="338667"/>
                      <a:pt x="12700" y="406400"/>
                    </a:cubicBezTo>
                    <a:cubicBezTo>
                      <a:pt x="-5292" y="474133"/>
                      <a:pt x="192617" y="614892"/>
                      <a:pt x="247650" y="660400"/>
                    </a:cubicBezTo>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grpSp>
        <p:cxnSp>
          <p:nvCxnSpPr>
            <p:cNvPr id="333" name="Straight Arrow Connector 332">
              <a:extLst>
                <a:ext uri="{FF2B5EF4-FFF2-40B4-BE49-F238E27FC236}">
                  <a16:creationId xmlns:a16="http://schemas.microsoft.com/office/drawing/2014/main" id="{C0A1BB46-0B16-FC46-8485-B0AB287A1AA1}"/>
                </a:ext>
              </a:extLst>
            </p:cNvPr>
            <p:cNvCxnSpPr>
              <a:cxnSpLocks/>
            </p:cNvCxnSpPr>
            <p:nvPr/>
          </p:nvCxnSpPr>
          <p:spPr>
            <a:xfrm>
              <a:off x="1605213" y="1035390"/>
              <a:ext cx="678680" cy="0"/>
            </a:xfrm>
            <a:prstGeom prst="straightConnector1">
              <a:avLst/>
            </a:prstGeom>
            <a:ln w="12700">
              <a:solidFill>
                <a:schemeClr val="tx1">
                  <a:lumMod val="50000"/>
                  <a:lumOff val="50000"/>
                </a:schemeClr>
              </a:solidFill>
              <a:prstDash val="solid"/>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34" name="TextBox 333">
                  <a:extLst>
                    <a:ext uri="{FF2B5EF4-FFF2-40B4-BE49-F238E27FC236}">
                      <a16:creationId xmlns:a16="http://schemas.microsoft.com/office/drawing/2014/main" id="{17E72D67-D827-3742-849B-2A27B39D3505}"/>
                    </a:ext>
                  </a:extLst>
                </p:cNvPr>
                <p:cNvSpPr txBox="1"/>
                <p:nvPr/>
              </p:nvSpPr>
              <p:spPr>
                <a:xfrm>
                  <a:off x="2214535" y="1984878"/>
                  <a:ext cx="507062" cy="2358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9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m:rPr>
                                <m:sty m:val="p"/>
                              </m:rPr>
                              <a:rPr kumimoji="0" lang="en-US"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TP</m:t>
                            </m:r>
                            <m:r>
                              <a:rPr kumimoji="0" lang="de-CH" sz="9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𝐴</m:t>
                            </m:r>
                          </m:e>
                          <m:sub>
                            <m:r>
                              <a:rPr kumimoji="0" lang="en-US"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0</m:t>
                            </m:r>
                          </m:sub>
                        </m:sSub>
                      </m:oMath>
                    </m:oMathPara>
                  </a14:m>
                  <a:endParaRPr kumimoji="0" lang="en-US" sz="9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334" name="TextBox 333">
                  <a:extLst>
                    <a:ext uri="{FF2B5EF4-FFF2-40B4-BE49-F238E27FC236}">
                      <a16:creationId xmlns:a16="http://schemas.microsoft.com/office/drawing/2014/main" id="{17E72D67-D827-3742-849B-2A27B39D3505}"/>
                    </a:ext>
                  </a:extLst>
                </p:cNvPr>
                <p:cNvSpPr txBox="1">
                  <a:spLocks noRot="1" noChangeAspect="1" noMove="1" noResize="1" noEditPoints="1" noAdjustHandles="1" noChangeArrowheads="1" noChangeShapeType="1" noTextEdit="1"/>
                </p:cNvSpPr>
                <p:nvPr/>
              </p:nvSpPr>
              <p:spPr>
                <a:xfrm>
                  <a:off x="2214535" y="1984878"/>
                  <a:ext cx="507062" cy="235898"/>
                </a:xfrm>
                <a:prstGeom prst="rect">
                  <a:avLst/>
                </a:prstGeom>
                <a:blipFill>
                  <a:blip r:embed="rId10"/>
                  <a:stretch>
                    <a:fillRect/>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335" name="TextBox 334">
                  <a:extLst>
                    <a:ext uri="{FF2B5EF4-FFF2-40B4-BE49-F238E27FC236}">
                      <a16:creationId xmlns:a16="http://schemas.microsoft.com/office/drawing/2014/main" id="{74A11BEC-7A19-194E-8C38-53DCDCF9BC9C}"/>
                    </a:ext>
                  </a:extLst>
                </p:cNvPr>
                <p:cNvSpPr txBox="1"/>
                <p:nvPr/>
              </p:nvSpPr>
              <p:spPr>
                <a:xfrm>
                  <a:off x="5458562" y="1984878"/>
                  <a:ext cx="483017" cy="24955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9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m:rPr>
                                <m:sty m:val="p"/>
                              </m:rPr>
                              <a:rPr kumimoji="0" lang="en-US"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TP</m:t>
                            </m:r>
                            <m:r>
                              <a:rPr kumimoji="0" lang="de-CH" sz="9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𝐴</m:t>
                            </m:r>
                          </m:e>
                          <m:sub>
                            <m:r>
                              <m:rPr>
                                <m:sty m:val="p"/>
                              </m:rPr>
                              <a:rPr kumimoji="0" lang="en-US"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j</m:t>
                            </m:r>
                          </m:sub>
                        </m:sSub>
                      </m:oMath>
                    </m:oMathPara>
                  </a14:m>
                  <a:endParaRPr kumimoji="0" lang="en-US" sz="9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335" name="TextBox 334">
                  <a:extLst>
                    <a:ext uri="{FF2B5EF4-FFF2-40B4-BE49-F238E27FC236}">
                      <a16:creationId xmlns:a16="http://schemas.microsoft.com/office/drawing/2014/main" id="{74A11BEC-7A19-194E-8C38-53DCDCF9BC9C}"/>
                    </a:ext>
                  </a:extLst>
                </p:cNvPr>
                <p:cNvSpPr txBox="1">
                  <a:spLocks noRot="1" noChangeAspect="1" noMove="1" noResize="1" noEditPoints="1" noAdjustHandles="1" noChangeArrowheads="1" noChangeShapeType="1" noTextEdit="1"/>
                </p:cNvSpPr>
                <p:nvPr/>
              </p:nvSpPr>
              <p:spPr>
                <a:xfrm>
                  <a:off x="5458562" y="1984878"/>
                  <a:ext cx="483017" cy="249555"/>
                </a:xfrm>
                <a:prstGeom prst="rect">
                  <a:avLst/>
                </a:prstGeom>
                <a:blipFill>
                  <a:blip r:embed="rId11"/>
                  <a:stretch>
                    <a:fillRect/>
                  </a:stretch>
                </a:blipFill>
              </p:spPr>
              <p:txBody>
                <a:bodyPr/>
                <a:lstStyle/>
                <a:p>
                  <a:r>
                    <a:rPr lang="en-CH">
                      <a:noFill/>
                    </a:rPr>
                    <a:t> </a:t>
                  </a:r>
                </a:p>
              </p:txBody>
            </p:sp>
          </mc:Fallback>
        </mc:AlternateContent>
        <p:sp>
          <p:nvSpPr>
            <p:cNvPr id="336" name="TextBox 335">
              <a:extLst>
                <a:ext uri="{FF2B5EF4-FFF2-40B4-BE49-F238E27FC236}">
                  <a16:creationId xmlns:a16="http://schemas.microsoft.com/office/drawing/2014/main" id="{14E5DAA7-43AA-8340-8028-56F199C6F41D}"/>
                </a:ext>
              </a:extLst>
            </p:cNvPr>
            <p:cNvSpPr txBox="1"/>
            <p:nvPr/>
          </p:nvSpPr>
          <p:spPr>
            <a:xfrm>
              <a:off x="1601350" y="775876"/>
              <a:ext cx="687006" cy="2358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nsolas" panose="020B0609020204030204" pitchFamily="49" charset="0"/>
                </a:rPr>
                <a:t>FPT</a:t>
              </a:r>
            </a:p>
          </p:txBody>
        </p:sp>
        <mc:AlternateContent xmlns:mc="http://schemas.openxmlformats.org/markup-compatibility/2006" xmlns:a14="http://schemas.microsoft.com/office/drawing/2010/main">
          <mc:Choice Requires="a14">
            <p:sp>
              <p:nvSpPr>
                <p:cNvPr id="337" name="TextBox 336">
                  <a:extLst>
                    <a:ext uri="{FF2B5EF4-FFF2-40B4-BE49-F238E27FC236}">
                      <a16:creationId xmlns:a16="http://schemas.microsoft.com/office/drawing/2014/main" id="{098D23BE-5FCE-A546-BF4F-AEB01F06B695}"/>
                    </a:ext>
                  </a:extLst>
                </p:cNvPr>
                <p:cNvSpPr txBox="1"/>
                <p:nvPr/>
              </p:nvSpPr>
              <p:spPr>
                <a:xfrm>
                  <a:off x="6415669" y="1984878"/>
                  <a:ext cx="598241" cy="22762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9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m:rPr>
                                <m:sty m:val="p"/>
                              </m:rPr>
                              <a:rPr kumimoji="0" lang="en-US"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TP</m:t>
                            </m:r>
                            <m:r>
                              <a:rPr kumimoji="0" lang="de-CH" sz="9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𝐴</m:t>
                            </m:r>
                          </m:e>
                          <m:sub>
                            <m:r>
                              <m:rPr>
                                <m:sty m:val="p"/>
                              </m:rPr>
                              <a:rPr kumimoji="0" lang="de-CH"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n</m:t>
                            </m:r>
                            <m:r>
                              <a:rPr kumimoji="0" lang="fr-CH" sz="9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ub>
                        </m:sSub>
                        <m:r>
                          <a:rPr kumimoji="0" lang="fr-CH" sz="900" b="0" i="1" u="none" strike="noStrike" kern="1200" cap="none" spc="0" normalizeH="0" baseline="-2500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1</m:t>
                        </m:r>
                      </m:oMath>
                    </m:oMathPara>
                  </a14:m>
                  <a:endParaRPr kumimoji="0" lang="en-US" sz="900" b="0" i="0" u="none" strike="noStrike" kern="1200" cap="none" spc="0" normalizeH="0" baseline="-2500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337" name="TextBox 336">
                  <a:extLst>
                    <a:ext uri="{FF2B5EF4-FFF2-40B4-BE49-F238E27FC236}">
                      <a16:creationId xmlns:a16="http://schemas.microsoft.com/office/drawing/2014/main" id="{098D23BE-5FCE-A546-BF4F-AEB01F06B695}"/>
                    </a:ext>
                  </a:extLst>
                </p:cNvPr>
                <p:cNvSpPr txBox="1">
                  <a:spLocks noRot="1" noChangeAspect="1" noMove="1" noResize="1" noEditPoints="1" noAdjustHandles="1" noChangeArrowheads="1" noChangeShapeType="1" noTextEdit="1"/>
                </p:cNvSpPr>
                <p:nvPr/>
              </p:nvSpPr>
              <p:spPr>
                <a:xfrm>
                  <a:off x="6415669" y="1984878"/>
                  <a:ext cx="598241" cy="227626"/>
                </a:xfrm>
                <a:prstGeom prst="rect">
                  <a:avLst/>
                </a:prstGeom>
                <a:blipFill>
                  <a:blip r:embed="rId12"/>
                  <a:stretch>
                    <a:fillRect b="-11111"/>
                  </a:stretch>
                </a:blipFill>
              </p:spPr>
              <p:txBody>
                <a:bodyPr/>
                <a:lstStyle/>
                <a:p>
                  <a:r>
                    <a:rPr lang="en-CH">
                      <a:noFill/>
                    </a:rPr>
                    <a:t> </a:t>
                  </a:r>
                </a:p>
              </p:txBody>
            </p:sp>
          </mc:Fallback>
        </mc:AlternateContent>
        <p:sp>
          <p:nvSpPr>
            <p:cNvPr id="338" name="TextBox 337">
              <a:extLst>
                <a:ext uri="{FF2B5EF4-FFF2-40B4-BE49-F238E27FC236}">
                  <a16:creationId xmlns:a16="http://schemas.microsoft.com/office/drawing/2014/main" id="{99F0C055-48A2-1947-B7E9-9C3D4153DEAA}"/>
                </a:ext>
              </a:extLst>
            </p:cNvPr>
            <p:cNvSpPr txBox="1"/>
            <p:nvPr/>
          </p:nvSpPr>
          <p:spPr>
            <a:xfrm>
              <a:off x="7066705" y="1004117"/>
              <a:ext cx="915635" cy="2358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nsolas" panose="020B0609020204030204" pitchFamily="49" charset="0"/>
                </a:rPr>
                <a:t>Marker Bit Set</a:t>
              </a:r>
            </a:p>
          </p:txBody>
        </p:sp>
        <p:cxnSp>
          <p:nvCxnSpPr>
            <p:cNvPr id="339" name="Straight Arrow Connector 338">
              <a:extLst>
                <a:ext uri="{FF2B5EF4-FFF2-40B4-BE49-F238E27FC236}">
                  <a16:creationId xmlns:a16="http://schemas.microsoft.com/office/drawing/2014/main" id="{920E9F6C-2AE9-1140-816E-29140B0689CD}"/>
                </a:ext>
              </a:extLst>
            </p:cNvPr>
            <p:cNvCxnSpPr>
              <a:cxnSpLocks/>
              <a:stCxn id="338" idx="1"/>
            </p:cNvCxnSpPr>
            <p:nvPr/>
          </p:nvCxnSpPr>
          <p:spPr>
            <a:xfrm flipH="1">
              <a:off x="6680859" y="1122066"/>
              <a:ext cx="385846" cy="396503"/>
            </a:xfrm>
            <a:prstGeom prst="straightConnector1">
              <a:avLst/>
            </a:prstGeom>
            <a:ln w="12700">
              <a:solidFill>
                <a:schemeClr val="tx1">
                  <a:lumMod val="50000"/>
                  <a:lumOff val="50000"/>
                </a:schemeClr>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sp>
          <p:nvSpPr>
            <p:cNvPr id="340" name="Rectangle 339">
              <a:extLst>
                <a:ext uri="{FF2B5EF4-FFF2-40B4-BE49-F238E27FC236}">
                  <a16:creationId xmlns:a16="http://schemas.microsoft.com/office/drawing/2014/main" id="{0B5DE115-12E1-0F42-B661-7A4A52DEC98C}"/>
                </a:ext>
              </a:extLst>
            </p:cNvPr>
            <p:cNvSpPr/>
            <p:nvPr/>
          </p:nvSpPr>
          <p:spPr>
            <a:xfrm>
              <a:off x="2190773" y="1311828"/>
              <a:ext cx="4765137" cy="905263"/>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cxnSp>
          <p:nvCxnSpPr>
            <p:cNvPr id="341" name="Straight Connector 340">
              <a:extLst>
                <a:ext uri="{FF2B5EF4-FFF2-40B4-BE49-F238E27FC236}">
                  <a16:creationId xmlns:a16="http://schemas.microsoft.com/office/drawing/2014/main" id="{D3E4983B-A16E-DF4E-96DA-D190736C1741}"/>
                </a:ext>
              </a:extLst>
            </p:cNvPr>
            <p:cNvCxnSpPr>
              <a:cxnSpLocks/>
            </p:cNvCxnSpPr>
            <p:nvPr/>
          </p:nvCxnSpPr>
          <p:spPr>
            <a:xfrm flipH="1">
              <a:off x="2279431" y="907710"/>
              <a:ext cx="8925" cy="2161115"/>
            </a:xfrm>
            <a:prstGeom prst="line">
              <a:avLst/>
            </a:prstGeom>
            <a:ln w="12700">
              <a:solidFill>
                <a:schemeClr val="tx1">
                  <a:lumMod val="50000"/>
                  <a:lumOff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42" name="Straight Arrow Connector 341">
              <a:extLst>
                <a:ext uri="{FF2B5EF4-FFF2-40B4-BE49-F238E27FC236}">
                  <a16:creationId xmlns:a16="http://schemas.microsoft.com/office/drawing/2014/main" id="{FA7540C4-73B4-8047-8931-65A96B5C2D47}"/>
                </a:ext>
              </a:extLst>
            </p:cNvPr>
            <p:cNvCxnSpPr>
              <a:cxnSpLocks/>
            </p:cNvCxnSpPr>
            <p:nvPr/>
          </p:nvCxnSpPr>
          <p:spPr>
            <a:xfrm flipV="1">
              <a:off x="9557424" y="1032359"/>
              <a:ext cx="610151" cy="1"/>
            </a:xfrm>
            <a:prstGeom prst="straightConnector1">
              <a:avLst/>
            </a:prstGeom>
            <a:ln w="12700">
              <a:solidFill>
                <a:schemeClr val="tx1">
                  <a:lumMod val="50000"/>
                  <a:lumOff val="50000"/>
                </a:schemeClr>
              </a:solidFill>
              <a:prstDash val="solid"/>
              <a:headEnd type="triangle"/>
              <a:tailEnd type="triangle"/>
            </a:ln>
          </p:spPr>
          <p:style>
            <a:lnRef idx="2">
              <a:schemeClr val="accent1"/>
            </a:lnRef>
            <a:fillRef idx="0">
              <a:schemeClr val="accent1"/>
            </a:fillRef>
            <a:effectRef idx="1">
              <a:schemeClr val="accent1"/>
            </a:effectRef>
            <a:fontRef idx="minor">
              <a:schemeClr val="tx1"/>
            </a:fontRef>
          </p:style>
        </p:cxnSp>
        <p:sp>
          <p:nvSpPr>
            <p:cNvPr id="343" name="TextBox 342">
              <a:extLst>
                <a:ext uri="{FF2B5EF4-FFF2-40B4-BE49-F238E27FC236}">
                  <a16:creationId xmlns:a16="http://schemas.microsoft.com/office/drawing/2014/main" id="{DE9832E1-16F3-374C-A12E-8626067BF808}"/>
                </a:ext>
              </a:extLst>
            </p:cNvPr>
            <p:cNvSpPr txBox="1"/>
            <p:nvPr/>
          </p:nvSpPr>
          <p:spPr>
            <a:xfrm>
              <a:off x="9571086" y="791917"/>
              <a:ext cx="596490" cy="2343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nsolas" panose="020B0609020204030204" pitchFamily="49" charset="0"/>
                </a:rPr>
                <a:t>FPT</a:t>
              </a:r>
            </a:p>
          </p:txBody>
        </p:sp>
        <p:sp>
          <p:nvSpPr>
            <p:cNvPr id="344" name="TextBox 343">
              <a:extLst>
                <a:ext uri="{FF2B5EF4-FFF2-40B4-BE49-F238E27FC236}">
                  <a16:creationId xmlns:a16="http://schemas.microsoft.com/office/drawing/2014/main" id="{A2E02BFC-BE40-C245-98FA-F6C2E3D1D0C2}"/>
                </a:ext>
              </a:extLst>
            </p:cNvPr>
            <p:cNvSpPr txBox="1"/>
            <p:nvPr/>
          </p:nvSpPr>
          <p:spPr>
            <a:xfrm>
              <a:off x="4904375" y="2302343"/>
              <a:ext cx="979755" cy="2358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Consolas" panose="020B0609020204030204" pitchFamily="49" charset="0"/>
                </a:rPr>
                <a:t>RTP</a:t>
              </a:r>
              <a:r>
                <a:rPr kumimoji="0" lang="en-US" sz="933" b="0" i="0" u="none" strike="noStrike" kern="1200" cap="none" spc="0" normalizeH="0" baseline="-25000" noProof="0" dirty="0" err="1">
                  <a:ln>
                    <a:noFill/>
                  </a:ln>
                  <a:solidFill>
                    <a:prstClr val="black"/>
                  </a:solidFill>
                  <a:effectLst/>
                  <a:uLnTx/>
                  <a:uFillTx/>
                  <a:latin typeface="Cambria Math" panose="02040503050406030204" pitchFamily="18" charset="0"/>
                  <a:ea typeface="Cambria Math" panose="02040503050406030204" pitchFamily="18" charset="0"/>
                  <a:cs typeface="Consolas" panose="020B0609020204030204" pitchFamily="49" charset="0"/>
                </a:rPr>
                <a:t>Timestamp</a:t>
              </a:r>
              <a:r>
                <a:rPr kumimoji="0" lang="en-US" sz="933"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nsolas" panose="020B0609020204030204" pitchFamily="49" charset="0"/>
                </a:rPr>
                <a:t> = x</a:t>
              </a:r>
            </a:p>
          </p:txBody>
        </p:sp>
        <p:cxnSp>
          <p:nvCxnSpPr>
            <p:cNvPr id="345" name="Straight Arrow Connector 344">
              <a:extLst>
                <a:ext uri="{FF2B5EF4-FFF2-40B4-BE49-F238E27FC236}">
                  <a16:creationId xmlns:a16="http://schemas.microsoft.com/office/drawing/2014/main" id="{0D4182EC-C71D-674F-A3B5-DD9ECE97D70E}"/>
                </a:ext>
              </a:extLst>
            </p:cNvPr>
            <p:cNvCxnSpPr>
              <a:cxnSpLocks/>
              <a:stCxn id="344" idx="1"/>
              <a:endCxn id="340" idx="2"/>
            </p:cNvCxnSpPr>
            <p:nvPr/>
          </p:nvCxnSpPr>
          <p:spPr>
            <a:xfrm flipH="1" flipV="1">
              <a:off x="4573342" y="2217091"/>
              <a:ext cx="331033" cy="203201"/>
            </a:xfrm>
            <a:prstGeom prst="straightConnector1">
              <a:avLst/>
            </a:prstGeom>
            <a:ln w="12700">
              <a:solidFill>
                <a:schemeClr val="tx1">
                  <a:lumMod val="50000"/>
                  <a:lumOff val="50000"/>
                </a:schemeClr>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sp>
          <p:nvSpPr>
            <p:cNvPr id="346" name="TextBox 345">
              <a:extLst>
                <a:ext uri="{FF2B5EF4-FFF2-40B4-BE49-F238E27FC236}">
                  <a16:creationId xmlns:a16="http://schemas.microsoft.com/office/drawing/2014/main" id="{ADD495A8-19DE-FC43-912B-9E785D810258}"/>
                </a:ext>
              </a:extLst>
            </p:cNvPr>
            <p:cNvSpPr txBox="1"/>
            <p:nvPr/>
          </p:nvSpPr>
          <p:spPr>
            <a:xfrm>
              <a:off x="440803" y="1741239"/>
              <a:ext cx="119835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04499"/>
                  </a:solidFill>
                  <a:effectLst/>
                  <a:uLnTx/>
                  <a:uFillTx/>
                  <a:latin typeface="Calibri" panose="020F0502020204030204"/>
                  <a:ea typeface="Cambria Math" panose="02040503050406030204" pitchFamily="18" charset="0"/>
                  <a:cs typeface="+mn-cs"/>
                </a:rPr>
                <a:t>Packet Arrival</a:t>
              </a:r>
            </a:p>
          </p:txBody>
        </p:sp>
        <p:cxnSp>
          <p:nvCxnSpPr>
            <p:cNvPr id="347" name="Straight Arrow Connector 346">
              <a:extLst>
                <a:ext uri="{FF2B5EF4-FFF2-40B4-BE49-F238E27FC236}">
                  <a16:creationId xmlns:a16="http://schemas.microsoft.com/office/drawing/2014/main" id="{39221D65-21C2-A44B-BD08-4104FE3B8DD6}"/>
                </a:ext>
              </a:extLst>
            </p:cNvPr>
            <p:cNvCxnSpPr>
              <a:cxnSpLocks/>
            </p:cNvCxnSpPr>
            <p:nvPr/>
          </p:nvCxnSpPr>
          <p:spPr>
            <a:xfrm flipV="1">
              <a:off x="360000" y="6120000"/>
              <a:ext cx="11537999" cy="0"/>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48" name="Straight Arrow Connector 347">
              <a:extLst>
                <a:ext uri="{FF2B5EF4-FFF2-40B4-BE49-F238E27FC236}">
                  <a16:creationId xmlns:a16="http://schemas.microsoft.com/office/drawing/2014/main" id="{9FFC093F-D617-5A42-9900-43C205FB6756}"/>
                </a:ext>
              </a:extLst>
            </p:cNvPr>
            <p:cNvCxnSpPr/>
            <p:nvPr/>
          </p:nvCxnSpPr>
          <p:spPr>
            <a:xfrm flipV="1">
              <a:off x="1620000" y="5940000"/>
              <a:ext cx="10152000" cy="0"/>
            </a:xfrm>
            <a:prstGeom prst="straightConnector1">
              <a:avLst/>
            </a:prstGeom>
            <a:ln>
              <a:solidFill>
                <a:schemeClr val="tx1">
                  <a:lumMod val="50000"/>
                  <a:lumOff val="50000"/>
                </a:schemeClr>
              </a:solidFill>
              <a:prstDash val="sysDash"/>
              <a:headEnd type="none"/>
              <a:tailEnd type="none"/>
            </a:ln>
          </p:spPr>
          <p:style>
            <a:lnRef idx="2">
              <a:schemeClr val="accent1"/>
            </a:lnRef>
            <a:fillRef idx="0">
              <a:schemeClr val="accent1"/>
            </a:fillRef>
            <a:effectRef idx="1">
              <a:schemeClr val="accent1"/>
            </a:effectRef>
            <a:fontRef idx="minor">
              <a:schemeClr val="tx1"/>
            </a:fontRef>
          </p:style>
        </p:cxnSp>
        <p:cxnSp>
          <p:nvCxnSpPr>
            <p:cNvPr id="349" name="Straight Arrow Connector 348">
              <a:extLst>
                <a:ext uri="{FF2B5EF4-FFF2-40B4-BE49-F238E27FC236}">
                  <a16:creationId xmlns:a16="http://schemas.microsoft.com/office/drawing/2014/main" id="{2EFE6863-651E-AD45-B7A2-53FE0014DA73}"/>
                </a:ext>
              </a:extLst>
            </p:cNvPr>
            <p:cNvCxnSpPr>
              <a:cxnSpLocks/>
            </p:cNvCxnSpPr>
            <p:nvPr/>
          </p:nvCxnSpPr>
          <p:spPr>
            <a:xfrm flipV="1">
              <a:off x="1620000" y="5760000"/>
              <a:ext cx="10152000" cy="0"/>
            </a:xfrm>
            <a:prstGeom prst="straightConnector1">
              <a:avLst/>
            </a:prstGeom>
            <a:ln>
              <a:solidFill>
                <a:schemeClr val="tx1">
                  <a:lumMod val="50000"/>
                  <a:lumOff val="50000"/>
                </a:schemeClr>
              </a:solidFill>
              <a:prstDash val="sysDash"/>
              <a:headEnd type="none"/>
              <a:tailEnd type="none"/>
            </a:ln>
          </p:spPr>
          <p:style>
            <a:lnRef idx="2">
              <a:schemeClr val="accent1"/>
            </a:lnRef>
            <a:fillRef idx="0">
              <a:schemeClr val="accent1"/>
            </a:fillRef>
            <a:effectRef idx="1">
              <a:schemeClr val="accent1"/>
            </a:effectRef>
            <a:fontRef idx="minor">
              <a:schemeClr val="tx1"/>
            </a:fontRef>
          </p:style>
        </p:cxnSp>
        <p:cxnSp>
          <p:nvCxnSpPr>
            <p:cNvPr id="350" name="Straight Arrow Connector 349">
              <a:extLst>
                <a:ext uri="{FF2B5EF4-FFF2-40B4-BE49-F238E27FC236}">
                  <a16:creationId xmlns:a16="http://schemas.microsoft.com/office/drawing/2014/main" id="{346C3B93-F24B-814B-B9FC-E74BC6BD5C79}"/>
                </a:ext>
              </a:extLst>
            </p:cNvPr>
            <p:cNvCxnSpPr>
              <a:cxnSpLocks/>
            </p:cNvCxnSpPr>
            <p:nvPr/>
          </p:nvCxnSpPr>
          <p:spPr>
            <a:xfrm flipV="1">
              <a:off x="1620000" y="5580000"/>
              <a:ext cx="10152000" cy="0"/>
            </a:xfrm>
            <a:prstGeom prst="straightConnector1">
              <a:avLst/>
            </a:prstGeom>
            <a:ln>
              <a:solidFill>
                <a:schemeClr val="tx1">
                  <a:lumMod val="50000"/>
                  <a:lumOff val="50000"/>
                </a:schemeClr>
              </a:solidFill>
              <a:prstDash val="sysDash"/>
              <a:headEnd type="none"/>
              <a:tailEnd type="none"/>
            </a:ln>
          </p:spPr>
          <p:style>
            <a:lnRef idx="2">
              <a:schemeClr val="accent1"/>
            </a:lnRef>
            <a:fillRef idx="0">
              <a:schemeClr val="accent1"/>
            </a:fillRef>
            <a:effectRef idx="1">
              <a:schemeClr val="accent1"/>
            </a:effectRef>
            <a:fontRef idx="minor">
              <a:schemeClr val="tx1"/>
            </a:fontRef>
          </p:style>
        </p:cxnSp>
        <p:cxnSp>
          <p:nvCxnSpPr>
            <p:cNvPr id="351" name="Straight Connector 350">
              <a:extLst>
                <a:ext uri="{FF2B5EF4-FFF2-40B4-BE49-F238E27FC236}">
                  <a16:creationId xmlns:a16="http://schemas.microsoft.com/office/drawing/2014/main" id="{330E6B8D-94DD-414B-A308-70FCC921D5B9}"/>
                </a:ext>
              </a:extLst>
            </p:cNvPr>
            <p:cNvCxnSpPr>
              <a:cxnSpLocks/>
            </p:cNvCxnSpPr>
            <p:nvPr/>
          </p:nvCxnSpPr>
          <p:spPr>
            <a:xfrm>
              <a:off x="1635748" y="6120000"/>
              <a:ext cx="64583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a16="http://schemas.microsoft.com/office/drawing/2014/main" id="{CB57DF9D-9A0E-D34B-B787-D668FF5F221A}"/>
                </a:ext>
              </a:extLst>
            </p:cNvPr>
            <p:cNvCxnSpPr>
              <a:cxnSpLocks/>
            </p:cNvCxnSpPr>
            <p:nvPr/>
          </p:nvCxnSpPr>
          <p:spPr>
            <a:xfrm>
              <a:off x="2280255" y="5940000"/>
              <a:ext cx="522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3" name="Straight Connector 352">
              <a:extLst>
                <a:ext uri="{FF2B5EF4-FFF2-40B4-BE49-F238E27FC236}">
                  <a16:creationId xmlns:a16="http://schemas.microsoft.com/office/drawing/2014/main" id="{A31AF104-6B06-434B-8E00-F25E1C9310DD}"/>
                </a:ext>
              </a:extLst>
            </p:cNvPr>
            <p:cNvCxnSpPr>
              <a:cxnSpLocks/>
            </p:cNvCxnSpPr>
            <p:nvPr/>
          </p:nvCxnSpPr>
          <p:spPr>
            <a:xfrm>
              <a:off x="3236236" y="5577166"/>
              <a:ext cx="21363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4" name="Straight Connector 353">
              <a:extLst>
                <a:ext uri="{FF2B5EF4-FFF2-40B4-BE49-F238E27FC236}">
                  <a16:creationId xmlns:a16="http://schemas.microsoft.com/office/drawing/2014/main" id="{B3212F1F-34A3-8143-9D3E-841B4D14A643}"/>
                </a:ext>
              </a:extLst>
            </p:cNvPr>
            <p:cNvCxnSpPr>
              <a:cxnSpLocks/>
            </p:cNvCxnSpPr>
            <p:nvPr/>
          </p:nvCxnSpPr>
          <p:spPr>
            <a:xfrm>
              <a:off x="2809922" y="5760000"/>
              <a:ext cx="43944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5" name="Straight Connector 354">
              <a:extLst>
                <a:ext uri="{FF2B5EF4-FFF2-40B4-BE49-F238E27FC236}">
                  <a16:creationId xmlns:a16="http://schemas.microsoft.com/office/drawing/2014/main" id="{94496283-FBB6-2049-8BF7-7C6A38773EAC}"/>
                </a:ext>
              </a:extLst>
            </p:cNvPr>
            <p:cNvCxnSpPr>
              <a:cxnSpLocks/>
            </p:cNvCxnSpPr>
            <p:nvPr/>
          </p:nvCxnSpPr>
          <p:spPr>
            <a:xfrm>
              <a:off x="2281586" y="5940000"/>
              <a:ext cx="0" cy="18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6" name="Straight Connector 355">
              <a:extLst>
                <a:ext uri="{FF2B5EF4-FFF2-40B4-BE49-F238E27FC236}">
                  <a16:creationId xmlns:a16="http://schemas.microsoft.com/office/drawing/2014/main" id="{CC1A5D79-E3ED-774B-8FF1-D46093047932}"/>
                </a:ext>
              </a:extLst>
            </p:cNvPr>
            <p:cNvCxnSpPr>
              <a:cxnSpLocks/>
            </p:cNvCxnSpPr>
            <p:nvPr/>
          </p:nvCxnSpPr>
          <p:spPr>
            <a:xfrm>
              <a:off x="2809922" y="5760000"/>
              <a:ext cx="0" cy="18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1A0C1E2D-ABC1-9B42-8E15-CBE3449A6110}"/>
                </a:ext>
              </a:extLst>
            </p:cNvPr>
            <p:cNvCxnSpPr>
              <a:cxnSpLocks/>
            </p:cNvCxnSpPr>
            <p:nvPr/>
          </p:nvCxnSpPr>
          <p:spPr>
            <a:xfrm>
              <a:off x="3242288" y="5580000"/>
              <a:ext cx="0" cy="18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8" name="Straight Connector 357">
              <a:extLst>
                <a:ext uri="{FF2B5EF4-FFF2-40B4-BE49-F238E27FC236}">
                  <a16:creationId xmlns:a16="http://schemas.microsoft.com/office/drawing/2014/main" id="{95E0527D-2E68-6B41-8D5D-FE1224F12C33}"/>
                </a:ext>
              </a:extLst>
            </p:cNvPr>
            <p:cNvCxnSpPr>
              <a:cxnSpLocks/>
            </p:cNvCxnSpPr>
            <p:nvPr/>
          </p:nvCxnSpPr>
          <p:spPr>
            <a:xfrm>
              <a:off x="3449867" y="5580000"/>
              <a:ext cx="0" cy="18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9" name="Straight Connector 358">
              <a:extLst>
                <a:ext uri="{FF2B5EF4-FFF2-40B4-BE49-F238E27FC236}">
                  <a16:creationId xmlns:a16="http://schemas.microsoft.com/office/drawing/2014/main" id="{410EF342-107F-A841-A592-38ECE4D09FFD}"/>
                </a:ext>
              </a:extLst>
            </p:cNvPr>
            <p:cNvCxnSpPr>
              <a:cxnSpLocks/>
            </p:cNvCxnSpPr>
            <p:nvPr/>
          </p:nvCxnSpPr>
          <p:spPr>
            <a:xfrm>
              <a:off x="7278739" y="5760000"/>
              <a:ext cx="0" cy="18000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360" name="Group 359">
              <a:extLst>
                <a:ext uri="{FF2B5EF4-FFF2-40B4-BE49-F238E27FC236}">
                  <a16:creationId xmlns:a16="http://schemas.microsoft.com/office/drawing/2014/main" id="{60C098B7-54E2-914D-8042-D6F7540C8157}"/>
                </a:ext>
              </a:extLst>
            </p:cNvPr>
            <p:cNvGrpSpPr/>
            <p:nvPr/>
          </p:nvGrpSpPr>
          <p:grpSpPr>
            <a:xfrm>
              <a:off x="4735628" y="5729699"/>
              <a:ext cx="159124" cy="261621"/>
              <a:chOff x="1123950" y="5092700"/>
              <a:chExt cx="580822" cy="667778"/>
            </a:xfrm>
          </p:grpSpPr>
          <p:sp>
            <p:nvSpPr>
              <p:cNvPr id="361" name="Freeform 360">
                <a:extLst>
                  <a:ext uri="{FF2B5EF4-FFF2-40B4-BE49-F238E27FC236}">
                    <a16:creationId xmlns:a16="http://schemas.microsoft.com/office/drawing/2014/main" id="{FC793126-D1DE-B044-B02D-6E6A35AE9C40}"/>
                  </a:ext>
                </a:extLst>
              </p:cNvPr>
              <p:cNvSpPr/>
              <p:nvPr/>
            </p:nvSpPr>
            <p:spPr>
              <a:xfrm>
                <a:off x="1123950" y="5092700"/>
                <a:ext cx="355610" cy="660400"/>
              </a:xfrm>
              <a:custGeom>
                <a:avLst/>
                <a:gdLst>
                  <a:gd name="connsiteX0" fmla="*/ 0 w 355610"/>
                  <a:gd name="connsiteY0" fmla="*/ 0 h 660400"/>
                  <a:gd name="connsiteX1" fmla="*/ 355600 w 355610"/>
                  <a:gd name="connsiteY1" fmla="*/ 254000 h 660400"/>
                  <a:gd name="connsiteX2" fmla="*/ 12700 w 355610"/>
                  <a:gd name="connsiteY2" fmla="*/ 406400 h 660400"/>
                  <a:gd name="connsiteX3" fmla="*/ 247650 w 355610"/>
                  <a:gd name="connsiteY3" fmla="*/ 660400 h 660400"/>
                </a:gdLst>
                <a:ahLst/>
                <a:cxnLst>
                  <a:cxn ang="0">
                    <a:pos x="connsiteX0" y="connsiteY0"/>
                  </a:cxn>
                  <a:cxn ang="0">
                    <a:pos x="connsiteX1" y="connsiteY1"/>
                  </a:cxn>
                  <a:cxn ang="0">
                    <a:pos x="connsiteX2" y="connsiteY2"/>
                  </a:cxn>
                  <a:cxn ang="0">
                    <a:pos x="connsiteX3" y="connsiteY3"/>
                  </a:cxn>
                </a:cxnLst>
                <a:rect l="l" t="t" r="r" b="b"/>
                <a:pathLst>
                  <a:path w="355610" h="660400">
                    <a:moveTo>
                      <a:pt x="0" y="0"/>
                    </a:moveTo>
                    <a:cubicBezTo>
                      <a:pt x="176741" y="93133"/>
                      <a:pt x="353483" y="186267"/>
                      <a:pt x="355600" y="254000"/>
                    </a:cubicBezTo>
                    <a:cubicBezTo>
                      <a:pt x="357717" y="321733"/>
                      <a:pt x="30692" y="338667"/>
                      <a:pt x="12700" y="406400"/>
                    </a:cubicBezTo>
                    <a:cubicBezTo>
                      <a:pt x="-5292" y="474133"/>
                      <a:pt x="192617" y="614892"/>
                      <a:pt x="247650" y="660400"/>
                    </a:cubicBezTo>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sp>
            <p:nvSpPr>
              <p:cNvPr id="362" name="Freeform 361">
                <a:extLst>
                  <a:ext uri="{FF2B5EF4-FFF2-40B4-BE49-F238E27FC236}">
                    <a16:creationId xmlns:a16="http://schemas.microsoft.com/office/drawing/2014/main" id="{1CDB0C2C-D398-CF4B-971A-2A9D0AC2E55B}"/>
                  </a:ext>
                </a:extLst>
              </p:cNvPr>
              <p:cNvSpPr/>
              <p:nvPr/>
            </p:nvSpPr>
            <p:spPr>
              <a:xfrm>
                <a:off x="1349162" y="5100078"/>
                <a:ext cx="355610" cy="660400"/>
              </a:xfrm>
              <a:custGeom>
                <a:avLst/>
                <a:gdLst>
                  <a:gd name="connsiteX0" fmla="*/ 0 w 355610"/>
                  <a:gd name="connsiteY0" fmla="*/ 0 h 660400"/>
                  <a:gd name="connsiteX1" fmla="*/ 355600 w 355610"/>
                  <a:gd name="connsiteY1" fmla="*/ 254000 h 660400"/>
                  <a:gd name="connsiteX2" fmla="*/ 12700 w 355610"/>
                  <a:gd name="connsiteY2" fmla="*/ 406400 h 660400"/>
                  <a:gd name="connsiteX3" fmla="*/ 247650 w 355610"/>
                  <a:gd name="connsiteY3" fmla="*/ 660400 h 660400"/>
                </a:gdLst>
                <a:ahLst/>
                <a:cxnLst>
                  <a:cxn ang="0">
                    <a:pos x="connsiteX0" y="connsiteY0"/>
                  </a:cxn>
                  <a:cxn ang="0">
                    <a:pos x="connsiteX1" y="connsiteY1"/>
                  </a:cxn>
                  <a:cxn ang="0">
                    <a:pos x="connsiteX2" y="connsiteY2"/>
                  </a:cxn>
                  <a:cxn ang="0">
                    <a:pos x="connsiteX3" y="connsiteY3"/>
                  </a:cxn>
                </a:cxnLst>
                <a:rect l="l" t="t" r="r" b="b"/>
                <a:pathLst>
                  <a:path w="355610" h="660400">
                    <a:moveTo>
                      <a:pt x="0" y="0"/>
                    </a:moveTo>
                    <a:cubicBezTo>
                      <a:pt x="176741" y="93133"/>
                      <a:pt x="353483" y="186267"/>
                      <a:pt x="355600" y="254000"/>
                    </a:cubicBezTo>
                    <a:cubicBezTo>
                      <a:pt x="357717" y="321733"/>
                      <a:pt x="30692" y="338667"/>
                      <a:pt x="12700" y="406400"/>
                    </a:cubicBezTo>
                    <a:cubicBezTo>
                      <a:pt x="-5292" y="474133"/>
                      <a:pt x="192617" y="614892"/>
                      <a:pt x="247650" y="660400"/>
                    </a:cubicBezTo>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grpSp>
        <p:cxnSp>
          <p:nvCxnSpPr>
            <p:cNvPr id="363" name="Straight Connector 362">
              <a:extLst>
                <a:ext uri="{FF2B5EF4-FFF2-40B4-BE49-F238E27FC236}">
                  <a16:creationId xmlns:a16="http://schemas.microsoft.com/office/drawing/2014/main" id="{FB60CC7F-E762-A846-B7E8-C7E409E339F6}"/>
                </a:ext>
              </a:extLst>
            </p:cNvPr>
            <p:cNvCxnSpPr>
              <a:cxnSpLocks/>
            </p:cNvCxnSpPr>
            <p:nvPr/>
          </p:nvCxnSpPr>
          <p:spPr>
            <a:xfrm>
              <a:off x="6787839" y="5760000"/>
              <a:ext cx="486233"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EC6678E4-E43C-8D4A-88FA-1FEB4EB6C6F4}"/>
                </a:ext>
              </a:extLst>
            </p:cNvPr>
            <p:cNvCxnSpPr>
              <a:cxnSpLocks/>
            </p:cNvCxnSpPr>
            <p:nvPr/>
          </p:nvCxnSpPr>
          <p:spPr>
            <a:xfrm>
              <a:off x="7276203" y="5940000"/>
              <a:ext cx="484804"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5" name="Straight Connector 364">
              <a:extLst>
                <a:ext uri="{FF2B5EF4-FFF2-40B4-BE49-F238E27FC236}">
                  <a16:creationId xmlns:a16="http://schemas.microsoft.com/office/drawing/2014/main" id="{0E4DA97C-0C1A-D34A-AFA0-4ACD0817E596}"/>
                </a:ext>
              </a:extLst>
            </p:cNvPr>
            <p:cNvCxnSpPr>
              <a:cxnSpLocks/>
            </p:cNvCxnSpPr>
            <p:nvPr/>
          </p:nvCxnSpPr>
          <p:spPr>
            <a:xfrm>
              <a:off x="7761007" y="6120000"/>
              <a:ext cx="42416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a16="http://schemas.microsoft.com/office/drawing/2014/main" id="{246FCC14-3ADE-8144-9285-CAD268F80167}"/>
                </a:ext>
              </a:extLst>
            </p:cNvPr>
            <p:cNvCxnSpPr>
              <a:cxnSpLocks/>
            </p:cNvCxnSpPr>
            <p:nvPr/>
          </p:nvCxnSpPr>
          <p:spPr>
            <a:xfrm>
              <a:off x="7755761" y="5940000"/>
              <a:ext cx="0" cy="18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E60A8F74-2CCE-4F45-A920-1E8DF41FDD5F}"/>
                </a:ext>
              </a:extLst>
            </p:cNvPr>
            <p:cNvCxnSpPr>
              <a:cxnSpLocks/>
            </p:cNvCxnSpPr>
            <p:nvPr/>
          </p:nvCxnSpPr>
          <p:spPr>
            <a:xfrm>
              <a:off x="6789934" y="5578904"/>
              <a:ext cx="0" cy="180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68" name="TextBox 367">
              <a:extLst>
                <a:ext uri="{FF2B5EF4-FFF2-40B4-BE49-F238E27FC236}">
                  <a16:creationId xmlns:a16="http://schemas.microsoft.com/office/drawing/2014/main" id="{6864EFA1-6AFD-AB47-8F7B-A58EF57F3BA4}"/>
                </a:ext>
              </a:extLst>
            </p:cNvPr>
            <p:cNvSpPr txBox="1"/>
            <p:nvPr/>
          </p:nvSpPr>
          <p:spPr>
            <a:xfrm>
              <a:off x="402048" y="5890292"/>
              <a:ext cx="1216972"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04499"/>
                  </a:solidFill>
                  <a:effectLst/>
                  <a:uLnTx/>
                  <a:uFillTx/>
                  <a:latin typeface="Calibri" panose="020F0502020204030204"/>
                  <a:ea typeface="Cambria Math" panose="02040503050406030204" pitchFamily="18" charset="0"/>
                  <a:cs typeface="+mn-cs"/>
                </a:rPr>
                <a:t>Virtual Receive Buffer</a:t>
              </a:r>
            </a:p>
          </p:txBody>
        </p:sp>
        <p:cxnSp>
          <p:nvCxnSpPr>
            <p:cNvPr id="369" name="Straight Connector 368">
              <a:extLst>
                <a:ext uri="{FF2B5EF4-FFF2-40B4-BE49-F238E27FC236}">
                  <a16:creationId xmlns:a16="http://schemas.microsoft.com/office/drawing/2014/main" id="{0F570B8D-F126-A54E-A805-EE66E5BA525F}"/>
                </a:ext>
              </a:extLst>
            </p:cNvPr>
            <p:cNvCxnSpPr>
              <a:cxnSpLocks/>
            </p:cNvCxnSpPr>
            <p:nvPr/>
          </p:nvCxnSpPr>
          <p:spPr>
            <a:xfrm>
              <a:off x="3944631" y="5580000"/>
              <a:ext cx="0" cy="18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70" name="Straight Arrow Connector 369">
              <a:extLst>
                <a:ext uri="{FF2B5EF4-FFF2-40B4-BE49-F238E27FC236}">
                  <a16:creationId xmlns:a16="http://schemas.microsoft.com/office/drawing/2014/main" id="{827383BB-9E4A-9C42-A002-668B0DE9D53C}"/>
                </a:ext>
              </a:extLst>
            </p:cNvPr>
            <p:cNvCxnSpPr>
              <a:cxnSpLocks/>
            </p:cNvCxnSpPr>
            <p:nvPr/>
          </p:nvCxnSpPr>
          <p:spPr>
            <a:xfrm>
              <a:off x="2276480" y="2967239"/>
              <a:ext cx="1068651" cy="0"/>
            </a:xfrm>
            <a:prstGeom prst="straightConnector1">
              <a:avLst/>
            </a:prstGeom>
            <a:ln w="12700">
              <a:solidFill>
                <a:schemeClr val="tx1">
                  <a:lumMod val="50000"/>
                  <a:lumOff val="50000"/>
                </a:schemeClr>
              </a:solidFill>
              <a:prstDash val="solid"/>
              <a:headEnd type="triangle"/>
              <a:tailEnd type="triangle"/>
            </a:ln>
          </p:spPr>
          <p:style>
            <a:lnRef idx="2">
              <a:schemeClr val="accent1"/>
            </a:lnRef>
            <a:fillRef idx="0">
              <a:schemeClr val="accent1"/>
            </a:fillRef>
            <a:effectRef idx="1">
              <a:schemeClr val="accent1"/>
            </a:effectRef>
            <a:fontRef idx="minor">
              <a:schemeClr val="tx1"/>
            </a:fontRef>
          </p:style>
        </p:cxnSp>
        <p:sp>
          <p:nvSpPr>
            <p:cNvPr id="371" name="TextBox 370">
              <a:extLst>
                <a:ext uri="{FF2B5EF4-FFF2-40B4-BE49-F238E27FC236}">
                  <a16:creationId xmlns:a16="http://schemas.microsoft.com/office/drawing/2014/main" id="{02B2B992-FBA0-0445-8DDE-C55652185F25}"/>
                </a:ext>
              </a:extLst>
            </p:cNvPr>
            <p:cNvSpPr txBox="1"/>
            <p:nvPr/>
          </p:nvSpPr>
          <p:spPr>
            <a:xfrm>
              <a:off x="2267555" y="2730906"/>
              <a:ext cx="1077576" cy="2358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nsolas" panose="020B0609020204030204" pitchFamily="49" charset="0"/>
                </a:rPr>
                <a:t>Margin</a:t>
              </a:r>
            </a:p>
          </p:txBody>
        </p:sp>
        <p:grpSp>
          <p:nvGrpSpPr>
            <p:cNvPr id="372" name="Group 371">
              <a:extLst>
                <a:ext uri="{FF2B5EF4-FFF2-40B4-BE49-F238E27FC236}">
                  <a16:creationId xmlns:a16="http://schemas.microsoft.com/office/drawing/2014/main" id="{12C1F2CA-E91F-8144-B8E1-01350C0E3507}"/>
                </a:ext>
              </a:extLst>
            </p:cNvPr>
            <p:cNvGrpSpPr/>
            <p:nvPr/>
          </p:nvGrpSpPr>
          <p:grpSpPr>
            <a:xfrm>
              <a:off x="8462774" y="5724288"/>
              <a:ext cx="159124" cy="261621"/>
              <a:chOff x="1123950" y="5092700"/>
              <a:chExt cx="580822" cy="667778"/>
            </a:xfrm>
          </p:grpSpPr>
          <p:sp>
            <p:nvSpPr>
              <p:cNvPr id="373" name="Freeform 372">
                <a:extLst>
                  <a:ext uri="{FF2B5EF4-FFF2-40B4-BE49-F238E27FC236}">
                    <a16:creationId xmlns:a16="http://schemas.microsoft.com/office/drawing/2014/main" id="{1E8B4309-2FF1-AD41-9DAD-20673864447E}"/>
                  </a:ext>
                </a:extLst>
              </p:cNvPr>
              <p:cNvSpPr/>
              <p:nvPr/>
            </p:nvSpPr>
            <p:spPr>
              <a:xfrm>
                <a:off x="1123950" y="5092700"/>
                <a:ext cx="355610" cy="660400"/>
              </a:xfrm>
              <a:custGeom>
                <a:avLst/>
                <a:gdLst>
                  <a:gd name="connsiteX0" fmla="*/ 0 w 355610"/>
                  <a:gd name="connsiteY0" fmla="*/ 0 h 660400"/>
                  <a:gd name="connsiteX1" fmla="*/ 355600 w 355610"/>
                  <a:gd name="connsiteY1" fmla="*/ 254000 h 660400"/>
                  <a:gd name="connsiteX2" fmla="*/ 12700 w 355610"/>
                  <a:gd name="connsiteY2" fmla="*/ 406400 h 660400"/>
                  <a:gd name="connsiteX3" fmla="*/ 247650 w 355610"/>
                  <a:gd name="connsiteY3" fmla="*/ 660400 h 660400"/>
                </a:gdLst>
                <a:ahLst/>
                <a:cxnLst>
                  <a:cxn ang="0">
                    <a:pos x="connsiteX0" y="connsiteY0"/>
                  </a:cxn>
                  <a:cxn ang="0">
                    <a:pos x="connsiteX1" y="connsiteY1"/>
                  </a:cxn>
                  <a:cxn ang="0">
                    <a:pos x="connsiteX2" y="connsiteY2"/>
                  </a:cxn>
                  <a:cxn ang="0">
                    <a:pos x="connsiteX3" y="connsiteY3"/>
                  </a:cxn>
                </a:cxnLst>
                <a:rect l="l" t="t" r="r" b="b"/>
                <a:pathLst>
                  <a:path w="355610" h="660400">
                    <a:moveTo>
                      <a:pt x="0" y="0"/>
                    </a:moveTo>
                    <a:cubicBezTo>
                      <a:pt x="176741" y="93133"/>
                      <a:pt x="353483" y="186267"/>
                      <a:pt x="355600" y="254000"/>
                    </a:cubicBezTo>
                    <a:cubicBezTo>
                      <a:pt x="357717" y="321733"/>
                      <a:pt x="30692" y="338667"/>
                      <a:pt x="12700" y="406400"/>
                    </a:cubicBezTo>
                    <a:cubicBezTo>
                      <a:pt x="-5292" y="474133"/>
                      <a:pt x="192617" y="614892"/>
                      <a:pt x="247650" y="660400"/>
                    </a:cubicBezTo>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sp>
            <p:nvSpPr>
              <p:cNvPr id="374" name="Freeform 373">
                <a:extLst>
                  <a:ext uri="{FF2B5EF4-FFF2-40B4-BE49-F238E27FC236}">
                    <a16:creationId xmlns:a16="http://schemas.microsoft.com/office/drawing/2014/main" id="{15236ED4-0565-164B-841B-2BE742EB6AB7}"/>
                  </a:ext>
                </a:extLst>
              </p:cNvPr>
              <p:cNvSpPr/>
              <p:nvPr/>
            </p:nvSpPr>
            <p:spPr>
              <a:xfrm>
                <a:off x="1349162" y="5100078"/>
                <a:ext cx="355610" cy="660400"/>
              </a:xfrm>
              <a:custGeom>
                <a:avLst/>
                <a:gdLst>
                  <a:gd name="connsiteX0" fmla="*/ 0 w 355610"/>
                  <a:gd name="connsiteY0" fmla="*/ 0 h 660400"/>
                  <a:gd name="connsiteX1" fmla="*/ 355600 w 355610"/>
                  <a:gd name="connsiteY1" fmla="*/ 254000 h 660400"/>
                  <a:gd name="connsiteX2" fmla="*/ 12700 w 355610"/>
                  <a:gd name="connsiteY2" fmla="*/ 406400 h 660400"/>
                  <a:gd name="connsiteX3" fmla="*/ 247650 w 355610"/>
                  <a:gd name="connsiteY3" fmla="*/ 660400 h 660400"/>
                </a:gdLst>
                <a:ahLst/>
                <a:cxnLst>
                  <a:cxn ang="0">
                    <a:pos x="connsiteX0" y="connsiteY0"/>
                  </a:cxn>
                  <a:cxn ang="0">
                    <a:pos x="connsiteX1" y="connsiteY1"/>
                  </a:cxn>
                  <a:cxn ang="0">
                    <a:pos x="connsiteX2" y="connsiteY2"/>
                  </a:cxn>
                  <a:cxn ang="0">
                    <a:pos x="connsiteX3" y="connsiteY3"/>
                  </a:cxn>
                </a:cxnLst>
                <a:rect l="l" t="t" r="r" b="b"/>
                <a:pathLst>
                  <a:path w="355610" h="660400">
                    <a:moveTo>
                      <a:pt x="0" y="0"/>
                    </a:moveTo>
                    <a:cubicBezTo>
                      <a:pt x="176741" y="93133"/>
                      <a:pt x="353483" y="186267"/>
                      <a:pt x="355600" y="254000"/>
                    </a:cubicBezTo>
                    <a:cubicBezTo>
                      <a:pt x="357717" y="321733"/>
                      <a:pt x="30692" y="338667"/>
                      <a:pt x="12700" y="406400"/>
                    </a:cubicBezTo>
                    <a:cubicBezTo>
                      <a:pt x="-5292" y="474133"/>
                      <a:pt x="192617" y="614892"/>
                      <a:pt x="247650" y="660400"/>
                    </a:cubicBezTo>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grpSp>
        <p:sp>
          <p:nvSpPr>
            <p:cNvPr id="375" name="TextBox 374">
              <a:extLst>
                <a:ext uri="{FF2B5EF4-FFF2-40B4-BE49-F238E27FC236}">
                  <a16:creationId xmlns:a16="http://schemas.microsoft.com/office/drawing/2014/main" id="{FD60B25B-9746-F140-80D3-E8AC4DE6FF38}"/>
                </a:ext>
              </a:extLst>
            </p:cNvPr>
            <p:cNvSpPr txBox="1"/>
            <p:nvPr/>
          </p:nvSpPr>
          <p:spPr>
            <a:xfrm>
              <a:off x="11653953" y="6089457"/>
              <a:ext cx="235962"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t</a:t>
              </a:r>
              <a:endParaRPr kumimoji="0" lang="en-GB" sz="1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p:sp>
          <p:nvSpPr>
            <p:cNvPr id="376" name="TextBox 375">
              <a:extLst>
                <a:ext uri="{FF2B5EF4-FFF2-40B4-BE49-F238E27FC236}">
                  <a16:creationId xmlns:a16="http://schemas.microsoft.com/office/drawing/2014/main" id="{DCE9571D-DE63-2C46-AB9A-333D9B28F392}"/>
                </a:ext>
              </a:extLst>
            </p:cNvPr>
            <p:cNvSpPr txBox="1"/>
            <p:nvPr/>
          </p:nvSpPr>
          <p:spPr>
            <a:xfrm>
              <a:off x="11673264" y="4036629"/>
              <a:ext cx="235962"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t</a:t>
              </a:r>
              <a:endParaRPr kumimoji="0" lang="en-GB" sz="1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p:cxnSp>
          <p:nvCxnSpPr>
            <p:cNvPr id="377" name="Straight Connector 376">
              <a:extLst>
                <a:ext uri="{FF2B5EF4-FFF2-40B4-BE49-F238E27FC236}">
                  <a16:creationId xmlns:a16="http://schemas.microsoft.com/office/drawing/2014/main" id="{834371F8-17E5-2C4E-90C3-64320C94E79F}"/>
                </a:ext>
              </a:extLst>
            </p:cNvPr>
            <p:cNvCxnSpPr>
              <a:cxnSpLocks/>
            </p:cNvCxnSpPr>
            <p:nvPr/>
          </p:nvCxnSpPr>
          <p:spPr>
            <a:xfrm>
              <a:off x="4412502" y="5581393"/>
              <a:ext cx="0" cy="18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CED023AF-631E-C149-96F7-153539C33A84}"/>
                </a:ext>
              </a:extLst>
            </p:cNvPr>
            <p:cNvCxnSpPr>
              <a:cxnSpLocks/>
            </p:cNvCxnSpPr>
            <p:nvPr/>
          </p:nvCxnSpPr>
          <p:spPr>
            <a:xfrm>
              <a:off x="3757637" y="5580000"/>
              <a:ext cx="0" cy="17890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4BFD080F-D006-DC48-9D5A-FE6CE68E58EC}"/>
                </a:ext>
              </a:extLst>
            </p:cNvPr>
            <p:cNvCxnSpPr>
              <a:cxnSpLocks/>
            </p:cNvCxnSpPr>
            <p:nvPr/>
          </p:nvCxnSpPr>
          <p:spPr>
            <a:xfrm>
              <a:off x="3757637" y="5577166"/>
              <a:ext cx="17563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80" name="Straight Arrow Connector 379">
              <a:extLst>
                <a:ext uri="{FF2B5EF4-FFF2-40B4-BE49-F238E27FC236}">
                  <a16:creationId xmlns:a16="http://schemas.microsoft.com/office/drawing/2014/main" id="{693ACA07-1B04-AF42-89D1-843CD405C95C}"/>
                </a:ext>
              </a:extLst>
            </p:cNvPr>
            <p:cNvCxnSpPr>
              <a:cxnSpLocks/>
            </p:cNvCxnSpPr>
            <p:nvPr/>
          </p:nvCxnSpPr>
          <p:spPr>
            <a:xfrm flipV="1">
              <a:off x="1624108" y="5404047"/>
              <a:ext cx="10152000" cy="0"/>
            </a:xfrm>
            <a:prstGeom prst="straightConnector1">
              <a:avLst/>
            </a:prstGeom>
            <a:ln>
              <a:solidFill>
                <a:schemeClr val="tx1">
                  <a:lumMod val="50000"/>
                  <a:lumOff val="50000"/>
                </a:schemeClr>
              </a:solidFill>
              <a:prstDash val="sysDash"/>
              <a:headEnd type="none"/>
              <a:tailEnd type="none"/>
            </a:ln>
          </p:spPr>
          <p:style>
            <a:lnRef idx="2">
              <a:schemeClr val="accent1"/>
            </a:lnRef>
            <a:fillRef idx="0">
              <a:schemeClr val="accent1"/>
            </a:fillRef>
            <a:effectRef idx="1">
              <a:schemeClr val="accent1"/>
            </a:effectRef>
            <a:fontRef idx="minor">
              <a:schemeClr val="tx1"/>
            </a:fontRef>
          </p:style>
        </p:cxnSp>
        <p:cxnSp>
          <p:nvCxnSpPr>
            <p:cNvPr id="381" name="Straight Connector 380">
              <a:extLst>
                <a:ext uri="{FF2B5EF4-FFF2-40B4-BE49-F238E27FC236}">
                  <a16:creationId xmlns:a16="http://schemas.microsoft.com/office/drawing/2014/main" id="{6E6A8555-9A80-BA47-B632-0A06BA7DF3D6}"/>
                </a:ext>
              </a:extLst>
            </p:cNvPr>
            <p:cNvCxnSpPr>
              <a:cxnSpLocks/>
            </p:cNvCxnSpPr>
            <p:nvPr/>
          </p:nvCxnSpPr>
          <p:spPr>
            <a:xfrm flipH="1">
              <a:off x="10161839" y="907710"/>
              <a:ext cx="8925" cy="2161115"/>
            </a:xfrm>
            <a:prstGeom prst="line">
              <a:avLst/>
            </a:prstGeom>
            <a:ln w="12700">
              <a:solidFill>
                <a:schemeClr val="tx1">
                  <a:lumMod val="50000"/>
                  <a:lumOff val="50000"/>
                </a:schemeClr>
              </a:solidFill>
              <a:prstDash val="sysDot"/>
            </a:ln>
          </p:spPr>
          <p:style>
            <a:lnRef idx="2">
              <a:schemeClr val="accent1"/>
            </a:lnRef>
            <a:fillRef idx="0">
              <a:schemeClr val="accent1"/>
            </a:fillRef>
            <a:effectRef idx="1">
              <a:schemeClr val="accent1"/>
            </a:effectRef>
            <a:fontRef idx="minor">
              <a:schemeClr val="tx1"/>
            </a:fontRef>
          </p:style>
        </p:cxnSp>
        <p:sp>
          <p:nvSpPr>
            <p:cNvPr id="382" name="TextBox 381">
              <a:extLst>
                <a:ext uri="{FF2B5EF4-FFF2-40B4-BE49-F238E27FC236}">
                  <a16:creationId xmlns:a16="http://schemas.microsoft.com/office/drawing/2014/main" id="{9E402514-1B3C-6447-9C13-434AF51F59C8}"/>
                </a:ext>
              </a:extLst>
            </p:cNvPr>
            <p:cNvSpPr txBox="1"/>
            <p:nvPr/>
          </p:nvSpPr>
          <p:spPr>
            <a:xfrm>
              <a:off x="3345131" y="4283485"/>
              <a:ext cx="4320429" cy="2358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nsolas" panose="020B0609020204030204" pitchFamily="49" charset="0"/>
                </a:rPr>
                <a:t>N</a:t>
              </a:r>
              <a:r>
                <a:rPr kumimoji="0" lang="en-US" sz="900" b="0" i="0" u="none" strike="noStrike" kern="1200" cap="none" spc="0" normalizeH="0" baseline="-25000" noProof="0" dirty="0">
                  <a:ln>
                    <a:noFill/>
                  </a:ln>
                  <a:solidFill>
                    <a:prstClr val="black"/>
                  </a:solidFill>
                  <a:effectLst/>
                  <a:uLnTx/>
                  <a:uFillTx/>
                  <a:latin typeface="Cambria Math" panose="02040503050406030204" pitchFamily="18" charset="0"/>
                  <a:ea typeface="Cambria Math" panose="02040503050406030204" pitchFamily="18" charset="0"/>
                  <a:cs typeface="Consolas" panose="020B0609020204030204" pitchFamily="49" charset="0"/>
                </a:rPr>
                <a:t>PACKETS</a:t>
              </a:r>
              <a:r>
                <a:rPr kumimoji="0" lang="en-US" sz="9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nsolas" panose="020B0609020204030204" pitchFamily="49" charset="0"/>
                </a:rPr>
                <a:t> * T</a:t>
              </a:r>
              <a:r>
                <a:rPr kumimoji="0" lang="en-US" sz="900" b="0" i="0" u="none" strike="noStrike" kern="1200" cap="none" spc="0" normalizeH="0" baseline="-25000" noProof="0" dirty="0">
                  <a:ln>
                    <a:noFill/>
                  </a:ln>
                  <a:solidFill>
                    <a:prstClr val="black"/>
                  </a:solidFill>
                  <a:effectLst/>
                  <a:uLnTx/>
                  <a:uFillTx/>
                  <a:latin typeface="Cambria Math" panose="02040503050406030204" pitchFamily="18" charset="0"/>
                  <a:ea typeface="Cambria Math" panose="02040503050406030204" pitchFamily="18" charset="0"/>
                  <a:cs typeface="Consolas" panose="020B0609020204030204" pitchFamily="49" charset="0"/>
                </a:rPr>
                <a:t>RS(gapped)</a:t>
              </a:r>
            </a:p>
          </p:txBody>
        </p:sp>
        <p:sp>
          <p:nvSpPr>
            <p:cNvPr id="383" name="TextBox 382">
              <a:extLst>
                <a:ext uri="{FF2B5EF4-FFF2-40B4-BE49-F238E27FC236}">
                  <a16:creationId xmlns:a16="http://schemas.microsoft.com/office/drawing/2014/main" id="{6CA91B34-4AC1-0B40-B582-ADE983996FD7}"/>
                </a:ext>
              </a:extLst>
            </p:cNvPr>
            <p:cNvSpPr txBox="1"/>
            <p:nvPr/>
          </p:nvSpPr>
          <p:spPr>
            <a:xfrm>
              <a:off x="9578535" y="4289098"/>
              <a:ext cx="1651184"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nsolas" panose="020B0609020204030204" pitchFamily="49" charset="0"/>
                </a:rPr>
                <a:t>TR</a:t>
              </a:r>
              <a:r>
                <a:rPr kumimoji="0" lang="en-US" sz="900" b="0" i="0" u="none" strike="noStrike" kern="1200" cap="none" spc="0" normalizeH="0" baseline="-25000" noProof="0" dirty="0">
                  <a:ln>
                    <a:noFill/>
                  </a:ln>
                  <a:solidFill>
                    <a:prstClr val="black"/>
                  </a:solidFill>
                  <a:effectLst/>
                  <a:uLnTx/>
                  <a:uFillTx/>
                  <a:latin typeface="Cambria Math" panose="02040503050406030204" pitchFamily="18" charset="0"/>
                  <a:ea typeface="Cambria Math" panose="02040503050406030204" pitchFamily="18" charset="0"/>
                  <a:cs typeface="Consolas" panose="020B0609020204030204" pitchFamily="49" charset="0"/>
                </a:rPr>
                <a:t>OFFSET</a:t>
              </a:r>
            </a:p>
          </p:txBody>
        </p:sp>
        <mc:AlternateContent xmlns:mc="http://schemas.openxmlformats.org/markup-compatibility/2006" xmlns:a14="http://schemas.microsoft.com/office/drawing/2010/main">
          <mc:Choice Requires="a14">
            <p:sp>
              <p:nvSpPr>
                <p:cNvPr id="384" name="TextBox 383">
                  <a:extLst>
                    <a:ext uri="{FF2B5EF4-FFF2-40B4-BE49-F238E27FC236}">
                      <a16:creationId xmlns:a16="http://schemas.microsoft.com/office/drawing/2014/main" id="{08C689BE-1837-4241-822E-6637828650C3}"/>
                    </a:ext>
                  </a:extLst>
                </p:cNvPr>
                <p:cNvSpPr txBox="1"/>
                <p:nvPr/>
              </p:nvSpPr>
              <p:spPr>
                <a:xfrm>
                  <a:off x="7536275" y="4085598"/>
                  <a:ext cx="609077" cy="2308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9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m:rPr>
                                <m:sty m:val="p"/>
                              </m:rPr>
                              <a:rPr kumimoji="0" lang="en-US"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TP</m:t>
                            </m:r>
                            <m:r>
                              <a:rPr kumimoji="0" lang="fr-CH" sz="9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𝑅</m:t>
                            </m:r>
                          </m:e>
                          <m:sub>
                            <m:r>
                              <m:rPr>
                                <m:sty m:val="p"/>
                              </m:rPr>
                              <a:rPr kumimoji="0" lang="de-CH"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n</m:t>
                            </m:r>
                            <m:r>
                              <a:rPr kumimoji="0" lang="fr-CH"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−1</m:t>
                            </m:r>
                          </m:sub>
                        </m:sSub>
                      </m:oMath>
                    </m:oMathPara>
                  </a14:m>
                  <a:endParaRPr kumimoji="0" lang="en-US" sz="9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384" name="TextBox 383">
                  <a:extLst>
                    <a:ext uri="{FF2B5EF4-FFF2-40B4-BE49-F238E27FC236}">
                      <a16:creationId xmlns:a16="http://schemas.microsoft.com/office/drawing/2014/main" id="{08C689BE-1837-4241-822E-6637828650C3}"/>
                    </a:ext>
                  </a:extLst>
                </p:cNvPr>
                <p:cNvSpPr txBox="1">
                  <a:spLocks noRot="1" noChangeAspect="1" noMove="1" noResize="1" noEditPoints="1" noAdjustHandles="1" noChangeArrowheads="1" noChangeShapeType="1" noTextEdit="1"/>
                </p:cNvSpPr>
                <p:nvPr/>
              </p:nvSpPr>
              <p:spPr>
                <a:xfrm>
                  <a:off x="7536275" y="4085598"/>
                  <a:ext cx="609077" cy="230832"/>
                </a:xfrm>
                <a:prstGeom prst="rect">
                  <a:avLst/>
                </a:prstGeom>
                <a:blipFill>
                  <a:blip r:embed="rId13"/>
                  <a:stretch>
                    <a:fillRect/>
                  </a:stretch>
                </a:blipFill>
              </p:spPr>
              <p:txBody>
                <a:bodyPr/>
                <a:lstStyle/>
                <a:p>
                  <a:r>
                    <a:rPr lang="en-CH">
                      <a:noFill/>
                    </a:rPr>
                    <a:t> </a:t>
                  </a:r>
                </a:p>
              </p:txBody>
            </p:sp>
          </mc:Fallback>
        </mc:AlternateContent>
        <p:sp>
          <p:nvSpPr>
            <p:cNvPr id="385" name="Rectangle 384">
              <a:extLst>
                <a:ext uri="{FF2B5EF4-FFF2-40B4-BE49-F238E27FC236}">
                  <a16:creationId xmlns:a16="http://schemas.microsoft.com/office/drawing/2014/main" id="{6E7D78D0-DE00-E54B-A9F7-BFF83B6781FC}"/>
                </a:ext>
              </a:extLst>
            </p:cNvPr>
            <p:cNvSpPr/>
            <p:nvPr/>
          </p:nvSpPr>
          <p:spPr>
            <a:xfrm>
              <a:off x="5591438" y="1522415"/>
              <a:ext cx="94827" cy="4538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sp>
          <p:nvSpPr>
            <p:cNvPr id="386" name="Rectangle 385">
              <a:extLst>
                <a:ext uri="{FF2B5EF4-FFF2-40B4-BE49-F238E27FC236}">
                  <a16:creationId xmlns:a16="http://schemas.microsoft.com/office/drawing/2014/main" id="{FD6BAA74-8FC4-1944-BA02-CAC1CBDEC46A}"/>
                </a:ext>
              </a:extLst>
            </p:cNvPr>
            <p:cNvSpPr/>
            <p:nvPr/>
          </p:nvSpPr>
          <p:spPr>
            <a:xfrm>
              <a:off x="6559936" y="1522415"/>
              <a:ext cx="94827" cy="4538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sp>
          <p:nvSpPr>
            <p:cNvPr id="387" name="Rectangle 386">
              <a:extLst>
                <a:ext uri="{FF2B5EF4-FFF2-40B4-BE49-F238E27FC236}">
                  <a16:creationId xmlns:a16="http://schemas.microsoft.com/office/drawing/2014/main" id="{E7F73092-DB15-A84C-960F-5ADE7251D41F}"/>
                </a:ext>
              </a:extLst>
            </p:cNvPr>
            <p:cNvSpPr/>
            <p:nvPr/>
          </p:nvSpPr>
          <p:spPr>
            <a:xfrm>
              <a:off x="6075687" y="1522415"/>
              <a:ext cx="94827" cy="4538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sp>
          <p:nvSpPr>
            <p:cNvPr id="388" name="Rectangle 387">
              <a:extLst>
                <a:ext uri="{FF2B5EF4-FFF2-40B4-BE49-F238E27FC236}">
                  <a16:creationId xmlns:a16="http://schemas.microsoft.com/office/drawing/2014/main" id="{97A33EFB-E593-1945-AF82-478E831DA9B9}"/>
                </a:ext>
              </a:extLst>
            </p:cNvPr>
            <p:cNvSpPr/>
            <p:nvPr/>
          </p:nvSpPr>
          <p:spPr>
            <a:xfrm>
              <a:off x="4223139" y="1522415"/>
              <a:ext cx="94827" cy="4538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cxnSp>
          <p:nvCxnSpPr>
            <p:cNvPr id="389" name="Straight Connector 388">
              <a:extLst>
                <a:ext uri="{FF2B5EF4-FFF2-40B4-BE49-F238E27FC236}">
                  <a16:creationId xmlns:a16="http://schemas.microsoft.com/office/drawing/2014/main" id="{3371B437-09CF-7B4E-BB5B-26E15DEE78E8}"/>
                </a:ext>
              </a:extLst>
            </p:cNvPr>
            <p:cNvCxnSpPr>
              <a:cxnSpLocks/>
            </p:cNvCxnSpPr>
            <p:nvPr/>
          </p:nvCxnSpPr>
          <p:spPr>
            <a:xfrm>
              <a:off x="3449867" y="5760000"/>
              <a:ext cx="3077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0" name="Straight Connector 389">
              <a:extLst>
                <a:ext uri="{FF2B5EF4-FFF2-40B4-BE49-F238E27FC236}">
                  <a16:creationId xmlns:a16="http://schemas.microsoft.com/office/drawing/2014/main" id="{7AEC145F-D4ED-1049-97AC-96B02DF5E0AF}"/>
                </a:ext>
              </a:extLst>
            </p:cNvPr>
            <p:cNvCxnSpPr>
              <a:cxnSpLocks/>
            </p:cNvCxnSpPr>
            <p:nvPr/>
          </p:nvCxnSpPr>
          <p:spPr>
            <a:xfrm>
              <a:off x="3944631" y="5760000"/>
              <a:ext cx="2968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1" name="Straight Connector 390">
              <a:extLst>
                <a:ext uri="{FF2B5EF4-FFF2-40B4-BE49-F238E27FC236}">
                  <a16:creationId xmlns:a16="http://schemas.microsoft.com/office/drawing/2014/main" id="{D11CE6EC-7DDF-C944-A372-054222973571}"/>
                </a:ext>
              </a:extLst>
            </p:cNvPr>
            <p:cNvCxnSpPr>
              <a:cxnSpLocks/>
            </p:cNvCxnSpPr>
            <p:nvPr/>
          </p:nvCxnSpPr>
          <p:spPr>
            <a:xfrm>
              <a:off x="4241507" y="5578904"/>
              <a:ext cx="0" cy="18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2" name="Straight Connector 391">
              <a:extLst>
                <a:ext uri="{FF2B5EF4-FFF2-40B4-BE49-F238E27FC236}">
                  <a16:creationId xmlns:a16="http://schemas.microsoft.com/office/drawing/2014/main" id="{99584F03-6361-0747-BE26-6D1468110837}"/>
                </a:ext>
              </a:extLst>
            </p:cNvPr>
            <p:cNvCxnSpPr>
              <a:cxnSpLocks/>
            </p:cNvCxnSpPr>
            <p:nvPr/>
          </p:nvCxnSpPr>
          <p:spPr>
            <a:xfrm>
              <a:off x="4247956" y="5577166"/>
              <a:ext cx="162234"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3" name="Straight Connector 392">
              <a:extLst>
                <a:ext uri="{FF2B5EF4-FFF2-40B4-BE49-F238E27FC236}">
                  <a16:creationId xmlns:a16="http://schemas.microsoft.com/office/drawing/2014/main" id="{FBF34592-78A1-344F-BFD4-8FB289846C46}"/>
                </a:ext>
              </a:extLst>
            </p:cNvPr>
            <p:cNvCxnSpPr>
              <a:cxnSpLocks/>
            </p:cNvCxnSpPr>
            <p:nvPr/>
          </p:nvCxnSpPr>
          <p:spPr>
            <a:xfrm flipV="1">
              <a:off x="4414630" y="5759339"/>
              <a:ext cx="163795" cy="1322"/>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94" name="Rectangle 393">
              <a:extLst>
                <a:ext uri="{FF2B5EF4-FFF2-40B4-BE49-F238E27FC236}">
                  <a16:creationId xmlns:a16="http://schemas.microsoft.com/office/drawing/2014/main" id="{6D217656-30A5-654B-9917-5754DFAC1ED7}"/>
                </a:ext>
              </a:extLst>
            </p:cNvPr>
            <p:cNvSpPr/>
            <p:nvPr/>
          </p:nvSpPr>
          <p:spPr>
            <a:xfrm>
              <a:off x="6201134" y="3613256"/>
              <a:ext cx="94827" cy="4538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sp>
          <p:nvSpPr>
            <p:cNvPr id="395" name="Rectangle 394">
              <a:extLst>
                <a:ext uri="{FF2B5EF4-FFF2-40B4-BE49-F238E27FC236}">
                  <a16:creationId xmlns:a16="http://schemas.microsoft.com/office/drawing/2014/main" id="{81E0FB85-ABA9-6C45-B583-76EF88F09D80}"/>
                </a:ext>
              </a:extLst>
            </p:cNvPr>
            <p:cNvSpPr/>
            <p:nvPr/>
          </p:nvSpPr>
          <p:spPr>
            <a:xfrm>
              <a:off x="7169632" y="3613256"/>
              <a:ext cx="94827" cy="4538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sp>
          <p:nvSpPr>
            <p:cNvPr id="396" name="Rectangle 395">
              <a:extLst>
                <a:ext uri="{FF2B5EF4-FFF2-40B4-BE49-F238E27FC236}">
                  <a16:creationId xmlns:a16="http://schemas.microsoft.com/office/drawing/2014/main" id="{DDA5DA91-9BEA-B24C-A34E-FD187F68F09F}"/>
                </a:ext>
              </a:extLst>
            </p:cNvPr>
            <p:cNvSpPr/>
            <p:nvPr/>
          </p:nvSpPr>
          <p:spPr>
            <a:xfrm>
              <a:off x="5716885" y="3613256"/>
              <a:ext cx="94827" cy="4538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sp>
          <p:nvSpPr>
            <p:cNvPr id="397" name="Rectangle 396">
              <a:extLst>
                <a:ext uri="{FF2B5EF4-FFF2-40B4-BE49-F238E27FC236}">
                  <a16:creationId xmlns:a16="http://schemas.microsoft.com/office/drawing/2014/main" id="{655ABE52-BEE3-D549-B59F-A23696152FD6}"/>
                </a:ext>
              </a:extLst>
            </p:cNvPr>
            <p:cNvSpPr/>
            <p:nvPr/>
          </p:nvSpPr>
          <p:spPr>
            <a:xfrm>
              <a:off x="6685383" y="3613256"/>
              <a:ext cx="94827" cy="4538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sp>
          <p:nvSpPr>
            <p:cNvPr id="398" name="Rectangle 397">
              <a:extLst>
                <a:ext uri="{FF2B5EF4-FFF2-40B4-BE49-F238E27FC236}">
                  <a16:creationId xmlns:a16="http://schemas.microsoft.com/office/drawing/2014/main" id="{28E23521-C55C-5049-BD0B-DFEC5E1CD5DE}"/>
                </a:ext>
              </a:extLst>
            </p:cNvPr>
            <p:cNvSpPr/>
            <p:nvPr/>
          </p:nvSpPr>
          <p:spPr>
            <a:xfrm>
              <a:off x="7658438" y="3613256"/>
              <a:ext cx="94827" cy="4538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cxnSp>
          <p:nvCxnSpPr>
            <p:cNvPr id="399" name="Straight Connector 398">
              <a:extLst>
                <a:ext uri="{FF2B5EF4-FFF2-40B4-BE49-F238E27FC236}">
                  <a16:creationId xmlns:a16="http://schemas.microsoft.com/office/drawing/2014/main" id="{609CF166-693F-3741-96EF-F89D86C8499C}"/>
                </a:ext>
              </a:extLst>
            </p:cNvPr>
            <p:cNvCxnSpPr>
              <a:cxnSpLocks/>
            </p:cNvCxnSpPr>
            <p:nvPr/>
          </p:nvCxnSpPr>
          <p:spPr>
            <a:xfrm>
              <a:off x="6570499" y="5577166"/>
              <a:ext cx="207314"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00" name="Rectangle 399">
              <a:extLst>
                <a:ext uri="{FF2B5EF4-FFF2-40B4-BE49-F238E27FC236}">
                  <a16:creationId xmlns:a16="http://schemas.microsoft.com/office/drawing/2014/main" id="{F53EE02F-DCBB-9E4D-A8A2-8E8E95B6486E}"/>
                </a:ext>
              </a:extLst>
            </p:cNvPr>
            <p:cNvSpPr/>
            <p:nvPr/>
          </p:nvSpPr>
          <p:spPr>
            <a:xfrm>
              <a:off x="3821787" y="3613256"/>
              <a:ext cx="94827" cy="4538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sp>
          <p:nvSpPr>
            <p:cNvPr id="401" name="Rectangle 400">
              <a:extLst>
                <a:ext uri="{FF2B5EF4-FFF2-40B4-BE49-F238E27FC236}">
                  <a16:creationId xmlns:a16="http://schemas.microsoft.com/office/drawing/2014/main" id="{C17F2E9A-873D-5A4A-A140-63DDAD825013}"/>
                </a:ext>
              </a:extLst>
            </p:cNvPr>
            <p:cNvSpPr/>
            <p:nvPr/>
          </p:nvSpPr>
          <p:spPr>
            <a:xfrm>
              <a:off x="3337538" y="3613256"/>
              <a:ext cx="94827" cy="4538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sp>
          <p:nvSpPr>
            <p:cNvPr id="402" name="Rectangle 401">
              <a:extLst>
                <a:ext uri="{FF2B5EF4-FFF2-40B4-BE49-F238E27FC236}">
                  <a16:creationId xmlns:a16="http://schemas.microsoft.com/office/drawing/2014/main" id="{C4FA1256-EF92-1246-AF07-B436EF4B28E6}"/>
                </a:ext>
              </a:extLst>
            </p:cNvPr>
            <p:cNvSpPr/>
            <p:nvPr/>
          </p:nvSpPr>
          <p:spPr>
            <a:xfrm>
              <a:off x="4306036" y="3613256"/>
              <a:ext cx="94827" cy="4538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cxnSp>
          <p:nvCxnSpPr>
            <p:cNvPr id="403" name="Straight Connector 402">
              <a:extLst>
                <a:ext uri="{FF2B5EF4-FFF2-40B4-BE49-F238E27FC236}">
                  <a16:creationId xmlns:a16="http://schemas.microsoft.com/office/drawing/2014/main" id="{3808BF29-2968-E440-82D0-88723E8FED3D}"/>
                </a:ext>
              </a:extLst>
            </p:cNvPr>
            <p:cNvCxnSpPr>
              <a:cxnSpLocks/>
            </p:cNvCxnSpPr>
            <p:nvPr/>
          </p:nvCxnSpPr>
          <p:spPr>
            <a:xfrm>
              <a:off x="5603553" y="5577166"/>
              <a:ext cx="21363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04" name="Straight Connector 403">
              <a:extLst>
                <a:ext uri="{FF2B5EF4-FFF2-40B4-BE49-F238E27FC236}">
                  <a16:creationId xmlns:a16="http://schemas.microsoft.com/office/drawing/2014/main" id="{C4F1A491-8B40-DB49-8E3F-C150929EF797}"/>
                </a:ext>
              </a:extLst>
            </p:cNvPr>
            <p:cNvCxnSpPr>
              <a:cxnSpLocks/>
            </p:cNvCxnSpPr>
            <p:nvPr/>
          </p:nvCxnSpPr>
          <p:spPr>
            <a:xfrm>
              <a:off x="5604063" y="5578904"/>
              <a:ext cx="0" cy="18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05" name="Straight Connector 404">
              <a:extLst>
                <a:ext uri="{FF2B5EF4-FFF2-40B4-BE49-F238E27FC236}">
                  <a16:creationId xmlns:a16="http://schemas.microsoft.com/office/drawing/2014/main" id="{9C769A7E-BCAC-CB46-A040-45200DE53D8E}"/>
                </a:ext>
              </a:extLst>
            </p:cNvPr>
            <p:cNvCxnSpPr>
              <a:cxnSpLocks/>
            </p:cNvCxnSpPr>
            <p:nvPr/>
          </p:nvCxnSpPr>
          <p:spPr>
            <a:xfrm>
              <a:off x="5817184" y="5578904"/>
              <a:ext cx="0" cy="18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06" name="Straight Connector 405">
              <a:extLst>
                <a:ext uri="{FF2B5EF4-FFF2-40B4-BE49-F238E27FC236}">
                  <a16:creationId xmlns:a16="http://schemas.microsoft.com/office/drawing/2014/main" id="{7D0B9F30-6567-DF47-B6B5-3FE5A3AD5E0C}"/>
                </a:ext>
              </a:extLst>
            </p:cNvPr>
            <p:cNvCxnSpPr>
              <a:cxnSpLocks/>
            </p:cNvCxnSpPr>
            <p:nvPr/>
          </p:nvCxnSpPr>
          <p:spPr>
            <a:xfrm>
              <a:off x="6308116" y="5578904"/>
              <a:ext cx="0" cy="18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07" name="Straight Connector 406">
              <a:extLst>
                <a:ext uri="{FF2B5EF4-FFF2-40B4-BE49-F238E27FC236}">
                  <a16:creationId xmlns:a16="http://schemas.microsoft.com/office/drawing/2014/main" id="{8ECADA22-D28E-0C45-8F1C-0A1A331DE531}"/>
                </a:ext>
              </a:extLst>
            </p:cNvPr>
            <p:cNvCxnSpPr>
              <a:cxnSpLocks/>
            </p:cNvCxnSpPr>
            <p:nvPr/>
          </p:nvCxnSpPr>
          <p:spPr>
            <a:xfrm>
              <a:off x="6091702" y="5573362"/>
              <a:ext cx="0" cy="17890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08" name="Straight Connector 407">
              <a:extLst>
                <a:ext uri="{FF2B5EF4-FFF2-40B4-BE49-F238E27FC236}">
                  <a16:creationId xmlns:a16="http://schemas.microsoft.com/office/drawing/2014/main" id="{834DF7C5-6B04-154C-9B6A-D5E0A2E9C862}"/>
                </a:ext>
              </a:extLst>
            </p:cNvPr>
            <p:cNvCxnSpPr>
              <a:cxnSpLocks/>
            </p:cNvCxnSpPr>
            <p:nvPr/>
          </p:nvCxnSpPr>
          <p:spPr>
            <a:xfrm>
              <a:off x="6098909" y="5577166"/>
              <a:ext cx="197843"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09" name="Straight Connector 408">
              <a:extLst>
                <a:ext uri="{FF2B5EF4-FFF2-40B4-BE49-F238E27FC236}">
                  <a16:creationId xmlns:a16="http://schemas.microsoft.com/office/drawing/2014/main" id="{07691B32-A4C7-F040-958B-6A06F81E87D4}"/>
                </a:ext>
              </a:extLst>
            </p:cNvPr>
            <p:cNvCxnSpPr>
              <a:cxnSpLocks/>
            </p:cNvCxnSpPr>
            <p:nvPr/>
          </p:nvCxnSpPr>
          <p:spPr>
            <a:xfrm flipV="1">
              <a:off x="5811712" y="5759452"/>
              <a:ext cx="279990" cy="109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10" name="Straight Connector 409">
              <a:extLst>
                <a:ext uri="{FF2B5EF4-FFF2-40B4-BE49-F238E27FC236}">
                  <a16:creationId xmlns:a16="http://schemas.microsoft.com/office/drawing/2014/main" id="{07DEB2CF-208F-2040-B727-AA231DC7E46B}"/>
                </a:ext>
              </a:extLst>
            </p:cNvPr>
            <p:cNvCxnSpPr>
              <a:cxnSpLocks/>
            </p:cNvCxnSpPr>
            <p:nvPr/>
          </p:nvCxnSpPr>
          <p:spPr>
            <a:xfrm>
              <a:off x="6310006" y="5760000"/>
              <a:ext cx="24894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11" name="Straight Connector 410">
              <a:extLst>
                <a:ext uri="{FF2B5EF4-FFF2-40B4-BE49-F238E27FC236}">
                  <a16:creationId xmlns:a16="http://schemas.microsoft.com/office/drawing/2014/main" id="{5094449B-58DA-014A-A302-2DF24BFC13DF}"/>
                </a:ext>
              </a:extLst>
            </p:cNvPr>
            <p:cNvCxnSpPr>
              <a:cxnSpLocks/>
            </p:cNvCxnSpPr>
            <p:nvPr/>
          </p:nvCxnSpPr>
          <p:spPr>
            <a:xfrm>
              <a:off x="6572931" y="5577808"/>
              <a:ext cx="0" cy="18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12" name="Straight Connector 411">
              <a:extLst>
                <a:ext uri="{FF2B5EF4-FFF2-40B4-BE49-F238E27FC236}">
                  <a16:creationId xmlns:a16="http://schemas.microsoft.com/office/drawing/2014/main" id="{22CEE45C-6C8B-DC41-B866-74A6010F5AC7}"/>
                </a:ext>
              </a:extLst>
            </p:cNvPr>
            <p:cNvCxnSpPr>
              <a:cxnSpLocks/>
            </p:cNvCxnSpPr>
            <p:nvPr/>
          </p:nvCxnSpPr>
          <p:spPr>
            <a:xfrm>
              <a:off x="5339087" y="5760000"/>
              <a:ext cx="255623"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13" name="Straight Connector 412">
              <a:extLst>
                <a:ext uri="{FF2B5EF4-FFF2-40B4-BE49-F238E27FC236}">
                  <a16:creationId xmlns:a16="http://schemas.microsoft.com/office/drawing/2014/main" id="{B4E153B8-AB42-7E4D-A601-720179212D1F}"/>
                </a:ext>
              </a:extLst>
            </p:cNvPr>
            <p:cNvCxnSpPr>
              <a:cxnSpLocks/>
            </p:cNvCxnSpPr>
            <p:nvPr/>
          </p:nvCxnSpPr>
          <p:spPr>
            <a:xfrm flipH="1">
              <a:off x="7661940" y="3321949"/>
              <a:ext cx="54" cy="1353627"/>
            </a:xfrm>
            <a:prstGeom prst="line">
              <a:avLst/>
            </a:prstGeom>
            <a:ln w="12700">
              <a:solidFill>
                <a:schemeClr val="tx1">
                  <a:lumMod val="50000"/>
                  <a:lumOff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14" name="Straight Connector 413">
              <a:extLst>
                <a:ext uri="{FF2B5EF4-FFF2-40B4-BE49-F238E27FC236}">
                  <a16:creationId xmlns:a16="http://schemas.microsoft.com/office/drawing/2014/main" id="{096C4F4E-445C-5847-9923-CD5EABDFB2CD}"/>
                </a:ext>
              </a:extLst>
            </p:cNvPr>
            <p:cNvCxnSpPr>
              <a:cxnSpLocks/>
            </p:cNvCxnSpPr>
            <p:nvPr/>
          </p:nvCxnSpPr>
          <p:spPr>
            <a:xfrm>
              <a:off x="6552000" y="630001"/>
              <a:ext cx="18000" cy="5760000"/>
            </a:xfrm>
            <a:prstGeom prst="line">
              <a:avLst/>
            </a:prstGeom>
            <a:ln w="12700">
              <a:solidFill>
                <a:schemeClr val="tx1">
                  <a:lumMod val="50000"/>
                  <a:lumOff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15" name="Straight Arrow Connector 414">
              <a:extLst>
                <a:ext uri="{FF2B5EF4-FFF2-40B4-BE49-F238E27FC236}">
                  <a16:creationId xmlns:a16="http://schemas.microsoft.com/office/drawing/2014/main" id="{92C7C752-6773-3F47-BBDB-2DB89348A616}"/>
                </a:ext>
              </a:extLst>
            </p:cNvPr>
            <p:cNvCxnSpPr>
              <a:cxnSpLocks/>
            </p:cNvCxnSpPr>
            <p:nvPr/>
          </p:nvCxnSpPr>
          <p:spPr>
            <a:xfrm flipV="1">
              <a:off x="6555178" y="2967238"/>
              <a:ext cx="3612290" cy="2"/>
            </a:xfrm>
            <a:prstGeom prst="straightConnector1">
              <a:avLst/>
            </a:prstGeom>
            <a:ln w="12700">
              <a:solidFill>
                <a:schemeClr val="tx1">
                  <a:lumMod val="50000"/>
                  <a:lumOff val="50000"/>
                </a:schemeClr>
              </a:solidFill>
              <a:prstDash val="solid"/>
              <a:headEnd type="triangle"/>
              <a:tailEnd type="triangle"/>
            </a:ln>
          </p:spPr>
          <p:style>
            <a:lnRef idx="2">
              <a:schemeClr val="accent1"/>
            </a:lnRef>
            <a:fillRef idx="0">
              <a:schemeClr val="accent1"/>
            </a:fillRef>
            <a:effectRef idx="1">
              <a:schemeClr val="accent1"/>
            </a:effectRef>
            <a:fontRef idx="minor">
              <a:schemeClr val="tx1"/>
            </a:fontRef>
          </p:style>
        </p:cxnSp>
        <p:sp>
          <p:nvSpPr>
            <p:cNvPr id="416" name="TextBox 415">
              <a:extLst>
                <a:ext uri="{FF2B5EF4-FFF2-40B4-BE49-F238E27FC236}">
                  <a16:creationId xmlns:a16="http://schemas.microsoft.com/office/drawing/2014/main" id="{A4CF98A1-A6A2-6C43-BC40-5F0D8C8E15FF}"/>
                </a:ext>
              </a:extLst>
            </p:cNvPr>
            <p:cNvSpPr txBox="1"/>
            <p:nvPr/>
          </p:nvSpPr>
          <p:spPr>
            <a:xfrm>
              <a:off x="6513682" y="2711355"/>
              <a:ext cx="3612290" cy="2358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nsolas" panose="020B0609020204030204" pitchFamily="49" charset="0"/>
                </a:rPr>
                <a:t>Packet Arrival GAP</a:t>
              </a:r>
            </a:p>
          </p:txBody>
        </p:sp>
        <p:sp>
          <p:nvSpPr>
            <p:cNvPr id="417" name="Rectangle 416">
              <a:extLst>
                <a:ext uri="{FF2B5EF4-FFF2-40B4-BE49-F238E27FC236}">
                  <a16:creationId xmlns:a16="http://schemas.microsoft.com/office/drawing/2014/main" id="{60342220-A3F1-294E-ABCE-E30551C8D3C5}"/>
                </a:ext>
              </a:extLst>
            </p:cNvPr>
            <p:cNvSpPr/>
            <p:nvPr/>
          </p:nvSpPr>
          <p:spPr>
            <a:xfrm>
              <a:off x="10651824" y="1522415"/>
              <a:ext cx="94827" cy="4538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sp>
          <p:nvSpPr>
            <p:cNvPr id="418" name="Rectangle 417">
              <a:extLst>
                <a:ext uri="{FF2B5EF4-FFF2-40B4-BE49-F238E27FC236}">
                  <a16:creationId xmlns:a16="http://schemas.microsoft.com/office/drawing/2014/main" id="{03BF6F7B-8099-474A-8EC1-9EB8F913E0CD}"/>
                </a:ext>
              </a:extLst>
            </p:cNvPr>
            <p:cNvSpPr/>
            <p:nvPr/>
          </p:nvSpPr>
          <p:spPr>
            <a:xfrm>
              <a:off x="10167575" y="1522415"/>
              <a:ext cx="94827" cy="4538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sp>
          <p:nvSpPr>
            <p:cNvPr id="419" name="Rectangle 418">
              <a:extLst>
                <a:ext uri="{FF2B5EF4-FFF2-40B4-BE49-F238E27FC236}">
                  <a16:creationId xmlns:a16="http://schemas.microsoft.com/office/drawing/2014/main" id="{D74E8692-B5D2-F344-AE59-90DDBF489F20}"/>
                </a:ext>
              </a:extLst>
            </p:cNvPr>
            <p:cNvSpPr/>
            <p:nvPr/>
          </p:nvSpPr>
          <p:spPr>
            <a:xfrm>
              <a:off x="11136073" y="1522415"/>
              <a:ext cx="94827" cy="4538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mc:AlternateContent xmlns:mc="http://schemas.openxmlformats.org/markup-compatibility/2006" xmlns:a14="http://schemas.microsoft.com/office/drawing/2010/main">
          <mc:Choice Requires="a14">
            <p:sp>
              <p:nvSpPr>
                <p:cNvPr id="420" name="TextBox 419">
                  <a:extLst>
                    <a:ext uri="{FF2B5EF4-FFF2-40B4-BE49-F238E27FC236}">
                      <a16:creationId xmlns:a16="http://schemas.microsoft.com/office/drawing/2014/main" id="{65CD24FC-60B9-F44E-A88A-96FEFC18CE3E}"/>
                    </a:ext>
                  </a:extLst>
                </p:cNvPr>
                <p:cNvSpPr txBox="1"/>
                <p:nvPr/>
              </p:nvSpPr>
              <p:spPr>
                <a:xfrm>
                  <a:off x="10100524" y="1990599"/>
                  <a:ext cx="507062" cy="2358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9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m:rPr>
                                <m:sty m:val="p"/>
                              </m:rPr>
                              <a:rPr kumimoji="0" lang="en-US"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TP</m:t>
                            </m:r>
                            <m:r>
                              <a:rPr kumimoji="0" lang="de-CH" sz="9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𝐴</m:t>
                            </m:r>
                          </m:e>
                          <m:sub>
                            <m:r>
                              <a:rPr kumimoji="0" lang="en-US"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0</m:t>
                            </m:r>
                          </m:sub>
                        </m:sSub>
                      </m:oMath>
                    </m:oMathPara>
                  </a14:m>
                  <a:endParaRPr kumimoji="0" lang="en-US" sz="9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420" name="TextBox 419">
                  <a:extLst>
                    <a:ext uri="{FF2B5EF4-FFF2-40B4-BE49-F238E27FC236}">
                      <a16:creationId xmlns:a16="http://schemas.microsoft.com/office/drawing/2014/main" id="{65CD24FC-60B9-F44E-A88A-96FEFC18CE3E}"/>
                    </a:ext>
                  </a:extLst>
                </p:cNvPr>
                <p:cNvSpPr txBox="1">
                  <a:spLocks noRot="1" noChangeAspect="1" noMove="1" noResize="1" noEditPoints="1" noAdjustHandles="1" noChangeArrowheads="1" noChangeShapeType="1" noTextEdit="1"/>
                </p:cNvSpPr>
                <p:nvPr/>
              </p:nvSpPr>
              <p:spPr>
                <a:xfrm>
                  <a:off x="10100524" y="1990599"/>
                  <a:ext cx="507062" cy="235898"/>
                </a:xfrm>
                <a:prstGeom prst="rect">
                  <a:avLst/>
                </a:prstGeom>
                <a:blipFill>
                  <a:blip r:embed="rId14"/>
                  <a:stretch>
                    <a:fillRect/>
                  </a:stretch>
                </a:blipFill>
              </p:spPr>
              <p:txBody>
                <a:bodyPr/>
                <a:lstStyle/>
                <a:p>
                  <a:r>
                    <a:rPr lang="en-CH">
                      <a:noFill/>
                    </a:rPr>
                    <a:t> </a:t>
                  </a:r>
                </a:p>
              </p:txBody>
            </p:sp>
          </mc:Fallback>
        </mc:AlternateContent>
        <p:sp>
          <p:nvSpPr>
            <p:cNvPr id="421" name="Rectangle 420">
              <a:extLst>
                <a:ext uri="{FF2B5EF4-FFF2-40B4-BE49-F238E27FC236}">
                  <a16:creationId xmlns:a16="http://schemas.microsoft.com/office/drawing/2014/main" id="{F2ACD472-9071-4145-9049-B67A09BB3327}"/>
                </a:ext>
              </a:extLst>
            </p:cNvPr>
            <p:cNvSpPr/>
            <p:nvPr/>
          </p:nvSpPr>
          <p:spPr>
            <a:xfrm>
              <a:off x="10090105" y="1309282"/>
              <a:ext cx="4558374" cy="905263"/>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mc:AlternateContent xmlns:mc="http://schemas.openxmlformats.org/markup-compatibility/2006" xmlns:a14="http://schemas.microsoft.com/office/drawing/2010/main">
          <mc:Choice Requires="a14">
            <p:sp>
              <p:nvSpPr>
                <p:cNvPr id="422" name="TextBox 421">
                  <a:extLst>
                    <a:ext uri="{FF2B5EF4-FFF2-40B4-BE49-F238E27FC236}">
                      <a16:creationId xmlns:a16="http://schemas.microsoft.com/office/drawing/2014/main" id="{12140C8B-6457-0742-B9B1-FFEC1445809E}"/>
                    </a:ext>
                  </a:extLst>
                </p:cNvPr>
                <p:cNvSpPr txBox="1"/>
                <p:nvPr/>
              </p:nvSpPr>
              <p:spPr>
                <a:xfrm>
                  <a:off x="11164430" y="4083283"/>
                  <a:ext cx="506613" cy="2358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9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m:rPr>
                                <m:sty m:val="p"/>
                              </m:rPr>
                              <a:rPr kumimoji="0" lang="en-US"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TP</m:t>
                            </m:r>
                            <m:r>
                              <a:rPr kumimoji="0" lang="en-US" sz="9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𝑅</m:t>
                            </m:r>
                          </m:e>
                          <m:sub>
                            <m:r>
                              <a:rPr kumimoji="0" lang="en-US"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0</m:t>
                            </m:r>
                          </m:sub>
                        </m:sSub>
                      </m:oMath>
                    </m:oMathPara>
                  </a14:m>
                  <a:endParaRPr kumimoji="0" lang="en-US" sz="9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422" name="TextBox 421">
                  <a:extLst>
                    <a:ext uri="{FF2B5EF4-FFF2-40B4-BE49-F238E27FC236}">
                      <a16:creationId xmlns:a16="http://schemas.microsoft.com/office/drawing/2014/main" id="{12140C8B-6457-0742-B9B1-FFEC1445809E}"/>
                    </a:ext>
                  </a:extLst>
                </p:cNvPr>
                <p:cNvSpPr txBox="1">
                  <a:spLocks noRot="1" noChangeAspect="1" noMove="1" noResize="1" noEditPoints="1" noAdjustHandles="1" noChangeArrowheads="1" noChangeShapeType="1" noTextEdit="1"/>
                </p:cNvSpPr>
                <p:nvPr/>
              </p:nvSpPr>
              <p:spPr>
                <a:xfrm>
                  <a:off x="11164430" y="4083283"/>
                  <a:ext cx="506613" cy="235898"/>
                </a:xfrm>
                <a:prstGeom prst="rect">
                  <a:avLst/>
                </a:prstGeom>
                <a:blipFill>
                  <a:blip r:embed="rId15"/>
                  <a:stretch>
                    <a:fillRect/>
                  </a:stretch>
                </a:blipFill>
              </p:spPr>
              <p:txBody>
                <a:bodyPr/>
                <a:lstStyle/>
                <a:p>
                  <a:r>
                    <a:rPr lang="en-CH">
                      <a:noFill/>
                    </a:rPr>
                    <a:t> </a:t>
                  </a:r>
                </a:p>
              </p:txBody>
            </p:sp>
          </mc:Fallback>
        </mc:AlternateContent>
        <p:sp>
          <p:nvSpPr>
            <p:cNvPr id="423" name="Rectangle 422">
              <a:extLst>
                <a:ext uri="{FF2B5EF4-FFF2-40B4-BE49-F238E27FC236}">
                  <a16:creationId xmlns:a16="http://schemas.microsoft.com/office/drawing/2014/main" id="{EB44205E-F3F4-184E-9970-7CCC47D3E04A}"/>
                </a:ext>
              </a:extLst>
            </p:cNvPr>
            <p:cNvSpPr/>
            <p:nvPr/>
          </p:nvSpPr>
          <p:spPr>
            <a:xfrm>
              <a:off x="11223663" y="3610941"/>
              <a:ext cx="94827" cy="4538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cxnSp>
          <p:nvCxnSpPr>
            <p:cNvPr id="424" name="Straight Connector 423">
              <a:extLst>
                <a:ext uri="{FF2B5EF4-FFF2-40B4-BE49-F238E27FC236}">
                  <a16:creationId xmlns:a16="http://schemas.microsoft.com/office/drawing/2014/main" id="{0DC21249-D3DA-D34A-9E63-948256244B2A}"/>
                </a:ext>
              </a:extLst>
            </p:cNvPr>
            <p:cNvCxnSpPr>
              <a:cxnSpLocks/>
            </p:cNvCxnSpPr>
            <p:nvPr/>
          </p:nvCxnSpPr>
          <p:spPr>
            <a:xfrm>
              <a:off x="9384601" y="6120000"/>
              <a:ext cx="777217"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25" name="Straight Connector 424">
              <a:extLst>
                <a:ext uri="{FF2B5EF4-FFF2-40B4-BE49-F238E27FC236}">
                  <a16:creationId xmlns:a16="http://schemas.microsoft.com/office/drawing/2014/main" id="{1772EC62-84E1-0945-B5D2-82B8A33177AA}"/>
                </a:ext>
              </a:extLst>
            </p:cNvPr>
            <p:cNvCxnSpPr>
              <a:cxnSpLocks/>
            </p:cNvCxnSpPr>
            <p:nvPr/>
          </p:nvCxnSpPr>
          <p:spPr>
            <a:xfrm>
              <a:off x="10160487" y="5940000"/>
              <a:ext cx="522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26" name="Straight Connector 425">
              <a:extLst>
                <a:ext uri="{FF2B5EF4-FFF2-40B4-BE49-F238E27FC236}">
                  <a16:creationId xmlns:a16="http://schemas.microsoft.com/office/drawing/2014/main" id="{6230322F-603E-CD40-ADA7-072B6E29DEFC}"/>
                </a:ext>
              </a:extLst>
            </p:cNvPr>
            <p:cNvCxnSpPr>
              <a:cxnSpLocks/>
            </p:cNvCxnSpPr>
            <p:nvPr/>
          </p:nvCxnSpPr>
          <p:spPr>
            <a:xfrm>
              <a:off x="11116468" y="5580000"/>
              <a:ext cx="21363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27" name="Straight Connector 426">
              <a:extLst>
                <a:ext uri="{FF2B5EF4-FFF2-40B4-BE49-F238E27FC236}">
                  <a16:creationId xmlns:a16="http://schemas.microsoft.com/office/drawing/2014/main" id="{C21BAFCB-4CAC-BF4A-BEA1-1A4CC12DDCFC}"/>
                </a:ext>
              </a:extLst>
            </p:cNvPr>
            <p:cNvCxnSpPr>
              <a:cxnSpLocks/>
            </p:cNvCxnSpPr>
            <p:nvPr/>
          </p:nvCxnSpPr>
          <p:spPr>
            <a:xfrm>
              <a:off x="10690154" y="5760000"/>
              <a:ext cx="43944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28" name="Straight Connector 427">
              <a:extLst>
                <a:ext uri="{FF2B5EF4-FFF2-40B4-BE49-F238E27FC236}">
                  <a16:creationId xmlns:a16="http://schemas.microsoft.com/office/drawing/2014/main" id="{B743C89C-8442-1842-95E1-751E58CE5413}"/>
                </a:ext>
              </a:extLst>
            </p:cNvPr>
            <p:cNvCxnSpPr>
              <a:cxnSpLocks/>
            </p:cNvCxnSpPr>
            <p:nvPr/>
          </p:nvCxnSpPr>
          <p:spPr>
            <a:xfrm>
              <a:off x="10161818" y="5940000"/>
              <a:ext cx="0" cy="18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29" name="Straight Connector 428">
              <a:extLst>
                <a:ext uri="{FF2B5EF4-FFF2-40B4-BE49-F238E27FC236}">
                  <a16:creationId xmlns:a16="http://schemas.microsoft.com/office/drawing/2014/main" id="{06EB6D77-3689-3741-A1B6-03E85463F515}"/>
                </a:ext>
              </a:extLst>
            </p:cNvPr>
            <p:cNvCxnSpPr>
              <a:cxnSpLocks/>
            </p:cNvCxnSpPr>
            <p:nvPr/>
          </p:nvCxnSpPr>
          <p:spPr>
            <a:xfrm>
              <a:off x="10690154" y="5760000"/>
              <a:ext cx="0" cy="18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30" name="Straight Connector 429">
              <a:extLst>
                <a:ext uri="{FF2B5EF4-FFF2-40B4-BE49-F238E27FC236}">
                  <a16:creationId xmlns:a16="http://schemas.microsoft.com/office/drawing/2014/main" id="{FCCF5B7D-5750-CC43-AF3F-ACEFA038BDBB}"/>
                </a:ext>
              </a:extLst>
            </p:cNvPr>
            <p:cNvCxnSpPr>
              <a:cxnSpLocks/>
            </p:cNvCxnSpPr>
            <p:nvPr/>
          </p:nvCxnSpPr>
          <p:spPr>
            <a:xfrm>
              <a:off x="11122520" y="5580000"/>
              <a:ext cx="0" cy="18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31" name="Straight Connector 430">
              <a:extLst>
                <a:ext uri="{FF2B5EF4-FFF2-40B4-BE49-F238E27FC236}">
                  <a16:creationId xmlns:a16="http://schemas.microsoft.com/office/drawing/2014/main" id="{22847545-7ECE-414F-B63A-0F5178CFF54C}"/>
                </a:ext>
              </a:extLst>
            </p:cNvPr>
            <p:cNvCxnSpPr>
              <a:cxnSpLocks/>
            </p:cNvCxnSpPr>
            <p:nvPr/>
          </p:nvCxnSpPr>
          <p:spPr>
            <a:xfrm>
              <a:off x="11330099" y="5580000"/>
              <a:ext cx="0" cy="18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32" name="Straight Connector 431">
              <a:extLst>
                <a:ext uri="{FF2B5EF4-FFF2-40B4-BE49-F238E27FC236}">
                  <a16:creationId xmlns:a16="http://schemas.microsoft.com/office/drawing/2014/main" id="{DCF258B9-9465-0F4F-8619-E9F0CE856973}"/>
                </a:ext>
              </a:extLst>
            </p:cNvPr>
            <p:cNvCxnSpPr>
              <a:cxnSpLocks/>
            </p:cNvCxnSpPr>
            <p:nvPr/>
          </p:nvCxnSpPr>
          <p:spPr>
            <a:xfrm>
              <a:off x="11330099" y="5760000"/>
              <a:ext cx="3077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33" name="Straight Arrow Connector 432">
              <a:extLst>
                <a:ext uri="{FF2B5EF4-FFF2-40B4-BE49-F238E27FC236}">
                  <a16:creationId xmlns:a16="http://schemas.microsoft.com/office/drawing/2014/main" id="{13DF809B-D3F5-8442-9EFA-CDE44C0B34F4}"/>
                </a:ext>
              </a:extLst>
            </p:cNvPr>
            <p:cNvCxnSpPr>
              <a:cxnSpLocks/>
            </p:cNvCxnSpPr>
            <p:nvPr/>
          </p:nvCxnSpPr>
          <p:spPr>
            <a:xfrm>
              <a:off x="3344632" y="6365346"/>
              <a:ext cx="3225368" cy="0"/>
            </a:xfrm>
            <a:prstGeom prst="straightConnector1">
              <a:avLst/>
            </a:prstGeom>
            <a:ln w="12700">
              <a:solidFill>
                <a:schemeClr val="tx1">
                  <a:lumMod val="50000"/>
                  <a:lumOff val="50000"/>
                </a:schemeClr>
              </a:solidFill>
              <a:prstDash val="solid"/>
              <a:headEnd type="triangle"/>
              <a:tailEnd type="triangle"/>
            </a:ln>
          </p:spPr>
          <p:style>
            <a:lnRef idx="2">
              <a:schemeClr val="accent1"/>
            </a:lnRef>
            <a:fillRef idx="0">
              <a:schemeClr val="accent1"/>
            </a:fillRef>
            <a:effectRef idx="1">
              <a:schemeClr val="accent1"/>
            </a:effectRef>
            <a:fontRef idx="minor">
              <a:schemeClr val="tx1"/>
            </a:fontRef>
          </p:style>
        </p:cxnSp>
        <p:sp>
          <p:nvSpPr>
            <p:cNvPr id="434" name="TextBox 433">
              <a:extLst>
                <a:ext uri="{FF2B5EF4-FFF2-40B4-BE49-F238E27FC236}">
                  <a16:creationId xmlns:a16="http://schemas.microsoft.com/office/drawing/2014/main" id="{32109902-27E1-B44B-BE65-3813021D05E2}"/>
                </a:ext>
              </a:extLst>
            </p:cNvPr>
            <p:cNvSpPr txBox="1"/>
            <p:nvPr/>
          </p:nvSpPr>
          <p:spPr>
            <a:xfrm>
              <a:off x="3344631" y="6136332"/>
              <a:ext cx="298681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nsolas" panose="020B0609020204030204" pitchFamily="49" charset="0"/>
                </a:rPr>
                <a:t>Steady State Window</a:t>
              </a:r>
            </a:p>
          </p:txBody>
        </p:sp>
        <p:cxnSp>
          <p:nvCxnSpPr>
            <p:cNvPr id="435" name="Straight Arrow Connector 434">
              <a:extLst>
                <a:ext uri="{FF2B5EF4-FFF2-40B4-BE49-F238E27FC236}">
                  <a16:creationId xmlns:a16="http://schemas.microsoft.com/office/drawing/2014/main" id="{C4228176-FEFD-6748-AF01-CCB7F885677A}"/>
                </a:ext>
              </a:extLst>
            </p:cNvPr>
            <p:cNvCxnSpPr>
              <a:cxnSpLocks/>
            </p:cNvCxnSpPr>
            <p:nvPr/>
          </p:nvCxnSpPr>
          <p:spPr>
            <a:xfrm>
              <a:off x="1624108" y="6601889"/>
              <a:ext cx="7954427" cy="0"/>
            </a:xfrm>
            <a:prstGeom prst="straightConnector1">
              <a:avLst/>
            </a:prstGeom>
            <a:ln w="12700">
              <a:solidFill>
                <a:schemeClr val="tx1">
                  <a:lumMod val="50000"/>
                  <a:lumOff val="50000"/>
                </a:schemeClr>
              </a:solidFill>
              <a:prstDash val="solid"/>
              <a:headEnd type="triangle"/>
              <a:tailEnd type="triangle"/>
            </a:ln>
          </p:spPr>
          <p:style>
            <a:lnRef idx="2">
              <a:schemeClr val="accent1"/>
            </a:lnRef>
            <a:fillRef idx="0">
              <a:schemeClr val="accent1"/>
            </a:fillRef>
            <a:effectRef idx="1">
              <a:schemeClr val="accent1"/>
            </a:effectRef>
            <a:fontRef idx="minor">
              <a:schemeClr val="tx1"/>
            </a:fontRef>
          </p:style>
        </p:cxnSp>
        <p:sp>
          <p:nvSpPr>
            <p:cNvPr id="436" name="TextBox 435">
              <a:extLst>
                <a:ext uri="{FF2B5EF4-FFF2-40B4-BE49-F238E27FC236}">
                  <a16:creationId xmlns:a16="http://schemas.microsoft.com/office/drawing/2014/main" id="{8EF26216-7F36-104A-ABFB-F3EFA5BC91D1}"/>
                </a:ext>
              </a:extLst>
            </p:cNvPr>
            <p:cNvSpPr txBox="1"/>
            <p:nvPr/>
          </p:nvSpPr>
          <p:spPr>
            <a:xfrm>
              <a:off x="1625003" y="6378385"/>
              <a:ext cx="7630525"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nsolas" panose="020B0609020204030204" pitchFamily="49" charset="0"/>
                </a:rPr>
                <a:t>Full Window</a:t>
              </a:r>
            </a:p>
          </p:txBody>
        </p:sp>
        <p:cxnSp>
          <p:nvCxnSpPr>
            <p:cNvPr id="437" name="Straight Arrow Connector 436">
              <a:extLst>
                <a:ext uri="{FF2B5EF4-FFF2-40B4-BE49-F238E27FC236}">
                  <a16:creationId xmlns:a16="http://schemas.microsoft.com/office/drawing/2014/main" id="{B79ADB90-52C5-2D43-8138-F023F5363034}"/>
                </a:ext>
              </a:extLst>
            </p:cNvPr>
            <p:cNvCxnSpPr>
              <a:cxnSpLocks/>
            </p:cNvCxnSpPr>
            <p:nvPr/>
          </p:nvCxnSpPr>
          <p:spPr>
            <a:xfrm flipV="1">
              <a:off x="7608217" y="5006621"/>
              <a:ext cx="3612290" cy="2"/>
            </a:xfrm>
            <a:prstGeom prst="straightConnector1">
              <a:avLst/>
            </a:prstGeom>
            <a:ln w="12700">
              <a:solidFill>
                <a:schemeClr val="tx1">
                  <a:lumMod val="50000"/>
                  <a:lumOff val="50000"/>
                </a:schemeClr>
              </a:solidFill>
              <a:prstDash val="solid"/>
              <a:headEnd type="triangle"/>
              <a:tailEnd type="triangle"/>
            </a:ln>
          </p:spPr>
          <p:style>
            <a:lnRef idx="2">
              <a:schemeClr val="accent1"/>
            </a:lnRef>
            <a:fillRef idx="0">
              <a:schemeClr val="accent1"/>
            </a:fillRef>
            <a:effectRef idx="1">
              <a:schemeClr val="accent1"/>
            </a:effectRef>
            <a:fontRef idx="minor">
              <a:schemeClr val="tx1"/>
            </a:fontRef>
          </p:style>
        </p:cxnSp>
        <p:sp>
          <p:nvSpPr>
            <p:cNvPr id="438" name="TextBox 437">
              <a:extLst>
                <a:ext uri="{FF2B5EF4-FFF2-40B4-BE49-F238E27FC236}">
                  <a16:creationId xmlns:a16="http://schemas.microsoft.com/office/drawing/2014/main" id="{8E7B6425-DD1D-B14C-ADBD-C5459FD52493}"/>
                </a:ext>
              </a:extLst>
            </p:cNvPr>
            <p:cNvSpPr txBox="1"/>
            <p:nvPr/>
          </p:nvSpPr>
          <p:spPr>
            <a:xfrm>
              <a:off x="7683559" y="4743368"/>
              <a:ext cx="3469115"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nsolas" panose="020B0609020204030204" pitchFamily="49" charset="0"/>
                </a:rPr>
                <a:t>Read GAP = TVD – TPRn-1( CF-1)</a:t>
              </a:r>
            </a:p>
          </p:txBody>
        </p:sp>
      </p:grpSp>
      <p:sp>
        <p:nvSpPr>
          <p:cNvPr id="442" name="Oval 441">
            <a:extLst>
              <a:ext uri="{FF2B5EF4-FFF2-40B4-BE49-F238E27FC236}">
                <a16:creationId xmlns:a16="http://schemas.microsoft.com/office/drawing/2014/main" id="{1D6CA03A-9F57-4B4F-B08F-B41C62562725}"/>
              </a:ext>
            </a:extLst>
          </p:cNvPr>
          <p:cNvSpPr/>
          <p:nvPr/>
        </p:nvSpPr>
        <p:spPr>
          <a:xfrm>
            <a:off x="1141258" y="650245"/>
            <a:ext cx="1323872" cy="602591"/>
          </a:xfrm>
          <a:custGeom>
            <a:avLst/>
            <a:gdLst>
              <a:gd name="connsiteX0" fmla="*/ 0 w 1323872"/>
              <a:gd name="connsiteY0" fmla="*/ 301296 h 602591"/>
              <a:gd name="connsiteX1" fmla="*/ 661936 w 1323872"/>
              <a:gd name="connsiteY1" fmla="*/ 0 h 602591"/>
              <a:gd name="connsiteX2" fmla="*/ 1323872 w 1323872"/>
              <a:gd name="connsiteY2" fmla="*/ 301296 h 602591"/>
              <a:gd name="connsiteX3" fmla="*/ 661936 w 1323872"/>
              <a:gd name="connsiteY3" fmla="*/ 602592 h 602591"/>
              <a:gd name="connsiteX4" fmla="*/ 0 w 1323872"/>
              <a:gd name="connsiteY4" fmla="*/ 301296 h 602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3872" h="602591" extrusionOk="0">
                <a:moveTo>
                  <a:pt x="0" y="301296"/>
                </a:moveTo>
                <a:cubicBezTo>
                  <a:pt x="-73491" y="89564"/>
                  <a:pt x="241259" y="20680"/>
                  <a:pt x="661936" y="0"/>
                </a:cubicBezTo>
                <a:cubicBezTo>
                  <a:pt x="1055146" y="5817"/>
                  <a:pt x="1306763" y="135439"/>
                  <a:pt x="1323872" y="301296"/>
                </a:cubicBezTo>
                <a:cubicBezTo>
                  <a:pt x="1272153" y="518203"/>
                  <a:pt x="1012659" y="684693"/>
                  <a:pt x="661936" y="602592"/>
                </a:cubicBezTo>
                <a:cubicBezTo>
                  <a:pt x="269794" y="588058"/>
                  <a:pt x="43797" y="488623"/>
                  <a:pt x="0" y="301296"/>
                </a:cubicBezTo>
                <a:close/>
              </a:path>
            </a:pathLst>
          </a:custGeom>
          <a:noFill/>
          <a:ln>
            <a:solidFill>
              <a:srgbClr val="C00000"/>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Line Callout 2 153">
            <a:extLst>
              <a:ext uri="{FF2B5EF4-FFF2-40B4-BE49-F238E27FC236}">
                <a16:creationId xmlns:a16="http://schemas.microsoft.com/office/drawing/2014/main" id="{57B1AF26-F76A-5A4C-BD9D-8B130BB6B248}"/>
              </a:ext>
            </a:extLst>
          </p:cNvPr>
          <p:cNvSpPr/>
          <p:nvPr/>
        </p:nvSpPr>
        <p:spPr>
          <a:xfrm>
            <a:off x="4683881" y="2835781"/>
            <a:ext cx="4348607" cy="951098"/>
          </a:xfrm>
          <a:prstGeom prst="borderCallout2">
            <a:avLst>
              <a:gd name="adj1" fmla="val 18750"/>
              <a:gd name="adj2" fmla="val -8333"/>
              <a:gd name="adj3" fmla="val 18750"/>
              <a:gd name="adj4" fmla="val -16667"/>
              <a:gd name="adj5" fmla="val -168031"/>
              <a:gd name="adj6" fmla="val -56235"/>
            </a:avLst>
          </a:prstGeom>
          <a:solidFill>
            <a:schemeClr val="bg1">
              <a:alpha val="85000"/>
            </a:schemeClr>
          </a:solidFill>
          <a:ln>
            <a:solidFill>
              <a:schemeClr val="accent1">
                <a:shade val="95000"/>
                <a:satMod val="105000"/>
              </a:schemeClr>
            </a:solidFill>
            <a:prstDash val="sysDot"/>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6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Video Timing, Video to PTP, PTP to Video, First Packet Timing, First Packet Offset, Stream Timing, …</a:t>
            </a:r>
          </a:p>
        </p:txBody>
      </p:sp>
      <p:sp>
        <p:nvSpPr>
          <p:cNvPr id="3" name="Rectangle 2">
            <a:extLst>
              <a:ext uri="{FF2B5EF4-FFF2-40B4-BE49-F238E27FC236}">
                <a16:creationId xmlns:a16="http://schemas.microsoft.com/office/drawing/2014/main" id="{53FF5DDB-2EC2-D84B-8D30-09C129D5C12D}"/>
              </a:ext>
            </a:extLst>
          </p:cNvPr>
          <p:cNvSpPr/>
          <p:nvPr/>
        </p:nvSpPr>
        <p:spPr>
          <a:xfrm>
            <a:off x="4874816" y="360000"/>
            <a:ext cx="2440800" cy="360000"/>
          </a:xfrm>
          <a:prstGeom prst="rect">
            <a:avLst/>
          </a:prstGeom>
          <a:solidFill>
            <a:schemeClr val="bg1">
              <a:alpha val="85000"/>
            </a:schemeClr>
          </a:solidFill>
          <a:ln>
            <a:solidFill>
              <a:schemeClr val="accent1">
                <a:shade val="95000"/>
                <a:satMod val="105000"/>
              </a:schemeClr>
            </a:solidFill>
            <a:prstDash val="sysDot"/>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FPT = TP</a:t>
            </a:r>
            <a:r>
              <a:rPr kumimoji="0" lang="en-CH" sz="1600" b="0" i="1" u="none" strike="noStrike" kern="1200" cap="none" spc="0" normalizeH="0" baseline="0" noProof="0" dirty="0">
                <a:ln>
                  <a:noFill/>
                </a:ln>
                <a:solidFill>
                  <a:prstClr val="black"/>
                </a:solidFill>
                <a:effectLst/>
                <a:uLnTx/>
                <a:uFillTx/>
                <a:latin typeface="Avenir" panose="02000503020000020003" pitchFamily="2" charset="0"/>
                <a:ea typeface="+mn-ea"/>
                <a:cs typeface="+mn-cs"/>
              </a:rPr>
              <a:t>A</a:t>
            </a:r>
            <a:r>
              <a:rPr kumimoji="0" lang="en-CH" sz="1600" b="0" i="0" u="none" strike="noStrike" kern="1200" cap="none" spc="0" normalizeH="0" baseline="-25000" noProof="0" dirty="0">
                <a:ln>
                  <a:noFill/>
                </a:ln>
                <a:solidFill>
                  <a:prstClr val="black"/>
                </a:solidFill>
                <a:effectLst/>
                <a:uLnTx/>
                <a:uFillTx/>
                <a:latin typeface="Avenir" panose="02000503020000020003" pitchFamily="2" charset="0"/>
                <a:ea typeface="+mn-ea"/>
                <a:cs typeface="+mn-cs"/>
              </a:rPr>
              <a:t>0</a:t>
            </a:r>
            <a:r>
              <a:rPr kumimoji="0" lang="en-CH" sz="16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 – N * T</a:t>
            </a:r>
            <a:r>
              <a:rPr kumimoji="0" lang="en-CH" sz="1600" b="0" i="0" u="none" strike="noStrike" kern="1200" cap="none" spc="0" normalizeH="0" baseline="-25000" noProof="0" dirty="0">
                <a:ln>
                  <a:noFill/>
                </a:ln>
                <a:solidFill>
                  <a:prstClr val="black"/>
                </a:solidFill>
                <a:effectLst/>
                <a:uLnTx/>
                <a:uFillTx/>
                <a:latin typeface="Avenir" panose="02000503020000020003" pitchFamily="2" charset="0"/>
                <a:ea typeface="+mn-ea"/>
                <a:cs typeface="+mn-cs"/>
              </a:rPr>
              <a:t>FRAME</a:t>
            </a:r>
          </a:p>
        </p:txBody>
      </p:sp>
      <p:sp>
        <p:nvSpPr>
          <p:cNvPr id="156" name="Line Callout 2 155">
            <a:extLst>
              <a:ext uri="{FF2B5EF4-FFF2-40B4-BE49-F238E27FC236}">
                <a16:creationId xmlns:a16="http://schemas.microsoft.com/office/drawing/2014/main" id="{B3B6A94F-EB2B-6A45-848F-3AC77A687916}"/>
              </a:ext>
            </a:extLst>
          </p:cNvPr>
          <p:cNvSpPr/>
          <p:nvPr/>
        </p:nvSpPr>
        <p:spPr>
          <a:xfrm>
            <a:off x="4058793" y="4922729"/>
            <a:ext cx="4444631" cy="658834"/>
          </a:xfrm>
          <a:prstGeom prst="borderCallout2">
            <a:avLst>
              <a:gd name="adj1" fmla="val 18750"/>
              <a:gd name="adj2" fmla="val -8333"/>
              <a:gd name="adj3" fmla="val 18750"/>
              <a:gd name="adj4" fmla="val -16667"/>
              <a:gd name="adj5" fmla="val -53411"/>
              <a:gd name="adj6" fmla="val -31686"/>
            </a:avLst>
          </a:prstGeom>
          <a:solidFill>
            <a:schemeClr val="bg1">
              <a:alpha val="85000"/>
            </a:schemeClr>
          </a:solidFill>
          <a:ln>
            <a:solidFill>
              <a:schemeClr val="accent1">
                <a:shade val="95000"/>
                <a:satMod val="105000"/>
              </a:schemeClr>
            </a:solidFill>
            <a:prstDash val="sysDot"/>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6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TR</a:t>
            </a:r>
            <a:r>
              <a:rPr kumimoji="0" lang="en-US" sz="1600" b="0" i="0" u="none" strike="noStrike" kern="1200" cap="none" spc="0" normalizeH="0" baseline="-25000" noProof="0" dirty="0">
                <a:ln>
                  <a:noFill/>
                </a:ln>
                <a:solidFill>
                  <a:prstClr val="black"/>
                </a:solidFill>
                <a:effectLst/>
                <a:uLnTx/>
                <a:uFillTx/>
                <a:latin typeface="Avenir" panose="02000503020000020003" pitchFamily="2" charset="0"/>
                <a:ea typeface="+mn-ea"/>
                <a:cs typeface="+mn-cs"/>
              </a:rPr>
              <a:t>OFFSET</a:t>
            </a:r>
            <a:r>
              <a:rPr kumimoji="0" lang="en-US" sz="16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 is the difference between the most recent integer multiple of T</a:t>
            </a:r>
            <a:r>
              <a:rPr kumimoji="0" lang="en-US" sz="1600" b="0" i="0" u="none" strike="noStrike" kern="1200" cap="none" spc="0" normalizeH="0" baseline="-25000" noProof="0" dirty="0">
                <a:ln>
                  <a:noFill/>
                </a:ln>
                <a:solidFill>
                  <a:prstClr val="black"/>
                </a:solidFill>
                <a:effectLst/>
                <a:uLnTx/>
                <a:uFillTx/>
                <a:latin typeface="Avenir" panose="02000503020000020003" pitchFamily="2" charset="0"/>
                <a:ea typeface="+mn-ea"/>
                <a:cs typeface="+mn-cs"/>
              </a:rPr>
              <a:t>FRAME</a:t>
            </a:r>
            <a:r>
              <a:rPr kumimoji="0" lang="en-US" sz="16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 and T</a:t>
            </a:r>
            <a:r>
              <a:rPr kumimoji="0" lang="en-US" sz="1600" b="0" i="0" u="none" strike="noStrike" kern="1200" cap="none" spc="0" normalizeH="0" baseline="-25000" noProof="0" dirty="0">
                <a:ln>
                  <a:noFill/>
                </a:ln>
                <a:solidFill>
                  <a:prstClr val="black"/>
                </a:solidFill>
                <a:effectLst/>
                <a:uLnTx/>
                <a:uFillTx/>
                <a:latin typeface="Avenir" panose="02000503020000020003" pitchFamily="2" charset="0"/>
                <a:ea typeface="+mn-ea"/>
                <a:cs typeface="+mn-cs"/>
              </a:rPr>
              <a:t>VD</a:t>
            </a:r>
            <a:r>
              <a:rPr kumimoji="0" lang="en-US" sz="16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 </a:t>
            </a:r>
          </a:p>
        </p:txBody>
      </p:sp>
      <p:sp>
        <p:nvSpPr>
          <p:cNvPr id="4" name="TextBox 3">
            <a:extLst>
              <a:ext uri="{FF2B5EF4-FFF2-40B4-BE49-F238E27FC236}">
                <a16:creationId xmlns:a16="http://schemas.microsoft.com/office/drawing/2014/main" id="{592C24A2-46F3-4707-FAC1-08BBF4AE4F47}"/>
              </a:ext>
            </a:extLst>
          </p:cNvPr>
          <p:cNvSpPr txBox="1"/>
          <p:nvPr/>
        </p:nvSpPr>
        <p:spPr>
          <a:xfrm>
            <a:off x="6613742" y="5141348"/>
            <a:ext cx="5578258" cy="401200"/>
          </a:xfrm>
          <a:prstGeom prst="rect">
            <a:avLst/>
          </a:prstGeom>
          <a:solidFill>
            <a:schemeClr val="tx1">
              <a:alpha val="20000"/>
            </a:schemeClr>
          </a:solidFill>
        </p:spPr>
        <p:txBody>
          <a:bodyPr wrap="square" tIns="46800" rIns="720000" rtlCol="0" anchor="ctr">
            <a:spAutoFit/>
          </a:bodyPr>
          <a:lstStyle/>
          <a:p>
            <a:pPr algn="r"/>
            <a:r>
              <a:rPr lang="en-GB" sz="2000" dirty="0">
                <a:solidFill>
                  <a:schemeClr val="bg1"/>
                </a:solidFill>
                <a:latin typeface="Avenir Book" panose="02000503020000020003" pitchFamily="2" charset="0"/>
              </a:rPr>
              <a:t>Work in Progress</a:t>
            </a:r>
          </a:p>
        </p:txBody>
      </p:sp>
    </p:spTree>
    <p:extLst>
      <p:ext uri="{BB962C8B-B14F-4D97-AF65-F5344CB8AC3E}">
        <p14:creationId xmlns:p14="http://schemas.microsoft.com/office/powerpoint/2010/main" val="1954116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42"/>
                                        </p:tgtEl>
                                        <p:attrNameLst>
                                          <p:attrName>style.visibility</p:attrName>
                                        </p:attrNameLst>
                                      </p:cBhvr>
                                      <p:to>
                                        <p:strVal val="visible"/>
                                      </p:to>
                                    </p:set>
                                    <p:animEffect transition="in" filter="fade">
                                      <p:cBhvr>
                                        <p:cTn id="7" dur="500"/>
                                        <p:tgtEl>
                                          <p:spTgt spid="4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4"/>
                                        </p:tgtEl>
                                        <p:attrNameLst>
                                          <p:attrName>style.visibility</p:attrName>
                                        </p:attrNameLst>
                                      </p:cBhvr>
                                      <p:to>
                                        <p:strVal val="visible"/>
                                      </p:to>
                                    </p:set>
                                    <p:animEffect transition="in" filter="fade">
                                      <p:cBhvr>
                                        <p:cTn id="12" dur="500"/>
                                        <p:tgtEl>
                                          <p:spTgt spid="15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6"/>
                                        </p:tgtEl>
                                        <p:attrNameLst>
                                          <p:attrName>style.visibility</p:attrName>
                                        </p:attrNameLst>
                                      </p:cBhvr>
                                      <p:to>
                                        <p:strVal val="visible"/>
                                      </p:to>
                                    </p:set>
                                    <p:animEffect transition="in" filter="fade">
                                      <p:cBhvr>
                                        <p:cTn id="22" dur="500"/>
                                        <p:tgtEl>
                                          <p:spTgt spid="15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1+#ppt_w/2"/>
                                          </p:val>
                                        </p:tav>
                                        <p:tav tm="100000">
                                          <p:val>
                                            <p:strVal val="#ppt_x"/>
                                          </p:val>
                                        </p:tav>
                                      </p:tavLst>
                                    </p:anim>
                                    <p:anim calcmode="lin" valueType="num">
                                      <p:cBhvr additive="base">
                                        <p:cTn id="2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2" grpId="0" animBg="1"/>
      <p:bldP spid="154" grpId="0" animBg="1"/>
      <p:bldP spid="3" grpId="0" animBg="1"/>
      <p:bldP spid="156"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70B65D6-8725-5742-9637-5E46675881A7}"/>
              </a:ext>
            </a:extLst>
          </p:cNvPr>
          <p:cNvGrpSpPr/>
          <p:nvPr/>
        </p:nvGrpSpPr>
        <p:grpSpPr>
          <a:xfrm>
            <a:off x="0" y="6325644"/>
            <a:ext cx="2742522" cy="534667"/>
            <a:chOff x="-15833" y="-632533"/>
            <a:chExt cx="2742522" cy="534667"/>
          </a:xfrm>
        </p:grpSpPr>
        <p:sp>
          <p:nvSpPr>
            <p:cNvPr id="10" name="TextBox 9">
              <a:extLst>
                <a:ext uri="{FF2B5EF4-FFF2-40B4-BE49-F238E27FC236}">
                  <a16:creationId xmlns:a16="http://schemas.microsoft.com/office/drawing/2014/main" id="{ED168B32-CE5A-3340-902E-C99AA69B55F4}"/>
                </a:ext>
              </a:extLst>
            </p:cNvPr>
            <p:cNvSpPr txBox="1"/>
            <p:nvPr/>
          </p:nvSpPr>
          <p:spPr>
            <a:xfrm>
              <a:off x="-15833" y="-632533"/>
              <a:ext cx="27425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193F97"/>
                  </a:solidFill>
                  <a:effectLst/>
                  <a:uLnTx/>
                  <a:uFillTx/>
                  <a:latin typeface="Avenir Black" panose="02000503020000020003" pitchFamily="2" charset="0"/>
                  <a:ea typeface="+mn-ea"/>
                  <a:cs typeface="Arial" panose="020B0604020202020204" pitchFamily="34" charset="0"/>
                </a:rPr>
                <a:t>EBU</a:t>
              </a:r>
            </a:p>
          </p:txBody>
        </p:sp>
        <p:sp>
          <p:nvSpPr>
            <p:cNvPr id="11" name="TextBox 10">
              <a:extLst>
                <a:ext uri="{FF2B5EF4-FFF2-40B4-BE49-F238E27FC236}">
                  <a16:creationId xmlns:a16="http://schemas.microsoft.com/office/drawing/2014/main" id="{68823D45-7FD8-0849-8112-531EC6CB2C89}"/>
                </a:ext>
              </a:extLst>
            </p:cNvPr>
            <p:cNvSpPr txBox="1"/>
            <p:nvPr/>
          </p:nvSpPr>
          <p:spPr>
            <a:xfrm>
              <a:off x="-1200" y="-290226"/>
              <a:ext cx="2561112" cy="1923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650" b="0" i="0" u="none" strike="noStrike" kern="1200" cap="none" spc="0" normalizeH="0" baseline="0" noProof="0">
                  <a:ln>
                    <a:noFill/>
                  </a:ln>
                  <a:solidFill>
                    <a:srgbClr val="707271"/>
                  </a:solidFill>
                  <a:effectLst/>
                  <a:uLnTx/>
                  <a:uFillTx/>
                  <a:latin typeface="Avenir Medium" panose="02000503020000020003" pitchFamily="2" charset="0"/>
                  <a:ea typeface="+mn-ea"/>
                  <a:cs typeface="+mn-cs"/>
                </a:rPr>
                <a:t>TECHNOLOGY &amp; INNOVATION</a:t>
              </a:r>
            </a:p>
          </p:txBody>
        </p:sp>
      </p:grpSp>
      <p:grpSp>
        <p:nvGrpSpPr>
          <p:cNvPr id="9" name="Group 8">
            <a:extLst>
              <a:ext uri="{FF2B5EF4-FFF2-40B4-BE49-F238E27FC236}">
                <a16:creationId xmlns:a16="http://schemas.microsoft.com/office/drawing/2014/main" id="{9FAC3F7D-2EEA-BB43-A700-3F908B471471}"/>
              </a:ext>
            </a:extLst>
          </p:cNvPr>
          <p:cNvGrpSpPr/>
          <p:nvPr/>
        </p:nvGrpSpPr>
        <p:grpSpPr>
          <a:xfrm>
            <a:off x="215351" y="118152"/>
            <a:ext cx="14288479" cy="6639489"/>
            <a:chOff x="360000" y="122289"/>
            <a:chExt cx="14288479" cy="6639489"/>
          </a:xfrm>
        </p:grpSpPr>
        <p:cxnSp>
          <p:nvCxnSpPr>
            <p:cNvPr id="295" name="Straight Connector 294">
              <a:extLst>
                <a:ext uri="{FF2B5EF4-FFF2-40B4-BE49-F238E27FC236}">
                  <a16:creationId xmlns:a16="http://schemas.microsoft.com/office/drawing/2014/main" id="{499FB889-98E5-934F-81A1-879CE9A2A0D7}"/>
                </a:ext>
              </a:extLst>
            </p:cNvPr>
            <p:cNvCxnSpPr>
              <a:cxnSpLocks/>
            </p:cNvCxnSpPr>
            <p:nvPr/>
          </p:nvCxnSpPr>
          <p:spPr>
            <a:xfrm>
              <a:off x="3331063" y="631436"/>
              <a:ext cx="18000" cy="5760000"/>
            </a:xfrm>
            <a:prstGeom prst="line">
              <a:avLst/>
            </a:prstGeom>
            <a:ln w="12700">
              <a:solidFill>
                <a:schemeClr val="tx1">
                  <a:lumMod val="50000"/>
                  <a:lumOff val="5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296" name="Straight Connector 295">
              <a:extLst>
                <a:ext uri="{FF2B5EF4-FFF2-40B4-BE49-F238E27FC236}">
                  <a16:creationId xmlns:a16="http://schemas.microsoft.com/office/drawing/2014/main" id="{3815EA8E-F12A-CA4E-9ED4-8BD727B029B2}"/>
                </a:ext>
              </a:extLst>
            </p:cNvPr>
            <p:cNvCxnSpPr>
              <a:cxnSpLocks/>
            </p:cNvCxnSpPr>
            <p:nvPr/>
          </p:nvCxnSpPr>
          <p:spPr>
            <a:xfrm>
              <a:off x="1606108" y="641778"/>
              <a:ext cx="18000" cy="6120000"/>
            </a:xfrm>
            <a:prstGeom prst="line">
              <a:avLst/>
            </a:prstGeom>
            <a:ln w="12700">
              <a:solidFill>
                <a:schemeClr val="tx1">
                  <a:lumMod val="50000"/>
                  <a:lumOff val="50000"/>
                </a:schemeClr>
              </a:solidFill>
              <a:prstDash val="solid"/>
            </a:ln>
          </p:spPr>
          <p:style>
            <a:lnRef idx="2">
              <a:schemeClr val="accent1"/>
            </a:lnRef>
            <a:fillRef idx="0">
              <a:schemeClr val="accent1"/>
            </a:fillRef>
            <a:effectRef idx="1">
              <a:schemeClr val="accent1"/>
            </a:effectRef>
            <a:fontRef idx="minor">
              <a:schemeClr val="tx1"/>
            </a:fontRef>
          </p:style>
        </p:cxnSp>
        <p:sp>
          <p:nvSpPr>
            <p:cNvPr id="297" name="TextBox 296">
              <a:extLst>
                <a:ext uri="{FF2B5EF4-FFF2-40B4-BE49-F238E27FC236}">
                  <a16:creationId xmlns:a16="http://schemas.microsoft.com/office/drawing/2014/main" id="{9679A202-98F3-4447-A983-92070CB7D6A7}"/>
                </a:ext>
              </a:extLst>
            </p:cNvPr>
            <p:cNvSpPr txBox="1"/>
            <p:nvPr/>
          </p:nvSpPr>
          <p:spPr>
            <a:xfrm>
              <a:off x="420058" y="3700146"/>
              <a:ext cx="11983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04499"/>
                  </a:solidFill>
                  <a:effectLst/>
                  <a:uLnTx/>
                  <a:uFillTx/>
                  <a:latin typeface="Calibri" panose="020F0502020204030204"/>
                  <a:ea typeface="Cambria Math" panose="02040503050406030204" pitchFamily="18" charset="0"/>
                  <a:cs typeface="+mn-cs"/>
                </a:rPr>
                <a:t>Gapped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04499"/>
                  </a:solidFill>
                  <a:effectLst/>
                  <a:uLnTx/>
                  <a:uFillTx/>
                  <a:latin typeface="Calibri" panose="020F0502020204030204"/>
                  <a:ea typeface="Cambria Math" panose="02040503050406030204" pitchFamily="18" charset="0"/>
                  <a:cs typeface="+mn-cs"/>
                </a:rPr>
                <a:t>Packet Read Schedule</a:t>
              </a:r>
            </a:p>
          </p:txBody>
        </p:sp>
        <p:cxnSp>
          <p:nvCxnSpPr>
            <p:cNvPr id="298" name="Straight Arrow Connector 297">
              <a:extLst>
                <a:ext uri="{FF2B5EF4-FFF2-40B4-BE49-F238E27FC236}">
                  <a16:creationId xmlns:a16="http://schemas.microsoft.com/office/drawing/2014/main" id="{6F9B116A-7F9A-5048-B350-277C5253CB7A}"/>
                </a:ext>
              </a:extLst>
            </p:cNvPr>
            <p:cNvCxnSpPr>
              <a:cxnSpLocks/>
            </p:cNvCxnSpPr>
            <p:nvPr/>
          </p:nvCxnSpPr>
          <p:spPr>
            <a:xfrm flipV="1">
              <a:off x="392079" y="1976351"/>
              <a:ext cx="11539307" cy="0"/>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99" name="Straight Connector 298">
              <a:extLst>
                <a:ext uri="{FF2B5EF4-FFF2-40B4-BE49-F238E27FC236}">
                  <a16:creationId xmlns:a16="http://schemas.microsoft.com/office/drawing/2014/main" id="{1BE4797E-1545-F940-9ED7-F4F20FBA841D}"/>
                </a:ext>
              </a:extLst>
            </p:cNvPr>
            <p:cNvCxnSpPr>
              <a:cxnSpLocks/>
            </p:cNvCxnSpPr>
            <p:nvPr/>
          </p:nvCxnSpPr>
          <p:spPr>
            <a:xfrm>
              <a:off x="11232610" y="575121"/>
              <a:ext cx="0" cy="5940000"/>
            </a:xfrm>
            <a:prstGeom prst="line">
              <a:avLst/>
            </a:prstGeom>
            <a:ln w="12700">
              <a:solidFill>
                <a:schemeClr val="tx1">
                  <a:lumMod val="50000"/>
                  <a:lumOff val="5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300" name="Straight Connector 299">
              <a:extLst>
                <a:ext uri="{FF2B5EF4-FFF2-40B4-BE49-F238E27FC236}">
                  <a16:creationId xmlns:a16="http://schemas.microsoft.com/office/drawing/2014/main" id="{392FB5A2-4BA7-F34F-B800-DC242599EE0F}"/>
                </a:ext>
              </a:extLst>
            </p:cNvPr>
            <p:cNvCxnSpPr>
              <a:cxnSpLocks/>
            </p:cNvCxnSpPr>
            <p:nvPr/>
          </p:nvCxnSpPr>
          <p:spPr>
            <a:xfrm>
              <a:off x="9573310" y="575122"/>
              <a:ext cx="7200" cy="6120000"/>
            </a:xfrm>
            <a:prstGeom prst="line">
              <a:avLst/>
            </a:prstGeom>
            <a:ln w="12700">
              <a:solidFill>
                <a:schemeClr val="tx1">
                  <a:lumMod val="50000"/>
                  <a:lumOff val="5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301" name="Straight Arrow Connector 300">
              <a:extLst>
                <a:ext uri="{FF2B5EF4-FFF2-40B4-BE49-F238E27FC236}">
                  <a16:creationId xmlns:a16="http://schemas.microsoft.com/office/drawing/2014/main" id="{0CF808AD-F5D5-A34A-AA38-FD6E6D36C3C2}"/>
                </a:ext>
              </a:extLst>
            </p:cNvPr>
            <p:cNvCxnSpPr/>
            <p:nvPr/>
          </p:nvCxnSpPr>
          <p:spPr>
            <a:xfrm>
              <a:off x="1152378" y="394963"/>
              <a:ext cx="452835" cy="210782"/>
            </a:xfrm>
            <a:prstGeom prst="straightConnector1">
              <a:avLst/>
            </a:prstGeom>
            <a:ln w="12700">
              <a:solidFill>
                <a:schemeClr val="tx1">
                  <a:lumMod val="50000"/>
                  <a:lumOff val="50000"/>
                </a:schemeClr>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02" name="Straight Arrow Connector 301">
              <a:extLst>
                <a:ext uri="{FF2B5EF4-FFF2-40B4-BE49-F238E27FC236}">
                  <a16:creationId xmlns:a16="http://schemas.microsoft.com/office/drawing/2014/main" id="{2165B53B-9A82-E841-A3F0-CBFA5DEC65B3}"/>
                </a:ext>
              </a:extLst>
            </p:cNvPr>
            <p:cNvCxnSpPr/>
            <p:nvPr/>
          </p:nvCxnSpPr>
          <p:spPr>
            <a:xfrm>
              <a:off x="9118250" y="346622"/>
              <a:ext cx="452835" cy="210782"/>
            </a:xfrm>
            <a:prstGeom prst="straightConnector1">
              <a:avLst/>
            </a:prstGeom>
            <a:ln w="12700">
              <a:solidFill>
                <a:schemeClr val="tx1">
                  <a:lumMod val="50000"/>
                  <a:lumOff val="50000"/>
                </a:schemeClr>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03" name="TextBox 302">
                  <a:extLst>
                    <a:ext uri="{FF2B5EF4-FFF2-40B4-BE49-F238E27FC236}">
                      <a16:creationId xmlns:a16="http://schemas.microsoft.com/office/drawing/2014/main" id="{DF7C25C3-3DEF-4B40-BF06-315B5E4B552F}"/>
                    </a:ext>
                  </a:extLst>
                </p:cNvPr>
                <p:cNvSpPr txBox="1"/>
                <p:nvPr/>
              </p:nvSpPr>
              <p:spPr>
                <a:xfrm>
                  <a:off x="426310" y="122289"/>
                  <a:ext cx="808426" cy="3794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933"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sSup>
                          <m:sSupPr>
                            <m:ctrlPr>
                              <a:rPr kumimoji="0" lang="en-US" sz="933"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m:rPr>
                                <m:sty m:val="p"/>
                              </m:rP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N</m:t>
                            </m:r>
                            <m: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e>
                          <m:sup>
                            <m: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up>
                        </m:sSup>
                        <m:sSub>
                          <m:sSubPr>
                            <m:ctrlPr>
                              <a:rPr kumimoji="0" lang="en-US" sz="933"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m:rPr>
                                <m:sty m:val="p"/>
                              </m:rP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T</m:t>
                            </m:r>
                          </m:e>
                          <m:sub>
                            <m:r>
                              <m:rPr>
                                <m:sty m:val="p"/>
                              </m:rP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FRAME</m:t>
                            </m:r>
                          </m:sub>
                        </m:sSub>
                      </m:oMath>
                    </m:oMathPara>
                  </a14:m>
                  <a:endParaRPr kumimoji="0" lang="en-US" sz="933"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Since Epoch</a:t>
                  </a:r>
                </a:p>
              </p:txBody>
            </p:sp>
          </mc:Choice>
          <mc:Fallback xmlns="">
            <p:sp>
              <p:nvSpPr>
                <p:cNvPr id="303" name="TextBox 302">
                  <a:extLst>
                    <a:ext uri="{FF2B5EF4-FFF2-40B4-BE49-F238E27FC236}">
                      <a16:creationId xmlns:a16="http://schemas.microsoft.com/office/drawing/2014/main" id="{DF7C25C3-3DEF-4B40-BF06-315B5E4B552F}"/>
                    </a:ext>
                  </a:extLst>
                </p:cNvPr>
                <p:cNvSpPr txBox="1">
                  <a:spLocks noRot="1" noChangeAspect="1" noMove="1" noResize="1" noEditPoints="1" noAdjustHandles="1" noChangeArrowheads="1" noChangeShapeType="1" noTextEdit="1"/>
                </p:cNvSpPr>
                <p:nvPr/>
              </p:nvSpPr>
              <p:spPr>
                <a:xfrm>
                  <a:off x="426310" y="122289"/>
                  <a:ext cx="808426" cy="379463"/>
                </a:xfrm>
                <a:prstGeom prst="rect">
                  <a:avLst/>
                </a:prstGeom>
                <a:blipFill>
                  <a:blip r:embed="rId3"/>
                  <a:stretch>
                    <a:fillRect b="-3226"/>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304" name="TextBox 303">
                  <a:extLst>
                    <a:ext uri="{FF2B5EF4-FFF2-40B4-BE49-F238E27FC236}">
                      <a16:creationId xmlns:a16="http://schemas.microsoft.com/office/drawing/2014/main" id="{AAC8E67A-1DBC-5F42-8C65-7ED09E0154D8}"/>
                    </a:ext>
                  </a:extLst>
                </p:cNvPr>
                <p:cNvSpPr txBox="1"/>
                <p:nvPr/>
              </p:nvSpPr>
              <p:spPr>
                <a:xfrm>
                  <a:off x="8201119" y="122289"/>
                  <a:ext cx="1097608" cy="3794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933"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sSup>
                          <m:sSupPr>
                            <m:ctrlPr>
                              <a:rPr kumimoji="0" lang="en-US" sz="933"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m:rPr>
                                <m:sty m:val="p"/>
                              </m:rP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N</m:t>
                            </m:r>
                            <m: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+1) </m:t>
                            </m:r>
                          </m:e>
                          <m:sup>
                            <m: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up>
                        </m:sSup>
                        <m:sSub>
                          <m:sSubPr>
                            <m:ctrlPr>
                              <a:rPr kumimoji="0" lang="en-US" sz="933"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m:rPr>
                                <m:sty m:val="p"/>
                              </m:rP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T</m:t>
                            </m:r>
                          </m:e>
                          <m:sub>
                            <m:r>
                              <m:rPr>
                                <m:sty m:val="p"/>
                              </m:rP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FRAME</m:t>
                            </m:r>
                          </m:sub>
                        </m:sSub>
                      </m:oMath>
                    </m:oMathPara>
                  </a14:m>
                  <a:endParaRPr kumimoji="0" lang="en-US" sz="933"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Since Epoch</a:t>
                  </a:r>
                </a:p>
              </p:txBody>
            </p:sp>
          </mc:Choice>
          <mc:Fallback xmlns="">
            <p:sp>
              <p:nvSpPr>
                <p:cNvPr id="304" name="TextBox 303">
                  <a:extLst>
                    <a:ext uri="{FF2B5EF4-FFF2-40B4-BE49-F238E27FC236}">
                      <a16:creationId xmlns:a16="http://schemas.microsoft.com/office/drawing/2014/main" id="{AAC8E67A-1DBC-5F42-8C65-7ED09E0154D8}"/>
                    </a:ext>
                  </a:extLst>
                </p:cNvPr>
                <p:cNvSpPr txBox="1">
                  <a:spLocks noRot="1" noChangeAspect="1" noMove="1" noResize="1" noEditPoints="1" noAdjustHandles="1" noChangeArrowheads="1" noChangeShapeType="1" noTextEdit="1"/>
                </p:cNvSpPr>
                <p:nvPr/>
              </p:nvSpPr>
              <p:spPr>
                <a:xfrm>
                  <a:off x="8201119" y="122289"/>
                  <a:ext cx="1097608" cy="379463"/>
                </a:xfrm>
                <a:prstGeom prst="rect">
                  <a:avLst/>
                </a:prstGeom>
                <a:blipFill>
                  <a:blip r:embed="rId4"/>
                  <a:stretch>
                    <a:fillRect b="-3226"/>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305" name="TextBox 304">
                  <a:extLst>
                    <a:ext uri="{FF2B5EF4-FFF2-40B4-BE49-F238E27FC236}">
                      <a16:creationId xmlns:a16="http://schemas.microsoft.com/office/drawing/2014/main" id="{1512F987-EA73-E843-8BC2-09B21DED5637}"/>
                    </a:ext>
                  </a:extLst>
                </p:cNvPr>
                <p:cNvSpPr txBox="1"/>
                <p:nvPr/>
              </p:nvSpPr>
              <p:spPr>
                <a:xfrm>
                  <a:off x="3118958" y="311754"/>
                  <a:ext cx="425309" cy="2358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933"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m:rPr>
                                <m:sty m:val="p"/>
                              </m:rP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T</m:t>
                            </m:r>
                          </m:e>
                          <m:sub>
                            <m:r>
                              <m:rPr>
                                <m:sty m:val="p"/>
                              </m:rP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VD</m:t>
                            </m:r>
                          </m:sub>
                        </m:sSub>
                      </m:oMath>
                    </m:oMathPara>
                  </a14:m>
                  <a:endParaRPr kumimoji="0" lang="en-US" sz="933"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305" name="TextBox 304">
                  <a:extLst>
                    <a:ext uri="{FF2B5EF4-FFF2-40B4-BE49-F238E27FC236}">
                      <a16:creationId xmlns:a16="http://schemas.microsoft.com/office/drawing/2014/main" id="{1512F987-EA73-E843-8BC2-09B21DED5637}"/>
                    </a:ext>
                  </a:extLst>
                </p:cNvPr>
                <p:cNvSpPr txBox="1">
                  <a:spLocks noRot="1" noChangeAspect="1" noMove="1" noResize="1" noEditPoints="1" noAdjustHandles="1" noChangeArrowheads="1" noChangeShapeType="1" noTextEdit="1"/>
                </p:cNvSpPr>
                <p:nvPr/>
              </p:nvSpPr>
              <p:spPr>
                <a:xfrm>
                  <a:off x="3118958" y="311754"/>
                  <a:ext cx="425309" cy="235898"/>
                </a:xfrm>
                <a:prstGeom prst="rect">
                  <a:avLst/>
                </a:prstGeom>
                <a:blipFill>
                  <a:blip r:embed="rId5"/>
                  <a:stretch>
                    <a:fillRect b="-5263"/>
                  </a:stretch>
                </a:blipFill>
              </p:spPr>
              <p:txBody>
                <a:bodyPr/>
                <a:lstStyle/>
                <a:p>
                  <a:r>
                    <a:rPr lang="en-CH">
                      <a:noFill/>
                    </a:rPr>
                    <a:t> </a:t>
                  </a:r>
                </a:p>
              </p:txBody>
            </p:sp>
          </mc:Fallback>
        </mc:AlternateContent>
        <p:cxnSp>
          <p:nvCxnSpPr>
            <p:cNvPr id="306" name="Straight Arrow Connector 305">
              <a:extLst>
                <a:ext uri="{FF2B5EF4-FFF2-40B4-BE49-F238E27FC236}">
                  <a16:creationId xmlns:a16="http://schemas.microsoft.com/office/drawing/2014/main" id="{567BD22C-BAB5-8741-8123-A121546FF8B2}"/>
                </a:ext>
              </a:extLst>
            </p:cNvPr>
            <p:cNvCxnSpPr>
              <a:cxnSpLocks/>
            </p:cNvCxnSpPr>
            <p:nvPr/>
          </p:nvCxnSpPr>
          <p:spPr>
            <a:xfrm flipV="1">
              <a:off x="400692" y="4068239"/>
              <a:ext cx="11539307" cy="0"/>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07" name="TextBox 306">
                  <a:extLst>
                    <a:ext uri="{FF2B5EF4-FFF2-40B4-BE49-F238E27FC236}">
                      <a16:creationId xmlns:a16="http://schemas.microsoft.com/office/drawing/2014/main" id="{A093180F-198A-2B40-882E-3F4C4EFF36E9}"/>
                    </a:ext>
                  </a:extLst>
                </p:cNvPr>
                <p:cNvSpPr txBox="1"/>
                <p:nvPr/>
              </p:nvSpPr>
              <p:spPr>
                <a:xfrm>
                  <a:off x="11009738" y="276510"/>
                  <a:ext cx="425309" cy="2358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933"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m:rPr>
                                <m:sty m:val="p"/>
                              </m:rP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T</m:t>
                            </m:r>
                          </m:e>
                          <m:sub>
                            <m:r>
                              <m:rPr>
                                <m:sty m:val="p"/>
                              </m:rP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VD</m:t>
                            </m:r>
                          </m:sub>
                        </m:sSub>
                      </m:oMath>
                    </m:oMathPara>
                  </a14:m>
                  <a:endParaRPr kumimoji="0" lang="en-US" sz="933"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307" name="TextBox 306">
                  <a:extLst>
                    <a:ext uri="{FF2B5EF4-FFF2-40B4-BE49-F238E27FC236}">
                      <a16:creationId xmlns:a16="http://schemas.microsoft.com/office/drawing/2014/main" id="{A093180F-198A-2B40-882E-3F4C4EFF36E9}"/>
                    </a:ext>
                  </a:extLst>
                </p:cNvPr>
                <p:cNvSpPr txBox="1">
                  <a:spLocks noRot="1" noChangeAspect="1" noMove="1" noResize="1" noEditPoints="1" noAdjustHandles="1" noChangeArrowheads="1" noChangeShapeType="1" noTextEdit="1"/>
                </p:cNvSpPr>
                <p:nvPr/>
              </p:nvSpPr>
              <p:spPr>
                <a:xfrm>
                  <a:off x="11009738" y="276510"/>
                  <a:ext cx="425309" cy="235898"/>
                </a:xfrm>
                <a:prstGeom prst="rect">
                  <a:avLst/>
                </a:prstGeom>
                <a:blipFill>
                  <a:blip r:embed="rId6"/>
                  <a:stretch>
                    <a:fillRect b="-5263"/>
                  </a:stretch>
                </a:blipFill>
              </p:spPr>
              <p:txBody>
                <a:bodyPr/>
                <a:lstStyle/>
                <a:p>
                  <a:r>
                    <a:rPr lang="en-CH">
                      <a:noFill/>
                    </a:rPr>
                    <a:t> </a:t>
                  </a:r>
                </a:p>
              </p:txBody>
            </p:sp>
          </mc:Fallback>
        </mc:AlternateContent>
        <p:grpSp>
          <p:nvGrpSpPr>
            <p:cNvPr id="308" name="Group 307">
              <a:extLst>
                <a:ext uri="{FF2B5EF4-FFF2-40B4-BE49-F238E27FC236}">
                  <a16:creationId xmlns:a16="http://schemas.microsoft.com/office/drawing/2014/main" id="{B3CE759E-9E93-E04A-8062-871A92F4D743}"/>
                </a:ext>
              </a:extLst>
            </p:cNvPr>
            <p:cNvGrpSpPr/>
            <p:nvPr/>
          </p:nvGrpSpPr>
          <p:grpSpPr>
            <a:xfrm>
              <a:off x="4735628" y="3935647"/>
              <a:ext cx="159124" cy="261621"/>
              <a:chOff x="1123950" y="5092700"/>
              <a:chExt cx="580822" cy="667778"/>
            </a:xfrm>
          </p:grpSpPr>
          <p:sp>
            <p:nvSpPr>
              <p:cNvPr id="309" name="Freeform 308">
                <a:extLst>
                  <a:ext uri="{FF2B5EF4-FFF2-40B4-BE49-F238E27FC236}">
                    <a16:creationId xmlns:a16="http://schemas.microsoft.com/office/drawing/2014/main" id="{5A2D63B5-A7FC-C64A-AC44-7E730E3793E1}"/>
                  </a:ext>
                </a:extLst>
              </p:cNvPr>
              <p:cNvSpPr/>
              <p:nvPr/>
            </p:nvSpPr>
            <p:spPr>
              <a:xfrm>
                <a:off x="1123950" y="5092700"/>
                <a:ext cx="355610" cy="660400"/>
              </a:xfrm>
              <a:custGeom>
                <a:avLst/>
                <a:gdLst>
                  <a:gd name="connsiteX0" fmla="*/ 0 w 355610"/>
                  <a:gd name="connsiteY0" fmla="*/ 0 h 660400"/>
                  <a:gd name="connsiteX1" fmla="*/ 355600 w 355610"/>
                  <a:gd name="connsiteY1" fmla="*/ 254000 h 660400"/>
                  <a:gd name="connsiteX2" fmla="*/ 12700 w 355610"/>
                  <a:gd name="connsiteY2" fmla="*/ 406400 h 660400"/>
                  <a:gd name="connsiteX3" fmla="*/ 247650 w 355610"/>
                  <a:gd name="connsiteY3" fmla="*/ 660400 h 660400"/>
                </a:gdLst>
                <a:ahLst/>
                <a:cxnLst>
                  <a:cxn ang="0">
                    <a:pos x="connsiteX0" y="connsiteY0"/>
                  </a:cxn>
                  <a:cxn ang="0">
                    <a:pos x="connsiteX1" y="connsiteY1"/>
                  </a:cxn>
                  <a:cxn ang="0">
                    <a:pos x="connsiteX2" y="connsiteY2"/>
                  </a:cxn>
                  <a:cxn ang="0">
                    <a:pos x="connsiteX3" y="connsiteY3"/>
                  </a:cxn>
                </a:cxnLst>
                <a:rect l="l" t="t" r="r" b="b"/>
                <a:pathLst>
                  <a:path w="355610" h="660400">
                    <a:moveTo>
                      <a:pt x="0" y="0"/>
                    </a:moveTo>
                    <a:cubicBezTo>
                      <a:pt x="176741" y="93133"/>
                      <a:pt x="353483" y="186267"/>
                      <a:pt x="355600" y="254000"/>
                    </a:cubicBezTo>
                    <a:cubicBezTo>
                      <a:pt x="357717" y="321733"/>
                      <a:pt x="30692" y="338667"/>
                      <a:pt x="12700" y="406400"/>
                    </a:cubicBezTo>
                    <a:cubicBezTo>
                      <a:pt x="-5292" y="474133"/>
                      <a:pt x="192617" y="614892"/>
                      <a:pt x="247650" y="660400"/>
                    </a:cubicBezTo>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sp>
            <p:nvSpPr>
              <p:cNvPr id="310" name="Freeform 309">
                <a:extLst>
                  <a:ext uri="{FF2B5EF4-FFF2-40B4-BE49-F238E27FC236}">
                    <a16:creationId xmlns:a16="http://schemas.microsoft.com/office/drawing/2014/main" id="{46A00189-CA04-0641-968E-9276A2A34A66}"/>
                  </a:ext>
                </a:extLst>
              </p:cNvPr>
              <p:cNvSpPr/>
              <p:nvPr/>
            </p:nvSpPr>
            <p:spPr>
              <a:xfrm>
                <a:off x="1349162" y="5100078"/>
                <a:ext cx="355610" cy="660400"/>
              </a:xfrm>
              <a:custGeom>
                <a:avLst/>
                <a:gdLst>
                  <a:gd name="connsiteX0" fmla="*/ 0 w 355610"/>
                  <a:gd name="connsiteY0" fmla="*/ 0 h 660400"/>
                  <a:gd name="connsiteX1" fmla="*/ 355600 w 355610"/>
                  <a:gd name="connsiteY1" fmla="*/ 254000 h 660400"/>
                  <a:gd name="connsiteX2" fmla="*/ 12700 w 355610"/>
                  <a:gd name="connsiteY2" fmla="*/ 406400 h 660400"/>
                  <a:gd name="connsiteX3" fmla="*/ 247650 w 355610"/>
                  <a:gd name="connsiteY3" fmla="*/ 660400 h 660400"/>
                </a:gdLst>
                <a:ahLst/>
                <a:cxnLst>
                  <a:cxn ang="0">
                    <a:pos x="connsiteX0" y="connsiteY0"/>
                  </a:cxn>
                  <a:cxn ang="0">
                    <a:pos x="connsiteX1" y="connsiteY1"/>
                  </a:cxn>
                  <a:cxn ang="0">
                    <a:pos x="connsiteX2" y="connsiteY2"/>
                  </a:cxn>
                  <a:cxn ang="0">
                    <a:pos x="connsiteX3" y="connsiteY3"/>
                  </a:cxn>
                </a:cxnLst>
                <a:rect l="l" t="t" r="r" b="b"/>
                <a:pathLst>
                  <a:path w="355610" h="660400">
                    <a:moveTo>
                      <a:pt x="0" y="0"/>
                    </a:moveTo>
                    <a:cubicBezTo>
                      <a:pt x="176741" y="93133"/>
                      <a:pt x="353483" y="186267"/>
                      <a:pt x="355600" y="254000"/>
                    </a:cubicBezTo>
                    <a:cubicBezTo>
                      <a:pt x="357717" y="321733"/>
                      <a:pt x="30692" y="338667"/>
                      <a:pt x="12700" y="406400"/>
                    </a:cubicBezTo>
                    <a:cubicBezTo>
                      <a:pt x="-5292" y="474133"/>
                      <a:pt x="192617" y="614892"/>
                      <a:pt x="247650" y="660400"/>
                    </a:cubicBezTo>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grpSp>
        <p:grpSp>
          <p:nvGrpSpPr>
            <p:cNvPr id="311" name="Group 310">
              <a:extLst>
                <a:ext uri="{FF2B5EF4-FFF2-40B4-BE49-F238E27FC236}">
                  <a16:creationId xmlns:a16="http://schemas.microsoft.com/office/drawing/2014/main" id="{D77E232C-1806-004E-8057-5BCB9BB16B4E}"/>
                </a:ext>
              </a:extLst>
            </p:cNvPr>
            <p:cNvGrpSpPr/>
            <p:nvPr/>
          </p:nvGrpSpPr>
          <p:grpSpPr>
            <a:xfrm>
              <a:off x="8462774" y="3939283"/>
              <a:ext cx="159124" cy="261621"/>
              <a:chOff x="1123950" y="5092700"/>
              <a:chExt cx="580822" cy="667778"/>
            </a:xfrm>
          </p:grpSpPr>
          <p:sp>
            <p:nvSpPr>
              <p:cNvPr id="312" name="Freeform 311">
                <a:extLst>
                  <a:ext uri="{FF2B5EF4-FFF2-40B4-BE49-F238E27FC236}">
                    <a16:creationId xmlns:a16="http://schemas.microsoft.com/office/drawing/2014/main" id="{1BB0310D-E2EE-AE44-939E-3778F0E7725F}"/>
                  </a:ext>
                </a:extLst>
              </p:cNvPr>
              <p:cNvSpPr/>
              <p:nvPr/>
            </p:nvSpPr>
            <p:spPr>
              <a:xfrm>
                <a:off x="1123950" y="5092700"/>
                <a:ext cx="355610" cy="660400"/>
              </a:xfrm>
              <a:custGeom>
                <a:avLst/>
                <a:gdLst>
                  <a:gd name="connsiteX0" fmla="*/ 0 w 355610"/>
                  <a:gd name="connsiteY0" fmla="*/ 0 h 660400"/>
                  <a:gd name="connsiteX1" fmla="*/ 355600 w 355610"/>
                  <a:gd name="connsiteY1" fmla="*/ 254000 h 660400"/>
                  <a:gd name="connsiteX2" fmla="*/ 12700 w 355610"/>
                  <a:gd name="connsiteY2" fmla="*/ 406400 h 660400"/>
                  <a:gd name="connsiteX3" fmla="*/ 247650 w 355610"/>
                  <a:gd name="connsiteY3" fmla="*/ 660400 h 660400"/>
                </a:gdLst>
                <a:ahLst/>
                <a:cxnLst>
                  <a:cxn ang="0">
                    <a:pos x="connsiteX0" y="connsiteY0"/>
                  </a:cxn>
                  <a:cxn ang="0">
                    <a:pos x="connsiteX1" y="connsiteY1"/>
                  </a:cxn>
                  <a:cxn ang="0">
                    <a:pos x="connsiteX2" y="connsiteY2"/>
                  </a:cxn>
                  <a:cxn ang="0">
                    <a:pos x="connsiteX3" y="connsiteY3"/>
                  </a:cxn>
                </a:cxnLst>
                <a:rect l="l" t="t" r="r" b="b"/>
                <a:pathLst>
                  <a:path w="355610" h="660400">
                    <a:moveTo>
                      <a:pt x="0" y="0"/>
                    </a:moveTo>
                    <a:cubicBezTo>
                      <a:pt x="176741" y="93133"/>
                      <a:pt x="353483" y="186267"/>
                      <a:pt x="355600" y="254000"/>
                    </a:cubicBezTo>
                    <a:cubicBezTo>
                      <a:pt x="357717" y="321733"/>
                      <a:pt x="30692" y="338667"/>
                      <a:pt x="12700" y="406400"/>
                    </a:cubicBezTo>
                    <a:cubicBezTo>
                      <a:pt x="-5292" y="474133"/>
                      <a:pt x="192617" y="614892"/>
                      <a:pt x="247650" y="660400"/>
                    </a:cubicBezTo>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sp>
            <p:nvSpPr>
              <p:cNvPr id="313" name="Freeform 312">
                <a:extLst>
                  <a:ext uri="{FF2B5EF4-FFF2-40B4-BE49-F238E27FC236}">
                    <a16:creationId xmlns:a16="http://schemas.microsoft.com/office/drawing/2014/main" id="{F8BAB608-C710-6644-B555-D6C75DCC5097}"/>
                  </a:ext>
                </a:extLst>
              </p:cNvPr>
              <p:cNvSpPr/>
              <p:nvPr/>
            </p:nvSpPr>
            <p:spPr>
              <a:xfrm>
                <a:off x="1349162" y="5100078"/>
                <a:ext cx="355610" cy="660400"/>
              </a:xfrm>
              <a:custGeom>
                <a:avLst/>
                <a:gdLst>
                  <a:gd name="connsiteX0" fmla="*/ 0 w 355610"/>
                  <a:gd name="connsiteY0" fmla="*/ 0 h 660400"/>
                  <a:gd name="connsiteX1" fmla="*/ 355600 w 355610"/>
                  <a:gd name="connsiteY1" fmla="*/ 254000 h 660400"/>
                  <a:gd name="connsiteX2" fmla="*/ 12700 w 355610"/>
                  <a:gd name="connsiteY2" fmla="*/ 406400 h 660400"/>
                  <a:gd name="connsiteX3" fmla="*/ 247650 w 355610"/>
                  <a:gd name="connsiteY3" fmla="*/ 660400 h 660400"/>
                </a:gdLst>
                <a:ahLst/>
                <a:cxnLst>
                  <a:cxn ang="0">
                    <a:pos x="connsiteX0" y="connsiteY0"/>
                  </a:cxn>
                  <a:cxn ang="0">
                    <a:pos x="connsiteX1" y="connsiteY1"/>
                  </a:cxn>
                  <a:cxn ang="0">
                    <a:pos x="connsiteX2" y="connsiteY2"/>
                  </a:cxn>
                  <a:cxn ang="0">
                    <a:pos x="connsiteX3" y="connsiteY3"/>
                  </a:cxn>
                </a:cxnLst>
                <a:rect l="l" t="t" r="r" b="b"/>
                <a:pathLst>
                  <a:path w="355610" h="660400">
                    <a:moveTo>
                      <a:pt x="0" y="0"/>
                    </a:moveTo>
                    <a:cubicBezTo>
                      <a:pt x="176741" y="93133"/>
                      <a:pt x="353483" y="186267"/>
                      <a:pt x="355600" y="254000"/>
                    </a:cubicBezTo>
                    <a:cubicBezTo>
                      <a:pt x="357717" y="321733"/>
                      <a:pt x="30692" y="338667"/>
                      <a:pt x="12700" y="406400"/>
                    </a:cubicBezTo>
                    <a:cubicBezTo>
                      <a:pt x="-5292" y="474133"/>
                      <a:pt x="192617" y="614892"/>
                      <a:pt x="247650" y="660400"/>
                    </a:cubicBezTo>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grpSp>
        <p:cxnSp>
          <p:nvCxnSpPr>
            <p:cNvPr id="314" name="Straight Arrow Connector 313">
              <a:extLst>
                <a:ext uri="{FF2B5EF4-FFF2-40B4-BE49-F238E27FC236}">
                  <a16:creationId xmlns:a16="http://schemas.microsoft.com/office/drawing/2014/main" id="{5B2328BC-262E-DA4B-979A-7BAF0DD79C44}"/>
                </a:ext>
              </a:extLst>
            </p:cNvPr>
            <p:cNvCxnSpPr>
              <a:cxnSpLocks/>
            </p:cNvCxnSpPr>
            <p:nvPr/>
          </p:nvCxnSpPr>
          <p:spPr>
            <a:xfrm flipV="1">
              <a:off x="3348223" y="4528799"/>
              <a:ext cx="4309254" cy="1"/>
            </a:xfrm>
            <a:prstGeom prst="straightConnector1">
              <a:avLst/>
            </a:prstGeom>
            <a:ln w="12700">
              <a:solidFill>
                <a:schemeClr val="tx1">
                  <a:lumMod val="50000"/>
                  <a:lumOff val="50000"/>
                </a:schemeClr>
              </a:solidFill>
              <a:prstDash val="solid"/>
              <a:headEnd type="triangle"/>
              <a:tailEnd type="triangle"/>
            </a:ln>
          </p:spPr>
          <p:style>
            <a:lnRef idx="2">
              <a:schemeClr val="accent1"/>
            </a:lnRef>
            <a:fillRef idx="0">
              <a:schemeClr val="accent1"/>
            </a:fillRef>
            <a:effectRef idx="1">
              <a:schemeClr val="accent1"/>
            </a:effectRef>
            <a:fontRef idx="minor">
              <a:schemeClr val="tx1"/>
            </a:fontRef>
          </p:style>
        </p:cxnSp>
        <p:sp>
          <p:nvSpPr>
            <p:cNvPr id="315" name="Right Brace 314">
              <a:extLst>
                <a:ext uri="{FF2B5EF4-FFF2-40B4-BE49-F238E27FC236}">
                  <a16:creationId xmlns:a16="http://schemas.microsoft.com/office/drawing/2014/main" id="{08E825A1-FACD-C448-8442-FA1880D9E8F6}"/>
                </a:ext>
              </a:extLst>
            </p:cNvPr>
            <p:cNvSpPr/>
            <p:nvPr/>
          </p:nvSpPr>
          <p:spPr>
            <a:xfrm rot="16200000" flipV="1">
              <a:off x="6867178" y="3287568"/>
              <a:ext cx="107975" cy="471571"/>
            </a:xfrm>
            <a:prstGeom prst="rightBrace">
              <a:avLst>
                <a:gd name="adj1" fmla="val 68439"/>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mc:AlternateContent xmlns:mc="http://schemas.openxmlformats.org/markup-compatibility/2006" xmlns:a14="http://schemas.microsoft.com/office/drawing/2010/main">
          <mc:Choice Requires="a14">
            <p:sp>
              <p:nvSpPr>
                <p:cNvPr id="316" name="TextBox 315">
                  <a:extLst>
                    <a:ext uri="{FF2B5EF4-FFF2-40B4-BE49-F238E27FC236}">
                      <a16:creationId xmlns:a16="http://schemas.microsoft.com/office/drawing/2014/main" id="{39FB64BD-D979-0F49-8BA4-31368F80F71E}"/>
                    </a:ext>
                  </a:extLst>
                </p:cNvPr>
                <p:cNvSpPr txBox="1"/>
                <p:nvPr/>
              </p:nvSpPr>
              <p:spPr>
                <a:xfrm>
                  <a:off x="6548197" y="3193243"/>
                  <a:ext cx="885371" cy="2358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933"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m:rPr>
                                <m:sty m:val="p"/>
                              </m:rP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T</m:t>
                            </m:r>
                          </m:e>
                          <m:sub>
                            <m:r>
                              <m:rPr>
                                <m:sty m:val="p"/>
                              </m:rP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RS</m:t>
                            </m:r>
                          </m:sub>
                        </m:sSub>
                        <m: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m:rPr>
                            <m:sty m:val="p"/>
                          </m:rP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gapped</m:t>
                        </m:r>
                        <m:r>
                          <a:rPr kumimoji="0" lang="en-US" sz="933"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0" lang="en-US" sz="933"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316" name="TextBox 315">
                  <a:extLst>
                    <a:ext uri="{FF2B5EF4-FFF2-40B4-BE49-F238E27FC236}">
                      <a16:creationId xmlns:a16="http://schemas.microsoft.com/office/drawing/2014/main" id="{39FB64BD-D979-0F49-8BA4-31368F80F71E}"/>
                    </a:ext>
                  </a:extLst>
                </p:cNvPr>
                <p:cNvSpPr txBox="1">
                  <a:spLocks noRot="1" noChangeAspect="1" noMove="1" noResize="1" noEditPoints="1" noAdjustHandles="1" noChangeArrowheads="1" noChangeShapeType="1" noTextEdit="1"/>
                </p:cNvSpPr>
                <p:nvPr/>
              </p:nvSpPr>
              <p:spPr>
                <a:xfrm>
                  <a:off x="6548197" y="3193243"/>
                  <a:ext cx="885371" cy="235898"/>
                </a:xfrm>
                <a:prstGeom prst="rect">
                  <a:avLst/>
                </a:prstGeom>
                <a:blipFill>
                  <a:blip r:embed="rId7"/>
                  <a:stretch>
                    <a:fillRect b="-5263"/>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317" name="TextBox 316">
                  <a:extLst>
                    <a:ext uri="{FF2B5EF4-FFF2-40B4-BE49-F238E27FC236}">
                      <a16:creationId xmlns:a16="http://schemas.microsoft.com/office/drawing/2014/main" id="{622E2519-0D34-3547-BF6B-EADA73647381}"/>
                    </a:ext>
                  </a:extLst>
                </p:cNvPr>
                <p:cNvSpPr txBox="1"/>
                <p:nvPr/>
              </p:nvSpPr>
              <p:spPr>
                <a:xfrm>
                  <a:off x="3278305" y="4085598"/>
                  <a:ext cx="506613" cy="2358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9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m:rPr>
                                <m:sty m:val="p"/>
                              </m:rPr>
                              <a:rPr kumimoji="0" lang="en-US"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TP</m:t>
                            </m:r>
                            <m:r>
                              <a:rPr kumimoji="0" lang="en-US" sz="9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𝑅</m:t>
                            </m:r>
                          </m:e>
                          <m:sub>
                            <m:r>
                              <a:rPr kumimoji="0" lang="en-US"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0</m:t>
                            </m:r>
                          </m:sub>
                        </m:sSub>
                      </m:oMath>
                    </m:oMathPara>
                  </a14:m>
                  <a:endParaRPr kumimoji="0" lang="en-US" sz="9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317" name="TextBox 316">
                  <a:extLst>
                    <a:ext uri="{FF2B5EF4-FFF2-40B4-BE49-F238E27FC236}">
                      <a16:creationId xmlns:a16="http://schemas.microsoft.com/office/drawing/2014/main" id="{622E2519-0D34-3547-BF6B-EADA73647381}"/>
                    </a:ext>
                  </a:extLst>
                </p:cNvPr>
                <p:cNvSpPr txBox="1">
                  <a:spLocks noRot="1" noChangeAspect="1" noMove="1" noResize="1" noEditPoints="1" noAdjustHandles="1" noChangeArrowheads="1" noChangeShapeType="1" noTextEdit="1"/>
                </p:cNvSpPr>
                <p:nvPr/>
              </p:nvSpPr>
              <p:spPr>
                <a:xfrm>
                  <a:off x="3278305" y="4085598"/>
                  <a:ext cx="506613" cy="235898"/>
                </a:xfrm>
                <a:prstGeom prst="rect">
                  <a:avLst/>
                </a:prstGeom>
                <a:blipFill>
                  <a:blip r:embed="rId8"/>
                  <a:stretch>
                    <a:fillRect/>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318" name="TextBox 317">
                  <a:extLst>
                    <a:ext uri="{FF2B5EF4-FFF2-40B4-BE49-F238E27FC236}">
                      <a16:creationId xmlns:a16="http://schemas.microsoft.com/office/drawing/2014/main" id="{1569B71A-DF8A-7A4B-B1CF-5398423D0C9A}"/>
                    </a:ext>
                  </a:extLst>
                </p:cNvPr>
                <p:cNvSpPr txBox="1"/>
                <p:nvPr/>
              </p:nvSpPr>
              <p:spPr>
                <a:xfrm>
                  <a:off x="6578758" y="4078770"/>
                  <a:ext cx="486095" cy="24955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9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m:rPr>
                                <m:sty m:val="p"/>
                              </m:rPr>
                              <a:rPr kumimoji="0" lang="en-US"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TP</m:t>
                            </m:r>
                            <m:r>
                              <a:rPr kumimoji="0" lang="en-US" sz="9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𝑅</m:t>
                            </m:r>
                          </m:e>
                          <m:sub>
                            <m:r>
                              <m:rPr>
                                <m:sty m:val="p"/>
                              </m:rPr>
                              <a:rPr kumimoji="0" lang="en-US"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j</m:t>
                            </m:r>
                          </m:sub>
                        </m:sSub>
                      </m:oMath>
                    </m:oMathPara>
                  </a14:m>
                  <a:endParaRPr kumimoji="0" lang="en-US" sz="9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318" name="TextBox 317">
                  <a:extLst>
                    <a:ext uri="{FF2B5EF4-FFF2-40B4-BE49-F238E27FC236}">
                      <a16:creationId xmlns:a16="http://schemas.microsoft.com/office/drawing/2014/main" id="{1569B71A-DF8A-7A4B-B1CF-5398423D0C9A}"/>
                    </a:ext>
                  </a:extLst>
                </p:cNvPr>
                <p:cNvSpPr txBox="1">
                  <a:spLocks noRot="1" noChangeAspect="1" noMove="1" noResize="1" noEditPoints="1" noAdjustHandles="1" noChangeArrowheads="1" noChangeShapeType="1" noTextEdit="1"/>
                </p:cNvSpPr>
                <p:nvPr/>
              </p:nvSpPr>
              <p:spPr>
                <a:xfrm>
                  <a:off x="6578758" y="4078770"/>
                  <a:ext cx="486095" cy="249555"/>
                </a:xfrm>
                <a:prstGeom prst="rect">
                  <a:avLst/>
                </a:prstGeom>
                <a:blipFill>
                  <a:blip r:embed="rId9"/>
                  <a:stretch>
                    <a:fillRect/>
                  </a:stretch>
                </a:blipFill>
              </p:spPr>
              <p:txBody>
                <a:bodyPr/>
                <a:lstStyle/>
                <a:p>
                  <a:r>
                    <a:rPr lang="en-CH">
                      <a:noFill/>
                    </a:rPr>
                    <a:t> </a:t>
                  </a:r>
                </a:p>
              </p:txBody>
            </p:sp>
          </mc:Fallback>
        </mc:AlternateContent>
        <p:cxnSp>
          <p:nvCxnSpPr>
            <p:cNvPr id="319" name="Straight Arrow Connector 318">
              <a:extLst>
                <a:ext uri="{FF2B5EF4-FFF2-40B4-BE49-F238E27FC236}">
                  <a16:creationId xmlns:a16="http://schemas.microsoft.com/office/drawing/2014/main" id="{82A895DC-4112-6A41-8181-F76A94683A69}"/>
                </a:ext>
              </a:extLst>
            </p:cNvPr>
            <p:cNvCxnSpPr/>
            <p:nvPr/>
          </p:nvCxnSpPr>
          <p:spPr>
            <a:xfrm>
              <a:off x="9579842" y="4528800"/>
              <a:ext cx="1643208" cy="0"/>
            </a:xfrm>
            <a:prstGeom prst="straightConnector1">
              <a:avLst/>
            </a:prstGeom>
            <a:ln w="12700">
              <a:solidFill>
                <a:schemeClr val="tx1">
                  <a:lumMod val="50000"/>
                  <a:lumOff val="50000"/>
                </a:schemeClr>
              </a:solidFill>
              <a:prstDash val="solid"/>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20" name="Straight Arrow Connector 319">
              <a:extLst>
                <a:ext uri="{FF2B5EF4-FFF2-40B4-BE49-F238E27FC236}">
                  <a16:creationId xmlns:a16="http://schemas.microsoft.com/office/drawing/2014/main" id="{7AE8F169-817A-8F48-A97D-28241E31D09D}"/>
                </a:ext>
              </a:extLst>
            </p:cNvPr>
            <p:cNvCxnSpPr>
              <a:cxnSpLocks/>
            </p:cNvCxnSpPr>
            <p:nvPr/>
          </p:nvCxnSpPr>
          <p:spPr>
            <a:xfrm flipV="1">
              <a:off x="1619886" y="4528263"/>
              <a:ext cx="1720177" cy="537"/>
            </a:xfrm>
            <a:prstGeom prst="straightConnector1">
              <a:avLst/>
            </a:prstGeom>
            <a:ln w="12700">
              <a:solidFill>
                <a:schemeClr val="tx1">
                  <a:lumMod val="50000"/>
                  <a:lumOff val="50000"/>
                </a:schemeClr>
              </a:solidFill>
              <a:prstDash val="solid"/>
              <a:headEnd type="triangle"/>
              <a:tailEnd type="triangle"/>
            </a:ln>
          </p:spPr>
          <p:style>
            <a:lnRef idx="2">
              <a:schemeClr val="accent1"/>
            </a:lnRef>
            <a:fillRef idx="0">
              <a:schemeClr val="accent1"/>
            </a:fillRef>
            <a:effectRef idx="1">
              <a:schemeClr val="accent1"/>
            </a:effectRef>
            <a:fontRef idx="minor">
              <a:schemeClr val="tx1"/>
            </a:fontRef>
          </p:style>
        </p:cxnSp>
        <p:sp>
          <p:nvSpPr>
            <p:cNvPr id="321" name="TextBox 320">
              <a:extLst>
                <a:ext uri="{FF2B5EF4-FFF2-40B4-BE49-F238E27FC236}">
                  <a16:creationId xmlns:a16="http://schemas.microsoft.com/office/drawing/2014/main" id="{8003DF4E-FF3D-EB43-999F-7F79E62AB17B}"/>
                </a:ext>
              </a:extLst>
            </p:cNvPr>
            <p:cNvSpPr txBox="1"/>
            <p:nvPr/>
          </p:nvSpPr>
          <p:spPr>
            <a:xfrm>
              <a:off x="1618414" y="4285602"/>
              <a:ext cx="1720178"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nsolas" panose="020B0609020204030204" pitchFamily="49" charset="0"/>
                </a:rPr>
                <a:t>TR</a:t>
              </a:r>
              <a:r>
                <a:rPr kumimoji="0" lang="en-US" sz="900" b="0" i="0" u="none" strike="noStrike" kern="1200" cap="none" spc="0" normalizeH="0" baseline="-25000" noProof="0" dirty="0">
                  <a:ln>
                    <a:noFill/>
                  </a:ln>
                  <a:solidFill>
                    <a:prstClr val="black"/>
                  </a:solidFill>
                  <a:effectLst/>
                  <a:uLnTx/>
                  <a:uFillTx/>
                  <a:latin typeface="Cambria Math" panose="02040503050406030204" pitchFamily="18" charset="0"/>
                  <a:ea typeface="Cambria Math" panose="02040503050406030204" pitchFamily="18" charset="0"/>
                  <a:cs typeface="Consolas" panose="020B0609020204030204" pitchFamily="49" charset="0"/>
                </a:rPr>
                <a:t>OFFSET</a:t>
              </a:r>
            </a:p>
          </p:txBody>
        </p:sp>
        <p:sp>
          <p:nvSpPr>
            <p:cNvPr id="322" name="Rectangle 321">
              <a:extLst>
                <a:ext uri="{FF2B5EF4-FFF2-40B4-BE49-F238E27FC236}">
                  <a16:creationId xmlns:a16="http://schemas.microsoft.com/office/drawing/2014/main" id="{E7B71033-BD7E-AF42-8F64-6E75AC701871}"/>
                </a:ext>
              </a:extLst>
            </p:cNvPr>
            <p:cNvSpPr/>
            <p:nvPr/>
          </p:nvSpPr>
          <p:spPr>
            <a:xfrm>
              <a:off x="2765835" y="1522415"/>
              <a:ext cx="94827" cy="4538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sp>
          <p:nvSpPr>
            <p:cNvPr id="323" name="Rectangle 322">
              <a:extLst>
                <a:ext uri="{FF2B5EF4-FFF2-40B4-BE49-F238E27FC236}">
                  <a16:creationId xmlns:a16="http://schemas.microsoft.com/office/drawing/2014/main" id="{6D96AC82-FFE3-9242-A1D6-A7181E2D11C9}"/>
                </a:ext>
              </a:extLst>
            </p:cNvPr>
            <p:cNvSpPr/>
            <p:nvPr/>
          </p:nvSpPr>
          <p:spPr>
            <a:xfrm>
              <a:off x="3734333" y="1522415"/>
              <a:ext cx="94827" cy="4538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sp>
          <p:nvSpPr>
            <p:cNvPr id="324" name="Rectangle 323">
              <a:extLst>
                <a:ext uri="{FF2B5EF4-FFF2-40B4-BE49-F238E27FC236}">
                  <a16:creationId xmlns:a16="http://schemas.microsoft.com/office/drawing/2014/main" id="{718F6FF5-1BC9-BF4C-81DB-95E83A6D5D97}"/>
                </a:ext>
              </a:extLst>
            </p:cNvPr>
            <p:cNvSpPr/>
            <p:nvPr/>
          </p:nvSpPr>
          <p:spPr>
            <a:xfrm>
              <a:off x="2281586" y="1522415"/>
              <a:ext cx="94827" cy="4538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sp>
          <p:nvSpPr>
            <p:cNvPr id="325" name="Rectangle 324">
              <a:extLst>
                <a:ext uri="{FF2B5EF4-FFF2-40B4-BE49-F238E27FC236}">
                  <a16:creationId xmlns:a16="http://schemas.microsoft.com/office/drawing/2014/main" id="{8BF1F99A-F2D7-4B4A-98AE-B2046218B4F4}"/>
                </a:ext>
              </a:extLst>
            </p:cNvPr>
            <p:cNvSpPr/>
            <p:nvPr/>
          </p:nvSpPr>
          <p:spPr>
            <a:xfrm>
              <a:off x="3250084" y="1522415"/>
              <a:ext cx="94827" cy="4538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sp>
          <p:nvSpPr>
            <p:cNvPr id="326" name="TextBox 325">
              <a:extLst>
                <a:ext uri="{FF2B5EF4-FFF2-40B4-BE49-F238E27FC236}">
                  <a16:creationId xmlns:a16="http://schemas.microsoft.com/office/drawing/2014/main" id="{7D824BFE-84BC-6942-8895-49ED48B1CC90}"/>
                </a:ext>
              </a:extLst>
            </p:cNvPr>
            <p:cNvSpPr txBox="1"/>
            <p:nvPr/>
          </p:nvSpPr>
          <p:spPr>
            <a:xfrm>
              <a:off x="11673264" y="1954147"/>
              <a:ext cx="235962"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t</a:t>
              </a:r>
              <a:endParaRPr kumimoji="0" lang="en-GB" sz="1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p:grpSp>
          <p:nvGrpSpPr>
            <p:cNvPr id="327" name="Group 326">
              <a:extLst>
                <a:ext uri="{FF2B5EF4-FFF2-40B4-BE49-F238E27FC236}">
                  <a16:creationId xmlns:a16="http://schemas.microsoft.com/office/drawing/2014/main" id="{7E052279-B27E-5A4D-8B3D-A2AF8BD75A47}"/>
                </a:ext>
              </a:extLst>
            </p:cNvPr>
            <p:cNvGrpSpPr/>
            <p:nvPr/>
          </p:nvGrpSpPr>
          <p:grpSpPr>
            <a:xfrm>
              <a:off x="4735628" y="1857479"/>
              <a:ext cx="159124" cy="261621"/>
              <a:chOff x="1123950" y="5092700"/>
              <a:chExt cx="580822" cy="667778"/>
            </a:xfrm>
          </p:grpSpPr>
          <p:sp>
            <p:nvSpPr>
              <p:cNvPr id="328" name="Freeform 327">
                <a:extLst>
                  <a:ext uri="{FF2B5EF4-FFF2-40B4-BE49-F238E27FC236}">
                    <a16:creationId xmlns:a16="http://schemas.microsoft.com/office/drawing/2014/main" id="{9FD254A3-E3FB-A141-8B63-A02342E57835}"/>
                  </a:ext>
                </a:extLst>
              </p:cNvPr>
              <p:cNvSpPr/>
              <p:nvPr/>
            </p:nvSpPr>
            <p:spPr>
              <a:xfrm>
                <a:off x="1123950" y="5092700"/>
                <a:ext cx="355610" cy="660400"/>
              </a:xfrm>
              <a:custGeom>
                <a:avLst/>
                <a:gdLst>
                  <a:gd name="connsiteX0" fmla="*/ 0 w 355610"/>
                  <a:gd name="connsiteY0" fmla="*/ 0 h 660400"/>
                  <a:gd name="connsiteX1" fmla="*/ 355600 w 355610"/>
                  <a:gd name="connsiteY1" fmla="*/ 254000 h 660400"/>
                  <a:gd name="connsiteX2" fmla="*/ 12700 w 355610"/>
                  <a:gd name="connsiteY2" fmla="*/ 406400 h 660400"/>
                  <a:gd name="connsiteX3" fmla="*/ 247650 w 355610"/>
                  <a:gd name="connsiteY3" fmla="*/ 660400 h 660400"/>
                </a:gdLst>
                <a:ahLst/>
                <a:cxnLst>
                  <a:cxn ang="0">
                    <a:pos x="connsiteX0" y="connsiteY0"/>
                  </a:cxn>
                  <a:cxn ang="0">
                    <a:pos x="connsiteX1" y="connsiteY1"/>
                  </a:cxn>
                  <a:cxn ang="0">
                    <a:pos x="connsiteX2" y="connsiteY2"/>
                  </a:cxn>
                  <a:cxn ang="0">
                    <a:pos x="connsiteX3" y="connsiteY3"/>
                  </a:cxn>
                </a:cxnLst>
                <a:rect l="l" t="t" r="r" b="b"/>
                <a:pathLst>
                  <a:path w="355610" h="660400">
                    <a:moveTo>
                      <a:pt x="0" y="0"/>
                    </a:moveTo>
                    <a:cubicBezTo>
                      <a:pt x="176741" y="93133"/>
                      <a:pt x="353483" y="186267"/>
                      <a:pt x="355600" y="254000"/>
                    </a:cubicBezTo>
                    <a:cubicBezTo>
                      <a:pt x="357717" y="321733"/>
                      <a:pt x="30692" y="338667"/>
                      <a:pt x="12700" y="406400"/>
                    </a:cubicBezTo>
                    <a:cubicBezTo>
                      <a:pt x="-5292" y="474133"/>
                      <a:pt x="192617" y="614892"/>
                      <a:pt x="247650" y="660400"/>
                    </a:cubicBezTo>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sp>
            <p:nvSpPr>
              <p:cNvPr id="329" name="Freeform 328">
                <a:extLst>
                  <a:ext uri="{FF2B5EF4-FFF2-40B4-BE49-F238E27FC236}">
                    <a16:creationId xmlns:a16="http://schemas.microsoft.com/office/drawing/2014/main" id="{869FB829-51D9-6E44-B4EA-4131C006AB40}"/>
                  </a:ext>
                </a:extLst>
              </p:cNvPr>
              <p:cNvSpPr/>
              <p:nvPr/>
            </p:nvSpPr>
            <p:spPr>
              <a:xfrm>
                <a:off x="1349162" y="5100078"/>
                <a:ext cx="355610" cy="660400"/>
              </a:xfrm>
              <a:custGeom>
                <a:avLst/>
                <a:gdLst>
                  <a:gd name="connsiteX0" fmla="*/ 0 w 355610"/>
                  <a:gd name="connsiteY0" fmla="*/ 0 h 660400"/>
                  <a:gd name="connsiteX1" fmla="*/ 355600 w 355610"/>
                  <a:gd name="connsiteY1" fmla="*/ 254000 h 660400"/>
                  <a:gd name="connsiteX2" fmla="*/ 12700 w 355610"/>
                  <a:gd name="connsiteY2" fmla="*/ 406400 h 660400"/>
                  <a:gd name="connsiteX3" fmla="*/ 247650 w 355610"/>
                  <a:gd name="connsiteY3" fmla="*/ 660400 h 660400"/>
                </a:gdLst>
                <a:ahLst/>
                <a:cxnLst>
                  <a:cxn ang="0">
                    <a:pos x="connsiteX0" y="connsiteY0"/>
                  </a:cxn>
                  <a:cxn ang="0">
                    <a:pos x="connsiteX1" y="connsiteY1"/>
                  </a:cxn>
                  <a:cxn ang="0">
                    <a:pos x="connsiteX2" y="connsiteY2"/>
                  </a:cxn>
                  <a:cxn ang="0">
                    <a:pos x="connsiteX3" y="connsiteY3"/>
                  </a:cxn>
                </a:cxnLst>
                <a:rect l="l" t="t" r="r" b="b"/>
                <a:pathLst>
                  <a:path w="355610" h="660400">
                    <a:moveTo>
                      <a:pt x="0" y="0"/>
                    </a:moveTo>
                    <a:cubicBezTo>
                      <a:pt x="176741" y="93133"/>
                      <a:pt x="353483" y="186267"/>
                      <a:pt x="355600" y="254000"/>
                    </a:cubicBezTo>
                    <a:cubicBezTo>
                      <a:pt x="357717" y="321733"/>
                      <a:pt x="30692" y="338667"/>
                      <a:pt x="12700" y="406400"/>
                    </a:cubicBezTo>
                    <a:cubicBezTo>
                      <a:pt x="-5292" y="474133"/>
                      <a:pt x="192617" y="614892"/>
                      <a:pt x="247650" y="660400"/>
                    </a:cubicBezTo>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grpSp>
        <p:grpSp>
          <p:nvGrpSpPr>
            <p:cNvPr id="330" name="Group 329">
              <a:extLst>
                <a:ext uri="{FF2B5EF4-FFF2-40B4-BE49-F238E27FC236}">
                  <a16:creationId xmlns:a16="http://schemas.microsoft.com/office/drawing/2014/main" id="{439A1285-B1CD-754C-A64E-43F24D10AC80}"/>
                </a:ext>
              </a:extLst>
            </p:cNvPr>
            <p:cNvGrpSpPr/>
            <p:nvPr/>
          </p:nvGrpSpPr>
          <p:grpSpPr>
            <a:xfrm>
              <a:off x="8462774" y="1848760"/>
              <a:ext cx="159124" cy="261621"/>
              <a:chOff x="1123950" y="5092700"/>
              <a:chExt cx="580822" cy="667778"/>
            </a:xfrm>
          </p:grpSpPr>
          <p:sp>
            <p:nvSpPr>
              <p:cNvPr id="331" name="Freeform 330">
                <a:extLst>
                  <a:ext uri="{FF2B5EF4-FFF2-40B4-BE49-F238E27FC236}">
                    <a16:creationId xmlns:a16="http://schemas.microsoft.com/office/drawing/2014/main" id="{BEDBB97E-D357-D742-B876-287739CE0165}"/>
                  </a:ext>
                </a:extLst>
              </p:cNvPr>
              <p:cNvSpPr/>
              <p:nvPr/>
            </p:nvSpPr>
            <p:spPr>
              <a:xfrm>
                <a:off x="1123950" y="5092700"/>
                <a:ext cx="355610" cy="660400"/>
              </a:xfrm>
              <a:custGeom>
                <a:avLst/>
                <a:gdLst>
                  <a:gd name="connsiteX0" fmla="*/ 0 w 355610"/>
                  <a:gd name="connsiteY0" fmla="*/ 0 h 660400"/>
                  <a:gd name="connsiteX1" fmla="*/ 355600 w 355610"/>
                  <a:gd name="connsiteY1" fmla="*/ 254000 h 660400"/>
                  <a:gd name="connsiteX2" fmla="*/ 12700 w 355610"/>
                  <a:gd name="connsiteY2" fmla="*/ 406400 h 660400"/>
                  <a:gd name="connsiteX3" fmla="*/ 247650 w 355610"/>
                  <a:gd name="connsiteY3" fmla="*/ 660400 h 660400"/>
                </a:gdLst>
                <a:ahLst/>
                <a:cxnLst>
                  <a:cxn ang="0">
                    <a:pos x="connsiteX0" y="connsiteY0"/>
                  </a:cxn>
                  <a:cxn ang="0">
                    <a:pos x="connsiteX1" y="connsiteY1"/>
                  </a:cxn>
                  <a:cxn ang="0">
                    <a:pos x="connsiteX2" y="connsiteY2"/>
                  </a:cxn>
                  <a:cxn ang="0">
                    <a:pos x="connsiteX3" y="connsiteY3"/>
                  </a:cxn>
                </a:cxnLst>
                <a:rect l="l" t="t" r="r" b="b"/>
                <a:pathLst>
                  <a:path w="355610" h="660400">
                    <a:moveTo>
                      <a:pt x="0" y="0"/>
                    </a:moveTo>
                    <a:cubicBezTo>
                      <a:pt x="176741" y="93133"/>
                      <a:pt x="353483" y="186267"/>
                      <a:pt x="355600" y="254000"/>
                    </a:cubicBezTo>
                    <a:cubicBezTo>
                      <a:pt x="357717" y="321733"/>
                      <a:pt x="30692" y="338667"/>
                      <a:pt x="12700" y="406400"/>
                    </a:cubicBezTo>
                    <a:cubicBezTo>
                      <a:pt x="-5292" y="474133"/>
                      <a:pt x="192617" y="614892"/>
                      <a:pt x="247650" y="660400"/>
                    </a:cubicBezTo>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sp>
            <p:nvSpPr>
              <p:cNvPr id="332" name="Freeform 331">
                <a:extLst>
                  <a:ext uri="{FF2B5EF4-FFF2-40B4-BE49-F238E27FC236}">
                    <a16:creationId xmlns:a16="http://schemas.microsoft.com/office/drawing/2014/main" id="{BD825A89-7850-DF44-A403-128C5D16FC9D}"/>
                  </a:ext>
                </a:extLst>
              </p:cNvPr>
              <p:cNvSpPr/>
              <p:nvPr/>
            </p:nvSpPr>
            <p:spPr>
              <a:xfrm>
                <a:off x="1349162" y="5100078"/>
                <a:ext cx="355610" cy="660400"/>
              </a:xfrm>
              <a:custGeom>
                <a:avLst/>
                <a:gdLst>
                  <a:gd name="connsiteX0" fmla="*/ 0 w 355610"/>
                  <a:gd name="connsiteY0" fmla="*/ 0 h 660400"/>
                  <a:gd name="connsiteX1" fmla="*/ 355600 w 355610"/>
                  <a:gd name="connsiteY1" fmla="*/ 254000 h 660400"/>
                  <a:gd name="connsiteX2" fmla="*/ 12700 w 355610"/>
                  <a:gd name="connsiteY2" fmla="*/ 406400 h 660400"/>
                  <a:gd name="connsiteX3" fmla="*/ 247650 w 355610"/>
                  <a:gd name="connsiteY3" fmla="*/ 660400 h 660400"/>
                </a:gdLst>
                <a:ahLst/>
                <a:cxnLst>
                  <a:cxn ang="0">
                    <a:pos x="connsiteX0" y="connsiteY0"/>
                  </a:cxn>
                  <a:cxn ang="0">
                    <a:pos x="connsiteX1" y="connsiteY1"/>
                  </a:cxn>
                  <a:cxn ang="0">
                    <a:pos x="connsiteX2" y="connsiteY2"/>
                  </a:cxn>
                  <a:cxn ang="0">
                    <a:pos x="connsiteX3" y="connsiteY3"/>
                  </a:cxn>
                </a:cxnLst>
                <a:rect l="l" t="t" r="r" b="b"/>
                <a:pathLst>
                  <a:path w="355610" h="660400">
                    <a:moveTo>
                      <a:pt x="0" y="0"/>
                    </a:moveTo>
                    <a:cubicBezTo>
                      <a:pt x="176741" y="93133"/>
                      <a:pt x="353483" y="186267"/>
                      <a:pt x="355600" y="254000"/>
                    </a:cubicBezTo>
                    <a:cubicBezTo>
                      <a:pt x="357717" y="321733"/>
                      <a:pt x="30692" y="338667"/>
                      <a:pt x="12700" y="406400"/>
                    </a:cubicBezTo>
                    <a:cubicBezTo>
                      <a:pt x="-5292" y="474133"/>
                      <a:pt x="192617" y="614892"/>
                      <a:pt x="247650" y="660400"/>
                    </a:cubicBezTo>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grpSp>
        <p:cxnSp>
          <p:nvCxnSpPr>
            <p:cNvPr id="333" name="Straight Arrow Connector 332">
              <a:extLst>
                <a:ext uri="{FF2B5EF4-FFF2-40B4-BE49-F238E27FC236}">
                  <a16:creationId xmlns:a16="http://schemas.microsoft.com/office/drawing/2014/main" id="{C0A1BB46-0B16-FC46-8485-B0AB287A1AA1}"/>
                </a:ext>
              </a:extLst>
            </p:cNvPr>
            <p:cNvCxnSpPr>
              <a:cxnSpLocks/>
            </p:cNvCxnSpPr>
            <p:nvPr/>
          </p:nvCxnSpPr>
          <p:spPr>
            <a:xfrm>
              <a:off x="1605213" y="1035390"/>
              <a:ext cx="678680" cy="0"/>
            </a:xfrm>
            <a:prstGeom prst="straightConnector1">
              <a:avLst/>
            </a:prstGeom>
            <a:ln w="12700">
              <a:solidFill>
                <a:schemeClr val="tx1">
                  <a:lumMod val="50000"/>
                  <a:lumOff val="50000"/>
                </a:schemeClr>
              </a:solidFill>
              <a:prstDash val="solid"/>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34" name="TextBox 333">
                  <a:extLst>
                    <a:ext uri="{FF2B5EF4-FFF2-40B4-BE49-F238E27FC236}">
                      <a16:creationId xmlns:a16="http://schemas.microsoft.com/office/drawing/2014/main" id="{17E72D67-D827-3742-849B-2A27B39D3505}"/>
                    </a:ext>
                  </a:extLst>
                </p:cNvPr>
                <p:cNvSpPr txBox="1"/>
                <p:nvPr/>
              </p:nvSpPr>
              <p:spPr>
                <a:xfrm>
                  <a:off x="2214535" y="1984878"/>
                  <a:ext cx="507062" cy="2358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9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m:rPr>
                                <m:sty m:val="p"/>
                              </m:rPr>
                              <a:rPr kumimoji="0" lang="en-US"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TP</m:t>
                            </m:r>
                            <m:r>
                              <a:rPr kumimoji="0" lang="de-CH" sz="9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𝐴</m:t>
                            </m:r>
                          </m:e>
                          <m:sub>
                            <m:r>
                              <a:rPr kumimoji="0" lang="en-US"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0</m:t>
                            </m:r>
                          </m:sub>
                        </m:sSub>
                      </m:oMath>
                    </m:oMathPara>
                  </a14:m>
                  <a:endParaRPr kumimoji="0" lang="en-US" sz="9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334" name="TextBox 333">
                  <a:extLst>
                    <a:ext uri="{FF2B5EF4-FFF2-40B4-BE49-F238E27FC236}">
                      <a16:creationId xmlns:a16="http://schemas.microsoft.com/office/drawing/2014/main" id="{17E72D67-D827-3742-849B-2A27B39D3505}"/>
                    </a:ext>
                  </a:extLst>
                </p:cNvPr>
                <p:cNvSpPr txBox="1">
                  <a:spLocks noRot="1" noChangeAspect="1" noMove="1" noResize="1" noEditPoints="1" noAdjustHandles="1" noChangeArrowheads="1" noChangeShapeType="1" noTextEdit="1"/>
                </p:cNvSpPr>
                <p:nvPr/>
              </p:nvSpPr>
              <p:spPr>
                <a:xfrm>
                  <a:off x="2214535" y="1984878"/>
                  <a:ext cx="507062" cy="235898"/>
                </a:xfrm>
                <a:prstGeom prst="rect">
                  <a:avLst/>
                </a:prstGeom>
                <a:blipFill>
                  <a:blip r:embed="rId10"/>
                  <a:stretch>
                    <a:fillRect/>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335" name="TextBox 334">
                  <a:extLst>
                    <a:ext uri="{FF2B5EF4-FFF2-40B4-BE49-F238E27FC236}">
                      <a16:creationId xmlns:a16="http://schemas.microsoft.com/office/drawing/2014/main" id="{74A11BEC-7A19-194E-8C38-53DCDCF9BC9C}"/>
                    </a:ext>
                  </a:extLst>
                </p:cNvPr>
                <p:cNvSpPr txBox="1"/>
                <p:nvPr/>
              </p:nvSpPr>
              <p:spPr>
                <a:xfrm>
                  <a:off x="5458562" y="1984878"/>
                  <a:ext cx="483017" cy="24955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9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m:rPr>
                                <m:sty m:val="p"/>
                              </m:rPr>
                              <a:rPr kumimoji="0" lang="en-US"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TP</m:t>
                            </m:r>
                            <m:r>
                              <a:rPr kumimoji="0" lang="de-CH" sz="9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𝐴</m:t>
                            </m:r>
                          </m:e>
                          <m:sub>
                            <m:r>
                              <m:rPr>
                                <m:sty m:val="p"/>
                              </m:rPr>
                              <a:rPr kumimoji="0" lang="en-US"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j</m:t>
                            </m:r>
                          </m:sub>
                        </m:sSub>
                      </m:oMath>
                    </m:oMathPara>
                  </a14:m>
                  <a:endParaRPr kumimoji="0" lang="en-US" sz="9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335" name="TextBox 334">
                  <a:extLst>
                    <a:ext uri="{FF2B5EF4-FFF2-40B4-BE49-F238E27FC236}">
                      <a16:creationId xmlns:a16="http://schemas.microsoft.com/office/drawing/2014/main" id="{74A11BEC-7A19-194E-8C38-53DCDCF9BC9C}"/>
                    </a:ext>
                  </a:extLst>
                </p:cNvPr>
                <p:cNvSpPr txBox="1">
                  <a:spLocks noRot="1" noChangeAspect="1" noMove="1" noResize="1" noEditPoints="1" noAdjustHandles="1" noChangeArrowheads="1" noChangeShapeType="1" noTextEdit="1"/>
                </p:cNvSpPr>
                <p:nvPr/>
              </p:nvSpPr>
              <p:spPr>
                <a:xfrm>
                  <a:off x="5458562" y="1984878"/>
                  <a:ext cx="483017" cy="249555"/>
                </a:xfrm>
                <a:prstGeom prst="rect">
                  <a:avLst/>
                </a:prstGeom>
                <a:blipFill>
                  <a:blip r:embed="rId11"/>
                  <a:stretch>
                    <a:fillRect/>
                  </a:stretch>
                </a:blipFill>
              </p:spPr>
              <p:txBody>
                <a:bodyPr/>
                <a:lstStyle/>
                <a:p>
                  <a:r>
                    <a:rPr lang="en-CH">
                      <a:noFill/>
                    </a:rPr>
                    <a:t> </a:t>
                  </a:r>
                </a:p>
              </p:txBody>
            </p:sp>
          </mc:Fallback>
        </mc:AlternateContent>
        <p:sp>
          <p:nvSpPr>
            <p:cNvPr id="336" name="TextBox 335">
              <a:extLst>
                <a:ext uri="{FF2B5EF4-FFF2-40B4-BE49-F238E27FC236}">
                  <a16:creationId xmlns:a16="http://schemas.microsoft.com/office/drawing/2014/main" id="{14E5DAA7-43AA-8340-8028-56F199C6F41D}"/>
                </a:ext>
              </a:extLst>
            </p:cNvPr>
            <p:cNvSpPr txBox="1"/>
            <p:nvPr/>
          </p:nvSpPr>
          <p:spPr>
            <a:xfrm>
              <a:off x="1601350" y="775876"/>
              <a:ext cx="687006" cy="2358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nsolas" panose="020B0609020204030204" pitchFamily="49" charset="0"/>
                </a:rPr>
                <a:t>FPT</a:t>
              </a:r>
            </a:p>
          </p:txBody>
        </p:sp>
        <mc:AlternateContent xmlns:mc="http://schemas.openxmlformats.org/markup-compatibility/2006" xmlns:a14="http://schemas.microsoft.com/office/drawing/2010/main">
          <mc:Choice Requires="a14">
            <p:sp>
              <p:nvSpPr>
                <p:cNvPr id="337" name="TextBox 336">
                  <a:extLst>
                    <a:ext uri="{FF2B5EF4-FFF2-40B4-BE49-F238E27FC236}">
                      <a16:creationId xmlns:a16="http://schemas.microsoft.com/office/drawing/2014/main" id="{098D23BE-5FCE-A546-BF4F-AEB01F06B695}"/>
                    </a:ext>
                  </a:extLst>
                </p:cNvPr>
                <p:cNvSpPr txBox="1"/>
                <p:nvPr/>
              </p:nvSpPr>
              <p:spPr>
                <a:xfrm>
                  <a:off x="6415669" y="1984878"/>
                  <a:ext cx="598241" cy="22762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9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m:rPr>
                                <m:sty m:val="p"/>
                              </m:rPr>
                              <a:rPr kumimoji="0" lang="en-US"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TP</m:t>
                            </m:r>
                            <m:r>
                              <a:rPr kumimoji="0" lang="de-CH" sz="9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𝐴</m:t>
                            </m:r>
                          </m:e>
                          <m:sub>
                            <m:r>
                              <m:rPr>
                                <m:sty m:val="p"/>
                              </m:rPr>
                              <a:rPr kumimoji="0" lang="de-CH"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n</m:t>
                            </m:r>
                            <m:r>
                              <a:rPr kumimoji="0" lang="fr-CH" sz="9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ub>
                        </m:sSub>
                        <m:r>
                          <a:rPr kumimoji="0" lang="fr-CH" sz="900" b="0" i="1" u="none" strike="noStrike" kern="1200" cap="none" spc="0" normalizeH="0" baseline="-2500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1</m:t>
                        </m:r>
                      </m:oMath>
                    </m:oMathPara>
                  </a14:m>
                  <a:endParaRPr kumimoji="0" lang="en-US" sz="900" b="0" i="0" u="none" strike="noStrike" kern="1200" cap="none" spc="0" normalizeH="0" baseline="-2500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337" name="TextBox 336">
                  <a:extLst>
                    <a:ext uri="{FF2B5EF4-FFF2-40B4-BE49-F238E27FC236}">
                      <a16:creationId xmlns:a16="http://schemas.microsoft.com/office/drawing/2014/main" id="{098D23BE-5FCE-A546-BF4F-AEB01F06B695}"/>
                    </a:ext>
                  </a:extLst>
                </p:cNvPr>
                <p:cNvSpPr txBox="1">
                  <a:spLocks noRot="1" noChangeAspect="1" noMove="1" noResize="1" noEditPoints="1" noAdjustHandles="1" noChangeArrowheads="1" noChangeShapeType="1" noTextEdit="1"/>
                </p:cNvSpPr>
                <p:nvPr/>
              </p:nvSpPr>
              <p:spPr>
                <a:xfrm>
                  <a:off x="6415669" y="1984878"/>
                  <a:ext cx="598241" cy="227626"/>
                </a:xfrm>
                <a:prstGeom prst="rect">
                  <a:avLst/>
                </a:prstGeom>
                <a:blipFill>
                  <a:blip r:embed="rId12"/>
                  <a:stretch>
                    <a:fillRect b="-11111"/>
                  </a:stretch>
                </a:blipFill>
              </p:spPr>
              <p:txBody>
                <a:bodyPr/>
                <a:lstStyle/>
                <a:p>
                  <a:r>
                    <a:rPr lang="en-CH">
                      <a:noFill/>
                    </a:rPr>
                    <a:t> </a:t>
                  </a:r>
                </a:p>
              </p:txBody>
            </p:sp>
          </mc:Fallback>
        </mc:AlternateContent>
        <p:sp>
          <p:nvSpPr>
            <p:cNvPr id="338" name="TextBox 337">
              <a:extLst>
                <a:ext uri="{FF2B5EF4-FFF2-40B4-BE49-F238E27FC236}">
                  <a16:creationId xmlns:a16="http://schemas.microsoft.com/office/drawing/2014/main" id="{99F0C055-48A2-1947-B7E9-9C3D4153DEAA}"/>
                </a:ext>
              </a:extLst>
            </p:cNvPr>
            <p:cNvSpPr txBox="1"/>
            <p:nvPr/>
          </p:nvSpPr>
          <p:spPr>
            <a:xfrm>
              <a:off x="7066705" y="1004117"/>
              <a:ext cx="915635" cy="2358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nsolas" panose="020B0609020204030204" pitchFamily="49" charset="0"/>
                </a:rPr>
                <a:t>Marker Bit Set</a:t>
              </a:r>
            </a:p>
          </p:txBody>
        </p:sp>
        <p:cxnSp>
          <p:nvCxnSpPr>
            <p:cNvPr id="339" name="Straight Arrow Connector 338">
              <a:extLst>
                <a:ext uri="{FF2B5EF4-FFF2-40B4-BE49-F238E27FC236}">
                  <a16:creationId xmlns:a16="http://schemas.microsoft.com/office/drawing/2014/main" id="{920E9F6C-2AE9-1140-816E-29140B0689CD}"/>
                </a:ext>
              </a:extLst>
            </p:cNvPr>
            <p:cNvCxnSpPr>
              <a:cxnSpLocks/>
              <a:stCxn id="338" idx="1"/>
            </p:cNvCxnSpPr>
            <p:nvPr/>
          </p:nvCxnSpPr>
          <p:spPr>
            <a:xfrm flipH="1">
              <a:off x="6680859" y="1122066"/>
              <a:ext cx="385846" cy="396503"/>
            </a:xfrm>
            <a:prstGeom prst="straightConnector1">
              <a:avLst/>
            </a:prstGeom>
            <a:ln w="12700">
              <a:solidFill>
                <a:schemeClr val="tx1">
                  <a:lumMod val="50000"/>
                  <a:lumOff val="50000"/>
                </a:schemeClr>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sp>
          <p:nvSpPr>
            <p:cNvPr id="340" name="Rectangle 339">
              <a:extLst>
                <a:ext uri="{FF2B5EF4-FFF2-40B4-BE49-F238E27FC236}">
                  <a16:creationId xmlns:a16="http://schemas.microsoft.com/office/drawing/2014/main" id="{0B5DE115-12E1-0F42-B661-7A4A52DEC98C}"/>
                </a:ext>
              </a:extLst>
            </p:cNvPr>
            <p:cNvSpPr/>
            <p:nvPr/>
          </p:nvSpPr>
          <p:spPr>
            <a:xfrm>
              <a:off x="2190773" y="1311828"/>
              <a:ext cx="4765137" cy="905263"/>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cxnSp>
          <p:nvCxnSpPr>
            <p:cNvPr id="341" name="Straight Connector 340">
              <a:extLst>
                <a:ext uri="{FF2B5EF4-FFF2-40B4-BE49-F238E27FC236}">
                  <a16:creationId xmlns:a16="http://schemas.microsoft.com/office/drawing/2014/main" id="{D3E4983B-A16E-DF4E-96DA-D190736C1741}"/>
                </a:ext>
              </a:extLst>
            </p:cNvPr>
            <p:cNvCxnSpPr>
              <a:cxnSpLocks/>
            </p:cNvCxnSpPr>
            <p:nvPr/>
          </p:nvCxnSpPr>
          <p:spPr>
            <a:xfrm flipH="1">
              <a:off x="2279431" y="907710"/>
              <a:ext cx="8925" cy="2161115"/>
            </a:xfrm>
            <a:prstGeom prst="line">
              <a:avLst/>
            </a:prstGeom>
            <a:ln w="12700">
              <a:solidFill>
                <a:schemeClr val="tx1">
                  <a:lumMod val="50000"/>
                  <a:lumOff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42" name="Straight Arrow Connector 341">
              <a:extLst>
                <a:ext uri="{FF2B5EF4-FFF2-40B4-BE49-F238E27FC236}">
                  <a16:creationId xmlns:a16="http://schemas.microsoft.com/office/drawing/2014/main" id="{FA7540C4-73B4-8047-8931-65A96B5C2D47}"/>
                </a:ext>
              </a:extLst>
            </p:cNvPr>
            <p:cNvCxnSpPr>
              <a:cxnSpLocks/>
            </p:cNvCxnSpPr>
            <p:nvPr/>
          </p:nvCxnSpPr>
          <p:spPr>
            <a:xfrm flipV="1">
              <a:off x="9557424" y="1032359"/>
              <a:ext cx="610151" cy="1"/>
            </a:xfrm>
            <a:prstGeom prst="straightConnector1">
              <a:avLst/>
            </a:prstGeom>
            <a:ln w="12700">
              <a:solidFill>
                <a:schemeClr val="tx1">
                  <a:lumMod val="50000"/>
                  <a:lumOff val="50000"/>
                </a:schemeClr>
              </a:solidFill>
              <a:prstDash val="solid"/>
              <a:headEnd type="triangle"/>
              <a:tailEnd type="triangle"/>
            </a:ln>
          </p:spPr>
          <p:style>
            <a:lnRef idx="2">
              <a:schemeClr val="accent1"/>
            </a:lnRef>
            <a:fillRef idx="0">
              <a:schemeClr val="accent1"/>
            </a:fillRef>
            <a:effectRef idx="1">
              <a:schemeClr val="accent1"/>
            </a:effectRef>
            <a:fontRef idx="minor">
              <a:schemeClr val="tx1"/>
            </a:fontRef>
          </p:style>
        </p:cxnSp>
        <p:sp>
          <p:nvSpPr>
            <p:cNvPr id="343" name="TextBox 342">
              <a:extLst>
                <a:ext uri="{FF2B5EF4-FFF2-40B4-BE49-F238E27FC236}">
                  <a16:creationId xmlns:a16="http://schemas.microsoft.com/office/drawing/2014/main" id="{DE9832E1-16F3-374C-A12E-8626067BF808}"/>
                </a:ext>
              </a:extLst>
            </p:cNvPr>
            <p:cNvSpPr txBox="1"/>
            <p:nvPr/>
          </p:nvSpPr>
          <p:spPr>
            <a:xfrm>
              <a:off x="9571086" y="791917"/>
              <a:ext cx="596490" cy="2343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nsolas" panose="020B0609020204030204" pitchFamily="49" charset="0"/>
                </a:rPr>
                <a:t>FPT</a:t>
              </a:r>
            </a:p>
          </p:txBody>
        </p:sp>
        <p:sp>
          <p:nvSpPr>
            <p:cNvPr id="344" name="TextBox 343">
              <a:extLst>
                <a:ext uri="{FF2B5EF4-FFF2-40B4-BE49-F238E27FC236}">
                  <a16:creationId xmlns:a16="http://schemas.microsoft.com/office/drawing/2014/main" id="{A2E02BFC-BE40-C245-98FA-F6C2E3D1D0C2}"/>
                </a:ext>
              </a:extLst>
            </p:cNvPr>
            <p:cNvSpPr txBox="1"/>
            <p:nvPr/>
          </p:nvSpPr>
          <p:spPr>
            <a:xfrm>
              <a:off x="4904375" y="2302343"/>
              <a:ext cx="979755" cy="2358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Consolas" panose="020B0609020204030204" pitchFamily="49" charset="0"/>
                </a:rPr>
                <a:t>RTP</a:t>
              </a:r>
              <a:r>
                <a:rPr kumimoji="0" lang="en-US" sz="933" b="0" i="0" u="none" strike="noStrike" kern="1200" cap="none" spc="0" normalizeH="0" baseline="-25000" noProof="0" dirty="0" err="1">
                  <a:ln>
                    <a:noFill/>
                  </a:ln>
                  <a:solidFill>
                    <a:prstClr val="black"/>
                  </a:solidFill>
                  <a:effectLst/>
                  <a:uLnTx/>
                  <a:uFillTx/>
                  <a:latin typeface="Cambria Math" panose="02040503050406030204" pitchFamily="18" charset="0"/>
                  <a:ea typeface="Cambria Math" panose="02040503050406030204" pitchFamily="18" charset="0"/>
                  <a:cs typeface="Consolas" panose="020B0609020204030204" pitchFamily="49" charset="0"/>
                </a:rPr>
                <a:t>Timestamp</a:t>
              </a:r>
              <a:r>
                <a:rPr kumimoji="0" lang="en-US" sz="933"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nsolas" panose="020B0609020204030204" pitchFamily="49" charset="0"/>
                </a:rPr>
                <a:t> = x</a:t>
              </a:r>
            </a:p>
          </p:txBody>
        </p:sp>
        <p:cxnSp>
          <p:nvCxnSpPr>
            <p:cNvPr id="345" name="Straight Arrow Connector 344">
              <a:extLst>
                <a:ext uri="{FF2B5EF4-FFF2-40B4-BE49-F238E27FC236}">
                  <a16:creationId xmlns:a16="http://schemas.microsoft.com/office/drawing/2014/main" id="{0D4182EC-C71D-674F-A3B5-DD9ECE97D70E}"/>
                </a:ext>
              </a:extLst>
            </p:cNvPr>
            <p:cNvCxnSpPr>
              <a:cxnSpLocks/>
              <a:stCxn id="344" idx="1"/>
              <a:endCxn id="340" idx="2"/>
            </p:cNvCxnSpPr>
            <p:nvPr/>
          </p:nvCxnSpPr>
          <p:spPr>
            <a:xfrm flipH="1" flipV="1">
              <a:off x="4573342" y="2217091"/>
              <a:ext cx="331033" cy="203201"/>
            </a:xfrm>
            <a:prstGeom prst="straightConnector1">
              <a:avLst/>
            </a:prstGeom>
            <a:ln w="12700">
              <a:solidFill>
                <a:schemeClr val="tx1">
                  <a:lumMod val="50000"/>
                  <a:lumOff val="50000"/>
                </a:schemeClr>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sp>
          <p:nvSpPr>
            <p:cNvPr id="346" name="TextBox 345">
              <a:extLst>
                <a:ext uri="{FF2B5EF4-FFF2-40B4-BE49-F238E27FC236}">
                  <a16:creationId xmlns:a16="http://schemas.microsoft.com/office/drawing/2014/main" id="{ADD495A8-19DE-FC43-912B-9E785D810258}"/>
                </a:ext>
              </a:extLst>
            </p:cNvPr>
            <p:cNvSpPr txBox="1"/>
            <p:nvPr/>
          </p:nvSpPr>
          <p:spPr>
            <a:xfrm>
              <a:off x="440803" y="1741239"/>
              <a:ext cx="119835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04499"/>
                  </a:solidFill>
                  <a:effectLst/>
                  <a:uLnTx/>
                  <a:uFillTx/>
                  <a:latin typeface="Calibri" panose="020F0502020204030204"/>
                  <a:ea typeface="Cambria Math" panose="02040503050406030204" pitchFamily="18" charset="0"/>
                  <a:cs typeface="+mn-cs"/>
                </a:rPr>
                <a:t>Packet Arrival</a:t>
              </a:r>
            </a:p>
          </p:txBody>
        </p:sp>
        <p:cxnSp>
          <p:nvCxnSpPr>
            <p:cNvPr id="347" name="Straight Arrow Connector 346">
              <a:extLst>
                <a:ext uri="{FF2B5EF4-FFF2-40B4-BE49-F238E27FC236}">
                  <a16:creationId xmlns:a16="http://schemas.microsoft.com/office/drawing/2014/main" id="{39221D65-21C2-A44B-BD08-4104FE3B8DD6}"/>
                </a:ext>
              </a:extLst>
            </p:cNvPr>
            <p:cNvCxnSpPr>
              <a:cxnSpLocks/>
            </p:cNvCxnSpPr>
            <p:nvPr/>
          </p:nvCxnSpPr>
          <p:spPr>
            <a:xfrm flipV="1">
              <a:off x="360000" y="6120000"/>
              <a:ext cx="11537999" cy="0"/>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48" name="Straight Arrow Connector 347">
              <a:extLst>
                <a:ext uri="{FF2B5EF4-FFF2-40B4-BE49-F238E27FC236}">
                  <a16:creationId xmlns:a16="http://schemas.microsoft.com/office/drawing/2014/main" id="{9FFC093F-D617-5A42-9900-43C205FB6756}"/>
                </a:ext>
              </a:extLst>
            </p:cNvPr>
            <p:cNvCxnSpPr/>
            <p:nvPr/>
          </p:nvCxnSpPr>
          <p:spPr>
            <a:xfrm flipV="1">
              <a:off x="1620000" y="5940000"/>
              <a:ext cx="10152000" cy="0"/>
            </a:xfrm>
            <a:prstGeom prst="straightConnector1">
              <a:avLst/>
            </a:prstGeom>
            <a:ln>
              <a:solidFill>
                <a:schemeClr val="tx1">
                  <a:lumMod val="50000"/>
                  <a:lumOff val="50000"/>
                </a:schemeClr>
              </a:solidFill>
              <a:prstDash val="sysDash"/>
              <a:headEnd type="none"/>
              <a:tailEnd type="none"/>
            </a:ln>
          </p:spPr>
          <p:style>
            <a:lnRef idx="2">
              <a:schemeClr val="accent1"/>
            </a:lnRef>
            <a:fillRef idx="0">
              <a:schemeClr val="accent1"/>
            </a:fillRef>
            <a:effectRef idx="1">
              <a:schemeClr val="accent1"/>
            </a:effectRef>
            <a:fontRef idx="minor">
              <a:schemeClr val="tx1"/>
            </a:fontRef>
          </p:style>
        </p:cxnSp>
        <p:cxnSp>
          <p:nvCxnSpPr>
            <p:cNvPr id="349" name="Straight Arrow Connector 348">
              <a:extLst>
                <a:ext uri="{FF2B5EF4-FFF2-40B4-BE49-F238E27FC236}">
                  <a16:creationId xmlns:a16="http://schemas.microsoft.com/office/drawing/2014/main" id="{2EFE6863-651E-AD45-B7A2-53FE0014DA73}"/>
                </a:ext>
              </a:extLst>
            </p:cNvPr>
            <p:cNvCxnSpPr>
              <a:cxnSpLocks/>
            </p:cNvCxnSpPr>
            <p:nvPr/>
          </p:nvCxnSpPr>
          <p:spPr>
            <a:xfrm flipV="1">
              <a:off x="1620000" y="5760000"/>
              <a:ext cx="10152000" cy="0"/>
            </a:xfrm>
            <a:prstGeom prst="straightConnector1">
              <a:avLst/>
            </a:prstGeom>
            <a:ln>
              <a:solidFill>
                <a:schemeClr val="tx1">
                  <a:lumMod val="50000"/>
                  <a:lumOff val="50000"/>
                </a:schemeClr>
              </a:solidFill>
              <a:prstDash val="sysDash"/>
              <a:headEnd type="none"/>
              <a:tailEnd type="none"/>
            </a:ln>
          </p:spPr>
          <p:style>
            <a:lnRef idx="2">
              <a:schemeClr val="accent1"/>
            </a:lnRef>
            <a:fillRef idx="0">
              <a:schemeClr val="accent1"/>
            </a:fillRef>
            <a:effectRef idx="1">
              <a:schemeClr val="accent1"/>
            </a:effectRef>
            <a:fontRef idx="minor">
              <a:schemeClr val="tx1"/>
            </a:fontRef>
          </p:style>
        </p:cxnSp>
        <p:cxnSp>
          <p:nvCxnSpPr>
            <p:cNvPr id="350" name="Straight Arrow Connector 349">
              <a:extLst>
                <a:ext uri="{FF2B5EF4-FFF2-40B4-BE49-F238E27FC236}">
                  <a16:creationId xmlns:a16="http://schemas.microsoft.com/office/drawing/2014/main" id="{346C3B93-F24B-814B-B9FC-E74BC6BD5C79}"/>
                </a:ext>
              </a:extLst>
            </p:cNvPr>
            <p:cNvCxnSpPr>
              <a:cxnSpLocks/>
            </p:cNvCxnSpPr>
            <p:nvPr/>
          </p:nvCxnSpPr>
          <p:spPr>
            <a:xfrm flipV="1">
              <a:off x="1620000" y="5580000"/>
              <a:ext cx="10152000" cy="0"/>
            </a:xfrm>
            <a:prstGeom prst="straightConnector1">
              <a:avLst/>
            </a:prstGeom>
            <a:ln>
              <a:solidFill>
                <a:schemeClr val="tx1">
                  <a:lumMod val="50000"/>
                  <a:lumOff val="50000"/>
                </a:schemeClr>
              </a:solidFill>
              <a:prstDash val="sysDash"/>
              <a:headEnd type="none"/>
              <a:tailEnd type="none"/>
            </a:ln>
          </p:spPr>
          <p:style>
            <a:lnRef idx="2">
              <a:schemeClr val="accent1"/>
            </a:lnRef>
            <a:fillRef idx="0">
              <a:schemeClr val="accent1"/>
            </a:fillRef>
            <a:effectRef idx="1">
              <a:schemeClr val="accent1"/>
            </a:effectRef>
            <a:fontRef idx="minor">
              <a:schemeClr val="tx1"/>
            </a:fontRef>
          </p:style>
        </p:cxnSp>
        <p:cxnSp>
          <p:nvCxnSpPr>
            <p:cNvPr id="351" name="Straight Connector 350">
              <a:extLst>
                <a:ext uri="{FF2B5EF4-FFF2-40B4-BE49-F238E27FC236}">
                  <a16:creationId xmlns:a16="http://schemas.microsoft.com/office/drawing/2014/main" id="{330E6B8D-94DD-414B-A308-70FCC921D5B9}"/>
                </a:ext>
              </a:extLst>
            </p:cNvPr>
            <p:cNvCxnSpPr>
              <a:cxnSpLocks/>
            </p:cNvCxnSpPr>
            <p:nvPr/>
          </p:nvCxnSpPr>
          <p:spPr>
            <a:xfrm>
              <a:off x="1635748" y="6120000"/>
              <a:ext cx="64583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a16="http://schemas.microsoft.com/office/drawing/2014/main" id="{CB57DF9D-9A0E-D34B-B787-D668FF5F221A}"/>
                </a:ext>
              </a:extLst>
            </p:cNvPr>
            <p:cNvCxnSpPr>
              <a:cxnSpLocks/>
            </p:cNvCxnSpPr>
            <p:nvPr/>
          </p:nvCxnSpPr>
          <p:spPr>
            <a:xfrm>
              <a:off x="2280255" y="5940000"/>
              <a:ext cx="522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3" name="Straight Connector 352">
              <a:extLst>
                <a:ext uri="{FF2B5EF4-FFF2-40B4-BE49-F238E27FC236}">
                  <a16:creationId xmlns:a16="http://schemas.microsoft.com/office/drawing/2014/main" id="{A31AF104-6B06-434B-8E00-F25E1C9310DD}"/>
                </a:ext>
              </a:extLst>
            </p:cNvPr>
            <p:cNvCxnSpPr>
              <a:cxnSpLocks/>
            </p:cNvCxnSpPr>
            <p:nvPr/>
          </p:nvCxnSpPr>
          <p:spPr>
            <a:xfrm>
              <a:off x="3236236" y="5577166"/>
              <a:ext cx="21363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4" name="Straight Connector 353">
              <a:extLst>
                <a:ext uri="{FF2B5EF4-FFF2-40B4-BE49-F238E27FC236}">
                  <a16:creationId xmlns:a16="http://schemas.microsoft.com/office/drawing/2014/main" id="{B3212F1F-34A3-8143-9D3E-841B4D14A643}"/>
                </a:ext>
              </a:extLst>
            </p:cNvPr>
            <p:cNvCxnSpPr>
              <a:cxnSpLocks/>
            </p:cNvCxnSpPr>
            <p:nvPr/>
          </p:nvCxnSpPr>
          <p:spPr>
            <a:xfrm>
              <a:off x="2809922" y="5760000"/>
              <a:ext cx="43944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5" name="Straight Connector 354">
              <a:extLst>
                <a:ext uri="{FF2B5EF4-FFF2-40B4-BE49-F238E27FC236}">
                  <a16:creationId xmlns:a16="http://schemas.microsoft.com/office/drawing/2014/main" id="{94496283-FBB6-2049-8BF7-7C6A38773EAC}"/>
                </a:ext>
              </a:extLst>
            </p:cNvPr>
            <p:cNvCxnSpPr>
              <a:cxnSpLocks/>
            </p:cNvCxnSpPr>
            <p:nvPr/>
          </p:nvCxnSpPr>
          <p:spPr>
            <a:xfrm>
              <a:off x="2281586" y="5940000"/>
              <a:ext cx="0" cy="18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6" name="Straight Connector 355">
              <a:extLst>
                <a:ext uri="{FF2B5EF4-FFF2-40B4-BE49-F238E27FC236}">
                  <a16:creationId xmlns:a16="http://schemas.microsoft.com/office/drawing/2014/main" id="{CC1A5D79-E3ED-774B-8FF1-D46093047932}"/>
                </a:ext>
              </a:extLst>
            </p:cNvPr>
            <p:cNvCxnSpPr>
              <a:cxnSpLocks/>
            </p:cNvCxnSpPr>
            <p:nvPr/>
          </p:nvCxnSpPr>
          <p:spPr>
            <a:xfrm>
              <a:off x="2809922" y="5760000"/>
              <a:ext cx="0" cy="18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1A0C1E2D-ABC1-9B42-8E15-CBE3449A6110}"/>
                </a:ext>
              </a:extLst>
            </p:cNvPr>
            <p:cNvCxnSpPr>
              <a:cxnSpLocks/>
            </p:cNvCxnSpPr>
            <p:nvPr/>
          </p:nvCxnSpPr>
          <p:spPr>
            <a:xfrm>
              <a:off x="3242288" y="5580000"/>
              <a:ext cx="0" cy="18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8" name="Straight Connector 357">
              <a:extLst>
                <a:ext uri="{FF2B5EF4-FFF2-40B4-BE49-F238E27FC236}">
                  <a16:creationId xmlns:a16="http://schemas.microsoft.com/office/drawing/2014/main" id="{95E0527D-2E68-6B41-8D5D-FE1224F12C33}"/>
                </a:ext>
              </a:extLst>
            </p:cNvPr>
            <p:cNvCxnSpPr>
              <a:cxnSpLocks/>
            </p:cNvCxnSpPr>
            <p:nvPr/>
          </p:nvCxnSpPr>
          <p:spPr>
            <a:xfrm>
              <a:off x="3449867" y="5580000"/>
              <a:ext cx="0" cy="18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9" name="Straight Connector 358">
              <a:extLst>
                <a:ext uri="{FF2B5EF4-FFF2-40B4-BE49-F238E27FC236}">
                  <a16:creationId xmlns:a16="http://schemas.microsoft.com/office/drawing/2014/main" id="{410EF342-107F-A841-A592-38ECE4D09FFD}"/>
                </a:ext>
              </a:extLst>
            </p:cNvPr>
            <p:cNvCxnSpPr>
              <a:cxnSpLocks/>
            </p:cNvCxnSpPr>
            <p:nvPr/>
          </p:nvCxnSpPr>
          <p:spPr>
            <a:xfrm>
              <a:off x="7278739" y="5760000"/>
              <a:ext cx="0" cy="18000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360" name="Group 359">
              <a:extLst>
                <a:ext uri="{FF2B5EF4-FFF2-40B4-BE49-F238E27FC236}">
                  <a16:creationId xmlns:a16="http://schemas.microsoft.com/office/drawing/2014/main" id="{60C098B7-54E2-914D-8042-D6F7540C8157}"/>
                </a:ext>
              </a:extLst>
            </p:cNvPr>
            <p:cNvGrpSpPr/>
            <p:nvPr/>
          </p:nvGrpSpPr>
          <p:grpSpPr>
            <a:xfrm>
              <a:off x="4735628" y="5729699"/>
              <a:ext cx="159124" cy="261621"/>
              <a:chOff x="1123950" y="5092700"/>
              <a:chExt cx="580822" cy="667778"/>
            </a:xfrm>
          </p:grpSpPr>
          <p:sp>
            <p:nvSpPr>
              <p:cNvPr id="361" name="Freeform 360">
                <a:extLst>
                  <a:ext uri="{FF2B5EF4-FFF2-40B4-BE49-F238E27FC236}">
                    <a16:creationId xmlns:a16="http://schemas.microsoft.com/office/drawing/2014/main" id="{FC793126-D1DE-B044-B02D-6E6A35AE9C40}"/>
                  </a:ext>
                </a:extLst>
              </p:cNvPr>
              <p:cNvSpPr/>
              <p:nvPr/>
            </p:nvSpPr>
            <p:spPr>
              <a:xfrm>
                <a:off x="1123950" y="5092700"/>
                <a:ext cx="355610" cy="660400"/>
              </a:xfrm>
              <a:custGeom>
                <a:avLst/>
                <a:gdLst>
                  <a:gd name="connsiteX0" fmla="*/ 0 w 355610"/>
                  <a:gd name="connsiteY0" fmla="*/ 0 h 660400"/>
                  <a:gd name="connsiteX1" fmla="*/ 355600 w 355610"/>
                  <a:gd name="connsiteY1" fmla="*/ 254000 h 660400"/>
                  <a:gd name="connsiteX2" fmla="*/ 12700 w 355610"/>
                  <a:gd name="connsiteY2" fmla="*/ 406400 h 660400"/>
                  <a:gd name="connsiteX3" fmla="*/ 247650 w 355610"/>
                  <a:gd name="connsiteY3" fmla="*/ 660400 h 660400"/>
                </a:gdLst>
                <a:ahLst/>
                <a:cxnLst>
                  <a:cxn ang="0">
                    <a:pos x="connsiteX0" y="connsiteY0"/>
                  </a:cxn>
                  <a:cxn ang="0">
                    <a:pos x="connsiteX1" y="connsiteY1"/>
                  </a:cxn>
                  <a:cxn ang="0">
                    <a:pos x="connsiteX2" y="connsiteY2"/>
                  </a:cxn>
                  <a:cxn ang="0">
                    <a:pos x="connsiteX3" y="connsiteY3"/>
                  </a:cxn>
                </a:cxnLst>
                <a:rect l="l" t="t" r="r" b="b"/>
                <a:pathLst>
                  <a:path w="355610" h="660400">
                    <a:moveTo>
                      <a:pt x="0" y="0"/>
                    </a:moveTo>
                    <a:cubicBezTo>
                      <a:pt x="176741" y="93133"/>
                      <a:pt x="353483" y="186267"/>
                      <a:pt x="355600" y="254000"/>
                    </a:cubicBezTo>
                    <a:cubicBezTo>
                      <a:pt x="357717" y="321733"/>
                      <a:pt x="30692" y="338667"/>
                      <a:pt x="12700" y="406400"/>
                    </a:cubicBezTo>
                    <a:cubicBezTo>
                      <a:pt x="-5292" y="474133"/>
                      <a:pt x="192617" y="614892"/>
                      <a:pt x="247650" y="660400"/>
                    </a:cubicBezTo>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sp>
            <p:nvSpPr>
              <p:cNvPr id="362" name="Freeform 361">
                <a:extLst>
                  <a:ext uri="{FF2B5EF4-FFF2-40B4-BE49-F238E27FC236}">
                    <a16:creationId xmlns:a16="http://schemas.microsoft.com/office/drawing/2014/main" id="{1CDB0C2C-D398-CF4B-971A-2A9D0AC2E55B}"/>
                  </a:ext>
                </a:extLst>
              </p:cNvPr>
              <p:cNvSpPr/>
              <p:nvPr/>
            </p:nvSpPr>
            <p:spPr>
              <a:xfrm>
                <a:off x="1349162" y="5100078"/>
                <a:ext cx="355610" cy="660400"/>
              </a:xfrm>
              <a:custGeom>
                <a:avLst/>
                <a:gdLst>
                  <a:gd name="connsiteX0" fmla="*/ 0 w 355610"/>
                  <a:gd name="connsiteY0" fmla="*/ 0 h 660400"/>
                  <a:gd name="connsiteX1" fmla="*/ 355600 w 355610"/>
                  <a:gd name="connsiteY1" fmla="*/ 254000 h 660400"/>
                  <a:gd name="connsiteX2" fmla="*/ 12700 w 355610"/>
                  <a:gd name="connsiteY2" fmla="*/ 406400 h 660400"/>
                  <a:gd name="connsiteX3" fmla="*/ 247650 w 355610"/>
                  <a:gd name="connsiteY3" fmla="*/ 660400 h 660400"/>
                </a:gdLst>
                <a:ahLst/>
                <a:cxnLst>
                  <a:cxn ang="0">
                    <a:pos x="connsiteX0" y="connsiteY0"/>
                  </a:cxn>
                  <a:cxn ang="0">
                    <a:pos x="connsiteX1" y="connsiteY1"/>
                  </a:cxn>
                  <a:cxn ang="0">
                    <a:pos x="connsiteX2" y="connsiteY2"/>
                  </a:cxn>
                  <a:cxn ang="0">
                    <a:pos x="connsiteX3" y="connsiteY3"/>
                  </a:cxn>
                </a:cxnLst>
                <a:rect l="l" t="t" r="r" b="b"/>
                <a:pathLst>
                  <a:path w="355610" h="660400">
                    <a:moveTo>
                      <a:pt x="0" y="0"/>
                    </a:moveTo>
                    <a:cubicBezTo>
                      <a:pt x="176741" y="93133"/>
                      <a:pt x="353483" y="186267"/>
                      <a:pt x="355600" y="254000"/>
                    </a:cubicBezTo>
                    <a:cubicBezTo>
                      <a:pt x="357717" y="321733"/>
                      <a:pt x="30692" y="338667"/>
                      <a:pt x="12700" y="406400"/>
                    </a:cubicBezTo>
                    <a:cubicBezTo>
                      <a:pt x="-5292" y="474133"/>
                      <a:pt x="192617" y="614892"/>
                      <a:pt x="247650" y="660400"/>
                    </a:cubicBezTo>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grpSp>
        <p:cxnSp>
          <p:nvCxnSpPr>
            <p:cNvPr id="363" name="Straight Connector 362">
              <a:extLst>
                <a:ext uri="{FF2B5EF4-FFF2-40B4-BE49-F238E27FC236}">
                  <a16:creationId xmlns:a16="http://schemas.microsoft.com/office/drawing/2014/main" id="{FB60CC7F-E762-A846-B7E8-C7E409E339F6}"/>
                </a:ext>
              </a:extLst>
            </p:cNvPr>
            <p:cNvCxnSpPr>
              <a:cxnSpLocks/>
            </p:cNvCxnSpPr>
            <p:nvPr/>
          </p:nvCxnSpPr>
          <p:spPr>
            <a:xfrm>
              <a:off x="6787839" y="5760000"/>
              <a:ext cx="486233"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EC6678E4-E43C-8D4A-88FA-1FEB4EB6C6F4}"/>
                </a:ext>
              </a:extLst>
            </p:cNvPr>
            <p:cNvCxnSpPr>
              <a:cxnSpLocks/>
            </p:cNvCxnSpPr>
            <p:nvPr/>
          </p:nvCxnSpPr>
          <p:spPr>
            <a:xfrm>
              <a:off x="7276203" y="5940000"/>
              <a:ext cx="484804"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5" name="Straight Connector 364">
              <a:extLst>
                <a:ext uri="{FF2B5EF4-FFF2-40B4-BE49-F238E27FC236}">
                  <a16:creationId xmlns:a16="http://schemas.microsoft.com/office/drawing/2014/main" id="{0E4DA97C-0C1A-D34A-AFA0-4ACD0817E596}"/>
                </a:ext>
              </a:extLst>
            </p:cNvPr>
            <p:cNvCxnSpPr>
              <a:cxnSpLocks/>
            </p:cNvCxnSpPr>
            <p:nvPr/>
          </p:nvCxnSpPr>
          <p:spPr>
            <a:xfrm>
              <a:off x="7761007" y="6120000"/>
              <a:ext cx="42416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a16="http://schemas.microsoft.com/office/drawing/2014/main" id="{246FCC14-3ADE-8144-9285-CAD268F80167}"/>
                </a:ext>
              </a:extLst>
            </p:cNvPr>
            <p:cNvCxnSpPr>
              <a:cxnSpLocks/>
            </p:cNvCxnSpPr>
            <p:nvPr/>
          </p:nvCxnSpPr>
          <p:spPr>
            <a:xfrm>
              <a:off x="7755761" y="5940000"/>
              <a:ext cx="0" cy="18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E60A8F74-2CCE-4F45-A920-1E8DF41FDD5F}"/>
                </a:ext>
              </a:extLst>
            </p:cNvPr>
            <p:cNvCxnSpPr>
              <a:cxnSpLocks/>
            </p:cNvCxnSpPr>
            <p:nvPr/>
          </p:nvCxnSpPr>
          <p:spPr>
            <a:xfrm>
              <a:off x="6789934" y="5578904"/>
              <a:ext cx="0" cy="180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68" name="TextBox 367">
              <a:extLst>
                <a:ext uri="{FF2B5EF4-FFF2-40B4-BE49-F238E27FC236}">
                  <a16:creationId xmlns:a16="http://schemas.microsoft.com/office/drawing/2014/main" id="{6864EFA1-6AFD-AB47-8F7B-A58EF57F3BA4}"/>
                </a:ext>
              </a:extLst>
            </p:cNvPr>
            <p:cNvSpPr txBox="1"/>
            <p:nvPr/>
          </p:nvSpPr>
          <p:spPr>
            <a:xfrm>
              <a:off x="402048" y="5890292"/>
              <a:ext cx="1216972"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04499"/>
                  </a:solidFill>
                  <a:effectLst/>
                  <a:uLnTx/>
                  <a:uFillTx/>
                  <a:latin typeface="Calibri" panose="020F0502020204030204"/>
                  <a:ea typeface="Cambria Math" panose="02040503050406030204" pitchFamily="18" charset="0"/>
                  <a:cs typeface="+mn-cs"/>
                </a:rPr>
                <a:t>Virtual Receive Buffer</a:t>
              </a:r>
            </a:p>
          </p:txBody>
        </p:sp>
        <p:cxnSp>
          <p:nvCxnSpPr>
            <p:cNvPr id="369" name="Straight Connector 368">
              <a:extLst>
                <a:ext uri="{FF2B5EF4-FFF2-40B4-BE49-F238E27FC236}">
                  <a16:creationId xmlns:a16="http://schemas.microsoft.com/office/drawing/2014/main" id="{0F570B8D-F126-A54E-A805-EE66E5BA525F}"/>
                </a:ext>
              </a:extLst>
            </p:cNvPr>
            <p:cNvCxnSpPr>
              <a:cxnSpLocks/>
            </p:cNvCxnSpPr>
            <p:nvPr/>
          </p:nvCxnSpPr>
          <p:spPr>
            <a:xfrm>
              <a:off x="3944631" y="5580000"/>
              <a:ext cx="0" cy="18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70" name="Straight Arrow Connector 369">
              <a:extLst>
                <a:ext uri="{FF2B5EF4-FFF2-40B4-BE49-F238E27FC236}">
                  <a16:creationId xmlns:a16="http://schemas.microsoft.com/office/drawing/2014/main" id="{827383BB-9E4A-9C42-A002-668B0DE9D53C}"/>
                </a:ext>
              </a:extLst>
            </p:cNvPr>
            <p:cNvCxnSpPr>
              <a:cxnSpLocks/>
            </p:cNvCxnSpPr>
            <p:nvPr/>
          </p:nvCxnSpPr>
          <p:spPr>
            <a:xfrm>
              <a:off x="2276480" y="2967239"/>
              <a:ext cx="1068651" cy="0"/>
            </a:xfrm>
            <a:prstGeom prst="straightConnector1">
              <a:avLst/>
            </a:prstGeom>
            <a:ln w="12700">
              <a:solidFill>
                <a:schemeClr val="tx1">
                  <a:lumMod val="50000"/>
                  <a:lumOff val="50000"/>
                </a:schemeClr>
              </a:solidFill>
              <a:prstDash val="solid"/>
              <a:headEnd type="triangle"/>
              <a:tailEnd type="triangle"/>
            </a:ln>
          </p:spPr>
          <p:style>
            <a:lnRef idx="2">
              <a:schemeClr val="accent1"/>
            </a:lnRef>
            <a:fillRef idx="0">
              <a:schemeClr val="accent1"/>
            </a:fillRef>
            <a:effectRef idx="1">
              <a:schemeClr val="accent1"/>
            </a:effectRef>
            <a:fontRef idx="minor">
              <a:schemeClr val="tx1"/>
            </a:fontRef>
          </p:style>
        </p:cxnSp>
        <p:sp>
          <p:nvSpPr>
            <p:cNvPr id="371" name="TextBox 370">
              <a:extLst>
                <a:ext uri="{FF2B5EF4-FFF2-40B4-BE49-F238E27FC236}">
                  <a16:creationId xmlns:a16="http://schemas.microsoft.com/office/drawing/2014/main" id="{02B2B992-FBA0-0445-8DDE-C55652185F25}"/>
                </a:ext>
              </a:extLst>
            </p:cNvPr>
            <p:cNvSpPr txBox="1"/>
            <p:nvPr/>
          </p:nvSpPr>
          <p:spPr>
            <a:xfrm>
              <a:off x="2267555" y="2730906"/>
              <a:ext cx="1077576" cy="2358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nsolas" panose="020B0609020204030204" pitchFamily="49" charset="0"/>
                </a:rPr>
                <a:t>Margin</a:t>
              </a:r>
            </a:p>
          </p:txBody>
        </p:sp>
        <p:grpSp>
          <p:nvGrpSpPr>
            <p:cNvPr id="372" name="Group 371">
              <a:extLst>
                <a:ext uri="{FF2B5EF4-FFF2-40B4-BE49-F238E27FC236}">
                  <a16:creationId xmlns:a16="http://schemas.microsoft.com/office/drawing/2014/main" id="{12C1F2CA-E91F-8144-B8E1-01350C0E3507}"/>
                </a:ext>
              </a:extLst>
            </p:cNvPr>
            <p:cNvGrpSpPr/>
            <p:nvPr/>
          </p:nvGrpSpPr>
          <p:grpSpPr>
            <a:xfrm>
              <a:off x="8462774" y="5724288"/>
              <a:ext cx="159124" cy="261621"/>
              <a:chOff x="1123950" y="5092700"/>
              <a:chExt cx="580822" cy="667778"/>
            </a:xfrm>
          </p:grpSpPr>
          <p:sp>
            <p:nvSpPr>
              <p:cNvPr id="373" name="Freeform 372">
                <a:extLst>
                  <a:ext uri="{FF2B5EF4-FFF2-40B4-BE49-F238E27FC236}">
                    <a16:creationId xmlns:a16="http://schemas.microsoft.com/office/drawing/2014/main" id="{1E8B4309-2FF1-AD41-9DAD-20673864447E}"/>
                  </a:ext>
                </a:extLst>
              </p:cNvPr>
              <p:cNvSpPr/>
              <p:nvPr/>
            </p:nvSpPr>
            <p:spPr>
              <a:xfrm>
                <a:off x="1123950" y="5092700"/>
                <a:ext cx="355610" cy="660400"/>
              </a:xfrm>
              <a:custGeom>
                <a:avLst/>
                <a:gdLst>
                  <a:gd name="connsiteX0" fmla="*/ 0 w 355610"/>
                  <a:gd name="connsiteY0" fmla="*/ 0 h 660400"/>
                  <a:gd name="connsiteX1" fmla="*/ 355600 w 355610"/>
                  <a:gd name="connsiteY1" fmla="*/ 254000 h 660400"/>
                  <a:gd name="connsiteX2" fmla="*/ 12700 w 355610"/>
                  <a:gd name="connsiteY2" fmla="*/ 406400 h 660400"/>
                  <a:gd name="connsiteX3" fmla="*/ 247650 w 355610"/>
                  <a:gd name="connsiteY3" fmla="*/ 660400 h 660400"/>
                </a:gdLst>
                <a:ahLst/>
                <a:cxnLst>
                  <a:cxn ang="0">
                    <a:pos x="connsiteX0" y="connsiteY0"/>
                  </a:cxn>
                  <a:cxn ang="0">
                    <a:pos x="connsiteX1" y="connsiteY1"/>
                  </a:cxn>
                  <a:cxn ang="0">
                    <a:pos x="connsiteX2" y="connsiteY2"/>
                  </a:cxn>
                  <a:cxn ang="0">
                    <a:pos x="connsiteX3" y="connsiteY3"/>
                  </a:cxn>
                </a:cxnLst>
                <a:rect l="l" t="t" r="r" b="b"/>
                <a:pathLst>
                  <a:path w="355610" h="660400">
                    <a:moveTo>
                      <a:pt x="0" y="0"/>
                    </a:moveTo>
                    <a:cubicBezTo>
                      <a:pt x="176741" y="93133"/>
                      <a:pt x="353483" y="186267"/>
                      <a:pt x="355600" y="254000"/>
                    </a:cubicBezTo>
                    <a:cubicBezTo>
                      <a:pt x="357717" y="321733"/>
                      <a:pt x="30692" y="338667"/>
                      <a:pt x="12700" y="406400"/>
                    </a:cubicBezTo>
                    <a:cubicBezTo>
                      <a:pt x="-5292" y="474133"/>
                      <a:pt x="192617" y="614892"/>
                      <a:pt x="247650" y="660400"/>
                    </a:cubicBezTo>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sp>
            <p:nvSpPr>
              <p:cNvPr id="374" name="Freeform 373">
                <a:extLst>
                  <a:ext uri="{FF2B5EF4-FFF2-40B4-BE49-F238E27FC236}">
                    <a16:creationId xmlns:a16="http://schemas.microsoft.com/office/drawing/2014/main" id="{15236ED4-0565-164B-841B-2BE742EB6AB7}"/>
                  </a:ext>
                </a:extLst>
              </p:cNvPr>
              <p:cNvSpPr/>
              <p:nvPr/>
            </p:nvSpPr>
            <p:spPr>
              <a:xfrm>
                <a:off x="1349162" y="5100078"/>
                <a:ext cx="355610" cy="660400"/>
              </a:xfrm>
              <a:custGeom>
                <a:avLst/>
                <a:gdLst>
                  <a:gd name="connsiteX0" fmla="*/ 0 w 355610"/>
                  <a:gd name="connsiteY0" fmla="*/ 0 h 660400"/>
                  <a:gd name="connsiteX1" fmla="*/ 355600 w 355610"/>
                  <a:gd name="connsiteY1" fmla="*/ 254000 h 660400"/>
                  <a:gd name="connsiteX2" fmla="*/ 12700 w 355610"/>
                  <a:gd name="connsiteY2" fmla="*/ 406400 h 660400"/>
                  <a:gd name="connsiteX3" fmla="*/ 247650 w 355610"/>
                  <a:gd name="connsiteY3" fmla="*/ 660400 h 660400"/>
                </a:gdLst>
                <a:ahLst/>
                <a:cxnLst>
                  <a:cxn ang="0">
                    <a:pos x="connsiteX0" y="connsiteY0"/>
                  </a:cxn>
                  <a:cxn ang="0">
                    <a:pos x="connsiteX1" y="connsiteY1"/>
                  </a:cxn>
                  <a:cxn ang="0">
                    <a:pos x="connsiteX2" y="connsiteY2"/>
                  </a:cxn>
                  <a:cxn ang="0">
                    <a:pos x="connsiteX3" y="connsiteY3"/>
                  </a:cxn>
                </a:cxnLst>
                <a:rect l="l" t="t" r="r" b="b"/>
                <a:pathLst>
                  <a:path w="355610" h="660400">
                    <a:moveTo>
                      <a:pt x="0" y="0"/>
                    </a:moveTo>
                    <a:cubicBezTo>
                      <a:pt x="176741" y="93133"/>
                      <a:pt x="353483" y="186267"/>
                      <a:pt x="355600" y="254000"/>
                    </a:cubicBezTo>
                    <a:cubicBezTo>
                      <a:pt x="357717" y="321733"/>
                      <a:pt x="30692" y="338667"/>
                      <a:pt x="12700" y="406400"/>
                    </a:cubicBezTo>
                    <a:cubicBezTo>
                      <a:pt x="-5292" y="474133"/>
                      <a:pt x="192617" y="614892"/>
                      <a:pt x="247650" y="660400"/>
                    </a:cubicBezTo>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grpSp>
        <p:sp>
          <p:nvSpPr>
            <p:cNvPr id="375" name="TextBox 374">
              <a:extLst>
                <a:ext uri="{FF2B5EF4-FFF2-40B4-BE49-F238E27FC236}">
                  <a16:creationId xmlns:a16="http://schemas.microsoft.com/office/drawing/2014/main" id="{FD60B25B-9746-F140-80D3-E8AC4DE6FF38}"/>
                </a:ext>
              </a:extLst>
            </p:cNvPr>
            <p:cNvSpPr txBox="1"/>
            <p:nvPr/>
          </p:nvSpPr>
          <p:spPr>
            <a:xfrm>
              <a:off x="11653953" y="6089457"/>
              <a:ext cx="235962"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t</a:t>
              </a:r>
              <a:endParaRPr kumimoji="0" lang="en-GB" sz="1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p:sp>
          <p:nvSpPr>
            <p:cNvPr id="376" name="TextBox 375">
              <a:extLst>
                <a:ext uri="{FF2B5EF4-FFF2-40B4-BE49-F238E27FC236}">
                  <a16:creationId xmlns:a16="http://schemas.microsoft.com/office/drawing/2014/main" id="{DCE9571D-DE63-2C46-AB9A-333D9B28F392}"/>
                </a:ext>
              </a:extLst>
            </p:cNvPr>
            <p:cNvSpPr txBox="1"/>
            <p:nvPr/>
          </p:nvSpPr>
          <p:spPr>
            <a:xfrm>
              <a:off x="11673264" y="4036629"/>
              <a:ext cx="235962"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t</a:t>
              </a:r>
              <a:endParaRPr kumimoji="0" lang="en-GB" sz="1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p:cxnSp>
          <p:nvCxnSpPr>
            <p:cNvPr id="377" name="Straight Connector 376">
              <a:extLst>
                <a:ext uri="{FF2B5EF4-FFF2-40B4-BE49-F238E27FC236}">
                  <a16:creationId xmlns:a16="http://schemas.microsoft.com/office/drawing/2014/main" id="{834371F8-17E5-2C4E-90C3-64320C94E79F}"/>
                </a:ext>
              </a:extLst>
            </p:cNvPr>
            <p:cNvCxnSpPr>
              <a:cxnSpLocks/>
            </p:cNvCxnSpPr>
            <p:nvPr/>
          </p:nvCxnSpPr>
          <p:spPr>
            <a:xfrm>
              <a:off x="4412502" y="5581393"/>
              <a:ext cx="0" cy="18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CED023AF-631E-C149-96F7-153539C33A84}"/>
                </a:ext>
              </a:extLst>
            </p:cNvPr>
            <p:cNvCxnSpPr>
              <a:cxnSpLocks/>
            </p:cNvCxnSpPr>
            <p:nvPr/>
          </p:nvCxnSpPr>
          <p:spPr>
            <a:xfrm>
              <a:off x="3757637" y="5580000"/>
              <a:ext cx="0" cy="17890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4BFD080F-D006-DC48-9D5A-FE6CE68E58EC}"/>
                </a:ext>
              </a:extLst>
            </p:cNvPr>
            <p:cNvCxnSpPr>
              <a:cxnSpLocks/>
            </p:cNvCxnSpPr>
            <p:nvPr/>
          </p:nvCxnSpPr>
          <p:spPr>
            <a:xfrm>
              <a:off x="3757637" y="5577166"/>
              <a:ext cx="17563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80" name="Straight Arrow Connector 379">
              <a:extLst>
                <a:ext uri="{FF2B5EF4-FFF2-40B4-BE49-F238E27FC236}">
                  <a16:creationId xmlns:a16="http://schemas.microsoft.com/office/drawing/2014/main" id="{693ACA07-1B04-AF42-89D1-843CD405C95C}"/>
                </a:ext>
              </a:extLst>
            </p:cNvPr>
            <p:cNvCxnSpPr>
              <a:cxnSpLocks/>
            </p:cNvCxnSpPr>
            <p:nvPr/>
          </p:nvCxnSpPr>
          <p:spPr>
            <a:xfrm flipV="1">
              <a:off x="1624108" y="5404047"/>
              <a:ext cx="10152000" cy="0"/>
            </a:xfrm>
            <a:prstGeom prst="straightConnector1">
              <a:avLst/>
            </a:prstGeom>
            <a:ln>
              <a:solidFill>
                <a:schemeClr val="tx1">
                  <a:lumMod val="50000"/>
                  <a:lumOff val="50000"/>
                </a:schemeClr>
              </a:solidFill>
              <a:prstDash val="sysDash"/>
              <a:headEnd type="none"/>
              <a:tailEnd type="none"/>
            </a:ln>
          </p:spPr>
          <p:style>
            <a:lnRef idx="2">
              <a:schemeClr val="accent1"/>
            </a:lnRef>
            <a:fillRef idx="0">
              <a:schemeClr val="accent1"/>
            </a:fillRef>
            <a:effectRef idx="1">
              <a:schemeClr val="accent1"/>
            </a:effectRef>
            <a:fontRef idx="minor">
              <a:schemeClr val="tx1"/>
            </a:fontRef>
          </p:style>
        </p:cxnSp>
        <p:cxnSp>
          <p:nvCxnSpPr>
            <p:cNvPr id="381" name="Straight Connector 380">
              <a:extLst>
                <a:ext uri="{FF2B5EF4-FFF2-40B4-BE49-F238E27FC236}">
                  <a16:creationId xmlns:a16="http://schemas.microsoft.com/office/drawing/2014/main" id="{6E6A8555-9A80-BA47-B632-0A06BA7DF3D6}"/>
                </a:ext>
              </a:extLst>
            </p:cNvPr>
            <p:cNvCxnSpPr>
              <a:cxnSpLocks/>
            </p:cNvCxnSpPr>
            <p:nvPr/>
          </p:nvCxnSpPr>
          <p:spPr>
            <a:xfrm flipH="1">
              <a:off x="10161839" y="907710"/>
              <a:ext cx="8925" cy="2161115"/>
            </a:xfrm>
            <a:prstGeom prst="line">
              <a:avLst/>
            </a:prstGeom>
            <a:ln w="12700">
              <a:solidFill>
                <a:schemeClr val="tx1">
                  <a:lumMod val="50000"/>
                  <a:lumOff val="50000"/>
                </a:schemeClr>
              </a:solidFill>
              <a:prstDash val="sysDot"/>
            </a:ln>
          </p:spPr>
          <p:style>
            <a:lnRef idx="2">
              <a:schemeClr val="accent1"/>
            </a:lnRef>
            <a:fillRef idx="0">
              <a:schemeClr val="accent1"/>
            </a:fillRef>
            <a:effectRef idx="1">
              <a:schemeClr val="accent1"/>
            </a:effectRef>
            <a:fontRef idx="minor">
              <a:schemeClr val="tx1"/>
            </a:fontRef>
          </p:style>
        </p:cxnSp>
        <p:sp>
          <p:nvSpPr>
            <p:cNvPr id="382" name="TextBox 381">
              <a:extLst>
                <a:ext uri="{FF2B5EF4-FFF2-40B4-BE49-F238E27FC236}">
                  <a16:creationId xmlns:a16="http://schemas.microsoft.com/office/drawing/2014/main" id="{9E402514-1B3C-6447-9C13-434AF51F59C8}"/>
                </a:ext>
              </a:extLst>
            </p:cNvPr>
            <p:cNvSpPr txBox="1"/>
            <p:nvPr/>
          </p:nvSpPr>
          <p:spPr>
            <a:xfrm>
              <a:off x="3345131" y="4283485"/>
              <a:ext cx="4320429" cy="2358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nsolas" panose="020B0609020204030204" pitchFamily="49" charset="0"/>
                </a:rPr>
                <a:t>N</a:t>
              </a:r>
              <a:r>
                <a:rPr kumimoji="0" lang="en-US" sz="900" b="0" i="0" u="none" strike="noStrike" kern="1200" cap="none" spc="0" normalizeH="0" baseline="-25000" noProof="0" dirty="0">
                  <a:ln>
                    <a:noFill/>
                  </a:ln>
                  <a:solidFill>
                    <a:prstClr val="black"/>
                  </a:solidFill>
                  <a:effectLst/>
                  <a:uLnTx/>
                  <a:uFillTx/>
                  <a:latin typeface="Cambria Math" panose="02040503050406030204" pitchFamily="18" charset="0"/>
                  <a:ea typeface="Cambria Math" panose="02040503050406030204" pitchFamily="18" charset="0"/>
                  <a:cs typeface="Consolas" panose="020B0609020204030204" pitchFamily="49" charset="0"/>
                </a:rPr>
                <a:t>PACKETS</a:t>
              </a:r>
              <a:r>
                <a:rPr kumimoji="0" lang="en-US" sz="9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nsolas" panose="020B0609020204030204" pitchFamily="49" charset="0"/>
                </a:rPr>
                <a:t> * T</a:t>
              </a:r>
              <a:r>
                <a:rPr kumimoji="0" lang="en-US" sz="900" b="0" i="0" u="none" strike="noStrike" kern="1200" cap="none" spc="0" normalizeH="0" baseline="-25000" noProof="0" dirty="0">
                  <a:ln>
                    <a:noFill/>
                  </a:ln>
                  <a:solidFill>
                    <a:prstClr val="black"/>
                  </a:solidFill>
                  <a:effectLst/>
                  <a:uLnTx/>
                  <a:uFillTx/>
                  <a:latin typeface="Cambria Math" panose="02040503050406030204" pitchFamily="18" charset="0"/>
                  <a:ea typeface="Cambria Math" panose="02040503050406030204" pitchFamily="18" charset="0"/>
                  <a:cs typeface="Consolas" panose="020B0609020204030204" pitchFamily="49" charset="0"/>
                </a:rPr>
                <a:t>RS(gapped)</a:t>
              </a:r>
            </a:p>
          </p:txBody>
        </p:sp>
        <p:sp>
          <p:nvSpPr>
            <p:cNvPr id="383" name="TextBox 382">
              <a:extLst>
                <a:ext uri="{FF2B5EF4-FFF2-40B4-BE49-F238E27FC236}">
                  <a16:creationId xmlns:a16="http://schemas.microsoft.com/office/drawing/2014/main" id="{6CA91B34-4AC1-0B40-B582-ADE983996FD7}"/>
                </a:ext>
              </a:extLst>
            </p:cNvPr>
            <p:cNvSpPr txBox="1"/>
            <p:nvPr/>
          </p:nvSpPr>
          <p:spPr>
            <a:xfrm>
              <a:off x="9578535" y="4289098"/>
              <a:ext cx="1651184"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nsolas" panose="020B0609020204030204" pitchFamily="49" charset="0"/>
                </a:rPr>
                <a:t>TR</a:t>
              </a:r>
              <a:r>
                <a:rPr kumimoji="0" lang="en-US" sz="900" b="0" i="0" u="none" strike="noStrike" kern="1200" cap="none" spc="0" normalizeH="0" baseline="-25000" noProof="0" dirty="0">
                  <a:ln>
                    <a:noFill/>
                  </a:ln>
                  <a:solidFill>
                    <a:prstClr val="black"/>
                  </a:solidFill>
                  <a:effectLst/>
                  <a:uLnTx/>
                  <a:uFillTx/>
                  <a:latin typeface="Cambria Math" panose="02040503050406030204" pitchFamily="18" charset="0"/>
                  <a:ea typeface="Cambria Math" panose="02040503050406030204" pitchFamily="18" charset="0"/>
                  <a:cs typeface="Consolas" panose="020B0609020204030204" pitchFamily="49" charset="0"/>
                </a:rPr>
                <a:t>OFFSET</a:t>
              </a:r>
            </a:p>
          </p:txBody>
        </p:sp>
        <mc:AlternateContent xmlns:mc="http://schemas.openxmlformats.org/markup-compatibility/2006" xmlns:a14="http://schemas.microsoft.com/office/drawing/2010/main">
          <mc:Choice Requires="a14">
            <p:sp>
              <p:nvSpPr>
                <p:cNvPr id="384" name="TextBox 383">
                  <a:extLst>
                    <a:ext uri="{FF2B5EF4-FFF2-40B4-BE49-F238E27FC236}">
                      <a16:creationId xmlns:a16="http://schemas.microsoft.com/office/drawing/2014/main" id="{08C689BE-1837-4241-822E-6637828650C3}"/>
                    </a:ext>
                  </a:extLst>
                </p:cNvPr>
                <p:cNvSpPr txBox="1"/>
                <p:nvPr/>
              </p:nvSpPr>
              <p:spPr>
                <a:xfrm>
                  <a:off x="7536275" y="4085598"/>
                  <a:ext cx="609077" cy="2308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9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m:rPr>
                                <m:sty m:val="p"/>
                              </m:rPr>
                              <a:rPr kumimoji="0" lang="en-US"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TP</m:t>
                            </m:r>
                            <m:r>
                              <a:rPr kumimoji="0" lang="fr-CH" sz="9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𝑅</m:t>
                            </m:r>
                          </m:e>
                          <m:sub>
                            <m:r>
                              <m:rPr>
                                <m:sty m:val="p"/>
                              </m:rPr>
                              <a:rPr kumimoji="0" lang="de-CH"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n</m:t>
                            </m:r>
                            <m:r>
                              <a:rPr kumimoji="0" lang="fr-CH"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−1</m:t>
                            </m:r>
                          </m:sub>
                        </m:sSub>
                      </m:oMath>
                    </m:oMathPara>
                  </a14:m>
                  <a:endParaRPr kumimoji="0" lang="en-US" sz="9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384" name="TextBox 383">
                  <a:extLst>
                    <a:ext uri="{FF2B5EF4-FFF2-40B4-BE49-F238E27FC236}">
                      <a16:creationId xmlns:a16="http://schemas.microsoft.com/office/drawing/2014/main" id="{08C689BE-1837-4241-822E-6637828650C3}"/>
                    </a:ext>
                  </a:extLst>
                </p:cNvPr>
                <p:cNvSpPr txBox="1">
                  <a:spLocks noRot="1" noChangeAspect="1" noMove="1" noResize="1" noEditPoints="1" noAdjustHandles="1" noChangeArrowheads="1" noChangeShapeType="1" noTextEdit="1"/>
                </p:cNvSpPr>
                <p:nvPr/>
              </p:nvSpPr>
              <p:spPr>
                <a:xfrm>
                  <a:off x="7536275" y="4085598"/>
                  <a:ext cx="609077" cy="230832"/>
                </a:xfrm>
                <a:prstGeom prst="rect">
                  <a:avLst/>
                </a:prstGeom>
                <a:blipFill>
                  <a:blip r:embed="rId13"/>
                  <a:stretch>
                    <a:fillRect/>
                  </a:stretch>
                </a:blipFill>
              </p:spPr>
              <p:txBody>
                <a:bodyPr/>
                <a:lstStyle/>
                <a:p>
                  <a:r>
                    <a:rPr lang="en-CH">
                      <a:noFill/>
                    </a:rPr>
                    <a:t> </a:t>
                  </a:r>
                </a:p>
              </p:txBody>
            </p:sp>
          </mc:Fallback>
        </mc:AlternateContent>
        <p:sp>
          <p:nvSpPr>
            <p:cNvPr id="385" name="Rectangle 384">
              <a:extLst>
                <a:ext uri="{FF2B5EF4-FFF2-40B4-BE49-F238E27FC236}">
                  <a16:creationId xmlns:a16="http://schemas.microsoft.com/office/drawing/2014/main" id="{6E7D78D0-DE00-E54B-A9F7-BFF83B6781FC}"/>
                </a:ext>
              </a:extLst>
            </p:cNvPr>
            <p:cNvSpPr/>
            <p:nvPr/>
          </p:nvSpPr>
          <p:spPr>
            <a:xfrm>
              <a:off x="5591438" y="1522415"/>
              <a:ext cx="94827" cy="4538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sp>
          <p:nvSpPr>
            <p:cNvPr id="386" name="Rectangle 385">
              <a:extLst>
                <a:ext uri="{FF2B5EF4-FFF2-40B4-BE49-F238E27FC236}">
                  <a16:creationId xmlns:a16="http://schemas.microsoft.com/office/drawing/2014/main" id="{FD6BAA74-8FC4-1944-BA02-CAC1CBDEC46A}"/>
                </a:ext>
              </a:extLst>
            </p:cNvPr>
            <p:cNvSpPr/>
            <p:nvPr/>
          </p:nvSpPr>
          <p:spPr>
            <a:xfrm>
              <a:off x="6559936" y="1522415"/>
              <a:ext cx="94827" cy="4538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sp>
          <p:nvSpPr>
            <p:cNvPr id="387" name="Rectangle 386">
              <a:extLst>
                <a:ext uri="{FF2B5EF4-FFF2-40B4-BE49-F238E27FC236}">
                  <a16:creationId xmlns:a16="http://schemas.microsoft.com/office/drawing/2014/main" id="{E7F73092-DB15-A84C-960F-5ADE7251D41F}"/>
                </a:ext>
              </a:extLst>
            </p:cNvPr>
            <p:cNvSpPr/>
            <p:nvPr/>
          </p:nvSpPr>
          <p:spPr>
            <a:xfrm>
              <a:off x="6075687" y="1522415"/>
              <a:ext cx="94827" cy="4538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sp>
          <p:nvSpPr>
            <p:cNvPr id="388" name="Rectangle 387">
              <a:extLst>
                <a:ext uri="{FF2B5EF4-FFF2-40B4-BE49-F238E27FC236}">
                  <a16:creationId xmlns:a16="http://schemas.microsoft.com/office/drawing/2014/main" id="{97A33EFB-E593-1945-AF82-478E831DA9B9}"/>
                </a:ext>
              </a:extLst>
            </p:cNvPr>
            <p:cNvSpPr/>
            <p:nvPr/>
          </p:nvSpPr>
          <p:spPr>
            <a:xfrm>
              <a:off x="4223139" y="1522415"/>
              <a:ext cx="94827" cy="4538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cxnSp>
          <p:nvCxnSpPr>
            <p:cNvPr id="389" name="Straight Connector 388">
              <a:extLst>
                <a:ext uri="{FF2B5EF4-FFF2-40B4-BE49-F238E27FC236}">
                  <a16:creationId xmlns:a16="http://schemas.microsoft.com/office/drawing/2014/main" id="{3371B437-09CF-7B4E-BB5B-26E15DEE78E8}"/>
                </a:ext>
              </a:extLst>
            </p:cNvPr>
            <p:cNvCxnSpPr>
              <a:cxnSpLocks/>
            </p:cNvCxnSpPr>
            <p:nvPr/>
          </p:nvCxnSpPr>
          <p:spPr>
            <a:xfrm>
              <a:off x="3449867" y="5760000"/>
              <a:ext cx="3077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0" name="Straight Connector 389">
              <a:extLst>
                <a:ext uri="{FF2B5EF4-FFF2-40B4-BE49-F238E27FC236}">
                  <a16:creationId xmlns:a16="http://schemas.microsoft.com/office/drawing/2014/main" id="{7AEC145F-D4ED-1049-97AC-96B02DF5E0AF}"/>
                </a:ext>
              </a:extLst>
            </p:cNvPr>
            <p:cNvCxnSpPr>
              <a:cxnSpLocks/>
            </p:cNvCxnSpPr>
            <p:nvPr/>
          </p:nvCxnSpPr>
          <p:spPr>
            <a:xfrm>
              <a:off x="3944631" y="5760000"/>
              <a:ext cx="2968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1" name="Straight Connector 390">
              <a:extLst>
                <a:ext uri="{FF2B5EF4-FFF2-40B4-BE49-F238E27FC236}">
                  <a16:creationId xmlns:a16="http://schemas.microsoft.com/office/drawing/2014/main" id="{D11CE6EC-7DDF-C944-A372-054222973571}"/>
                </a:ext>
              </a:extLst>
            </p:cNvPr>
            <p:cNvCxnSpPr>
              <a:cxnSpLocks/>
            </p:cNvCxnSpPr>
            <p:nvPr/>
          </p:nvCxnSpPr>
          <p:spPr>
            <a:xfrm>
              <a:off x="4241507" y="5578904"/>
              <a:ext cx="0" cy="18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2" name="Straight Connector 391">
              <a:extLst>
                <a:ext uri="{FF2B5EF4-FFF2-40B4-BE49-F238E27FC236}">
                  <a16:creationId xmlns:a16="http://schemas.microsoft.com/office/drawing/2014/main" id="{99584F03-6361-0747-BE26-6D1468110837}"/>
                </a:ext>
              </a:extLst>
            </p:cNvPr>
            <p:cNvCxnSpPr>
              <a:cxnSpLocks/>
            </p:cNvCxnSpPr>
            <p:nvPr/>
          </p:nvCxnSpPr>
          <p:spPr>
            <a:xfrm>
              <a:off x="4247956" y="5577166"/>
              <a:ext cx="162234"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3" name="Straight Connector 392">
              <a:extLst>
                <a:ext uri="{FF2B5EF4-FFF2-40B4-BE49-F238E27FC236}">
                  <a16:creationId xmlns:a16="http://schemas.microsoft.com/office/drawing/2014/main" id="{FBF34592-78A1-344F-BFD4-8FB289846C46}"/>
                </a:ext>
              </a:extLst>
            </p:cNvPr>
            <p:cNvCxnSpPr>
              <a:cxnSpLocks/>
            </p:cNvCxnSpPr>
            <p:nvPr/>
          </p:nvCxnSpPr>
          <p:spPr>
            <a:xfrm flipV="1">
              <a:off x="4414630" y="5759339"/>
              <a:ext cx="163795" cy="1322"/>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94" name="Rectangle 393">
              <a:extLst>
                <a:ext uri="{FF2B5EF4-FFF2-40B4-BE49-F238E27FC236}">
                  <a16:creationId xmlns:a16="http://schemas.microsoft.com/office/drawing/2014/main" id="{6D217656-30A5-654B-9917-5754DFAC1ED7}"/>
                </a:ext>
              </a:extLst>
            </p:cNvPr>
            <p:cNvSpPr/>
            <p:nvPr/>
          </p:nvSpPr>
          <p:spPr>
            <a:xfrm>
              <a:off x="6201134" y="3613256"/>
              <a:ext cx="94827" cy="4538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sp>
          <p:nvSpPr>
            <p:cNvPr id="395" name="Rectangle 394">
              <a:extLst>
                <a:ext uri="{FF2B5EF4-FFF2-40B4-BE49-F238E27FC236}">
                  <a16:creationId xmlns:a16="http://schemas.microsoft.com/office/drawing/2014/main" id="{81E0FB85-ABA9-6C45-B583-76EF88F09D80}"/>
                </a:ext>
              </a:extLst>
            </p:cNvPr>
            <p:cNvSpPr/>
            <p:nvPr/>
          </p:nvSpPr>
          <p:spPr>
            <a:xfrm>
              <a:off x="7169632" y="3613256"/>
              <a:ext cx="94827" cy="4538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sp>
          <p:nvSpPr>
            <p:cNvPr id="396" name="Rectangle 395">
              <a:extLst>
                <a:ext uri="{FF2B5EF4-FFF2-40B4-BE49-F238E27FC236}">
                  <a16:creationId xmlns:a16="http://schemas.microsoft.com/office/drawing/2014/main" id="{DDA5DA91-9BEA-B24C-A34E-FD187F68F09F}"/>
                </a:ext>
              </a:extLst>
            </p:cNvPr>
            <p:cNvSpPr/>
            <p:nvPr/>
          </p:nvSpPr>
          <p:spPr>
            <a:xfrm>
              <a:off x="5716885" y="3613256"/>
              <a:ext cx="94827" cy="4538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sp>
          <p:nvSpPr>
            <p:cNvPr id="397" name="Rectangle 396">
              <a:extLst>
                <a:ext uri="{FF2B5EF4-FFF2-40B4-BE49-F238E27FC236}">
                  <a16:creationId xmlns:a16="http://schemas.microsoft.com/office/drawing/2014/main" id="{655ABE52-BEE3-D549-B59F-A23696152FD6}"/>
                </a:ext>
              </a:extLst>
            </p:cNvPr>
            <p:cNvSpPr/>
            <p:nvPr/>
          </p:nvSpPr>
          <p:spPr>
            <a:xfrm>
              <a:off x="6685383" y="3613256"/>
              <a:ext cx="94827" cy="4538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sp>
          <p:nvSpPr>
            <p:cNvPr id="398" name="Rectangle 397">
              <a:extLst>
                <a:ext uri="{FF2B5EF4-FFF2-40B4-BE49-F238E27FC236}">
                  <a16:creationId xmlns:a16="http://schemas.microsoft.com/office/drawing/2014/main" id="{28E23521-C55C-5049-BD0B-DFEC5E1CD5DE}"/>
                </a:ext>
              </a:extLst>
            </p:cNvPr>
            <p:cNvSpPr/>
            <p:nvPr/>
          </p:nvSpPr>
          <p:spPr>
            <a:xfrm>
              <a:off x="7658438" y="3613256"/>
              <a:ext cx="94827" cy="4538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cxnSp>
          <p:nvCxnSpPr>
            <p:cNvPr id="399" name="Straight Connector 398">
              <a:extLst>
                <a:ext uri="{FF2B5EF4-FFF2-40B4-BE49-F238E27FC236}">
                  <a16:creationId xmlns:a16="http://schemas.microsoft.com/office/drawing/2014/main" id="{609CF166-693F-3741-96EF-F89D86C8499C}"/>
                </a:ext>
              </a:extLst>
            </p:cNvPr>
            <p:cNvCxnSpPr>
              <a:cxnSpLocks/>
            </p:cNvCxnSpPr>
            <p:nvPr/>
          </p:nvCxnSpPr>
          <p:spPr>
            <a:xfrm>
              <a:off x="6570499" y="5577166"/>
              <a:ext cx="207314"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00" name="Rectangle 399">
              <a:extLst>
                <a:ext uri="{FF2B5EF4-FFF2-40B4-BE49-F238E27FC236}">
                  <a16:creationId xmlns:a16="http://schemas.microsoft.com/office/drawing/2014/main" id="{F53EE02F-DCBB-9E4D-A8A2-8E8E95B6486E}"/>
                </a:ext>
              </a:extLst>
            </p:cNvPr>
            <p:cNvSpPr/>
            <p:nvPr/>
          </p:nvSpPr>
          <p:spPr>
            <a:xfrm>
              <a:off x="3821787" y="3613256"/>
              <a:ext cx="94827" cy="4538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sp>
          <p:nvSpPr>
            <p:cNvPr id="401" name="Rectangle 400">
              <a:extLst>
                <a:ext uri="{FF2B5EF4-FFF2-40B4-BE49-F238E27FC236}">
                  <a16:creationId xmlns:a16="http://schemas.microsoft.com/office/drawing/2014/main" id="{C17F2E9A-873D-5A4A-A140-63DDAD825013}"/>
                </a:ext>
              </a:extLst>
            </p:cNvPr>
            <p:cNvSpPr/>
            <p:nvPr/>
          </p:nvSpPr>
          <p:spPr>
            <a:xfrm>
              <a:off x="3337538" y="3613256"/>
              <a:ext cx="94827" cy="4538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sp>
          <p:nvSpPr>
            <p:cNvPr id="402" name="Rectangle 401">
              <a:extLst>
                <a:ext uri="{FF2B5EF4-FFF2-40B4-BE49-F238E27FC236}">
                  <a16:creationId xmlns:a16="http://schemas.microsoft.com/office/drawing/2014/main" id="{C4FA1256-EF92-1246-AF07-B436EF4B28E6}"/>
                </a:ext>
              </a:extLst>
            </p:cNvPr>
            <p:cNvSpPr/>
            <p:nvPr/>
          </p:nvSpPr>
          <p:spPr>
            <a:xfrm>
              <a:off x="4306036" y="3613256"/>
              <a:ext cx="94827" cy="4538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cxnSp>
          <p:nvCxnSpPr>
            <p:cNvPr id="403" name="Straight Connector 402">
              <a:extLst>
                <a:ext uri="{FF2B5EF4-FFF2-40B4-BE49-F238E27FC236}">
                  <a16:creationId xmlns:a16="http://schemas.microsoft.com/office/drawing/2014/main" id="{3808BF29-2968-E440-82D0-88723E8FED3D}"/>
                </a:ext>
              </a:extLst>
            </p:cNvPr>
            <p:cNvCxnSpPr>
              <a:cxnSpLocks/>
            </p:cNvCxnSpPr>
            <p:nvPr/>
          </p:nvCxnSpPr>
          <p:spPr>
            <a:xfrm>
              <a:off x="5603553" y="5577166"/>
              <a:ext cx="21363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04" name="Straight Connector 403">
              <a:extLst>
                <a:ext uri="{FF2B5EF4-FFF2-40B4-BE49-F238E27FC236}">
                  <a16:creationId xmlns:a16="http://schemas.microsoft.com/office/drawing/2014/main" id="{C4F1A491-8B40-DB49-8E3F-C150929EF797}"/>
                </a:ext>
              </a:extLst>
            </p:cNvPr>
            <p:cNvCxnSpPr>
              <a:cxnSpLocks/>
            </p:cNvCxnSpPr>
            <p:nvPr/>
          </p:nvCxnSpPr>
          <p:spPr>
            <a:xfrm>
              <a:off x="5604063" y="5578904"/>
              <a:ext cx="0" cy="18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05" name="Straight Connector 404">
              <a:extLst>
                <a:ext uri="{FF2B5EF4-FFF2-40B4-BE49-F238E27FC236}">
                  <a16:creationId xmlns:a16="http://schemas.microsoft.com/office/drawing/2014/main" id="{9C769A7E-BCAC-CB46-A040-45200DE53D8E}"/>
                </a:ext>
              </a:extLst>
            </p:cNvPr>
            <p:cNvCxnSpPr>
              <a:cxnSpLocks/>
            </p:cNvCxnSpPr>
            <p:nvPr/>
          </p:nvCxnSpPr>
          <p:spPr>
            <a:xfrm>
              <a:off x="5817184" y="5578904"/>
              <a:ext cx="0" cy="18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06" name="Straight Connector 405">
              <a:extLst>
                <a:ext uri="{FF2B5EF4-FFF2-40B4-BE49-F238E27FC236}">
                  <a16:creationId xmlns:a16="http://schemas.microsoft.com/office/drawing/2014/main" id="{7D0B9F30-6567-DF47-B6B5-3FE5A3AD5E0C}"/>
                </a:ext>
              </a:extLst>
            </p:cNvPr>
            <p:cNvCxnSpPr>
              <a:cxnSpLocks/>
            </p:cNvCxnSpPr>
            <p:nvPr/>
          </p:nvCxnSpPr>
          <p:spPr>
            <a:xfrm>
              <a:off x="6308116" y="5578904"/>
              <a:ext cx="0" cy="18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07" name="Straight Connector 406">
              <a:extLst>
                <a:ext uri="{FF2B5EF4-FFF2-40B4-BE49-F238E27FC236}">
                  <a16:creationId xmlns:a16="http://schemas.microsoft.com/office/drawing/2014/main" id="{8ECADA22-D28E-0C45-8F1C-0A1A331DE531}"/>
                </a:ext>
              </a:extLst>
            </p:cNvPr>
            <p:cNvCxnSpPr>
              <a:cxnSpLocks/>
            </p:cNvCxnSpPr>
            <p:nvPr/>
          </p:nvCxnSpPr>
          <p:spPr>
            <a:xfrm>
              <a:off x="6091702" y="5573362"/>
              <a:ext cx="0" cy="17890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08" name="Straight Connector 407">
              <a:extLst>
                <a:ext uri="{FF2B5EF4-FFF2-40B4-BE49-F238E27FC236}">
                  <a16:creationId xmlns:a16="http://schemas.microsoft.com/office/drawing/2014/main" id="{834DF7C5-6B04-154C-9B6A-D5E0A2E9C862}"/>
                </a:ext>
              </a:extLst>
            </p:cNvPr>
            <p:cNvCxnSpPr>
              <a:cxnSpLocks/>
            </p:cNvCxnSpPr>
            <p:nvPr/>
          </p:nvCxnSpPr>
          <p:spPr>
            <a:xfrm>
              <a:off x="6098909" y="5577166"/>
              <a:ext cx="197843"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09" name="Straight Connector 408">
              <a:extLst>
                <a:ext uri="{FF2B5EF4-FFF2-40B4-BE49-F238E27FC236}">
                  <a16:creationId xmlns:a16="http://schemas.microsoft.com/office/drawing/2014/main" id="{07691B32-A4C7-F040-958B-6A06F81E87D4}"/>
                </a:ext>
              </a:extLst>
            </p:cNvPr>
            <p:cNvCxnSpPr>
              <a:cxnSpLocks/>
            </p:cNvCxnSpPr>
            <p:nvPr/>
          </p:nvCxnSpPr>
          <p:spPr>
            <a:xfrm flipV="1">
              <a:off x="5811712" y="5759452"/>
              <a:ext cx="279990" cy="109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10" name="Straight Connector 409">
              <a:extLst>
                <a:ext uri="{FF2B5EF4-FFF2-40B4-BE49-F238E27FC236}">
                  <a16:creationId xmlns:a16="http://schemas.microsoft.com/office/drawing/2014/main" id="{07DEB2CF-208F-2040-B727-AA231DC7E46B}"/>
                </a:ext>
              </a:extLst>
            </p:cNvPr>
            <p:cNvCxnSpPr>
              <a:cxnSpLocks/>
            </p:cNvCxnSpPr>
            <p:nvPr/>
          </p:nvCxnSpPr>
          <p:spPr>
            <a:xfrm>
              <a:off x="6310006" y="5760000"/>
              <a:ext cx="24894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11" name="Straight Connector 410">
              <a:extLst>
                <a:ext uri="{FF2B5EF4-FFF2-40B4-BE49-F238E27FC236}">
                  <a16:creationId xmlns:a16="http://schemas.microsoft.com/office/drawing/2014/main" id="{5094449B-58DA-014A-A302-2DF24BFC13DF}"/>
                </a:ext>
              </a:extLst>
            </p:cNvPr>
            <p:cNvCxnSpPr>
              <a:cxnSpLocks/>
            </p:cNvCxnSpPr>
            <p:nvPr/>
          </p:nvCxnSpPr>
          <p:spPr>
            <a:xfrm>
              <a:off x="6572931" y="5577808"/>
              <a:ext cx="0" cy="18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12" name="Straight Connector 411">
              <a:extLst>
                <a:ext uri="{FF2B5EF4-FFF2-40B4-BE49-F238E27FC236}">
                  <a16:creationId xmlns:a16="http://schemas.microsoft.com/office/drawing/2014/main" id="{22CEE45C-6C8B-DC41-B866-74A6010F5AC7}"/>
                </a:ext>
              </a:extLst>
            </p:cNvPr>
            <p:cNvCxnSpPr>
              <a:cxnSpLocks/>
            </p:cNvCxnSpPr>
            <p:nvPr/>
          </p:nvCxnSpPr>
          <p:spPr>
            <a:xfrm>
              <a:off x="5339087" y="5760000"/>
              <a:ext cx="255623"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13" name="Straight Connector 412">
              <a:extLst>
                <a:ext uri="{FF2B5EF4-FFF2-40B4-BE49-F238E27FC236}">
                  <a16:creationId xmlns:a16="http://schemas.microsoft.com/office/drawing/2014/main" id="{B4E153B8-AB42-7E4D-A601-720179212D1F}"/>
                </a:ext>
              </a:extLst>
            </p:cNvPr>
            <p:cNvCxnSpPr>
              <a:cxnSpLocks/>
            </p:cNvCxnSpPr>
            <p:nvPr/>
          </p:nvCxnSpPr>
          <p:spPr>
            <a:xfrm flipH="1">
              <a:off x="7661940" y="3321949"/>
              <a:ext cx="54" cy="1353627"/>
            </a:xfrm>
            <a:prstGeom prst="line">
              <a:avLst/>
            </a:prstGeom>
            <a:ln w="12700">
              <a:solidFill>
                <a:schemeClr val="tx1">
                  <a:lumMod val="50000"/>
                  <a:lumOff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14" name="Straight Connector 413">
              <a:extLst>
                <a:ext uri="{FF2B5EF4-FFF2-40B4-BE49-F238E27FC236}">
                  <a16:creationId xmlns:a16="http://schemas.microsoft.com/office/drawing/2014/main" id="{096C4F4E-445C-5847-9923-CD5EABDFB2CD}"/>
                </a:ext>
              </a:extLst>
            </p:cNvPr>
            <p:cNvCxnSpPr>
              <a:cxnSpLocks/>
            </p:cNvCxnSpPr>
            <p:nvPr/>
          </p:nvCxnSpPr>
          <p:spPr>
            <a:xfrm>
              <a:off x="6552000" y="630001"/>
              <a:ext cx="18000" cy="5760000"/>
            </a:xfrm>
            <a:prstGeom prst="line">
              <a:avLst/>
            </a:prstGeom>
            <a:ln w="12700">
              <a:solidFill>
                <a:schemeClr val="tx1">
                  <a:lumMod val="50000"/>
                  <a:lumOff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15" name="Straight Arrow Connector 414">
              <a:extLst>
                <a:ext uri="{FF2B5EF4-FFF2-40B4-BE49-F238E27FC236}">
                  <a16:creationId xmlns:a16="http://schemas.microsoft.com/office/drawing/2014/main" id="{92C7C752-6773-3F47-BBDB-2DB89348A616}"/>
                </a:ext>
              </a:extLst>
            </p:cNvPr>
            <p:cNvCxnSpPr>
              <a:cxnSpLocks/>
            </p:cNvCxnSpPr>
            <p:nvPr/>
          </p:nvCxnSpPr>
          <p:spPr>
            <a:xfrm flipV="1">
              <a:off x="6555178" y="2967238"/>
              <a:ext cx="3612290" cy="2"/>
            </a:xfrm>
            <a:prstGeom prst="straightConnector1">
              <a:avLst/>
            </a:prstGeom>
            <a:ln w="12700">
              <a:solidFill>
                <a:schemeClr val="tx1">
                  <a:lumMod val="50000"/>
                  <a:lumOff val="50000"/>
                </a:schemeClr>
              </a:solidFill>
              <a:prstDash val="solid"/>
              <a:headEnd type="triangle"/>
              <a:tailEnd type="triangle"/>
            </a:ln>
          </p:spPr>
          <p:style>
            <a:lnRef idx="2">
              <a:schemeClr val="accent1"/>
            </a:lnRef>
            <a:fillRef idx="0">
              <a:schemeClr val="accent1"/>
            </a:fillRef>
            <a:effectRef idx="1">
              <a:schemeClr val="accent1"/>
            </a:effectRef>
            <a:fontRef idx="minor">
              <a:schemeClr val="tx1"/>
            </a:fontRef>
          </p:style>
        </p:cxnSp>
        <p:sp>
          <p:nvSpPr>
            <p:cNvPr id="416" name="TextBox 415">
              <a:extLst>
                <a:ext uri="{FF2B5EF4-FFF2-40B4-BE49-F238E27FC236}">
                  <a16:creationId xmlns:a16="http://schemas.microsoft.com/office/drawing/2014/main" id="{A4CF98A1-A6A2-6C43-BC40-5F0D8C8E15FF}"/>
                </a:ext>
              </a:extLst>
            </p:cNvPr>
            <p:cNvSpPr txBox="1"/>
            <p:nvPr/>
          </p:nvSpPr>
          <p:spPr>
            <a:xfrm>
              <a:off x="6513682" y="2711355"/>
              <a:ext cx="3612290" cy="2358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nsolas" panose="020B0609020204030204" pitchFamily="49" charset="0"/>
                </a:rPr>
                <a:t>Packet Arrival GAP</a:t>
              </a:r>
            </a:p>
          </p:txBody>
        </p:sp>
        <p:sp>
          <p:nvSpPr>
            <p:cNvPr id="417" name="Rectangle 416">
              <a:extLst>
                <a:ext uri="{FF2B5EF4-FFF2-40B4-BE49-F238E27FC236}">
                  <a16:creationId xmlns:a16="http://schemas.microsoft.com/office/drawing/2014/main" id="{60342220-A3F1-294E-ABCE-E30551C8D3C5}"/>
                </a:ext>
              </a:extLst>
            </p:cNvPr>
            <p:cNvSpPr/>
            <p:nvPr/>
          </p:nvSpPr>
          <p:spPr>
            <a:xfrm>
              <a:off x="10651824" y="1522415"/>
              <a:ext cx="94827" cy="4538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sp>
          <p:nvSpPr>
            <p:cNvPr id="418" name="Rectangle 417">
              <a:extLst>
                <a:ext uri="{FF2B5EF4-FFF2-40B4-BE49-F238E27FC236}">
                  <a16:creationId xmlns:a16="http://schemas.microsoft.com/office/drawing/2014/main" id="{03BF6F7B-8099-474A-8EC1-9EB8F913E0CD}"/>
                </a:ext>
              </a:extLst>
            </p:cNvPr>
            <p:cNvSpPr/>
            <p:nvPr/>
          </p:nvSpPr>
          <p:spPr>
            <a:xfrm>
              <a:off x="10167575" y="1522415"/>
              <a:ext cx="94827" cy="4538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sp>
          <p:nvSpPr>
            <p:cNvPr id="419" name="Rectangle 418">
              <a:extLst>
                <a:ext uri="{FF2B5EF4-FFF2-40B4-BE49-F238E27FC236}">
                  <a16:creationId xmlns:a16="http://schemas.microsoft.com/office/drawing/2014/main" id="{D74E8692-B5D2-F344-AE59-90DDBF489F20}"/>
                </a:ext>
              </a:extLst>
            </p:cNvPr>
            <p:cNvSpPr/>
            <p:nvPr/>
          </p:nvSpPr>
          <p:spPr>
            <a:xfrm>
              <a:off x="11136073" y="1522415"/>
              <a:ext cx="94827" cy="4538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mc:AlternateContent xmlns:mc="http://schemas.openxmlformats.org/markup-compatibility/2006" xmlns:a14="http://schemas.microsoft.com/office/drawing/2010/main">
          <mc:Choice Requires="a14">
            <p:sp>
              <p:nvSpPr>
                <p:cNvPr id="420" name="TextBox 419">
                  <a:extLst>
                    <a:ext uri="{FF2B5EF4-FFF2-40B4-BE49-F238E27FC236}">
                      <a16:creationId xmlns:a16="http://schemas.microsoft.com/office/drawing/2014/main" id="{65CD24FC-60B9-F44E-A88A-96FEFC18CE3E}"/>
                    </a:ext>
                  </a:extLst>
                </p:cNvPr>
                <p:cNvSpPr txBox="1"/>
                <p:nvPr/>
              </p:nvSpPr>
              <p:spPr>
                <a:xfrm>
                  <a:off x="10100524" y="1990599"/>
                  <a:ext cx="507062" cy="2358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9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m:rPr>
                                <m:sty m:val="p"/>
                              </m:rPr>
                              <a:rPr kumimoji="0" lang="en-US"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TP</m:t>
                            </m:r>
                            <m:r>
                              <a:rPr kumimoji="0" lang="de-CH" sz="9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𝐴</m:t>
                            </m:r>
                          </m:e>
                          <m:sub>
                            <m:r>
                              <a:rPr kumimoji="0" lang="en-US"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0</m:t>
                            </m:r>
                          </m:sub>
                        </m:sSub>
                      </m:oMath>
                    </m:oMathPara>
                  </a14:m>
                  <a:endParaRPr kumimoji="0" lang="en-US" sz="9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420" name="TextBox 419">
                  <a:extLst>
                    <a:ext uri="{FF2B5EF4-FFF2-40B4-BE49-F238E27FC236}">
                      <a16:creationId xmlns:a16="http://schemas.microsoft.com/office/drawing/2014/main" id="{65CD24FC-60B9-F44E-A88A-96FEFC18CE3E}"/>
                    </a:ext>
                  </a:extLst>
                </p:cNvPr>
                <p:cNvSpPr txBox="1">
                  <a:spLocks noRot="1" noChangeAspect="1" noMove="1" noResize="1" noEditPoints="1" noAdjustHandles="1" noChangeArrowheads="1" noChangeShapeType="1" noTextEdit="1"/>
                </p:cNvSpPr>
                <p:nvPr/>
              </p:nvSpPr>
              <p:spPr>
                <a:xfrm>
                  <a:off x="10100524" y="1990599"/>
                  <a:ext cx="507062" cy="235898"/>
                </a:xfrm>
                <a:prstGeom prst="rect">
                  <a:avLst/>
                </a:prstGeom>
                <a:blipFill>
                  <a:blip r:embed="rId14"/>
                  <a:stretch>
                    <a:fillRect/>
                  </a:stretch>
                </a:blipFill>
              </p:spPr>
              <p:txBody>
                <a:bodyPr/>
                <a:lstStyle/>
                <a:p>
                  <a:r>
                    <a:rPr lang="en-CH">
                      <a:noFill/>
                    </a:rPr>
                    <a:t> </a:t>
                  </a:r>
                </a:p>
              </p:txBody>
            </p:sp>
          </mc:Fallback>
        </mc:AlternateContent>
        <p:sp>
          <p:nvSpPr>
            <p:cNvPr id="421" name="Rectangle 420">
              <a:extLst>
                <a:ext uri="{FF2B5EF4-FFF2-40B4-BE49-F238E27FC236}">
                  <a16:creationId xmlns:a16="http://schemas.microsoft.com/office/drawing/2014/main" id="{F2ACD472-9071-4145-9049-B67A09BB3327}"/>
                </a:ext>
              </a:extLst>
            </p:cNvPr>
            <p:cNvSpPr/>
            <p:nvPr/>
          </p:nvSpPr>
          <p:spPr>
            <a:xfrm>
              <a:off x="10090105" y="1309282"/>
              <a:ext cx="4558374" cy="905263"/>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mc:AlternateContent xmlns:mc="http://schemas.openxmlformats.org/markup-compatibility/2006" xmlns:a14="http://schemas.microsoft.com/office/drawing/2010/main">
          <mc:Choice Requires="a14">
            <p:sp>
              <p:nvSpPr>
                <p:cNvPr id="422" name="TextBox 421">
                  <a:extLst>
                    <a:ext uri="{FF2B5EF4-FFF2-40B4-BE49-F238E27FC236}">
                      <a16:creationId xmlns:a16="http://schemas.microsoft.com/office/drawing/2014/main" id="{12140C8B-6457-0742-B9B1-FFEC1445809E}"/>
                    </a:ext>
                  </a:extLst>
                </p:cNvPr>
                <p:cNvSpPr txBox="1"/>
                <p:nvPr/>
              </p:nvSpPr>
              <p:spPr>
                <a:xfrm>
                  <a:off x="11164430" y="4083283"/>
                  <a:ext cx="506613" cy="2358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9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m:rPr>
                                <m:sty m:val="p"/>
                              </m:rPr>
                              <a:rPr kumimoji="0" lang="en-US"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TP</m:t>
                            </m:r>
                            <m:r>
                              <a:rPr kumimoji="0" lang="en-US" sz="9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𝑅</m:t>
                            </m:r>
                          </m:e>
                          <m:sub>
                            <m:r>
                              <a:rPr kumimoji="0" lang="en-US" sz="9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0</m:t>
                            </m:r>
                          </m:sub>
                        </m:sSub>
                      </m:oMath>
                    </m:oMathPara>
                  </a14:m>
                  <a:endParaRPr kumimoji="0" lang="en-US" sz="9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422" name="TextBox 421">
                  <a:extLst>
                    <a:ext uri="{FF2B5EF4-FFF2-40B4-BE49-F238E27FC236}">
                      <a16:creationId xmlns:a16="http://schemas.microsoft.com/office/drawing/2014/main" id="{12140C8B-6457-0742-B9B1-FFEC1445809E}"/>
                    </a:ext>
                  </a:extLst>
                </p:cNvPr>
                <p:cNvSpPr txBox="1">
                  <a:spLocks noRot="1" noChangeAspect="1" noMove="1" noResize="1" noEditPoints="1" noAdjustHandles="1" noChangeArrowheads="1" noChangeShapeType="1" noTextEdit="1"/>
                </p:cNvSpPr>
                <p:nvPr/>
              </p:nvSpPr>
              <p:spPr>
                <a:xfrm>
                  <a:off x="11164430" y="4083283"/>
                  <a:ext cx="506613" cy="235898"/>
                </a:xfrm>
                <a:prstGeom prst="rect">
                  <a:avLst/>
                </a:prstGeom>
                <a:blipFill>
                  <a:blip r:embed="rId15"/>
                  <a:stretch>
                    <a:fillRect/>
                  </a:stretch>
                </a:blipFill>
              </p:spPr>
              <p:txBody>
                <a:bodyPr/>
                <a:lstStyle/>
                <a:p>
                  <a:r>
                    <a:rPr lang="en-CH">
                      <a:noFill/>
                    </a:rPr>
                    <a:t> </a:t>
                  </a:r>
                </a:p>
              </p:txBody>
            </p:sp>
          </mc:Fallback>
        </mc:AlternateContent>
        <p:sp>
          <p:nvSpPr>
            <p:cNvPr id="423" name="Rectangle 422">
              <a:extLst>
                <a:ext uri="{FF2B5EF4-FFF2-40B4-BE49-F238E27FC236}">
                  <a16:creationId xmlns:a16="http://schemas.microsoft.com/office/drawing/2014/main" id="{EB44205E-F3F4-184E-9970-7CCC47D3E04A}"/>
                </a:ext>
              </a:extLst>
            </p:cNvPr>
            <p:cNvSpPr/>
            <p:nvPr/>
          </p:nvSpPr>
          <p:spPr>
            <a:xfrm>
              <a:off x="11223663" y="3610941"/>
              <a:ext cx="94827" cy="4538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endParaRPr>
            </a:p>
          </p:txBody>
        </p:sp>
        <p:cxnSp>
          <p:nvCxnSpPr>
            <p:cNvPr id="424" name="Straight Connector 423">
              <a:extLst>
                <a:ext uri="{FF2B5EF4-FFF2-40B4-BE49-F238E27FC236}">
                  <a16:creationId xmlns:a16="http://schemas.microsoft.com/office/drawing/2014/main" id="{0DC21249-D3DA-D34A-9E63-948256244B2A}"/>
                </a:ext>
              </a:extLst>
            </p:cNvPr>
            <p:cNvCxnSpPr>
              <a:cxnSpLocks/>
            </p:cNvCxnSpPr>
            <p:nvPr/>
          </p:nvCxnSpPr>
          <p:spPr>
            <a:xfrm>
              <a:off x="9384601" y="6120000"/>
              <a:ext cx="777217"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25" name="Straight Connector 424">
              <a:extLst>
                <a:ext uri="{FF2B5EF4-FFF2-40B4-BE49-F238E27FC236}">
                  <a16:creationId xmlns:a16="http://schemas.microsoft.com/office/drawing/2014/main" id="{1772EC62-84E1-0945-B5D2-82B8A33177AA}"/>
                </a:ext>
              </a:extLst>
            </p:cNvPr>
            <p:cNvCxnSpPr>
              <a:cxnSpLocks/>
            </p:cNvCxnSpPr>
            <p:nvPr/>
          </p:nvCxnSpPr>
          <p:spPr>
            <a:xfrm>
              <a:off x="10160487" y="5940000"/>
              <a:ext cx="522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26" name="Straight Connector 425">
              <a:extLst>
                <a:ext uri="{FF2B5EF4-FFF2-40B4-BE49-F238E27FC236}">
                  <a16:creationId xmlns:a16="http://schemas.microsoft.com/office/drawing/2014/main" id="{6230322F-603E-CD40-ADA7-072B6E29DEFC}"/>
                </a:ext>
              </a:extLst>
            </p:cNvPr>
            <p:cNvCxnSpPr>
              <a:cxnSpLocks/>
            </p:cNvCxnSpPr>
            <p:nvPr/>
          </p:nvCxnSpPr>
          <p:spPr>
            <a:xfrm>
              <a:off x="11116468" y="5580000"/>
              <a:ext cx="21363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27" name="Straight Connector 426">
              <a:extLst>
                <a:ext uri="{FF2B5EF4-FFF2-40B4-BE49-F238E27FC236}">
                  <a16:creationId xmlns:a16="http://schemas.microsoft.com/office/drawing/2014/main" id="{C21BAFCB-4CAC-BF4A-BEA1-1A4CC12DDCFC}"/>
                </a:ext>
              </a:extLst>
            </p:cNvPr>
            <p:cNvCxnSpPr>
              <a:cxnSpLocks/>
            </p:cNvCxnSpPr>
            <p:nvPr/>
          </p:nvCxnSpPr>
          <p:spPr>
            <a:xfrm>
              <a:off x="10690154" y="5760000"/>
              <a:ext cx="43944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28" name="Straight Connector 427">
              <a:extLst>
                <a:ext uri="{FF2B5EF4-FFF2-40B4-BE49-F238E27FC236}">
                  <a16:creationId xmlns:a16="http://schemas.microsoft.com/office/drawing/2014/main" id="{B743C89C-8442-1842-95E1-751E58CE5413}"/>
                </a:ext>
              </a:extLst>
            </p:cNvPr>
            <p:cNvCxnSpPr>
              <a:cxnSpLocks/>
            </p:cNvCxnSpPr>
            <p:nvPr/>
          </p:nvCxnSpPr>
          <p:spPr>
            <a:xfrm>
              <a:off x="10161818" y="5940000"/>
              <a:ext cx="0" cy="18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29" name="Straight Connector 428">
              <a:extLst>
                <a:ext uri="{FF2B5EF4-FFF2-40B4-BE49-F238E27FC236}">
                  <a16:creationId xmlns:a16="http://schemas.microsoft.com/office/drawing/2014/main" id="{06EB6D77-3689-3741-A1B6-03E85463F515}"/>
                </a:ext>
              </a:extLst>
            </p:cNvPr>
            <p:cNvCxnSpPr>
              <a:cxnSpLocks/>
            </p:cNvCxnSpPr>
            <p:nvPr/>
          </p:nvCxnSpPr>
          <p:spPr>
            <a:xfrm>
              <a:off x="10690154" y="5760000"/>
              <a:ext cx="0" cy="18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30" name="Straight Connector 429">
              <a:extLst>
                <a:ext uri="{FF2B5EF4-FFF2-40B4-BE49-F238E27FC236}">
                  <a16:creationId xmlns:a16="http://schemas.microsoft.com/office/drawing/2014/main" id="{FCCF5B7D-5750-CC43-AF3F-ACEFA038BDBB}"/>
                </a:ext>
              </a:extLst>
            </p:cNvPr>
            <p:cNvCxnSpPr>
              <a:cxnSpLocks/>
            </p:cNvCxnSpPr>
            <p:nvPr/>
          </p:nvCxnSpPr>
          <p:spPr>
            <a:xfrm>
              <a:off x="11122520" y="5580000"/>
              <a:ext cx="0" cy="18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31" name="Straight Connector 430">
              <a:extLst>
                <a:ext uri="{FF2B5EF4-FFF2-40B4-BE49-F238E27FC236}">
                  <a16:creationId xmlns:a16="http://schemas.microsoft.com/office/drawing/2014/main" id="{22847545-7ECE-414F-B63A-0F5178CFF54C}"/>
                </a:ext>
              </a:extLst>
            </p:cNvPr>
            <p:cNvCxnSpPr>
              <a:cxnSpLocks/>
            </p:cNvCxnSpPr>
            <p:nvPr/>
          </p:nvCxnSpPr>
          <p:spPr>
            <a:xfrm>
              <a:off x="11330099" y="5580000"/>
              <a:ext cx="0" cy="18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32" name="Straight Connector 431">
              <a:extLst>
                <a:ext uri="{FF2B5EF4-FFF2-40B4-BE49-F238E27FC236}">
                  <a16:creationId xmlns:a16="http://schemas.microsoft.com/office/drawing/2014/main" id="{DCF258B9-9465-0F4F-8619-E9F0CE856973}"/>
                </a:ext>
              </a:extLst>
            </p:cNvPr>
            <p:cNvCxnSpPr>
              <a:cxnSpLocks/>
            </p:cNvCxnSpPr>
            <p:nvPr/>
          </p:nvCxnSpPr>
          <p:spPr>
            <a:xfrm>
              <a:off x="11330099" y="5760000"/>
              <a:ext cx="3077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33" name="Straight Arrow Connector 432">
              <a:extLst>
                <a:ext uri="{FF2B5EF4-FFF2-40B4-BE49-F238E27FC236}">
                  <a16:creationId xmlns:a16="http://schemas.microsoft.com/office/drawing/2014/main" id="{13DF809B-D3F5-8442-9EFA-CDE44C0B34F4}"/>
                </a:ext>
              </a:extLst>
            </p:cNvPr>
            <p:cNvCxnSpPr>
              <a:cxnSpLocks/>
            </p:cNvCxnSpPr>
            <p:nvPr/>
          </p:nvCxnSpPr>
          <p:spPr>
            <a:xfrm>
              <a:off x="3344632" y="6365346"/>
              <a:ext cx="3225368" cy="0"/>
            </a:xfrm>
            <a:prstGeom prst="straightConnector1">
              <a:avLst/>
            </a:prstGeom>
            <a:ln w="12700">
              <a:solidFill>
                <a:schemeClr val="tx1">
                  <a:lumMod val="50000"/>
                  <a:lumOff val="50000"/>
                </a:schemeClr>
              </a:solidFill>
              <a:prstDash val="solid"/>
              <a:headEnd type="triangle"/>
              <a:tailEnd type="triangle"/>
            </a:ln>
          </p:spPr>
          <p:style>
            <a:lnRef idx="2">
              <a:schemeClr val="accent1"/>
            </a:lnRef>
            <a:fillRef idx="0">
              <a:schemeClr val="accent1"/>
            </a:fillRef>
            <a:effectRef idx="1">
              <a:schemeClr val="accent1"/>
            </a:effectRef>
            <a:fontRef idx="minor">
              <a:schemeClr val="tx1"/>
            </a:fontRef>
          </p:style>
        </p:cxnSp>
        <p:sp>
          <p:nvSpPr>
            <p:cNvPr id="434" name="TextBox 433">
              <a:extLst>
                <a:ext uri="{FF2B5EF4-FFF2-40B4-BE49-F238E27FC236}">
                  <a16:creationId xmlns:a16="http://schemas.microsoft.com/office/drawing/2014/main" id="{32109902-27E1-B44B-BE65-3813021D05E2}"/>
                </a:ext>
              </a:extLst>
            </p:cNvPr>
            <p:cNvSpPr txBox="1"/>
            <p:nvPr/>
          </p:nvSpPr>
          <p:spPr>
            <a:xfrm>
              <a:off x="3344631" y="6136332"/>
              <a:ext cx="298681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nsolas" panose="020B0609020204030204" pitchFamily="49" charset="0"/>
                </a:rPr>
                <a:t>Steady State Window</a:t>
              </a:r>
            </a:p>
          </p:txBody>
        </p:sp>
        <p:cxnSp>
          <p:nvCxnSpPr>
            <p:cNvPr id="435" name="Straight Arrow Connector 434">
              <a:extLst>
                <a:ext uri="{FF2B5EF4-FFF2-40B4-BE49-F238E27FC236}">
                  <a16:creationId xmlns:a16="http://schemas.microsoft.com/office/drawing/2014/main" id="{C4228176-FEFD-6748-AF01-CCB7F885677A}"/>
                </a:ext>
              </a:extLst>
            </p:cNvPr>
            <p:cNvCxnSpPr>
              <a:cxnSpLocks/>
            </p:cNvCxnSpPr>
            <p:nvPr/>
          </p:nvCxnSpPr>
          <p:spPr>
            <a:xfrm>
              <a:off x="1624108" y="6601889"/>
              <a:ext cx="7954427" cy="0"/>
            </a:xfrm>
            <a:prstGeom prst="straightConnector1">
              <a:avLst/>
            </a:prstGeom>
            <a:ln w="12700">
              <a:solidFill>
                <a:schemeClr val="tx1">
                  <a:lumMod val="50000"/>
                  <a:lumOff val="50000"/>
                </a:schemeClr>
              </a:solidFill>
              <a:prstDash val="solid"/>
              <a:headEnd type="triangle"/>
              <a:tailEnd type="triangle"/>
            </a:ln>
          </p:spPr>
          <p:style>
            <a:lnRef idx="2">
              <a:schemeClr val="accent1"/>
            </a:lnRef>
            <a:fillRef idx="0">
              <a:schemeClr val="accent1"/>
            </a:fillRef>
            <a:effectRef idx="1">
              <a:schemeClr val="accent1"/>
            </a:effectRef>
            <a:fontRef idx="minor">
              <a:schemeClr val="tx1"/>
            </a:fontRef>
          </p:style>
        </p:cxnSp>
        <p:sp>
          <p:nvSpPr>
            <p:cNvPr id="436" name="TextBox 435">
              <a:extLst>
                <a:ext uri="{FF2B5EF4-FFF2-40B4-BE49-F238E27FC236}">
                  <a16:creationId xmlns:a16="http://schemas.microsoft.com/office/drawing/2014/main" id="{8EF26216-7F36-104A-ABFB-F3EFA5BC91D1}"/>
                </a:ext>
              </a:extLst>
            </p:cNvPr>
            <p:cNvSpPr txBox="1"/>
            <p:nvPr/>
          </p:nvSpPr>
          <p:spPr>
            <a:xfrm>
              <a:off x="1625003" y="6378385"/>
              <a:ext cx="7630525"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nsolas" panose="020B0609020204030204" pitchFamily="49" charset="0"/>
                </a:rPr>
                <a:t>Full Window</a:t>
              </a:r>
            </a:p>
          </p:txBody>
        </p:sp>
        <p:cxnSp>
          <p:nvCxnSpPr>
            <p:cNvPr id="437" name="Straight Arrow Connector 436">
              <a:extLst>
                <a:ext uri="{FF2B5EF4-FFF2-40B4-BE49-F238E27FC236}">
                  <a16:creationId xmlns:a16="http://schemas.microsoft.com/office/drawing/2014/main" id="{B79ADB90-52C5-2D43-8138-F023F5363034}"/>
                </a:ext>
              </a:extLst>
            </p:cNvPr>
            <p:cNvCxnSpPr>
              <a:cxnSpLocks/>
            </p:cNvCxnSpPr>
            <p:nvPr/>
          </p:nvCxnSpPr>
          <p:spPr>
            <a:xfrm flipV="1">
              <a:off x="7608217" y="5006621"/>
              <a:ext cx="3612290" cy="2"/>
            </a:xfrm>
            <a:prstGeom prst="straightConnector1">
              <a:avLst/>
            </a:prstGeom>
            <a:ln w="12700">
              <a:solidFill>
                <a:schemeClr val="tx1">
                  <a:lumMod val="50000"/>
                  <a:lumOff val="50000"/>
                </a:schemeClr>
              </a:solidFill>
              <a:prstDash val="solid"/>
              <a:headEnd type="triangle"/>
              <a:tailEnd type="triangle"/>
            </a:ln>
          </p:spPr>
          <p:style>
            <a:lnRef idx="2">
              <a:schemeClr val="accent1"/>
            </a:lnRef>
            <a:fillRef idx="0">
              <a:schemeClr val="accent1"/>
            </a:fillRef>
            <a:effectRef idx="1">
              <a:schemeClr val="accent1"/>
            </a:effectRef>
            <a:fontRef idx="minor">
              <a:schemeClr val="tx1"/>
            </a:fontRef>
          </p:style>
        </p:cxnSp>
        <p:sp>
          <p:nvSpPr>
            <p:cNvPr id="438" name="TextBox 437">
              <a:extLst>
                <a:ext uri="{FF2B5EF4-FFF2-40B4-BE49-F238E27FC236}">
                  <a16:creationId xmlns:a16="http://schemas.microsoft.com/office/drawing/2014/main" id="{8E7B6425-DD1D-B14C-ADBD-C5459FD52493}"/>
                </a:ext>
              </a:extLst>
            </p:cNvPr>
            <p:cNvSpPr txBox="1"/>
            <p:nvPr/>
          </p:nvSpPr>
          <p:spPr>
            <a:xfrm>
              <a:off x="7683559" y="4743368"/>
              <a:ext cx="3469115"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nsolas" panose="020B0609020204030204" pitchFamily="49" charset="0"/>
                </a:rPr>
                <a:t>Read GAP = TVD – TPRn-1( CF-1)</a:t>
              </a:r>
            </a:p>
          </p:txBody>
        </p:sp>
      </p:grpSp>
      <p:sp>
        <p:nvSpPr>
          <p:cNvPr id="442" name="Oval 441">
            <a:extLst>
              <a:ext uri="{FF2B5EF4-FFF2-40B4-BE49-F238E27FC236}">
                <a16:creationId xmlns:a16="http://schemas.microsoft.com/office/drawing/2014/main" id="{1D6CA03A-9F57-4B4F-B08F-B41C62562725}"/>
              </a:ext>
            </a:extLst>
          </p:cNvPr>
          <p:cNvSpPr/>
          <p:nvPr/>
        </p:nvSpPr>
        <p:spPr>
          <a:xfrm>
            <a:off x="1988751" y="2675286"/>
            <a:ext cx="1323872" cy="602591"/>
          </a:xfrm>
          <a:custGeom>
            <a:avLst/>
            <a:gdLst>
              <a:gd name="connsiteX0" fmla="*/ 0 w 1323872"/>
              <a:gd name="connsiteY0" fmla="*/ 301296 h 602591"/>
              <a:gd name="connsiteX1" fmla="*/ 661936 w 1323872"/>
              <a:gd name="connsiteY1" fmla="*/ 0 h 602591"/>
              <a:gd name="connsiteX2" fmla="*/ 1323872 w 1323872"/>
              <a:gd name="connsiteY2" fmla="*/ 301296 h 602591"/>
              <a:gd name="connsiteX3" fmla="*/ 661936 w 1323872"/>
              <a:gd name="connsiteY3" fmla="*/ 602592 h 602591"/>
              <a:gd name="connsiteX4" fmla="*/ 0 w 1323872"/>
              <a:gd name="connsiteY4" fmla="*/ 301296 h 602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3872" h="602591" extrusionOk="0">
                <a:moveTo>
                  <a:pt x="0" y="301296"/>
                </a:moveTo>
                <a:cubicBezTo>
                  <a:pt x="-73491" y="89564"/>
                  <a:pt x="241259" y="20680"/>
                  <a:pt x="661936" y="0"/>
                </a:cubicBezTo>
                <a:cubicBezTo>
                  <a:pt x="1055146" y="5817"/>
                  <a:pt x="1306763" y="135439"/>
                  <a:pt x="1323872" y="301296"/>
                </a:cubicBezTo>
                <a:cubicBezTo>
                  <a:pt x="1272153" y="518203"/>
                  <a:pt x="1012659" y="684693"/>
                  <a:pt x="661936" y="602592"/>
                </a:cubicBezTo>
                <a:cubicBezTo>
                  <a:pt x="269794" y="588058"/>
                  <a:pt x="43797" y="488623"/>
                  <a:pt x="0" y="301296"/>
                </a:cubicBezTo>
                <a:close/>
              </a:path>
            </a:pathLst>
          </a:custGeom>
          <a:noFill/>
          <a:ln>
            <a:solidFill>
              <a:srgbClr val="C00000"/>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Line Callout 2 153">
            <a:extLst>
              <a:ext uri="{FF2B5EF4-FFF2-40B4-BE49-F238E27FC236}">
                <a16:creationId xmlns:a16="http://schemas.microsoft.com/office/drawing/2014/main" id="{57B1AF26-F76A-5A4C-BD9D-8B130BB6B248}"/>
              </a:ext>
            </a:extLst>
          </p:cNvPr>
          <p:cNvSpPr/>
          <p:nvPr/>
        </p:nvSpPr>
        <p:spPr>
          <a:xfrm>
            <a:off x="5531373" y="4887607"/>
            <a:ext cx="4348607" cy="922178"/>
          </a:xfrm>
          <a:prstGeom prst="borderCallout2">
            <a:avLst>
              <a:gd name="adj1" fmla="val 18750"/>
              <a:gd name="adj2" fmla="val -8333"/>
              <a:gd name="adj3" fmla="val 18750"/>
              <a:gd name="adj4" fmla="val -16667"/>
              <a:gd name="adj5" fmla="val -168031"/>
              <a:gd name="adj6" fmla="val -56235"/>
            </a:avLst>
          </a:prstGeom>
          <a:solidFill>
            <a:schemeClr val="bg1">
              <a:alpha val="85000"/>
            </a:schemeClr>
          </a:solidFill>
          <a:ln>
            <a:solidFill>
              <a:schemeClr val="accent1">
                <a:shade val="95000"/>
                <a:satMod val="105000"/>
              </a:schemeClr>
            </a:solidFill>
            <a:prstDash val="sysDot"/>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6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Buffer Model Prefill, Buffer Margin, Buffer Target (express in packets?), Presentation Time Headroom</a:t>
            </a:r>
          </a:p>
        </p:txBody>
      </p:sp>
      <p:sp>
        <p:nvSpPr>
          <p:cNvPr id="3" name="Rectangle 2">
            <a:extLst>
              <a:ext uri="{FF2B5EF4-FFF2-40B4-BE49-F238E27FC236}">
                <a16:creationId xmlns:a16="http://schemas.microsoft.com/office/drawing/2014/main" id="{53FF5DDB-2EC2-D84B-8D30-09C129D5C12D}"/>
              </a:ext>
            </a:extLst>
          </p:cNvPr>
          <p:cNvSpPr/>
          <p:nvPr/>
        </p:nvSpPr>
        <p:spPr>
          <a:xfrm>
            <a:off x="4214353" y="360000"/>
            <a:ext cx="3761999" cy="360000"/>
          </a:xfrm>
          <a:prstGeom prst="rect">
            <a:avLst/>
          </a:prstGeom>
          <a:solidFill>
            <a:schemeClr val="bg1">
              <a:alpha val="85000"/>
            </a:schemeClr>
          </a:solidFill>
          <a:ln>
            <a:solidFill>
              <a:schemeClr val="accent1">
                <a:shade val="95000"/>
                <a:satMod val="105000"/>
              </a:schemeClr>
            </a:solidFill>
            <a:prstDash val="sysDot"/>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Margin = (N * T</a:t>
            </a:r>
            <a:r>
              <a:rPr kumimoji="0" lang="en-CH" sz="1600" b="0" i="0" u="none" strike="noStrike" kern="1200" cap="none" spc="0" normalizeH="0" baseline="-25000" noProof="0" dirty="0">
                <a:ln>
                  <a:noFill/>
                </a:ln>
                <a:solidFill>
                  <a:prstClr val="black"/>
                </a:solidFill>
                <a:effectLst/>
                <a:uLnTx/>
                <a:uFillTx/>
                <a:latin typeface="Avenir" panose="02000503020000020003" pitchFamily="2" charset="0"/>
                <a:ea typeface="+mn-ea"/>
                <a:cs typeface="+mn-cs"/>
              </a:rPr>
              <a:t>FRAME </a:t>
            </a:r>
            <a:r>
              <a:rPr kumimoji="0" lang="en-CH" sz="16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 TR</a:t>
            </a:r>
            <a:r>
              <a:rPr kumimoji="0" lang="en-CH" sz="1600" b="0" i="0" u="none" strike="noStrike" kern="1200" cap="none" spc="0" normalizeH="0" baseline="-25000" noProof="0" dirty="0">
                <a:ln>
                  <a:noFill/>
                </a:ln>
                <a:solidFill>
                  <a:prstClr val="black"/>
                </a:solidFill>
                <a:effectLst/>
                <a:uLnTx/>
                <a:uFillTx/>
                <a:latin typeface="Avenir" panose="02000503020000020003" pitchFamily="2" charset="0"/>
                <a:ea typeface="+mn-ea"/>
                <a:cs typeface="+mn-cs"/>
              </a:rPr>
              <a:t>OFFSET</a:t>
            </a:r>
            <a:r>
              <a:rPr kumimoji="0" lang="en-CH" sz="16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 – TP</a:t>
            </a:r>
            <a:r>
              <a:rPr kumimoji="0" lang="en-CH" sz="1600" b="0" i="1" u="none" strike="noStrike" kern="1200" cap="none" spc="0" normalizeH="0" baseline="0" noProof="0" dirty="0">
                <a:ln>
                  <a:noFill/>
                </a:ln>
                <a:solidFill>
                  <a:prstClr val="black"/>
                </a:solidFill>
                <a:effectLst/>
                <a:uLnTx/>
                <a:uFillTx/>
                <a:latin typeface="Avenir" panose="02000503020000020003" pitchFamily="2" charset="0"/>
                <a:ea typeface="+mn-ea"/>
                <a:cs typeface="+mn-cs"/>
              </a:rPr>
              <a:t>A</a:t>
            </a:r>
            <a:r>
              <a:rPr kumimoji="0" lang="en-CH" sz="1600" b="0" i="0" u="none" strike="noStrike" kern="1200" cap="none" spc="0" normalizeH="0" baseline="-25000" noProof="0" dirty="0">
                <a:ln>
                  <a:noFill/>
                </a:ln>
                <a:solidFill>
                  <a:prstClr val="black"/>
                </a:solidFill>
                <a:effectLst/>
                <a:uLnTx/>
                <a:uFillTx/>
                <a:latin typeface="Avenir" panose="02000503020000020003" pitchFamily="2" charset="0"/>
                <a:ea typeface="+mn-ea"/>
                <a:cs typeface="+mn-cs"/>
              </a:rPr>
              <a:t>0</a:t>
            </a:r>
          </a:p>
        </p:txBody>
      </p:sp>
      <p:sp>
        <p:nvSpPr>
          <p:cNvPr id="4" name="TextBox 3">
            <a:extLst>
              <a:ext uri="{FF2B5EF4-FFF2-40B4-BE49-F238E27FC236}">
                <a16:creationId xmlns:a16="http://schemas.microsoft.com/office/drawing/2014/main" id="{A63FD476-A5AD-8D21-66A7-E023A758F276}"/>
              </a:ext>
            </a:extLst>
          </p:cNvPr>
          <p:cNvSpPr txBox="1"/>
          <p:nvPr/>
        </p:nvSpPr>
        <p:spPr>
          <a:xfrm>
            <a:off x="6613742" y="5141348"/>
            <a:ext cx="5578258" cy="401200"/>
          </a:xfrm>
          <a:prstGeom prst="rect">
            <a:avLst/>
          </a:prstGeom>
          <a:solidFill>
            <a:schemeClr val="tx1">
              <a:alpha val="20000"/>
            </a:schemeClr>
          </a:solidFill>
        </p:spPr>
        <p:txBody>
          <a:bodyPr wrap="square" tIns="46800" rIns="720000" rtlCol="0" anchor="ctr">
            <a:spAutoFit/>
          </a:bodyPr>
          <a:lstStyle/>
          <a:p>
            <a:pPr algn="r"/>
            <a:r>
              <a:rPr lang="en-GB" sz="2000" dirty="0">
                <a:solidFill>
                  <a:schemeClr val="bg1"/>
                </a:solidFill>
                <a:latin typeface="Avenir Book" panose="02000503020000020003" pitchFamily="2" charset="0"/>
              </a:rPr>
              <a:t>Work in Progress</a:t>
            </a:r>
          </a:p>
        </p:txBody>
      </p:sp>
    </p:spTree>
    <p:extLst>
      <p:ext uri="{BB962C8B-B14F-4D97-AF65-F5344CB8AC3E}">
        <p14:creationId xmlns:p14="http://schemas.microsoft.com/office/powerpoint/2010/main" val="9857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42"/>
                                        </p:tgtEl>
                                        <p:attrNameLst>
                                          <p:attrName>style.visibility</p:attrName>
                                        </p:attrNameLst>
                                      </p:cBhvr>
                                      <p:to>
                                        <p:strVal val="visible"/>
                                      </p:to>
                                    </p:set>
                                    <p:animEffect transition="in" filter="fade">
                                      <p:cBhvr>
                                        <p:cTn id="7" dur="500"/>
                                        <p:tgtEl>
                                          <p:spTgt spid="4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4"/>
                                        </p:tgtEl>
                                        <p:attrNameLst>
                                          <p:attrName>style.visibility</p:attrName>
                                        </p:attrNameLst>
                                      </p:cBhvr>
                                      <p:to>
                                        <p:strVal val="visible"/>
                                      </p:to>
                                    </p:set>
                                    <p:animEffect transition="in" filter="fade">
                                      <p:cBhvr>
                                        <p:cTn id="12" dur="500"/>
                                        <p:tgtEl>
                                          <p:spTgt spid="15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1+#ppt_w/2"/>
                                          </p:val>
                                        </p:tav>
                                        <p:tav tm="100000">
                                          <p:val>
                                            <p:strVal val="#ppt_x"/>
                                          </p:val>
                                        </p:tav>
                                      </p:tavLst>
                                    </p:anim>
                                    <p:anim calcmode="lin" valueType="num">
                                      <p:cBhvr additive="base">
                                        <p:cTn id="23"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2" grpId="0" animBg="1"/>
      <p:bldP spid="154" grpId="0" animBg="1"/>
      <p:bldP spid="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 name="Picture 6">
            <a:extLst>
              <a:ext uri="{FF2B5EF4-FFF2-40B4-BE49-F238E27FC236}">
                <a16:creationId xmlns:a16="http://schemas.microsoft.com/office/drawing/2014/main" id="{2CDE93A2-0C5C-BE14-9F44-FC79E956D722}"/>
              </a:ext>
            </a:extLst>
          </p:cNvPr>
          <p:cNvPicPr>
            <a:picLocks noChangeAspect="1"/>
          </p:cNvPicPr>
          <p:nvPr/>
        </p:nvPicPr>
        <p:blipFill rotWithShape="1">
          <a:blip r:embed="rId3"/>
          <a:srcRect l="331" t="12142" r="52" b="6031"/>
          <a:stretch/>
        </p:blipFill>
        <p:spPr>
          <a:xfrm>
            <a:off x="-2402" y="1320800"/>
            <a:ext cx="12194401" cy="5537200"/>
          </a:xfrm>
          <a:prstGeom prst="rect">
            <a:avLst/>
          </a:prstGeom>
        </p:spPr>
      </p:pic>
      <p:sp>
        <p:nvSpPr>
          <p:cNvPr id="214" name="Google Shape;214;g1392350fb1a_2_2"/>
          <p:cNvSpPr txBox="1">
            <a:spLocks noGrp="1"/>
          </p:cNvSpPr>
          <p:nvPr>
            <p:ph type="title"/>
          </p:nvPr>
        </p:nvSpPr>
        <p:spPr>
          <a:xfrm>
            <a:off x="609600" y="282450"/>
            <a:ext cx="10972800" cy="802200"/>
          </a:xfrm>
          <a:prstGeom prst="rect">
            <a:avLst/>
          </a:prstGeom>
          <a:noFill/>
          <a:ln>
            <a:noFill/>
          </a:ln>
        </p:spPr>
        <p:txBody>
          <a:bodyPr spcFirstLastPara="1" wrap="square" lIns="130150" tIns="65050" rIns="130150" bIns="65050" anchor="t" anchorCtr="0">
            <a:normAutofit/>
          </a:bodyPr>
          <a:lstStyle/>
          <a:p>
            <a:pPr marL="0" lvl="0" indent="0" algn="l" rtl="0">
              <a:lnSpc>
                <a:spcPct val="90000"/>
              </a:lnSpc>
              <a:spcBef>
                <a:spcPts val="0"/>
              </a:spcBef>
              <a:spcAft>
                <a:spcPts val="0"/>
              </a:spcAft>
              <a:buClr>
                <a:srgbClr val="141313"/>
              </a:buClr>
              <a:buSzPts val="1800"/>
              <a:buFont typeface="Calibri"/>
              <a:buNone/>
            </a:pPr>
            <a:r>
              <a:rPr lang="en-US" dirty="0">
                <a:solidFill>
                  <a:schemeClr val="lt1"/>
                </a:solidFill>
              </a:rPr>
              <a:t>Avoiding Babylonian speech confusion</a:t>
            </a:r>
            <a:endParaRPr dirty="0">
              <a:solidFill>
                <a:schemeClr val="lt1"/>
              </a:solidFill>
            </a:endParaRPr>
          </a:p>
        </p:txBody>
      </p:sp>
      <p:sp>
        <p:nvSpPr>
          <p:cNvPr id="21" name="TextBox 20">
            <a:extLst>
              <a:ext uri="{FF2B5EF4-FFF2-40B4-BE49-F238E27FC236}">
                <a16:creationId xmlns:a16="http://schemas.microsoft.com/office/drawing/2014/main" id="{B41D4146-9432-B9B1-474B-6A771AE011C3}"/>
              </a:ext>
            </a:extLst>
          </p:cNvPr>
          <p:cNvSpPr txBox="1"/>
          <p:nvPr/>
        </p:nvSpPr>
        <p:spPr>
          <a:xfrm>
            <a:off x="6613742" y="3166844"/>
            <a:ext cx="5578258" cy="524311"/>
          </a:xfrm>
          <a:prstGeom prst="rect">
            <a:avLst/>
          </a:prstGeom>
          <a:solidFill>
            <a:sysClr val="windowText" lastClr="000000">
              <a:alpha val="20000"/>
            </a:sysClr>
          </a:solidFill>
        </p:spPr>
        <p:txBody>
          <a:bodyPr wrap="square" tIns="46800" rIns="720000" rtlCol="0" anchor="ctr">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white"/>
                </a:solidFill>
                <a:effectLst/>
                <a:uLnTx/>
                <a:uFillTx/>
                <a:latin typeface="Avenir Black" panose="02000503020000020003" pitchFamily="2" charset="0"/>
                <a:ea typeface="+mn-ea"/>
                <a:cs typeface="+mn-cs"/>
              </a:rPr>
              <a:t>MEASURING 2110-21</a:t>
            </a:r>
          </a:p>
        </p:txBody>
      </p:sp>
      <p:sp>
        <p:nvSpPr>
          <p:cNvPr id="22" name="TextBox 21">
            <a:extLst>
              <a:ext uri="{FF2B5EF4-FFF2-40B4-BE49-F238E27FC236}">
                <a16:creationId xmlns:a16="http://schemas.microsoft.com/office/drawing/2014/main" id="{3A49B96D-C434-CE1E-A8D7-D6E537FFDB30}"/>
              </a:ext>
            </a:extLst>
          </p:cNvPr>
          <p:cNvSpPr txBox="1"/>
          <p:nvPr/>
        </p:nvSpPr>
        <p:spPr>
          <a:xfrm>
            <a:off x="6612540" y="4175221"/>
            <a:ext cx="5578258" cy="401200"/>
          </a:xfrm>
          <a:prstGeom prst="rect">
            <a:avLst/>
          </a:prstGeom>
          <a:solidFill>
            <a:sysClr val="windowText" lastClr="000000">
              <a:alpha val="20000"/>
            </a:sysClr>
          </a:solidFill>
        </p:spPr>
        <p:txBody>
          <a:bodyPr wrap="square" tIns="46800" rIns="720000" rtlCol="0" anchor="ctr">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fr-CH" sz="2000" b="0" i="0" u="none" strike="noStrike" kern="1200" cap="none" spc="0" normalizeH="0" baseline="0" noProof="0" dirty="0">
                <a:ln>
                  <a:noFill/>
                </a:ln>
                <a:solidFill>
                  <a:prstClr val="white"/>
                </a:solidFill>
                <a:effectLst/>
                <a:uLnTx/>
                <a:uFillTx/>
                <a:latin typeface="Avenir Book" panose="02000503020000020003" pitchFamily="2" charset="0"/>
                <a:ea typeface="+mn-ea"/>
                <a:cs typeface="+mn-cs"/>
              </a:rPr>
              <a:t>C</a:t>
            </a:r>
            <a:r>
              <a:rPr kumimoji="0" lang="fr-CH" sz="2000" b="0" i="0" u="none" strike="noStrike" kern="1200" cap="none" spc="0" normalizeH="0" baseline="-25000" noProof="0" dirty="0">
                <a:ln>
                  <a:noFill/>
                </a:ln>
                <a:solidFill>
                  <a:prstClr val="white"/>
                </a:solidFill>
                <a:effectLst/>
                <a:uLnTx/>
                <a:uFillTx/>
                <a:latin typeface="Avenir Book" panose="02000503020000020003" pitchFamily="2" charset="0"/>
                <a:ea typeface="+mn-ea"/>
                <a:cs typeface="+mn-cs"/>
              </a:rPr>
              <a:t>PEAK</a:t>
            </a:r>
            <a:r>
              <a:rPr kumimoji="0" lang="fr-CH" sz="2000" b="0" i="0" u="none" strike="noStrike" kern="1200" cap="none" spc="0" normalizeH="0" baseline="0" noProof="0" dirty="0">
                <a:ln>
                  <a:noFill/>
                </a:ln>
                <a:solidFill>
                  <a:prstClr val="white"/>
                </a:solidFill>
                <a:effectLst/>
                <a:uLnTx/>
                <a:uFillTx/>
                <a:latin typeface="Avenir Book" panose="02000503020000020003" pitchFamily="2" charset="0"/>
                <a:ea typeface="+mn-ea"/>
                <a:cs typeface="+mn-cs"/>
              </a:rPr>
              <a:t> </a:t>
            </a:r>
            <a:r>
              <a:rPr kumimoji="0" lang="fr-CH" sz="2000" b="0" i="0" u="none" strike="noStrike" kern="1200" cap="none" spc="0" normalizeH="0" baseline="0" noProof="0" dirty="0" err="1">
                <a:ln>
                  <a:noFill/>
                </a:ln>
                <a:solidFill>
                  <a:prstClr val="white"/>
                </a:solidFill>
                <a:effectLst/>
                <a:uLnTx/>
                <a:uFillTx/>
                <a:latin typeface="Avenir Book" panose="02000503020000020003" pitchFamily="2" charset="0"/>
                <a:ea typeface="+mn-ea"/>
                <a:cs typeface="+mn-cs"/>
              </a:rPr>
              <a:t>shall</a:t>
            </a:r>
            <a:r>
              <a:rPr kumimoji="0" lang="fr-CH" sz="2000" b="0" i="0" u="none" strike="noStrike" kern="1200" cap="none" spc="0" normalizeH="0" baseline="0" noProof="0" dirty="0">
                <a:ln>
                  <a:noFill/>
                </a:ln>
                <a:solidFill>
                  <a:prstClr val="white"/>
                </a:solidFill>
                <a:effectLst/>
                <a:uLnTx/>
                <a:uFillTx/>
                <a:latin typeface="Avenir Book" panose="02000503020000020003" pitchFamily="2" charset="0"/>
                <a:ea typeface="+mn-ea"/>
                <a:cs typeface="+mn-cs"/>
              </a:rPr>
              <a:t> not </a:t>
            </a:r>
            <a:r>
              <a:rPr kumimoji="0" lang="fr-CH" sz="2000" b="0" i="0" u="none" strike="noStrike" kern="1200" cap="none" spc="0" normalizeH="0" baseline="0" noProof="0" dirty="0" err="1">
                <a:ln>
                  <a:noFill/>
                </a:ln>
                <a:solidFill>
                  <a:prstClr val="white"/>
                </a:solidFill>
                <a:effectLst/>
                <a:uLnTx/>
                <a:uFillTx/>
                <a:latin typeface="Avenir Book" panose="02000503020000020003" pitchFamily="2" charset="0"/>
                <a:ea typeface="+mn-ea"/>
                <a:cs typeface="+mn-cs"/>
              </a:rPr>
              <a:t>exceed</a:t>
            </a:r>
            <a:r>
              <a:rPr kumimoji="0" lang="fr-CH" sz="2000" b="0" i="0" u="none" strike="noStrike" kern="1200" cap="none" spc="0" normalizeH="0" baseline="0" noProof="0" dirty="0">
                <a:ln>
                  <a:noFill/>
                </a:ln>
                <a:solidFill>
                  <a:prstClr val="white"/>
                </a:solidFill>
                <a:effectLst/>
                <a:uLnTx/>
                <a:uFillTx/>
                <a:latin typeface="Avenir Book" panose="02000503020000020003" pitchFamily="2" charset="0"/>
                <a:ea typeface="+mn-ea"/>
                <a:cs typeface="+mn-cs"/>
              </a:rPr>
              <a:t> C</a:t>
            </a:r>
            <a:r>
              <a:rPr kumimoji="0" lang="fr-CH" sz="2000" b="0" i="0" u="none" strike="noStrike" kern="1200" cap="none" spc="0" normalizeH="0" baseline="-25000" noProof="0" dirty="0">
                <a:ln>
                  <a:noFill/>
                </a:ln>
                <a:solidFill>
                  <a:prstClr val="white"/>
                </a:solidFill>
                <a:effectLst/>
                <a:uLnTx/>
                <a:uFillTx/>
                <a:latin typeface="Avenir Book" panose="02000503020000020003" pitchFamily="2" charset="0"/>
                <a:ea typeface="+mn-ea"/>
                <a:cs typeface="+mn-cs"/>
              </a:rPr>
              <a:t>MAX</a:t>
            </a:r>
            <a:endParaRPr kumimoji="0" lang="en-CH" sz="2000" b="0" i="0" u="none" strike="noStrike" kern="1200" cap="none" spc="0" normalizeH="0" baseline="-25000" noProof="0" dirty="0">
              <a:ln>
                <a:noFill/>
              </a:ln>
              <a:solidFill>
                <a:prstClr val="white"/>
              </a:solidFill>
              <a:effectLst/>
              <a:uLnTx/>
              <a:uFillTx/>
              <a:latin typeface="Avenir Book" panose="02000503020000020003" pitchFamily="2" charset="0"/>
              <a:ea typeface="+mn-ea"/>
              <a:cs typeface="+mn-cs"/>
            </a:endParaRPr>
          </a:p>
        </p:txBody>
      </p:sp>
      <p:sp>
        <p:nvSpPr>
          <p:cNvPr id="23" name="TextBox 22">
            <a:extLst>
              <a:ext uri="{FF2B5EF4-FFF2-40B4-BE49-F238E27FC236}">
                <a16:creationId xmlns:a16="http://schemas.microsoft.com/office/drawing/2014/main" id="{94928910-34E4-A66C-C8E7-5A09AFDE2B7E}"/>
              </a:ext>
            </a:extLst>
          </p:cNvPr>
          <p:cNvSpPr txBox="1"/>
          <p:nvPr/>
        </p:nvSpPr>
        <p:spPr>
          <a:xfrm>
            <a:off x="6612540" y="4649520"/>
            <a:ext cx="5578258" cy="401200"/>
          </a:xfrm>
          <a:prstGeom prst="rect">
            <a:avLst/>
          </a:prstGeom>
          <a:solidFill>
            <a:sysClr val="windowText" lastClr="000000">
              <a:alpha val="20000"/>
            </a:sysClr>
          </a:solidFill>
        </p:spPr>
        <p:txBody>
          <a:bodyPr wrap="square" tIns="46800" rIns="720000" rtlCol="0" anchor="ctr">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fr-CH" sz="2000" b="0" i="0" u="none" strike="noStrike" kern="1200" cap="none" spc="0" normalizeH="0" baseline="0" noProof="0" dirty="0">
                <a:ln>
                  <a:noFill/>
                </a:ln>
                <a:solidFill>
                  <a:prstClr val="white"/>
                </a:solidFill>
                <a:effectLst/>
                <a:uLnTx/>
                <a:uFillTx/>
                <a:latin typeface="Avenir Book" panose="02000503020000020003" pitchFamily="2" charset="0"/>
                <a:ea typeface="+mn-ea"/>
                <a:cs typeface="+mn-cs"/>
              </a:rPr>
              <a:t>VRX</a:t>
            </a:r>
            <a:r>
              <a:rPr kumimoji="0" lang="fr-CH" sz="2000" b="0" i="0" u="none" strike="noStrike" kern="1200" cap="none" spc="0" normalizeH="0" baseline="-25000" noProof="0" dirty="0">
                <a:ln>
                  <a:noFill/>
                </a:ln>
                <a:solidFill>
                  <a:prstClr val="white"/>
                </a:solidFill>
                <a:effectLst/>
                <a:uLnTx/>
                <a:uFillTx/>
                <a:latin typeface="Avenir Book" panose="02000503020000020003" pitchFamily="2" charset="0"/>
                <a:ea typeface="+mn-ea"/>
                <a:cs typeface="+mn-cs"/>
              </a:rPr>
              <a:t>PEAK</a:t>
            </a:r>
            <a:r>
              <a:rPr kumimoji="0" lang="fr-CH" sz="2000" b="0" i="0" u="none" strike="noStrike" kern="1200" cap="none" spc="0" normalizeH="0" baseline="0" noProof="0" dirty="0">
                <a:ln>
                  <a:noFill/>
                </a:ln>
                <a:solidFill>
                  <a:prstClr val="white"/>
                </a:solidFill>
                <a:effectLst/>
                <a:uLnTx/>
                <a:uFillTx/>
                <a:latin typeface="Avenir Book" panose="02000503020000020003" pitchFamily="2" charset="0"/>
                <a:ea typeface="+mn-ea"/>
                <a:cs typeface="+mn-cs"/>
              </a:rPr>
              <a:t> </a:t>
            </a:r>
            <a:r>
              <a:rPr kumimoji="0" lang="fr-CH" sz="2000" b="0" i="0" u="none" strike="noStrike" kern="1200" cap="none" spc="0" normalizeH="0" baseline="0" noProof="0" dirty="0" err="1">
                <a:ln>
                  <a:noFill/>
                </a:ln>
                <a:solidFill>
                  <a:prstClr val="white"/>
                </a:solidFill>
                <a:effectLst/>
                <a:uLnTx/>
                <a:uFillTx/>
                <a:latin typeface="Avenir Book" panose="02000503020000020003" pitchFamily="2" charset="0"/>
                <a:ea typeface="+mn-ea"/>
                <a:cs typeface="+mn-cs"/>
              </a:rPr>
              <a:t>shall</a:t>
            </a:r>
            <a:r>
              <a:rPr kumimoji="0" lang="fr-CH" sz="2000" b="0" i="0" u="none" strike="noStrike" kern="1200" cap="none" spc="0" normalizeH="0" baseline="0" noProof="0" dirty="0">
                <a:ln>
                  <a:noFill/>
                </a:ln>
                <a:solidFill>
                  <a:prstClr val="white"/>
                </a:solidFill>
                <a:effectLst/>
                <a:uLnTx/>
                <a:uFillTx/>
                <a:latin typeface="Avenir Book" panose="02000503020000020003" pitchFamily="2" charset="0"/>
                <a:ea typeface="+mn-ea"/>
                <a:cs typeface="+mn-cs"/>
              </a:rPr>
              <a:t> not </a:t>
            </a:r>
            <a:r>
              <a:rPr kumimoji="0" lang="fr-CH" sz="2000" b="0" i="0" u="none" strike="noStrike" kern="1200" cap="none" spc="0" normalizeH="0" baseline="0" noProof="0" dirty="0" err="1">
                <a:ln>
                  <a:noFill/>
                </a:ln>
                <a:solidFill>
                  <a:prstClr val="white"/>
                </a:solidFill>
                <a:effectLst/>
                <a:uLnTx/>
                <a:uFillTx/>
                <a:latin typeface="Avenir Book" panose="02000503020000020003" pitchFamily="2" charset="0"/>
                <a:ea typeface="+mn-ea"/>
                <a:cs typeface="+mn-cs"/>
              </a:rPr>
              <a:t>exceed</a:t>
            </a:r>
            <a:r>
              <a:rPr kumimoji="0" lang="fr-CH" sz="2000" b="0" i="0" u="none" strike="noStrike" kern="1200" cap="none" spc="0" normalizeH="0" baseline="0" noProof="0" dirty="0">
                <a:ln>
                  <a:noFill/>
                </a:ln>
                <a:solidFill>
                  <a:prstClr val="white"/>
                </a:solidFill>
                <a:effectLst/>
                <a:uLnTx/>
                <a:uFillTx/>
                <a:latin typeface="Avenir Book" panose="02000503020000020003" pitchFamily="2" charset="0"/>
                <a:ea typeface="+mn-ea"/>
                <a:cs typeface="+mn-cs"/>
              </a:rPr>
              <a:t> VRX</a:t>
            </a:r>
            <a:r>
              <a:rPr kumimoji="0" lang="fr-CH" sz="2000" b="0" i="0" u="none" strike="noStrike" kern="1200" cap="none" spc="0" normalizeH="0" baseline="-25000" noProof="0" dirty="0">
                <a:ln>
                  <a:noFill/>
                </a:ln>
                <a:solidFill>
                  <a:prstClr val="white"/>
                </a:solidFill>
                <a:effectLst/>
                <a:uLnTx/>
                <a:uFillTx/>
                <a:latin typeface="Avenir Book" panose="02000503020000020003" pitchFamily="2" charset="0"/>
                <a:ea typeface="+mn-ea"/>
                <a:cs typeface="+mn-cs"/>
              </a:rPr>
              <a:t>FULL</a:t>
            </a:r>
            <a:endParaRPr kumimoji="0" lang="en-CH" sz="2000" b="0" i="0" u="none" strike="noStrike" kern="1200" cap="none" spc="0" normalizeH="0" baseline="-25000" noProof="0" dirty="0">
              <a:ln>
                <a:noFill/>
              </a:ln>
              <a:solidFill>
                <a:prstClr val="white"/>
              </a:solidFill>
              <a:effectLst/>
              <a:uLnTx/>
              <a:uFillTx/>
              <a:latin typeface="Avenir Book" panose="02000503020000020003" pitchFamily="2" charset="0"/>
              <a:ea typeface="+mn-ea"/>
              <a:cs typeface="+mn-cs"/>
            </a:endParaRPr>
          </a:p>
        </p:txBody>
      </p:sp>
      <p:sp>
        <p:nvSpPr>
          <p:cNvPr id="24" name="TextBox 23">
            <a:extLst>
              <a:ext uri="{FF2B5EF4-FFF2-40B4-BE49-F238E27FC236}">
                <a16:creationId xmlns:a16="http://schemas.microsoft.com/office/drawing/2014/main" id="{E599211D-A61D-5284-E053-7322E5477010}"/>
              </a:ext>
            </a:extLst>
          </p:cNvPr>
          <p:cNvSpPr txBox="1"/>
          <p:nvPr/>
        </p:nvSpPr>
        <p:spPr>
          <a:xfrm>
            <a:off x="6613742" y="5141348"/>
            <a:ext cx="5578258" cy="401200"/>
          </a:xfrm>
          <a:prstGeom prst="rect">
            <a:avLst/>
          </a:prstGeom>
          <a:solidFill>
            <a:sysClr val="windowText" lastClr="000000">
              <a:alpha val="20000"/>
            </a:sysClr>
          </a:solidFill>
        </p:spPr>
        <p:txBody>
          <a:bodyPr wrap="square" tIns="46800" rIns="720000" rtlCol="0" anchor="ctr">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Avenir Book" panose="02000503020000020003" pitchFamily="2" charset="0"/>
                <a:ea typeface="+mn-ea"/>
                <a:cs typeface="+mn-cs"/>
              </a:rPr>
              <a:t>No formulas, but algorithms. More fun!</a:t>
            </a:r>
          </a:p>
        </p:txBody>
      </p:sp>
      <p:sp>
        <p:nvSpPr>
          <p:cNvPr id="25" name="Rectangle 24">
            <a:extLst>
              <a:ext uri="{FF2B5EF4-FFF2-40B4-BE49-F238E27FC236}">
                <a16:creationId xmlns:a16="http://schemas.microsoft.com/office/drawing/2014/main" id="{ED2EFD16-65B6-AD64-AF6B-53966C2EFE6E}"/>
              </a:ext>
            </a:extLst>
          </p:cNvPr>
          <p:cNvSpPr/>
          <p:nvPr/>
        </p:nvSpPr>
        <p:spPr>
          <a:xfrm>
            <a:off x="127000" y="1213739"/>
            <a:ext cx="5727700" cy="4940751"/>
          </a:xfrm>
          <a:custGeom>
            <a:avLst/>
            <a:gdLst>
              <a:gd name="connsiteX0" fmla="*/ 0 w 5727700"/>
              <a:gd name="connsiteY0" fmla="*/ 0 h 4940751"/>
              <a:gd name="connsiteX1" fmla="*/ 400939 w 5727700"/>
              <a:gd name="connsiteY1" fmla="*/ 0 h 4940751"/>
              <a:gd name="connsiteX2" fmla="*/ 1030986 w 5727700"/>
              <a:gd name="connsiteY2" fmla="*/ 0 h 4940751"/>
              <a:gd name="connsiteX3" fmla="*/ 1431925 w 5727700"/>
              <a:gd name="connsiteY3" fmla="*/ 0 h 4940751"/>
              <a:gd name="connsiteX4" fmla="*/ 1832864 w 5727700"/>
              <a:gd name="connsiteY4" fmla="*/ 0 h 4940751"/>
              <a:gd name="connsiteX5" fmla="*/ 2520188 w 5727700"/>
              <a:gd name="connsiteY5" fmla="*/ 0 h 4940751"/>
              <a:gd name="connsiteX6" fmla="*/ 3092958 w 5727700"/>
              <a:gd name="connsiteY6" fmla="*/ 0 h 4940751"/>
              <a:gd name="connsiteX7" fmla="*/ 3493897 w 5727700"/>
              <a:gd name="connsiteY7" fmla="*/ 0 h 4940751"/>
              <a:gd name="connsiteX8" fmla="*/ 4066667 w 5727700"/>
              <a:gd name="connsiteY8" fmla="*/ 0 h 4940751"/>
              <a:gd name="connsiteX9" fmla="*/ 4753991 w 5727700"/>
              <a:gd name="connsiteY9" fmla="*/ 0 h 4940751"/>
              <a:gd name="connsiteX10" fmla="*/ 5727700 w 5727700"/>
              <a:gd name="connsiteY10" fmla="*/ 0 h 4940751"/>
              <a:gd name="connsiteX11" fmla="*/ 5727700 w 5727700"/>
              <a:gd name="connsiteY11" fmla="*/ 499565 h 4940751"/>
              <a:gd name="connsiteX12" fmla="*/ 5727700 w 5727700"/>
              <a:gd name="connsiteY12" fmla="*/ 900315 h 4940751"/>
              <a:gd name="connsiteX13" fmla="*/ 5727700 w 5727700"/>
              <a:gd name="connsiteY13" fmla="*/ 1548102 h 4940751"/>
              <a:gd name="connsiteX14" fmla="*/ 5727700 w 5727700"/>
              <a:gd name="connsiteY14" fmla="*/ 2097074 h 4940751"/>
              <a:gd name="connsiteX15" fmla="*/ 5727700 w 5727700"/>
              <a:gd name="connsiteY15" fmla="*/ 2744862 h 4940751"/>
              <a:gd name="connsiteX16" fmla="*/ 5727700 w 5727700"/>
              <a:gd name="connsiteY16" fmla="*/ 3244426 h 4940751"/>
              <a:gd name="connsiteX17" fmla="*/ 5727700 w 5727700"/>
              <a:gd name="connsiteY17" fmla="*/ 3694584 h 4940751"/>
              <a:gd name="connsiteX18" fmla="*/ 5727700 w 5727700"/>
              <a:gd name="connsiteY18" fmla="*/ 4243556 h 4940751"/>
              <a:gd name="connsiteX19" fmla="*/ 5727700 w 5727700"/>
              <a:gd name="connsiteY19" fmla="*/ 4940751 h 4940751"/>
              <a:gd name="connsiteX20" fmla="*/ 5040376 w 5727700"/>
              <a:gd name="connsiteY20" fmla="*/ 4940751 h 4940751"/>
              <a:gd name="connsiteX21" fmla="*/ 4467606 w 5727700"/>
              <a:gd name="connsiteY21" fmla="*/ 4940751 h 4940751"/>
              <a:gd name="connsiteX22" fmla="*/ 3952113 w 5727700"/>
              <a:gd name="connsiteY22" fmla="*/ 4940751 h 4940751"/>
              <a:gd name="connsiteX23" fmla="*/ 3436620 w 5727700"/>
              <a:gd name="connsiteY23" fmla="*/ 4940751 h 4940751"/>
              <a:gd name="connsiteX24" fmla="*/ 2921127 w 5727700"/>
              <a:gd name="connsiteY24" fmla="*/ 4940751 h 4940751"/>
              <a:gd name="connsiteX25" fmla="*/ 2405634 w 5727700"/>
              <a:gd name="connsiteY25" fmla="*/ 4940751 h 4940751"/>
              <a:gd name="connsiteX26" fmla="*/ 1775587 w 5727700"/>
              <a:gd name="connsiteY26" fmla="*/ 4940751 h 4940751"/>
              <a:gd name="connsiteX27" fmla="*/ 1202817 w 5727700"/>
              <a:gd name="connsiteY27" fmla="*/ 4940751 h 4940751"/>
              <a:gd name="connsiteX28" fmla="*/ 801878 w 5727700"/>
              <a:gd name="connsiteY28" fmla="*/ 4940751 h 4940751"/>
              <a:gd name="connsiteX29" fmla="*/ 0 w 5727700"/>
              <a:gd name="connsiteY29" fmla="*/ 4940751 h 4940751"/>
              <a:gd name="connsiteX30" fmla="*/ 0 w 5727700"/>
              <a:gd name="connsiteY30" fmla="*/ 4342371 h 4940751"/>
              <a:gd name="connsiteX31" fmla="*/ 0 w 5727700"/>
              <a:gd name="connsiteY31" fmla="*/ 3694584 h 4940751"/>
              <a:gd name="connsiteX32" fmla="*/ 0 w 5727700"/>
              <a:gd name="connsiteY32" fmla="*/ 3293834 h 4940751"/>
              <a:gd name="connsiteX33" fmla="*/ 0 w 5727700"/>
              <a:gd name="connsiteY33" fmla="*/ 2893084 h 4940751"/>
              <a:gd name="connsiteX34" fmla="*/ 0 w 5727700"/>
              <a:gd name="connsiteY34" fmla="*/ 2245297 h 4940751"/>
              <a:gd name="connsiteX35" fmla="*/ 0 w 5727700"/>
              <a:gd name="connsiteY35" fmla="*/ 1844547 h 4940751"/>
              <a:gd name="connsiteX36" fmla="*/ 0 w 5727700"/>
              <a:gd name="connsiteY36" fmla="*/ 1295575 h 4940751"/>
              <a:gd name="connsiteX37" fmla="*/ 0 w 5727700"/>
              <a:gd name="connsiteY37" fmla="*/ 845417 h 4940751"/>
              <a:gd name="connsiteX38" fmla="*/ 0 w 5727700"/>
              <a:gd name="connsiteY38" fmla="*/ 0 h 494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727700" h="4940751" fill="none" extrusionOk="0">
                <a:moveTo>
                  <a:pt x="0" y="0"/>
                </a:moveTo>
                <a:cubicBezTo>
                  <a:pt x="183940" y="-35285"/>
                  <a:pt x="274861" y="32721"/>
                  <a:pt x="400939" y="0"/>
                </a:cubicBezTo>
                <a:cubicBezTo>
                  <a:pt x="527017" y="-32721"/>
                  <a:pt x="815429" y="31373"/>
                  <a:pt x="1030986" y="0"/>
                </a:cubicBezTo>
                <a:cubicBezTo>
                  <a:pt x="1246543" y="-31373"/>
                  <a:pt x="1283646" y="35881"/>
                  <a:pt x="1431925" y="0"/>
                </a:cubicBezTo>
                <a:cubicBezTo>
                  <a:pt x="1580204" y="-35881"/>
                  <a:pt x="1682993" y="22716"/>
                  <a:pt x="1832864" y="0"/>
                </a:cubicBezTo>
                <a:cubicBezTo>
                  <a:pt x="1982735" y="-22716"/>
                  <a:pt x="2311435" y="69332"/>
                  <a:pt x="2520188" y="0"/>
                </a:cubicBezTo>
                <a:cubicBezTo>
                  <a:pt x="2728941" y="-69332"/>
                  <a:pt x="2861766" y="56385"/>
                  <a:pt x="3092958" y="0"/>
                </a:cubicBezTo>
                <a:cubicBezTo>
                  <a:pt x="3324150" y="-56385"/>
                  <a:pt x="3338911" y="18405"/>
                  <a:pt x="3493897" y="0"/>
                </a:cubicBezTo>
                <a:cubicBezTo>
                  <a:pt x="3648883" y="-18405"/>
                  <a:pt x="3921375" y="33508"/>
                  <a:pt x="4066667" y="0"/>
                </a:cubicBezTo>
                <a:cubicBezTo>
                  <a:pt x="4211959" y="-33508"/>
                  <a:pt x="4597405" y="69069"/>
                  <a:pt x="4753991" y="0"/>
                </a:cubicBezTo>
                <a:cubicBezTo>
                  <a:pt x="4910577" y="-69069"/>
                  <a:pt x="5505856" y="86491"/>
                  <a:pt x="5727700" y="0"/>
                </a:cubicBezTo>
                <a:cubicBezTo>
                  <a:pt x="5777717" y="110839"/>
                  <a:pt x="5695944" y="373462"/>
                  <a:pt x="5727700" y="499565"/>
                </a:cubicBezTo>
                <a:cubicBezTo>
                  <a:pt x="5759456" y="625669"/>
                  <a:pt x="5696099" y="773548"/>
                  <a:pt x="5727700" y="900315"/>
                </a:cubicBezTo>
                <a:cubicBezTo>
                  <a:pt x="5759301" y="1027082"/>
                  <a:pt x="5669363" y="1341979"/>
                  <a:pt x="5727700" y="1548102"/>
                </a:cubicBezTo>
                <a:cubicBezTo>
                  <a:pt x="5786037" y="1754225"/>
                  <a:pt x="5695092" y="1893839"/>
                  <a:pt x="5727700" y="2097074"/>
                </a:cubicBezTo>
                <a:cubicBezTo>
                  <a:pt x="5760308" y="2300309"/>
                  <a:pt x="5720897" y="2521162"/>
                  <a:pt x="5727700" y="2744862"/>
                </a:cubicBezTo>
                <a:cubicBezTo>
                  <a:pt x="5734503" y="2968562"/>
                  <a:pt x="5719656" y="3042907"/>
                  <a:pt x="5727700" y="3244426"/>
                </a:cubicBezTo>
                <a:cubicBezTo>
                  <a:pt x="5735744" y="3445945"/>
                  <a:pt x="5676491" y="3472020"/>
                  <a:pt x="5727700" y="3694584"/>
                </a:cubicBezTo>
                <a:cubicBezTo>
                  <a:pt x="5778909" y="3917148"/>
                  <a:pt x="5702801" y="3987464"/>
                  <a:pt x="5727700" y="4243556"/>
                </a:cubicBezTo>
                <a:cubicBezTo>
                  <a:pt x="5752599" y="4499648"/>
                  <a:pt x="5724292" y="4706104"/>
                  <a:pt x="5727700" y="4940751"/>
                </a:cubicBezTo>
                <a:cubicBezTo>
                  <a:pt x="5447186" y="4986768"/>
                  <a:pt x="5232045" y="4884368"/>
                  <a:pt x="5040376" y="4940751"/>
                </a:cubicBezTo>
                <a:cubicBezTo>
                  <a:pt x="4848707" y="4997134"/>
                  <a:pt x="4657502" y="4887546"/>
                  <a:pt x="4467606" y="4940751"/>
                </a:cubicBezTo>
                <a:cubicBezTo>
                  <a:pt x="4277710" y="4993956"/>
                  <a:pt x="4067960" y="4932009"/>
                  <a:pt x="3952113" y="4940751"/>
                </a:cubicBezTo>
                <a:cubicBezTo>
                  <a:pt x="3836266" y="4949493"/>
                  <a:pt x="3664984" y="4925826"/>
                  <a:pt x="3436620" y="4940751"/>
                </a:cubicBezTo>
                <a:cubicBezTo>
                  <a:pt x="3208256" y="4955676"/>
                  <a:pt x="3115683" y="4884319"/>
                  <a:pt x="2921127" y="4940751"/>
                </a:cubicBezTo>
                <a:cubicBezTo>
                  <a:pt x="2726571" y="4997183"/>
                  <a:pt x="2652490" y="4928725"/>
                  <a:pt x="2405634" y="4940751"/>
                </a:cubicBezTo>
                <a:cubicBezTo>
                  <a:pt x="2158778" y="4952777"/>
                  <a:pt x="2019728" y="4906010"/>
                  <a:pt x="1775587" y="4940751"/>
                </a:cubicBezTo>
                <a:cubicBezTo>
                  <a:pt x="1531446" y="4975492"/>
                  <a:pt x="1414780" y="4900849"/>
                  <a:pt x="1202817" y="4940751"/>
                </a:cubicBezTo>
                <a:cubicBezTo>
                  <a:pt x="990854" y="4980653"/>
                  <a:pt x="949298" y="4913390"/>
                  <a:pt x="801878" y="4940751"/>
                </a:cubicBezTo>
                <a:cubicBezTo>
                  <a:pt x="654458" y="4968112"/>
                  <a:pt x="399626" y="4913341"/>
                  <a:pt x="0" y="4940751"/>
                </a:cubicBezTo>
                <a:cubicBezTo>
                  <a:pt x="-47257" y="4728249"/>
                  <a:pt x="48321" y="4595691"/>
                  <a:pt x="0" y="4342371"/>
                </a:cubicBezTo>
                <a:cubicBezTo>
                  <a:pt x="-48321" y="4089051"/>
                  <a:pt x="24687" y="3900256"/>
                  <a:pt x="0" y="3694584"/>
                </a:cubicBezTo>
                <a:cubicBezTo>
                  <a:pt x="-24687" y="3488912"/>
                  <a:pt x="17189" y="3491474"/>
                  <a:pt x="0" y="3293834"/>
                </a:cubicBezTo>
                <a:cubicBezTo>
                  <a:pt x="-17189" y="3096194"/>
                  <a:pt x="37813" y="3014000"/>
                  <a:pt x="0" y="2893084"/>
                </a:cubicBezTo>
                <a:cubicBezTo>
                  <a:pt x="-37813" y="2772168"/>
                  <a:pt x="6492" y="2482958"/>
                  <a:pt x="0" y="2245297"/>
                </a:cubicBezTo>
                <a:cubicBezTo>
                  <a:pt x="-6492" y="2007636"/>
                  <a:pt x="25483" y="1993755"/>
                  <a:pt x="0" y="1844547"/>
                </a:cubicBezTo>
                <a:cubicBezTo>
                  <a:pt x="-25483" y="1695339"/>
                  <a:pt x="45851" y="1562477"/>
                  <a:pt x="0" y="1295575"/>
                </a:cubicBezTo>
                <a:cubicBezTo>
                  <a:pt x="-45851" y="1028673"/>
                  <a:pt x="16046" y="939815"/>
                  <a:pt x="0" y="845417"/>
                </a:cubicBezTo>
                <a:cubicBezTo>
                  <a:pt x="-16046" y="751019"/>
                  <a:pt x="76668" y="286570"/>
                  <a:pt x="0" y="0"/>
                </a:cubicBezTo>
                <a:close/>
              </a:path>
              <a:path w="5727700" h="4940751" stroke="0" extrusionOk="0">
                <a:moveTo>
                  <a:pt x="0" y="0"/>
                </a:moveTo>
                <a:cubicBezTo>
                  <a:pt x="144418" y="-59610"/>
                  <a:pt x="357669" y="1401"/>
                  <a:pt x="515493" y="0"/>
                </a:cubicBezTo>
                <a:cubicBezTo>
                  <a:pt x="673317" y="-1401"/>
                  <a:pt x="736576" y="11064"/>
                  <a:pt x="916432" y="0"/>
                </a:cubicBezTo>
                <a:cubicBezTo>
                  <a:pt x="1096288" y="-11064"/>
                  <a:pt x="1366255" y="47241"/>
                  <a:pt x="1603756" y="0"/>
                </a:cubicBezTo>
                <a:cubicBezTo>
                  <a:pt x="1841257" y="-47241"/>
                  <a:pt x="1938765" y="50037"/>
                  <a:pt x="2119249" y="0"/>
                </a:cubicBezTo>
                <a:cubicBezTo>
                  <a:pt x="2299733" y="-50037"/>
                  <a:pt x="2453180" y="46860"/>
                  <a:pt x="2634742" y="0"/>
                </a:cubicBezTo>
                <a:cubicBezTo>
                  <a:pt x="2816304" y="-46860"/>
                  <a:pt x="3100193" y="49824"/>
                  <a:pt x="3322066" y="0"/>
                </a:cubicBezTo>
                <a:cubicBezTo>
                  <a:pt x="3543939" y="-49824"/>
                  <a:pt x="3551421" y="12420"/>
                  <a:pt x="3780282" y="0"/>
                </a:cubicBezTo>
                <a:cubicBezTo>
                  <a:pt x="4009143" y="-12420"/>
                  <a:pt x="4305254" y="80256"/>
                  <a:pt x="4467606" y="0"/>
                </a:cubicBezTo>
                <a:cubicBezTo>
                  <a:pt x="4629958" y="-80256"/>
                  <a:pt x="4812297" y="14033"/>
                  <a:pt x="5154930" y="0"/>
                </a:cubicBezTo>
                <a:cubicBezTo>
                  <a:pt x="5497563" y="-14033"/>
                  <a:pt x="5596231" y="20387"/>
                  <a:pt x="5727700" y="0"/>
                </a:cubicBezTo>
                <a:cubicBezTo>
                  <a:pt x="5787503" y="138247"/>
                  <a:pt x="5651898" y="465047"/>
                  <a:pt x="5727700" y="647787"/>
                </a:cubicBezTo>
                <a:cubicBezTo>
                  <a:pt x="5803502" y="830527"/>
                  <a:pt x="5675421" y="1016461"/>
                  <a:pt x="5727700" y="1246167"/>
                </a:cubicBezTo>
                <a:cubicBezTo>
                  <a:pt x="5779979" y="1475873"/>
                  <a:pt x="5695733" y="1468976"/>
                  <a:pt x="5727700" y="1646917"/>
                </a:cubicBezTo>
                <a:cubicBezTo>
                  <a:pt x="5759667" y="1824858"/>
                  <a:pt x="5694316" y="1973312"/>
                  <a:pt x="5727700" y="2195889"/>
                </a:cubicBezTo>
                <a:cubicBezTo>
                  <a:pt x="5761084" y="2418466"/>
                  <a:pt x="5722893" y="2535489"/>
                  <a:pt x="5727700" y="2744862"/>
                </a:cubicBezTo>
                <a:cubicBezTo>
                  <a:pt x="5732507" y="2954235"/>
                  <a:pt x="5690541" y="3133979"/>
                  <a:pt x="5727700" y="3293834"/>
                </a:cubicBezTo>
                <a:cubicBezTo>
                  <a:pt x="5764859" y="3453689"/>
                  <a:pt x="5687435" y="3710872"/>
                  <a:pt x="5727700" y="3892214"/>
                </a:cubicBezTo>
                <a:cubicBezTo>
                  <a:pt x="5767965" y="4073556"/>
                  <a:pt x="5625363" y="4677699"/>
                  <a:pt x="5727700" y="4940751"/>
                </a:cubicBezTo>
                <a:cubicBezTo>
                  <a:pt x="5448323" y="5002629"/>
                  <a:pt x="5412330" y="4891303"/>
                  <a:pt x="5097653" y="4940751"/>
                </a:cubicBezTo>
                <a:cubicBezTo>
                  <a:pt x="4782976" y="4990199"/>
                  <a:pt x="4851679" y="4937473"/>
                  <a:pt x="4639437" y="4940751"/>
                </a:cubicBezTo>
                <a:cubicBezTo>
                  <a:pt x="4427195" y="4944029"/>
                  <a:pt x="4142679" y="4924092"/>
                  <a:pt x="3952113" y="4940751"/>
                </a:cubicBezTo>
                <a:cubicBezTo>
                  <a:pt x="3761547" y="4957410"/>
                  <a:pt x="3496696" y="4887588"/>
                  <a:pt x="3379343" y="4940751"/>
                </a:cubicBezTo>
                <a:cubicBezTo>
                  <a:pt x="3261990" y="4993914"/>
                  <a:pt x="3128975" y="4920438"/>
                  <a:pt x="2921127" y="4940751"/>
                </a:cubicBezTo>
                <a:cubicBezTo>
                  <a:pt x="2713279" y="4961064"/>
                  <a:pt x="2519122" y="4889493"/>
                  <a:pt x="2348357" y="4940751"/>
                </a:cubicBezTo>
                <a:cubicBezTo>
                  <a:pt x="2177592" y="4992009"/>
                  <a:pt x="2139151" y="4922663"/>
                  <a:pt x="1947418" y="4940751"/>
                </a:cubicBezTo>
                <a:cubicBezTo>
                  <a:pt x="1755685" y="4958839"/>
                  <a:pt x="1693830" y="4904505"/>
                  <a:pt x="1546479" y="4940751"/>
                </a:cubicBezTo>
                <a:cubicBezTo>
                  <a:pt x="1399128" y="4976997"/>
                  <a:pt x="1132407" y="4882828"/>
                  <a:pt x="973709" y="4940751"/>
                </a:cubicBezTo>
                <a:cubicBezTo>
                  <a:pt x="815011" y="4998674"/>
                  <a:pt x="683415" y="4914743"/>
                  <a:pt x="515493" y="4940751"/>
                </a:cubicBezTo>
                <a:cubicBezTo>
                  <a:pt x="347571" y="4966759"/>
                  <a:pt x="222360" y="4884107"/>
                  <a:pt x="0" y="4940751"/>
                </a:cubicBezTo>
                <a:cubicBezTo>
                  <a:pt x="-17021" y="4803546"/>
                  <a:pt x="34552" y="4698714"/>
                  <a:pt x="0" y="4490594"/>
                </a:cubicBezTo>
                <a:cubicBezTo>
                  <a:pt x="-34552" y="4282474"/>
                  <a:pt x="36051" y="4181559"/>
                  <a:pt x="0" y="4089844"/>
                </a:cubicBezTo>
                <a:cubicBezTo>
                  <a:pt x="-36051" y="3998129"/>
                  <a:pt x="65858" y="3654116"/>
                  <a:pt x="0" y="3491464"/>
                </a:cubicBezTo>
                <a:cubicBezTo>
                  <a:pt x="-65858" y="3328812"/>
                  <a:pt x="48701" y="3151054"/>
                  <a:pt x="0" y="3041307"/>
                </a:cubicBezTo>
                <a:cubicBezTo>
                  <a:pt x="-48701" y="2931560"/>
                  <a:pt x="3635" y="2606127"/>
                  <a:pt x="0" y="2442927"/>
                </a:cubicBezTo>
                <a:cubicBezTo>
                  <a:pt x="-3635" y="2279727"/>
                  <a:pt x="10265" y="1971196"/>
                  <a:pt x="0" y="1795140"/>
                </a:cubicBezTo>
                <a:cubicBezTo>
                  <a:pt x="-10265" y="1619084"/>
                  <a:pt x="19695" y="1474370"/>
                  <a:pt x="0" y="1295575"/>
                </a:cubicBezTo>
                <a:cubicBezTo>
                  <a:pt x="-19695" y="1116780"/>
                  <a:pt x="1350" y="898040"/>
                  <a:pt x="0" y="647787"/>
                </a:cubicBezTo>
                <a:cubicBezTo>
                  <a:pt x="-1350" y="397534"/>
                  <a:pt x="63576" y="280128"/>
                  <a:pt x="0" y="0"/>
                </a:cubicBezTo>
                <a:close/>
              </a:path>
            </a:pathLst>
          </a:custGeom>
          <a:solidFill>
            <a:srgbClr val="E7E6E6">
              <a:lumMod val="25000"/>
            </a:srgbClr>
          </a:solidFill>
          <a:ln w="12700" cap="flat" cmpd="sng" algn="ctr">
            <a:solidFill>
              <a:sysClr val="windowText" lastClr="000000"/>
            </a:solidFill>
            <a:prstDash val="solid"/>
            <a:miter lim="800000"/>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8100000" algn="tr" rotWithShape="0">
              <a:prstClr val="black">
                <a:alpha val="40000"/>
              </a:prst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lumMod val="95000"/>
                  </a:prstClr>
                </a:solidFill>
                <a:effectLst/>
                <a:uLnTx/>
                <a:uFillTx/>
                <a:latin typeface="Consolas" panose="020B0609020204030204" pitchFamily="49" charset="0"/>
                <a:ea typeface="+mn-ea"/>
                <a:cs typeface="Consolas" panose="020B0609020204030204" pitchFamily="49" charset="0"/>
              </a:rPr>
              <a:t>def </a:t>
            </a:r>
            <a:r>
              <a:rPr kumimoji="0" lang="en-US" b="0" i="0" u="none" strike="noStrike" kern="1200" cap="none" spc="0" normalizeH="0" baseline="0" noProof="0" dirty="0" err="1">
                <a:ln>
                  <a:noFill/>
                </a:ln>
                <a:solidFill>
                  <a:prstClr val="white">
                    <a:lumMod val="95000"/>
                  </a:prstClr>
                </a:solidFill>
                <a:effectLst/>
                <a:uLnTx/>
                <a:uFillTx/>
                <a:latin typeface="Consolas" panose="020B0609020204030204" pitchFamily="49" charset="0"/>
                <a:ea typeface="+mn-ea"/>
                <a:cs typeface="Consolas" panose="020B0609020204030204" pitchFamily="49" charset="0"/>
              </a:rPr>
              <a:t>cfull_analysis</a:t>
            </a:r>
            <a:r>
              <a:rPr kumimoji="0" lang="en-US" b="0" i="0" u="none" strike="noStrike" kern="1200" cap="none" spc="0" normalizeH="0" baseline="0" noProof="0" dirty="0">
                <a:ln>
                  <a:noFill/>
                </a:ln>
                <a:solidFill>
                  <a:prstClr val="white">
                    <a:lumMod val="95000"/>
                  </a:prstClr>
                </a:solidFill>
                <a:effectLst/>
                <a:uLnTx/>
                <a:uFillTx/>
                <a:latin typeface="Consolas" panose="020B0609020204030204" pitchFamily="49" charset="0"/>
                <a:ea typeface="+mn-ea"/>
                <a:cs typeface="Consolas" panose="020B0609020204030204" pitchFamily="49" charset="0"/>
              </a:rPr>
              <a:t>(capture, </a:t>
            </a:r>
            <a:r>
              <a:rPr kumimoji="0" lang="en-US" b="0" i="0" u="none" strike="noStrike" kern="1200" cap="none" spc="0" normalizeH="0" baseline="0" noProof="0" dirty="0" err="1">
                <a:ln>
                  <a:noFill/>
                </a:ln>
                <a:solidFill>
                  <a:prstClr val="white">
                    <a:lumMod val="95000"/>
                  </a:prstClr>
                </a:solidFill>
                <a:effectLst/>
                <a:uLnTx/>
                <a:uFillTx/>
                <a:latin typeface="Consolas" panose="020B0609020204030204" pitchFamily="49" charset="0"/>
                <a:ea typeface="+mn-ea"/>
                <a:cs typeface="Consolas" panose="020B0609020204030204" pitchFamily="49" charset="0"/>
              </a:rPr>
              <a:t>tframe</a:t>
            </a:r>
            <a:r>
              <a:rPr kumimoji="0" lang="en-US" b="0" i="0" u="none" strike="noStrike" kern="1200" cap="none" spc="0" normalizeH="0" baseline="0" noProof="0" dirty="0">
                <a:ln>
                  <a:noFill/>
                </a:ln>
                <a:solidFill>
                  <a:prstClr val="white">
                    <a:lumMod val="95000"/>
                  </a:prstClr>
                </a:solidFill>
                <a:effectLst/>
                <a:uLnTx/>
                <a:uFillTx/>
                <a:latin typeface="Consolas" panose="020B0609020204030204" pitchFamily="49" charset="0"/>
                <a:ea typeface="+mn-ea"/>
                <a:cs typeface="Consolas" panose="020B0609020204030204" pitchFamily="49" charset="0"/>
              </a:rPr>
              <a:t>, </a:t>
            </a:r>
            <a:r>
              <a:rPr kumimoji="0" lang="en-US" b="0" i="0" u="none" strike="noStrike" kern="1200" cap="none" spc="0" normalizeH="0" baseline="0" noProof="0" dirty="0" err="1">
                <a:ln>
                  <a:noFill/>
                </a:ln>
                <a:solidFill>
                  <a:prstClr val="white">
                    <a:lumMod val="95000"/>
                  </a:prstClr>
                </a:solidFill>
                <a:effectLst/>
                <a:uLnTx/>
                <a:uFillTx/>
                <a:latin typeface="Consolas" panose="020B0609020204030204" pitchFamily="49" charset="0"/>
                <a:ea typeface="+mn-ea"/>
                <a:cs typeface="Consolas" panose="020B0609020204030204" pitchFamily="49" charset="0"/>
              </a:rPr>
              <a:t>npackets</a:t>
            </a:r>
            <a:r>
              <a:rPr kumimoji="0" lang="en-US" b="0" i="0" u="none" strike="noStrike" kern="1200" cap="none" spc="0" normalizeH="0" baseline="0" noProof="0" dirty="0">
                <a:ln>
                  <a:noFill/>
                </a:ln>
                <a:solidFill>
                  <a:prstClr val="white">
                    <a:lumMod val="95000"/>
                  </a:prstClr>
                </a:solidFill>
                <a:effectLst/>
                <a:uLnTx/>
                <a:uFillTx/>
                <a:latin typeface="Consolas" panose="020B0609020204030204" pitchFamily="49" charset="0"/>
                <a:ea typeface="+mn-ea"/>
                <a:cs typeface="Consolas" panose="020B0609020204030204" pitchFamily="49" charset="0"/>
              </a:rPr>
              <a:t>, B):</a:t>
            </a:r>
            <a:endParaRPr kumimoji="0" lang="en-CH" b="0" i="0" u="none" strike="noStrike" kern="1200" cap="none" spc="0" normalizeH="0" baseline="0" noProof="0" dirty="0">
              <a:ln>
                <a:noFill/>
              </a:ln>
              <a:solidFill>
                <a:prstClr val="white">
                  <a:lumMod val="95000"/>
                </a:prstClr>
              </a:solidFill>
              <a:effectLst/>
              <a:uLnTx/>
              <a:uFillTx/>
              <a:latin typeface="Consolas" panose="020B0609020204030204" pitchFamily="49" charset="0"/>
              <a:ea typeface="+mn-ea"/>
              <a:cs typeface="Consolas" panose="020B0609020204030204" pitchFamily="49"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lumMod val="95000"/>
                  </a:prstClr>
                </a:solidFill>
                <a:effectLst/>
                <a:uLnTx/>
                <a:uFillTx/>
                <a:latin typeface="Consolas" panose="020B0609020204030204" pitchFamily="49" charset="0"/>
                <a:ea typeface="+mn-ea"/>
                <a:cs typeface="Consolas" panose="020B0609020204030204" pitchFamily="49" charset="0"/>
              </a:rPr>
              <a:t>    </a:t>
            </a:r>
            <a:r>
              <a:rPr kumimoji="0" lang="en-US" b="0" i="0" u="none" strike="noStrike" kern="1200" cap="none" spc="0" normalizeH="0" baseline="0" noProof="0" dirty="0" err="1">
                <a:ln>
                  <a:noFill/>
                </a:ln>
                <a:solidFill>
                  <a:prstClr val="white">
                    <a:lumMod val="95000"/>
                  </a:prstClr>
                </a:solidFill>
                <a:effectLst/>
                <a:uLnTx/>
                <a:uFillTx/>
                <a:latin typeface="Consolas" panose="020B0609020204030204" pitchFamily="49" charset="0"/>
                <a:ea typeface="+mn-ea"/>
                <a:cs typeface="Consolas" panose="020B0609020204030204" pitchFamily="49" charset="0"/>
              </a:rPr>
              <a:t>cpeak</a:t>
            </a:r>
            <a:r>
              <a:rPr kumimoji="0" lang="en-US" b="0" i="0" u="none" strike="noStrike" kern="1200" cap="none" spc="0" normalizeH="0" baseline="0" noProof="0" dirty="0">
                <a:ln>
                  <a:noFill/>
                </a:ln>
                <a:solidFill>
                  <a:prstClr val="white">
                    <a:lumMod val="95000"/>
                  </a:prstClr>
                </a:solidFill>
                <a:effectLst/>
                <a:uLnTx/>
                <a:uFillTx/>
                <a:latin typeface="Consolas" panose="020B0609020204030204" pitchFamily="49" charset="0"/>
                <a:ea typeface="+mn-ea"/>
                <a:cs typeface="Consolas" panose="020B0609020204030204" pitchFamily="49" charset="0"/>
              </a:rPr>
              <a:t> = 0     # Initialize the C peak value</a:t>
            </a:r>
            <a:endParaRPr kumimoji="0" lang="en-CH" b="0" i="0" u="none" strike="noStrike" kern="1200" cap="none" spc="0" normalizeH="0" baseline="0" noProof="0" dirty="0">
              <a:ln>
                <a:noFill/>
              </a:ln>
              <a:solidFill>
                <a:prstClr val="white">
                  <a:lumMod val="95000"/>
                </a:prstClr>
              </a:solidFill>
              <a:effectLst/>
              <a:uLnTx/>
              <a:uFillTx/>
              <a:latin typeface="Consolas" panose="020B0609020204030204" pitchFamily="49" charset="0"/>
              <a:ea typeface="+mn-ea"/>
              <a:cs typeface="Consolas" panose="020B0609020204030204" pitchFamily="49"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lumMod val="95000"/>
                  </a:prstClr>
                </a:solidFill>
                <a:effectLst/>
                <a:uLnTx/>
                <a:uFillTx/>
                <a:latin typeface="Consolas" panose="020B0609020204030204" pitchFamily="49" charset="0"/>
                <a:ea typeface="+mn-ea"/>
                <a:cs typeface="Consolas" panose="020B0609020204030204" pitchFamily="49" charset="0"/>
              </a:rPr>
              <a:t>    </a:t>
            </a:r>
            <a:r>
              <a:rPr kumimoji="0" lang="en-US" b="0" i="0" u="none" strike="noStrike" kern="1200" cap="none" spc="0" normalizeH="0" baseline="0" noProof="0" dirty="0" err="1">
                <a:ln>
                  <a:noFill/>
                </a:ln>
                <a:solidFill>
                  <a:prstClr val="white">
                    <a:lumMod val="95000"/>
                  </a:prstClr>
                </a:solidFill>
                <a:effectLst/>
                <a:uLnTx/>
                <a:uFillTx/>
                <a:latin typeface="Consolas" panose="020B0609020204030204" pitchFamily="49" charset="0"/>
                <a:ea typeface="+mn-ea"/>
                <a:cs typeface="Consolas" panose="020B0609020204030204" pitchFamily="49" charset="0"/>
              </a:rPr>
              <a:t>cinst</a:t>
            </a:r>
            <a:r>
              <a:rPr kumimoji="0" lang="en-US" b="0" i="0" u="none" strike="noStrike" kern="1200" cap="none" spc="0" normalizeH="0" baseline="0" noProof="0" dirty="0">
                <a:ln>
                  <a:noFill/>
                </a:ln>
                <a:solidFill>
                  <a:prstClr val="white">
                    <a:lumMod val="95000"/>
                  </a:prstClr>
                </a:solidFill>
                <a:effectLst/>
                <a:uLnTx/>
                <a:uFillTx/>
                <a:latin typeface="Consolas" panose="020B0609020204030204" pitchFamily="49" charset="0"/>
                <a:ea typeface="+mn-ea"/>
                <a:cs typeface="Consolas" panose="020B0609020204030204" pitchFamily="49" charset="0"/>
              </a:rPr>
              <a:t> = 0     # Initialize the C </a:t>
            </a:r>
            <a:r>
              <a:rPr kumimoji="0" lang="en-US" b="0" i="0" u="none" strike="noStrike" kern="1200" cap="none" spc="0" normalizeH="0" baseline="0" noProof="0" dirty="0" err="1">
                <a:ln>
                  <a:noFill/>
                </a:ln>
                <a:solidFill>
                  <a:prstClr val="white">
                    <a:lumMod val="95000"/>
                  </a:prstClr>
                </a:solidFill>
                <a:effectLst/>
                <a:uLnTx/>
                <a:uFillTx/>
                <a:latin typeface="Consolas" panose="020B0609020204030204" pitchFamily="49" charset="0"/>
                <a:ea typeface="+mn-ea"/>
                <a:cs typeface="Consolas" panose="020B0609020204030204" pitchFamily="49" charset="0"/>
              </a:rPr>
              <a:t>inst</a:t>
            </a:r>
            <a:r>
              <a:rPr kumimoji="0" lang="en-US" b="0" i="0" u="none" strike="noStrike" kern="1200" cap="none" spc="0" normalizeH="0" baseline="0" noProof="0" dirty="0">
                <a:ln>
                  <a:noFill/>
                </a:ln>
                <a:solidFill>
                  <a:prstClr val="white">
                    <a:lumMod val="95000"/>
                  </a:prstClr>
                </a:solidFill>
                <a:effectLst/>
                <a:uLnTx/>
                <a:uFillTx/>
                <a:latin typeface="Consolas" panose="020B0609020204030204" pitchFamily="49" charset="0"/>
                <a:ea typeface="+mn-ea"/>
                <a:cs typeface="Consolas" panose="020B0609020204030204" pitchFamily="49" charset="0"/>
              </a:rPr>
              <a:t> value</a:t>
            </a:r>
            <a:endParaRPr kumimoji="0" lang="en-CH" b="0" i="0" u="none" strike="noStrike" kern="1200" cap="none" spc="0" normalizeH="0" baseline="0" noProof="0" dirty="0">
              <a:ln>
                <a:noFill/>
              </a:ln>
              <a:solidFill>
                <a:prstClr val="white">
                  <a:lumMod val="95000"/>
                </a:prstClr>
              </a:solidFill>
              <a:effectLst/>
              <a:uLnTx/>
              <a:uFillTx/>
              <a:latin typeface="Consolas" panose="020B0609020204030204" pitchFamily="49" charset="0"/>
              <a:ea typeface="+mn-ea"/>
              <a:cs typeface="Consolas" panose="020B0609020204030204" pitchFamily="49"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lumMod val="95000"/>
                  </a:prstClr>
                </a:solidFill>
                <a:effectLst/>
                <a:uLnTx/>
                <a:uFillTx/>
                <a:latin typeface="Consolas" panose="020B0609020204030204" pitchFamily="49" charset="0"/>
                <a:ea typeface="+mn-ea"/>
                <a:cs typeface="Consolas" panose="020B0609020204030204" pitchFamily="49" charset="0"/>
              </a:rPr>
              <a:t>    </a:t>
            </a:r>
            <a:r>
              <a:rPr kumimoji="0" lang="en-US" b="0" i="0" u="none" strike="noStrike" kern="1200" cap="none" spc="0" normalizeH="0" baseline="0" noProof="0" dirty="0" err="1">
                <a:ln>
                  <a:noFill/>
                </a:ln>
                <a:solidFill>
                  <a:prstClr val="white">
                    <a:lumMod val="95000"/>
                  </a:prstClr>
                </a:solidFill>
                <a:effectLst/>
                <a:uLnTx/>
                <a:uFillTx/>
                <a:latin typeface="Consolas" panose="020B0609020204030204" pitchFamily="49" charset="0"/>
                <a:ea typeface="+mn-ea"/>
                <a:cs typeface="Consolas" panose="020B0609020204030204" pitchFamily="49" charset="0"/>
              </a:rPr>
              <a:t>tcurr</a:t>
            </a:r>
            <a:r>
              <a:rPr kumimoji="0" lang="en-US" b="0" i="0" u="none" strike="noStrike" kern="1200" cap="none" spc="0" normalizeH="0" baseline="0" noProof="0" dirty="0">
                <a:ln>
                  <a:noFill/>
                </a:ln>
                <a:solidFill>
                  <a:prstClr val="white">
                    <a:lumMod val="95000"/>
                  </a:prstClr>
                </a:solidFill>
                <a:effectLst/>
                <a:uLnTx/>
                <a:uFillTx/>
                <a:latin typeface="Consolas" panose="020B0609020204030204" pitchFamily="49" charset="0"/>
                <a:ea typeface="+mn-ea"/>
                <a:cs typeface="Consolas" panose="020B0609020204030204" pitchFamily="49" charset="0"/>
              </a:rPr>
              <a:t> = None  # </a:t>
            </a:r>
            <a:r>
              <a:rPr kumimoji="0" lang="en-US" b="0" i="0" u="none" strike="noStrike" kern="1200" cap="none" spc="0" normalizeH="0" baseline="0" noProof="0" dirty="0" err="1">
                <a:ln>
                  <a:noFill/>
                </a:ln>
                <a:solidFill>
                  <a:prstClr val="white">
                    <a:lumMod val="95000"/>
                  </a:prstClr>
                </a:solidFill>
                <a:effectLst/>
                <a:uLnTx/>
                <a:uFillTx/>
                <a:latin typeface="Consolas" panose="020B0609020204030204" pitchFamily="49" charset="0"/>
                <a:ea typeface="+mn-ea"/>
                <a:cs typeface="Consolas" panose="020B0609020204030204" pitchFamily="49" charset="0"/>
              </a:rPr>
              <a:t>Tcurr</a:t>
            </a:r>
            <a:r>
              <a:rPr kumimoji="0" lang="en-US" b="0" i="0" u="none" strike="noStrike" kern="1200" cap="none" spc="0" normalizeH="0" baseline="0" noProof="0" dirty="0">
                <a:ln>
                  <a:noFill/>
                </a:ln>
                <a:solidFill>
                  <a:prstClr val="white">
                    <a:lumMod val="95000"/>
                  </a:prstClr>
                </a:solidFill>
                <a:effectLst/>
                <a:uLnTx/>
                <a:uFillTx/>
                <a:latin typeface="Consolas" panose="020B0609020204030204" pitchFamily="49" charset="0"/>
                <a:ea typeface="+mn-ea"/>
                <a:cs typeface="Consolas" panose="020B0609020204030204" pitchFamily="49" charset="0"/>
              </a:rPr>
              <a:t> as Time of the current packet</a:t>
            </a:r>
            <a:endParaRPr kumimoji="0" lang="en-CH" b="0" i="0" u="none" strike="noStrike" kern="1200" cap="none" spc="0" normalizeH="0" baseline="0" noProof="0" dirty="0">
              <a:ln>
                <a:noFill/>
              </a:ln>
              <a:solidFill>
                <a:prstClr val="white">
                  <a:lumMod val="95000"/>
                </a:prstClr>
              </a:solidFill>
              <a:effectLst/>
              <a:uLnTx/>
              <a:uFillTx/>
              <a:latin typeface="Consolas" panose="020B0609020204030204" pitchFamily="49" charset="0"/>
              <a:ea typeface="+mn-ea"/>
              <a:cs typeface="Consolas" panose="020B0609020204030204" pitchFamily="49"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lumMod val="95000"/>
                  </a:prstClr>
                </a:solidFill>
                <a:effectLst/>
                <a:uLnTx/>
                <a:uFillTx/>
                <a:latin typeface="Consolas" panose="020B0609020204030204" pitchFamily="49" charset="0"/>
                <a:ea typeface="+mn-ea"/>
                <a:cs typeface="Consolas" panose="020B0609020204030204" pitchFamily="49" charset="0"/>
              </a:rPr>
              <a:t>    </a:t>
            </a:r>
            <a:r>
              <a:rPr kumimoji="0" lang="en-US" b="0" i="0" u="none" strike="noStrike" kern="1200" cap="none" spc="0" normalizeH="0" baseline="0" noProof="0" dirty="0" err="1">
                <a:ln>
                  <a:noFill/>
                </a:ln>
                <a:solidFill>
                  <a:prstClr val="white">
                    <a:lumMod val="95000"/>
                  </a:prstClr>
                </a:solidFill>
                <a:effectLst/>
                <a:uLnTx/>
                <a:uFillTx/>
                <a:latin typeface="Consolas" panose="020B0609020204030204" pitchFamily="49" charset="0"/>
                <a:ea typeface="+mn-ea"/>
                <a:cs typeface="Consolas" panose="020B0609020204030204" pitchFamily="49" charset="0"/>
              </a:rPr>
              <a:t>tprev</a:t>
            </a:r>
            <a:r>
              <a:rPr kumimoji="0" lang="en-US" b="0" i="0" u="none" strike="noStrike" kern="1200" cap="none" spc="0" normalizeH="0" baseline="0" noProof="0" dirty="0">
                <a:ln>
                  <a:noFill/>
                </a:ln>
                <a:solidFill>
                  <a:prstClr val="white">
                    <a:lumMod val="95000"/>
                  </a:prstClr>
                </a:solidFill>
                <a:effectLst/>
                <a:uLnTx/>
                <a:uFillTx/>
                <a:latin typeface="Consolas" panose="020B0609020204030204" pitchFamily="49" charset="0"/>
                <a:ea typeface="+mn-ea"/>
                <a:cs typeface="Consolas" panose="020B0609020204030204" pitchFamily="49" charset="0"/>
              </a:rPr>
              <a:t> = None  # </a:t>
            </a:r>
            <a:r>
              <a:rPr kumimoji="0" lang="en-US" b="0" i="0" u="none" strike="noStrike" kern="1200" cap="none" spc="0" normalizeH="0" baseline="0" noProof="0" dirty="0" err="1">
                <a:ln>
                  <a:noFill/>
                </a:ln>
                <a:solidFill>
                  <a:prstClr val="white">
                    <a:lumMod val="95000"/>
                  </a:prstClr>
                </a:solidFill>
                <a:effectLst/>
                <a:uLnTx/>
                <a:uFillTx/>
                <a:latin typeface="Consolas" panose="020B0609020204030204" pitchFamily="49" charset="0"/>
                <a:ea typeface="+mn-ea"/>
                <a:cs typeface="Consolas" panose="020B0609020204030204" pitchFamily="49" charset="0"/>
              </a:rPr>
              <a:t>Tprev</a:t>
            </a:r>
            <a:r>
              <a:rPr kumimoji="0" lang="en-US" b="0" i="0" u="none" strike="noStrike" kern="1200" cap="none" spc="0" normalizeH="0" baseline="0" noProof="0" dirty="0">
                <a:ln>
                  <a:noFill/>
                </a:ln>
                <a:solidFill>
                  <a:prstClr val="white">
                    <a:lumMod val="95000"/>
                  </a:prstClr>
                </a:solidFill>
                <a:effectLst/>
                <a:uLnTx/>
                <a:uFillTx/>
                <a:latin typeface="Consolas" panose="020B0609020204030204" pitchFamily="49" charset="0"/>
                <a:ea typeface="+mn-ea"/>
                <a:cs typeface="Consolas" panose="020B0609020204030204" pitchFamily="49" charset="0"/>
              </a:rPr>
              <a:t> as Time of the previous packet</a:t>
            </a:r>
            <a:endParaRPr kumimoji="0" lang="en-CH" b="0" i="0" u="none" strike="noStrike" kern="1200" cap="none" spc="0" normalizeH="0" baseline="0" noProof="0" dirty="0">
              <a:ln>
                <a:noFill/>
              </a:ln>
              <a:solidFill>
                <a:prstClr val="white">
                  <a:lumMod val="95000"/>
                </a:prstClr>
              </a:solidFill>
              <a:effectLst/>
              <a:uLnTx/>
              <a:uFillTx/>
              <a:latin typeface="Consolas" panose="020B0609020204030204" pitchFamily="49" charset="0"/>
              <a:ea typeface="+mn-ea"/>
              <a:cs typeface="Consolas" panose="020B0609020204030204" pitchFamily="49"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lumMod val="95000"/>
                  </a:prstClr>
                </a:solidFill>
                <a:effectLst/>
                <a:uLnTx/>
                <a:uFillTx/>
                <a:latin typeface="Consolas" panose="020B0609020204030204" pitchFamily="49" charset="0"/>
                <a:ea typeface="+mn-ea"/>
                <a:cs typeface="Consolas" panose="020B0609020204030204" pitchFamily="49" charset="0"/>
              </a:rPr>
              <a:t> </a:t>
            </a:r>
            <a:endParaRPr kumimoji="0" lang="en-CH" b="0" i="0" u="none" strike="noStrike" kern="1200" cap="none" spc="0" normalizeH="0" baseline="0" noProof="0" dirty="0">
              <a:ln>
                <a:noFill/>
              </a:ln>
              <a:solidFill>
                <a:prstClr val="white">
                  <a:lumMod val="95000"/>
                </a:prstClr>
              </a:solidFill>
              <a:effectLst/>
              <a:uLnTx/>
              <a:uFillTx/>
              <a:latin typeface="Consolas" panose="020B0609020204030204" pitchFamily="49" charset="0"/>
              <a:ea typeface="+mn-ea"/>
              <a:cs typeface="Consolas" panose="020B0609020204030204" pitchFamily="49"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lumMod val="95000"/>
                  </a:prstClr>
                </a:solidFill>
                <a:effectLst/>
                <a:uLnTx/>
                <a:uFillTx/>
                <a:latin typeface="Consolas" panose="020B0609020204030204" pitchFamily="49" charset="0"/>
                <a:ea typeface="+mn-ea"/>
                <a:cs typeface="Consolas" panose="020B0609020204030204" pitchFamily="49" charset="0"/>
              </a:rPr>
              <a:t>    # Calculate </a:t>
            </a:r>
            <a:r>
              <a:rPr kumimoji="0" lang="en-US" b="0" i="0" u="none" strike="noStrike" kern="1200" cap="none" spc="0" normalizeH="0" baseline="0" noProof="0" dirty="0" err="1">
                <a:ln>
                  <a:noFill/>
                </a:ln>
                <a:solidFill>
                  <a:prstClr val="white">
                    <a:lumMod val="95000"/>
                  </a:prstClr>
                </a:solidFill>
                <a:effectLst/>
                <a:uLnTx/>
                <a:uFillTx/>
                <a:latin typeface="Consolas" panose="020B0609020204030204" pitchFamily="49" charset="0"/>
                <a:ea typeface="+mn-ea"/>
                <a:cs typeface="Consolas" panose="020B0609020204030204" pitchFamily="49" charset="0"/>
              </a:rPr>
              <a:t>Tdrain</a:t>
            </a:r>
            <a:r>
              <a:rPr kumimoji="0" lang="en-US" b="0" i="0" u="none" strike="noStrike" kern="1200" cap="none" spc="0" normalizeH="0" baseline="0" noProof="0" dirty="0">
                <a:ln>
                  <a:noFill/>
                </a:ln>
                <a:solidFill>
                  <a:prstClr val="white">
                    <a:lumMod val="95000"/>
                  </a:prstClr>
                </a:solidFill>
                <a:effectLst/>
                <a:uLnTx/>
                <a:uFillTx/>
                <a:latin typeface="Consolas" panose="020B0609020204030204" pitchFamily="49" charset="0"/>
                <a:ea typeface="+mn-ea"/>
                <a:cs typeface="Consolas" panose="020B0609020204030204" pitchFamily="49" charset="0"/>
              </a:rPr>
              <a:t> as defined in SMPTE ST 2110-21</a:t>
            </a:r>
            <a:endParaRPr kumimoji="0" lang="en-CH" b="0" i="0" u="none" strike="noStrike" kern="1200" cap="none" spc="0" normalizeH="0" baseline="0" noProof="0" dirty="0">
              <a:ln>
                <a:noFill/>
              </a:ln>
              <a:solidFill>
                <a:prstClr val="white">
                  <a:lumMod val="95000"/>
                </a:prstClr>
              </a:solidFill>
              <a:effectLst/>
              <a:uLnTx/>
              <a:uFillTx/>
              <a:latin typeface="Consolas" panose="020B0609020204030204" pitchFamily="49" charset="0"/>
              <a:ea typeface="+mn-ea"/>
              <a:cs typeface="Consolas" panose="020B0609020204030204" pitchFamily="49"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lumMod val="95000"/>
                  </a:prstClr>
                </a:solidFill>
                <a:effectLst/>
                <a:uLnTx/>
                <a:uFillTx/>
                <a:latin typeface="Consolas" panose="020B0609020204030204" pitchFamily="49" charset="0"/>
                <a:ea typeface="+mn-ea"/>
                <a:cs typeface="Consolas" panose="020B0609020204030204" pitchFamily="49" charset="0"/>
              </a:rPr>
              <a:t>    </a:t>
            </a:r>
            <a:r>
              <a:rPr kumimoji="0" lang="en-US" b="0" i="0" u="none" strike="noStrike" kern="1200" cap="none" spc="0" normalizeH="0" baseline="0" noProof="0" dirty="0" err="1">
                <a:ln>
                  <a:noFill/>
                </a:ln>
                <a:solidFill>
                  <a:prstClr val="white">
                    <a:lumMod val="95000"/>
                  </a:prstClr>
                </a:solidFill>
                <a:effectLst/>
                <a:uLnTx/>
                <a:uFillTx/>
                <a:latin typeface="Consolas" panose="020B0609020204030204" pitchFamily="49" charset="0"/>
                <a:ea typeface="+mn-ea"/>
                <a:cs typeface="Consolas" panose="020B0609020204030204" pitchFamily="49" charset="0"/>
              </a:rPr>
              <a:t>tdrain</a:t>
            </a:r>
            <a:r>
              <a:rPr kumimoji="0" lang="en-US" b="0" i="0" u="none" strike="noStrike" kern="1200" cap="none" spc="0" normalizeH="0" baseline="0" noProof="0" dirty="0">
                <a:ln>
                  <a:noFill/>
                </a:ln>
                <a:solidFill>
                  <a:prstClr val="white">
                    <a:lumMod val="95000"/>
                  </a:prstClr>
                </a:solidFill>
                <a:effectLst/>
                <a:uLnTx/>
                <a:uFillTx/>
                <a:latin typeface="Consolas" panose="020B0609020204030204" pitchFamily="49" charset="0"/>
                <a:ea typeface="+mn-ea"/>
                <a:cs typeface="Consolas" panose="020B0609020204030204" pitchFamily="49" charset="0"/>
              </a:rPr>
              <a:t> = </a:t>
            </a:r>
            <a:r>
              <a:rPr kumimoji="0" lang="en-US" b="0" i="0" u="none" strike="noStrike" kern="1200" cap="none" spc="0" normalizeH="0" baseline="0" noProof="0" dirty="0" err="1">
                <a:ln>
                  <a:noFill/>
                </a:ln>
                <a:solidFill>
                  <a:prstClr val="white">
                    <a:lumMod val="95000"/>
                  </a:prstClr>
                </a:solidFill>
                <a:effectLst/>
                <a:uLnTx/>
                <a:uFillTx/>
                <a:latin typeface="Consolas" panose="020B0609020204030204" pitchFamily="49" charset="0"/>
                <a:ea typeface="+mn-ea"/>
                <a:cs typeface="Consolas" panose="020B0609020204030204" pitchFamily="49" charset="0"/>
              </a:rPr>
              <a:t>tframe</a:t>
            </a:r>
            <a:r>
              <a:rPr kumimoji="0" lang="en-US" b="0" i="0" u="none" strike="noStrike" kern="1200" cap="none" spc="0" normalizeH="0" baseline="0" noProof="0" dirty="0">
                <a:ln>
                  <a:noFill/>
                </a:ln>
                <a:solidFill>
                  <a:prstClr val="white">
                    <a:lumMod val="95000"/>
                  </a:prstClr>
                </a:solidFill>
                <a:effectLst/>
                <a:uLnTx/>
                <a:uFillTx/>
                <a:latin typeface="Consolas" panose="020B0609020204030204" pitchFamily="49" charset="0"/>
                <a:ea typeface="+mn-ea"/>
                <a:cs typeface="Consolas" panose="020B0609020204030204" pitchFamily="49" charset="0"/>
              </a:rPr>
              <a:t> / </a:t>
            </a:r>
            <a:r>
              <a:rPr kumimoji="0" lang="en-US" b="0" i="0" u="none" strike="noStrike" kern="1200" cap="none" spc="0" normalizeH="0" baseline="0" noProof="0" dirty="0" err="1">
                <a:ln>
                  <a:noFill/>
                </a:ln>
                <a:solidFill>
                  <a:prstClr val="white">
                    <a:lumMod val="95000"/>
                  </a:prstClr>
                </a:solidFill>
                <a:effectLst/>
                <a:uLnTx/>
                <a:uFillTx/>
                <a:latin typeface="Consolas" panose="020B0609020204030204" pitchFamily="49" charset="0"/>
                <a:ea typeface="+mn-ea"/>
                <a:cs typeface="Consolas" panose="020B0609020204030204" pitchFamily="49" charset="0"/>
              </a:rPr>
              <a:t>npackets</a:t>
            </a:r>
            <a:r>
              <a:rPr kumimoji="0" lang="en-US" b="0" i="0" u="none" strike="noStrike" kern="1200" cap="none" spc="0" normalizeH="0" baseline="0" noProof="0" dirty="0">
                <a:ln>
                  <a:noFill/>
                </a:ln>
                <a:solidFill>
                  <a:prstClr val="white">
                    <a:lumMod val="95000"/>
                  </a:prstClr>
                </a:solidFill>
                <a:effectLst/>
                <a:uLnTx/>
                <a:uFillTx/>
                <a:latin typeface="Consolas" panose="020B0609020204030204" pitchFamily="49" charset="0"/>
                <a:ea typeface="+mn-ea"/>
                <a:cs typeface="Consolas" panose="020B0609020204030204" pitchFamily="49" charset="0"/>
              </a:rPr>
              <a:t> / Decimal(B)</a:t>
            </a:r>
            <a:endParaRPr kumimoji="0" lang="en-CH" b="0" i="0" u="none" strike="noStrike" kern="1200" cap="none" spc="0" normalizeH="0" baseline="0" noProof="0" dirty="0">
              <a:ln>
                <a:noFill/>
              </a:ln>
              <a:solidFill>
                <a:prstClr val="white">
                  <a:lumMod val="95000"/>
                </a:prstClr>
              </a:solidFill>
              <a:effectLst/>
              <a:uLnTx/>
              <a:uFillTx/>
              <a:latin typeface="Consolas" panose="020B0609020204030204" pitchFamily="49" charset="0"/>
              <a:ea typeface="+mn-ea"/>
              <a:cs typeface="Consolas" panose="020B0609020204030204" pitchFamily="49"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lumMod val="95000"/>
                  </a:prstClr>
                </a:solidFill>
                <a:effectLst/>
                <a:uLnTx/>
                <a:uFillTx/>
                <a:latin typeface="Consolas" panose="020B0609020204030204" pitchFamily="49" charset="0"/>
                <a:ea typeface="+mn-ea"/>
                <a:cs typeface="Consolas" panose="020B0609020204030204" pitchFamily="49" charset="0"/>
              </a:rPr>
              <a:t> </a:t>
            </a:r>
            <a:endParaRPr kumimoji="0" lang="en-CH" b="0" i="0" u="none" strike="noStrike" kern="1200" cap="none" spc="0" normalizeH="0" baseline="0" noProof="0" dirty="0">
              <a:ln>
                <a:noFill/>
              </a:ln>
              <a:solidFill>
                <a:prstClr val="white">
                  <a:lumMod val="95000"/>
                </a:prstClr>
              </a:solidFill>
              <a:effectLst/>
              <a:uLnTx/>
              <a:uFillTx/>
              <a:latin typeface="Consolas" panose="020B0609020204030204" pitchFamily="49" charset="0"/>
              <a:ea typeface="+mn-ea"/>
              <a:cs typeface="Consolas" panose="020B0609020204030204" pitchFamily="49"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lumMod val="95000"/>
                  </a:prstClr>
                </a:solidFill>
                <a:effectLst/>
                <a:uLnTx/>
                <a:uFillTx/>
                <a:latin typeface="Consolas" panose="020B0609020204030204" pitchFamily="49" charset="0"/>
                <a:ea typeface="+mn-ea"/>
                <a:cs typeface="Consolas" panose="020B0609020204030204" pitchFamily="49" charset="0"/>
              </a:rPr>
              <a:t>    for pkt in capture:</a:t>
            </a:r>
            <a:endParaRPr kumimoji="0" lang="en-CH" b="0" i="0" u="none" strike="noStrike" kern="1200" cap="none" spc="0" normalizeH="0" baseline="0" noProof="0" dirty="0">
              <a:ln>
                <a:noFill/>
              </a:ln>
              <a:solidFill>
                <a:prstClr val="white">
                  <a:lumMod val="95000"/>
                </a:prstClr>
              </a:solidFill>
              <a:effectLst/>
              <a:uLnTx/>
              <a:uFillTx/>
              <a:latin typeface="Consolas" panose="020B0609020204030204" pitchFamily="49" charset="0"/>
              <a:ea typeface="+mn-ea"/>
              <a:cs typeface="Consolas" panose="020B0609020204030204" pitchFamily="49"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lumMod val="95000"/>
                  </a:prstClr>
                </a:solidFill>
                <a:effectLst/>
                <a:uLnTx/>
                <a:uFillTx/>
                <a:latin typeface="Consolas" panose="020B0609020204030204" pitchFamily="49" charset="0"/>
                <a:ea typeface="+mn-ea"/>
                <a:cs typeface="Consolas" panose="020B0609020204030204" pitchFamily="49" charset="0"/>
              </a:rPr>
              <a:t>        </a:t>
            </a:r>
            <a:r>
              <a:rPr kumimoji="0" lang="en-US" b="0" i="0" u="none" strike="noStrike" kern="1200" cap="none" spc="0" normalizeH="0" baseline="0" noProof="0" dirty="0" err="1">
                <a:ln>
                  <a:noFill/>
                </a:ln>
                <a:solidFill>
                  <a:prstClr val="white">
                    <a:lumMod val="95000"/>
                  </a:prstClr>
                </a:solidFill>
                <a:effectLst/>
                <a:uLnTx/>
                <a:uFillTx/>
                <a:latin typeface="Consolas" panose="020B0609020204030204" pitchFamily="49" charset="0"/>
                <a:ea typeface="+mn-ea"/>
                <a:cs typeface="Consolas" panose="020B0609020204030204" pitchFamily="49" charset="0"/>
              </a:rPr>
              <a:t>tcurr</a:t>
            </a:r>
            <a:r>
              <a:rPr kumimoji="0" lang="en-US" b="0" i="0" u="none" strike="noStrike" kern="1200" cap="none" spc="0" normalizeH="0" baseline="0" noProof="0" dirty="0">
                <a:ln>
                  <a:noFill/>
                </a:ln>
                <a:solidFill>
                  <a:prstClr val="white">
                    <a:lumMod val="95000"/>
                  </a:prstClr>
                </a:solidFill>
                <a:effectLst/>
                <a:uLnTx/>
                <a:uFillTx/>
                <a:latin typeface="Consolas" panose="020B0609020204030204" pitchFamily="49" charset="0"/>
                <a:ea typeface="+mn-ea"/>
                <a:cs typeface="Consolas" panose="020B0609020204030204" pitchFamily="49" charset="0"/>
              </a:rPr>
              <a:t> = Decimal(</a:t>
            </a:r>
            <a:r>
              <a:rPr kumimoji="0" lang="en-US" b="0" i="0" u="none" strike="noStrike" kern="1200" cap="none" spc="0" normalizeH="0" baseline="0" noProof="0" dirty="0" err="1">
                <a:ln>
                  <a:noFill/>
                </a:ln>
                <a:solidFill>
                  <a:prstClr val="white">
                    <a:lumMod val="95000"/>
                  </a:prstClr>
                </a:solidFill>
                <a:effectLst/>
                <a:uLnTx/>
                <a:uFillTx/>
                <a:latin typeface="Consolas" panose="020B0609020204030204" pitchFamily="49" charset="0"/>
                <a:ea typeface="+mn-ea"/>
                <a:cs typeface="Consolas" panose="020B0609020204030204" pitchFamily="49" charset="0"/>
              </a:rPr>
              <a:t>pkt.time</a:t>
            </a:r>
            <a:r>
              <a:rPr kumimoji="0" lang="en-US" b="0" i="0" u="none" strike="noStrike" kern="1200" cap="none" spc="0" normalizeH="0" baseline="0" noProof="0" dirty="0">
                <a:ln>
                  <a:noFill/>
                </a:ln>
                <a:solidFill>
                  <a:prstClr val="white">
                    <a:lumMod val="95000"/>
                  </a:prstClr>
                </a:solidFill>
                <a:effectLst/>
                <a:uLnTx/>
                <a:uFillTx/>
                <a:latin typeface="Consolas" panose="020B0609020204030204" pitchFamily="49" charset="0"/>
                <a:ea typeface="+mn-ea"/>
                <a:cs typeface="Consolas" panose="020B0609020204030204" pitchFamily="49" charset="0"/>
              </a:rPr>
              <a:t>)</a:t>
            </a:r>
            <a:endParaRPr kumimoji="0" lang="en-CH" b="0" i="0" u="none" strike="noStrike" kern="1200" cap="none" spc="0" normalizeH="0" baseline="0" noProof="0" dirty="0">
              <a:ln>
                <a:noFill/>
              </a:ln>
              <a:solidFill>
                <a:prstClr val="white">
                  <a:lumMod val="95000"/>
                </a:prstClr>
              </a:solidFill>
              <a:effectLst/>
              <a:uLnTx/>
              <a:uFillTx/>
              <a:latin typeface="Consolas" panose="020B0609020204030204" pitchFamily="49" charset="0"/>
              <a:ea typeface="+mn-ea"/>
              <a:cs typeface="Consolas" panose="020B0609020204030204" pitchFamily="49"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lumMod val="95000"/>
                  </a:prstClr>
                </a:solidFill>
                <a:effectLst/>
                <a:uLnTx/>
                <a:uFillTx/>
                <a:latin typeface="Consolas" panose="020B0609020204030204" pitchFamily="49" charset="0"/>
                <a:ea typeface="+mn-ea"/>
                <a:cs typeface="Consolas" panose="020B0609020204030204" pitchFamily="49" charset="0"/>
              </a:rPr>
              <a:t>        if </a:t>
            </a:r>
            <a:r>
              <a:rPr kumimoji="0" lang="en-US" b="0" i="0" u="none" strike="noStrike" kern="1200" cap="none" spc="0" normalizeH="0" baseline="0" noProof="0" dirty="0" err="1">
                <a:ln>
                  <a:noFill/>
                </a:ln>
                <a:solidFill>
                  <a:prstClr val="white">
                    <a:lumMod val="95000"/>
                  </a:prstClr>
                </a:solidFill>
                <a:effectLst/>
                <a:uLnTx/>
                <a:uFillTx/>
                <a:latin typeface="Consolas" panose="020B0609020204030204" pitchFamily="49" charset="0"/>
                <a:ea typeface="+mn-ea"/>
                <a:cs typeface="Consolas" panose="020B0609020204030204" pitchFamily="49" charset="0"/>
              </a:rPr>
              <a:t>tprev</a:t>
            </a:r>
            <a:r>
              <a:rPr kumimoji="0" lang="en-US" b="0" i="0" u="none" strike="noStrike" kern="1200" cap="none" spc="0" normalizeH="0" baseline="0" noProof="0" dirty="0">
                <a:ln>
                  <a:noFill/>
                </a:ln>
                <a:solidFill>
                  <a:prstClr val="white">
                    <a:lumMod val="95000"/>
                  </a:prstClr>
                </a:solidFill>
                <a:effectLst/>
                <a:uLnTx/>
                <a:uFillTx/>
                <a:latin typeface="Consolas" panose="020B0609020204030204" pitchFamily="49" charset="0"/>
                <a:ea typeface="+mn-ea"/>
                <a:cs typeface="Consolas" panose="020B0609020204030204" pitchFamily="49" charset="0"/>
              </a:rPr>
              <a:t>:</a:t>
            </a:r>
            <a:endParaRPr kumimoji="0" lang="en-CH" b="0" i="0" u="none" strike="noStrike" kern="1200" cap="none" spc="0" normalizeH="0" baseline="0" noProof="0" dirty="0">
              <a:ln>
                <a:noFill/>
              </a:ln>
              <a:solidFill>
                <a:prstClr val="white">
                  <a:lumMod val="95000"/>
                </a:prstClr>
              </a:solidFill>
              <a:effectLst/>
              <a:uLnTx/>
              <a:uFillTx/>
              <a:latin typeface="Consolas" panose="020B0609020204030204" pitchFamily="49" charset="0"/>
              <a:ea typeface="+mn-ea"/>
              <a:cs typeface="Consolas" panose="020B0609020204030204" pitchFamily="49"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lumMod val="95000"/>
                  </a:prstClr>
                </a:solidFill>
                <a:effectLst/>
                <a:uLnTx/>
                <a:uFillTx/>
                <a:latin typeface="Consolas" panose="020B0609020204030204" pitchFamily="49" charset="0"/>
                <a:ea typeface="+mn-ea"/>
                <a:cs typeface="Consolas" panose="020B0609020204030204" pitchFamily="49" charset="0"/>
              </a:rPr>
              <a:t>            </a:t>
            </a:r>
            <a:r>
              <a:rPr kumimoji="0" lang="en-US" b="0" i="0" u="none" strike="noStrike" kern="1200" cap="none" spc="0" normalizeH="0" baseline="0" noProof="0" dirty="0" err="1">
                <a:ln>
                  <a:noFill/>
                </a:ln>
                <a:solidFill>
                  <a:prstClr val="white">
                    <a:lumMod val="95000"/>
                  </a:prstClr>
                </a:solidFill>
                <a:effectLst/>
                <a:uLnTx/>
                <a:uFillTx/>
                <a:latin typeface="Consolas" panose="020B0609020204030204" pitchFamily="49" charset="0"/>
                <a:ea typeface="+mn-ea"/>
                <a:cs typeface="Consolas" panose="020B0609020204030204" pitchFamily="49" charset="0"/>
              </a:rPr>
              <a:t>cinst</a:t>
            </a:r>
            <a:r>
              <a:rPr kumimoji="0" lang="en-US" b="0" i="0" u="none" strike="noStrike" kern="1200" cap="none" spc="0" normalizeH="0" baseline="0" noProof="0" dirty="0">
                <a:ln>
                  <a:noFill/>
                </a:ln>
                <a:solidFill>
                  <a:prstClr val="white">
                    <a:lumMod val="95000"/>
                  </a:prstClr>
                </a:solidFill>
                <a:effectLst/>
                <a:uLnTx/>
                <a:uFillTx/>
                <a:latin typeface="Consolas" panose="020B0609020204030204" pitchFamily="49" charset="0"/>
                <a:ea typeface="+mn-ea"/>
                <a:cs typeface="Consolas" panose="020B0609020204030204" pitchFamily="49" charset="0"/>
              </a:rPr>
              <a:t> += 1</a:t>
            </a:r>
            <a:endParaRPr kumimoji="0" lang="en-CH" b="0" i="0" u="none" strike="noStrike" kern="1200" cap="none" spc="0" normalizeH="0" baseline="0" noProof="0" dirty="0">
              <a:ln>
                <a:noFill/>
              </a:ln>
              <a:solidFill>
                <a:prstClr val="white">
                  <a:lumMod val="95000"/>
                </a:prstClr>
              </a:solidFill>
              <a:effectLst/>
              <a:uLnTx/>
              <a:uFillTx/>
              <a:latin typeface="Consolas" panose="020B0609020204030204" pitchFamily="49" charset="0"/>
              <a:ea typeface="+mn-ea"/>
              <a:cs typeface="Consolas" panose="020B0609020204030204" pitchFamily="49"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lumMod val="95000"/>
                  </a:prstClr>
                </a:solidFill>
                <a:effectLst/>
                <a:uLnTx/>
                <a:uFillTx/>
                <a:latin typeface="Consolas" panose="020B0609020204030204" pitchFamily="49" charset="0"/>
                <a:ea typeface="+mn-ea"/>
                <a:cs typeface="Consolas" panose="020B0609020204030204" pitchFamily="49" charset="0"/>
              </a:rPr>
              <a:t>            </a:t>
            </a:r>
            <a:r>
              <a:rPr kumimoji="0" lang="en-US" b="0" i="0" u="none" strike="noStrike" kern="1200" cap="none" spc="0" normalizeH="0" baseline="0" noProof="0" dirty="0" err="1">
                <a:ln>
                  <a:noFill/>
                </a:ln>
                <a:solidFill>
                  <a:prstClr val="white">
                    <a:lumMod val="95000"/>
                  </a:prstClr>
                </a:solidFill>
                <a:effectLst/>
                <a:uLnTx/>
                <a:uFillTx/>
                <a:latin typeface="Consolas" panose="020B0609020204030204" pitchFamily="49" charset="0"/>
                <a:ea typeface="+mn-ea"/>
                <a:cs typeface="Consolas" panose="020B0609020204030204" pitchFamily="49" charset="0"/>
              </a:rPr>
              <a:t>cinst</a:t>
            </a:r>
            <a:r>
              <a:rPr kumimoji="0" lang="en-US" b="0" i="0" u="none" strike="noStrike" kern="1200" cap="none" spc="0" normalizeH="0" baseline="0" noProof="0" dirty="0">
                <a:ln>
                  <a:noFill/>
                </a:ln>
                <a:solidFill>
                  <a:prstClr val="white">
                    <a:lumMod val="95000"/>
                  </a:prstClr>
                </a:solidFill>
                <a:effectLst/>
                <a:uLnTx/>
                <a:uFillTx/>
                <a:latin typeface="Consolas" panose="020B0609020204030204" pitchFamily="49" charset="0"/>
                <a:ea typeface="+mn-ea"/>
                <a:cs typeface="Consolas" panose="020B0609020204030204" pitchFamily="49" charset="0"/>
              </a:rPr>
              <a:t> -= (</a:t>
            </a:r>
            <a:r>
              <a:rPr kumimoji="0" lang="en-US" b="0" i="0" u="none" strike="noStrike" kern="1200" cap="none" spc="0" normalizeH="0" baseline="0" noProof="0" dirty="0" err="1">
                <a:ln>
                  <a:noFill/>
                </a:ln>
                <a:solidFill>
                  <a:prstClr val="white">
                    <a:lumMod val="95000"/>
                  </a:prstClr>
                </a:solidFill>
                <a:effectLst/>
                <a:uLnTx/>
                <a:uFillTx/>
                <a:latin typeface="Consolas" panose="020B0609020204030204" pitchFamily="49" charset="0"/>
                <a:ea typeface="+mn-ea"/>
                <a:cs typeface="Consolas" panose="020B0609020204030204" pitchFamily="49" charset="0"/>
              </a:rPr>
              <a:t>tcurr</a:t>
            </a:r>
            <a:r>
              <a:rPr kumimoji="0" lang="en-US" b="0" i="0" u="none" strike="noStrike" kern="1200" cap="none" spc="0" normalizeH="0" baseline="0" noProof="0" dirty="0">
                <a:ln>
                  <a:noFill/>
                </a:ln>
                <a:solidFill>
                  <a:prstClr val="white">
                    <a:lumMod val="95000"/>
                  </a:prstClr>
                </a:solidFill>
                <a:effectLst/>
                <a:uLnTx/>
                <a:uFillTx/>
                <a:latin typeface="Consolas" panose="020B0609020204030204" pitchFamily="49" charset="0"/>
                <a:ea typeface="+mn-ea"/>
                <a:cs typeface="Consolas" panose="020B0609020204030204" pitchFamily="49" charset="0"/>
              </a:rPr>
              <a:t> - </a:t>
            </a:r>
            <a:r>
              <a:rPr kumimoji="0" lang="en-US" b="0" i="0" u="none" strike="noStrike" kern="1200" cap="none" spc="0" normalizeH="0" baseline="0" noProof="0" dirty="0" err="1">
                <a:ln>
                  <a:noFill/>
                </a:ln>
                <a:solidFill>
                  <a:prstClr val="white">
                    <a:lumMod val="95000"/>
                  </a:prstClr>
                </a:solidFill>
                <a:effectLst/>
                <a:uLnTx/>
                <a:uFillTx/>
                <a:latin typeface="Consolas" panose="020B0609020204030204" pitchFamily="49" charset="0"/>
                <a:ea typeface="+mn-ea"/>
                <a:cs typeface="Consolas" panose="020B0609020204030204" pitchFamily="49" charset="0"/>
              </a:rPr>
              <a:t>tprev</a:t>
            </a:r>
            <a:r>
              <a:rPr kumimoji="0" lang="en-US" b="0" i="0" u="none" strike="noStrike" kern="1200" cap="none" spc="0" normalizeH="0" baseline="0" noProof="0" dirty="0">
                <a:ln>
                  <a:noFill/>
                </a:ln>
                <a:solidFill>
                  <a:prstClr val="white">
                    <a:lumMod val="95000"/>
                  </a:prstClr>
                </a:solidFill>
                <a:effectLst/>
                <a:uLnTx/>
                <a:uFillTx/>
                <a:latin typeface="Consolas" panose="020B0609020204030204" pitchFamily="49" charset="0"/>
                <a:ea typeface="+mn-ea"/>
                <a:cs typeface="Consolas" panose="020B0609020204030204" pitchFamily="49" charset="0"/>
              </a:rPr>
              <a:t>)/</a:t>
            </a:r>
            <a:r>
              <a:rPr kumimoji="0" lang="en-US" b="0" i="0" u="none" strike="noStrike" kern="1200" cap="none" spc="0" normalizeH="0" baseline="0" noProof="0" dirty="0" err="1">
                <a:ln>
                  <a:noFill/>
                </a:ln>
                <a:solidFill>
                  <a:prstClr val="white">
                    <a:lumMod val="95000"/>
                  </a:prstClr>
                </a:solidFill>
                <a:effectLst/>
                <a:uLnTx/>
                <a:uFillTx/>
                <a:latin typeface="Consolas" panose="020B0609020204030204" pitchFamily="49" charset="0"/>
                <a:ea typeface="+mn-ea"/>
                <a:cs typeface="Consolas" panose="020B0609020204030204" pitchFamily="49" charset="0"/>
              </a:rPr>
              <a:t>tdrain</a:t>
            </a:r>
            <a:endParaRPr kumimoji="0" lang="en-CH" b="0" i="0" u="none" strike="noStrike" kern="1200" cap="none" spc="0" normalizeH="0" baseline="0" noProof="0" dirty="0">
              <a:ln>
                <a:noFill/>
              </a:ln>
              <a:solidFill>
                <a:prstClr val="white">
                  <a:lumMod val="95000"/>
                </a:prstClr>
              </a:solidFill>
              <a:effectLst/>
              <a:uLnTx/>
              <a:uFillTx/>
              <a:latin typeface="Consolas" panose="020B0609020204030204" pitchFamily="49" charset="0"/>
              <a:ea typeface="+mn-ea"/>
              <a:cs typeface="Consolas" panose="020B0609020204030204" pitchFamily="49"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lumMod val="95000"/>
                  </a:prstClr>
                </a:solidFill>
                <a:effectLst/>
                <a:uLnTx/>
                <a:uFillTx/>
                <a:latin typeface="Consolas" panose="020B0609020204030204" pitchFamily="49" charset="0"/>
                <a:ea typeface="+mn-ea"/>
                <a:cs typeface="Consolas" panose="020B0609020204030204" pitchFamily="49" charset="0"/>
              </a:rPr>
              <a:t>            if </a:t>
            </a:r>
            <a:r>
              <a:rPr kumimoji="0" lang="en-US" b="0" i="0" u="none" strike="noStrike" kern="1200" cap="none" spc="0" normalizeH="0" baseline="0" noProof="0" dirty="0" err="1">
                <a:ln>
                  <a:noFill/>
                </a:ln>
                <a:solidFill>
                  <a:prstClr val="white">
                    <a:lumMod val="95000"/>
                  </a:prstClr>
                </a:solidFill>
                <a:effectLst/>
                <a:uLnTx/>
                <a:uFillTx/>
                <a:latin typeface="Consolas" panose="020B0609020204030204" pitchFamily="49" charset="0"/>
                <a:ea typeface="+mn-ea"/>
                <a:cs typeface="Consolas" panose="020B0609020204030204" pitchFamily="49" charset="0"/>
              </a:rPr>
              <a:t>cinst</a:t>
            </a:r>
            <a:r>
              <a:rPr kumimoji="0" lang="en-US" b="0" i="0" u="none" strike="noStrike" kern="1200" cap="none" spc="0" normalizeH="0" baseline="0" noProof="0" dirty="0">
                <a:ln>
                  <a:noFill/>
                </a:ln>
                <a:solidFill>
                  <a:prstClr val="white">
                    <a:lumMod val="95000"/>
                  </a:prstClr>
                </a:solidFill>
                <a:effectLst/>
                <a:uLnTx/>
                <a:uFillTx/>
                <a:latin typeface="Consolas" panose="020B0609020204030204" pitchFamily="49" charset="0"/>
                <a:ea typeface="+mn-ea"/>
                <a:cs typeface="Consolas" panose="020B0609020204030204" pitchFamily="49" charset="0"/>
              </a:rPr>
              <a:t> &lt; 0:</a:t>
            </a:r>
            <a:endParaRPr kumimoji="0" lang="en-CH" b="0" i="0" u="none" strike="noStrike" kern="1200" cap="none" spc="0" normalizeH="0" baseline="0" noProof="0" dirty="0">
              <a:ln>
                <a:noFill/>
              </a:ln>
              <a:solidFill>
                <a:prstClr val="white">
                  <a:lumMod val="95000"/>
                </a:prstClr>
              </a:solidFill>
              <a:effectLst/>
              <a:uLnTx/>
              <a:uFillTx/>
              <a:latin typeface="Consolas" panose="020B0609020204030204" pitchFamily="49" charset="0"/>
              <a:ea typeface="+mn-ea"/>
              <a:cs typeface="Consolas" panose="020B0609020204030204" pitchFamily="49"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lumMod val="95000"/>
                  </a:prstClr>
                </a:solidFill>
                <a:effectLst/>
                <a:uLnTx/>
                <a:uFillTx/>
                <a:latin typeface="Consolas" panose="020B0609020204030204" pitchFamily="49" charset="0"/>
                <a:ea typeface="+mn-ea"/>
                <a:cs typeface="Consolas" panose="020B0609020204030204" pitchFamily="49" charset="0"/>
              </a:rPr>
              <a:t>                </a:t>
            </a:r>
            <a:r>
              <a:rPr kumimoji="0" lang="en-US" b="0" i="0" u="none" strike="noStrike" kern="1200" cap="none" spc="0" normalizeH="0" baseline="0" noProof="0" dirty="0" err="1">
                <a:ln>
                  <a:noFill/>
                </a:ln>
                <a:solidFill>
                  <a:prstClr val="white">
                    <a:lumMod val="95000"/>
                  </a:prstClr>
                </a:solidFill>
                <a:effectLst/>
                <a:uLnTx/>
                <a:uFillTx/>
                <a:latin typeface="Consolas" panose="020B0609020204030204" pitchFamily="49" charset="0"/>
                <a:ea typeface="+mn-ea"/>
                <a:cs typeface="Consolas" panose="020B0609020204030204" pitchFamily="49" charset="0"/>
              </a:rPr>
              <a:t>cinst</a:t>
            </a:r>
            <a:r>
              <a:rPr kumimoji="0" lang="en-US" b="0" i="0" u="none" strike="noStrike" kern="1200" cap="none" spc="0" normalizeH="0" baseline="0" noProof="0" dirty="0">
                <a:ln>
                  <a:noFill/>
                </a:ln>
                <a:solidFill>
                  <a:prstClr val="white">
                    <a:lumMod val="95000"/>
                  </a:prstClr>
                </a:solidFill>
                <a:effectLst/>
                <a:uLnTx/>
                <a:uFillTx/>
                <a:latin typeface="Consolas" panose="020B0609020204030204" pitchFamily="49" charset="0"/>
                <a:ea typeface="+mn-ea"/>
                <a:cs typeface="Consolas" panose="020B0609020204030204" pitchFamily="49" charset="0"/>
              </a:rPr>
              <a:t> = 0</a:t>
            </a:r>
            <a:endParaRPr kumimoji="0" lang="en-CH" b="0" i="0" u="none" strike="noStrike" kern="1200" cap="none" spc="0" normalizeH="0" baseline="0" noProof="0" dirty="0">
              <a:ln>
                <a:noFill/>
              </a:ln>
              <a:solidFill>
                <a:prstClr val="white">
                  <a:lumMod val="95000"/>
                </a:prstClr>
              </a:solidFill>
              <a:effectLst/>
              <a:uLnTx/>
              <a:uFillTx/>
              <a:latin typeface="Consolas" panose="020B0609020204030204" pitchFamily="49" charset="0"/>
              <a:ea typeface="+mn-ea"/>
              <a:cs typeface="Consolas" panose="020B0609020204030204" pitchFamily="49"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lumMod val="95000"/>
                  </a:prstClr>
                </a:solidFill>
                <a:effectLst/>
                <a:uLnTx/>
                <a:uFillTx/>
                <a:latin typeface="Consolas" panose="020B0609020204030204" pitchFamily="49" charset="0"/>
                <a:ea typeface="+mn-ea"/>
                <a:cs typeface="Consolas" panose="020B0609020204030204" pitchFamily="49" charset="0"/>
              </a:rPr>
              <a:t>        </a:t>
            </a:r>
            <a:r>
              <a:rPr kumimoji="0" lang="en-US" b="0" i="0" u="none" strike="noStrike" kern="1200" cap="none" spc="0" normalizeH="0" baseline="0" noProof="0" dirty="0" err="1">
                <a:ln>
                  <a:noFill/>
                </a:ln>
                <a:solidFill>
                  <a:prstClr val="white">
                    <a:lumMod val="95000"/>
                  </a:prstClr>
                </a:solidFill>
                <a:effectLst/>
                <a:uLnTx/>
                <a:uFillTx/>
                <a:latin typeface="Consolas" panose="020B0609020204030204" pitchFamily="49" charset="0"/>
                <a:ea typeface="+mn-ea"/>
                <a:cs typeface="Consolas" panose="020B0609020204030204" pitchFamily="49" charset="0"/>
              </a:rPr>
              <a:t>tprev</a:t>
            </a:r>
            <a:r>
              <a:rPr kumimoji="0" lang="en-US" b="0" i="0" u="none" strike="noStrike" kern="1200" cap="none" spc="0" normalizeH="0" baseline="0" noProof="0" dirty="0">
                <a:ln>
                  <a:noFill/>
                </a:ln>
                <a:solidFill>
                  <a:prstClr val="white">
                    <a:lumMod val="95000"/>
                  </a:prstClr>
                </a:solidFill>
                <a:effectLst/>
                <a:uLnTx/>
                <a:uFillTx/>
                <a:latin typeface="Consolas" panose="020B0609020204030204" pitchFamily="49" charset="0"/>
                <a:ea typeface="+mn-ea"/>
                <a:cs typeface="Consolas" panose="020B0609020204030204" pitchFamily="49" charset="0"/>
              </a:rPr>
              <a:t> = </a:t>
            </a:r>
            <a:r>
              <a:rPr kumimoji="0" lang="en-US" b="0" i="0" u="none" strike="noStrike" kern="1200" cap="none" spc="0" normalizeH="0" baseline="0" noProof="0" dirty="0" err="1">
                <a:ln>
                  <a:noFill/>
                </a:ln>
                <a:solidFill>
                  <a:prstClr val="white">
                    <a:lumMod val="95000"/>
                  </a:prstClr>
                </a:solidFill>
                <a:effectLst/>
                <a:uLnTx/>
                <a:uFillTx/>
                <a:latin typeface="Consolas" panose="020B0609020204030204" pitchFamily="49" charset="0"/>
                <a:ea typeface="+mn-ea"/>
                <a:cs typeface="Consolas" panose="020B0609020204030204" pitchFamily="49" charset="0"/>
              </a:rPr>
              <a:t>tcurr</a:t>
            </a:r>
            <a:endParaRPr kumimoji="0" lang="en-CH" b="0" i="0" u="none" strike="noStrike" kern="1200" cap="none" spc="0" normalizeH="0" baseline="0" noProof="0" dirty="0">
              <a:ln>
                <a:noFill/>
              </a:ln>
              <a:solidFill>
                <a:prstClr val="white">
                  <a:lumMod val="95000"/>
                </a:prstClr>
              </a:solidFill>
              <a:effectLst/>
              <a:uLnTx/>
              <a:uFillTx/>
              <a:latin typeface="Consolas" panose="020B0609020204030204" pitchFamily="49" charset="0"/>
              <a:ea typeface="+mn-ea"/>
              <a:cs typeface="Consolas" panose="020B0609020204030204" pitchFamily="49"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lumMod val="95000"/>
                  </a:prstClr>
                </a:solidFill>
                <a:effectLst/>
                <a:uLnTx/>
                <a:uFillTx/>
                <a:latin typeface="Consolas" panose="020B0609020204030204" pitchFamily="49" charset="0"/>
                <a:ea typeface="+mn-ea"/>
                <a:cs typeface="Consolas" panose="020B0609020204030204" pitchFamily="49" charset="0"/>
              </a:rPr>
              <a:t>        if </a:t>
            </a:r>
            <a:r>
              <a:rPr kumimoji="0" lang="en-US" b="0" i="0" u="none" strike="noStrike" kern="1200" cap="none" spc="0" normalizeH="0" baseline="0" noProof="0" dirty="0" err="1">
                <a:ln>
                  <a:noFill/>
                </a:ln>
                <a:solidFill>
                  <a:prstClr val="white">
                    <a:lumMod val="95000"/>
                  </a:prstClr>
                </a:solidFill>
                <a:effectLst/>
                <a:uLnTx/>
                <a:uFillTx/>
                <a:latin typeface="Consolas" panose="020B0609020204030204" pitchFamily="49" charset="0"/>
                <a:ea typeface="+mn-ea"/>
                <a:cs typeface="Consolas" panose="020B0609020204030204" pitchFamily="49" charset="0"/>
              </a:rPr>
              <a:t>cinst</a:t>
            </a:r>
            <a:r>
              <a:rPr kumimoji="0" lang="en-US" b="0" i="0" u="none" strike="noStrike" kern="1200" cap="none" spc="0" normalizeH="0" baseline="0" noProof="0" dirty="0">
                <a:ln>
                  <a:noFill/>
                </a:ln>
                <a:solidFill>
                  <a:prstClr val="white">
                    <a:lumMod val="95000"/>
                  </a:prstClr>
                </a:solidFill>
                <a:effectLst/>
                <a:uLnTx/>
                <a:uFillTx/>
                <a:latin typeface="Consolas" panose="020B0609020204030204" pitchFamily="49" charset="0"/>
                <a:ea typeface="+mn-ea"/>
                <a:cs typeface="Consolas" panose="020B0609020204030204" pitchFamily="49" charset="0"/>
              </a:rPr>
              <a:t> &gt; </a:t>
            </a:r>
            <a:r>
              <a:rPr kumimoji="0" lang="en-US" b="0" i="0" u="none" strike="noStrike" kern="1200" cap="none" spc="0" normalizeH="0" baseline="0" noProof="0" dirty="0" err="1">
                <a:ln>
                  <a:noFill/>
                </a:ln>
                <a:solidFill>
                  <a:prstClr val="white">
                    <a:lumMod val="95000"/>
                  </a:prstClr>
                </a:solidFill>
                <a:effectLst/>
                <a:uLnTx/>
                <a:uFillTx/>
                <a:latin typeface="Consolas" panose="020B0609020204030204" pitchFamily="49" charset="0"/>
                <a:ea typeface="+mn-ea"/>
                <a:cs typeface="Consolas" panose="020B0609020204030204" pitchFamily="49" charset="0"/>
              </a:rPr>
              <a:t>cpeak</a:t>
            </a:r>
            <a:r>
              <a:rPr kumimoji="0" lang="en-US" b="0" i="0" u="none" strike="noStrike" kern="1200" cap="none" spc="0" normalizeH="0" baseline="0" noProof="0" dirty="0">
                <a:ln>
                  <a:noFill/>
                </a:ln>
                <a:solidFill>
                  <a:prstClr val="white">
                    <a:lumMod val="95000"/>
                  </a:prstClr>
                </a:solidFill>
                <a:effectLst/>
                <a:uLnTx/>
                <a:uFillTx/>
                <a:latin typeface="Consolas" panose="020B0609020204030204" pitchFamily="49" charset="0"/>
                <a:ea typeface="+mn-ea"/>
                <a:cs typeface="Consolas" panose="020B0609020204030204" pitchFamily="49" charset="0"/>
              </a:rPr>
              <a:t>:</a:t>
            </a:r>
            <a:endParaRPr kumimoji="0" lang="en-CH" b="0" i="0" u="none" strike="noStrike" kern="1200" cap="none" spc="0" normalizeH="0" baseline="0" noProof="0" dirty="0">
              <a:ln>
                <a:noFill/>
              </a:ln>
              <a:solidFill>
                <a:prstClr val="white">
                  <a:lumMod val="95000"/>
                </a:prstClr>
              </a:solidFill>
              <a:effectLst/>
              <a:uLnTx/>
              <a:uFillTx/>
              <a:latin typeface="Consolas" panose="020B0609020204030204" pitchFamily="49" charset="0"/>
              <a:ea typeface="+mn-ea"/>
              <a:cs typeface="Consolas" panose="020B0609020204030204" pitchFamily="49"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lumMod val="95000"/>
                  </a:prstClr>
                </a:solidFill>
                <a:effectLst/>
                <a:uLnTx/>
                <a:uFillTx/>
                <a:latin typeface="Consolas" panose="020B0609020204030204" pitchFamily="49" charset="0"/>
                <a:ea typeface="+mn-ea"/>
                <a:cs typeface="Consolas" panose="020B0609020204030204" pitchFamily="49" charset="0"/>
              </a:rPr>
              <a:t>            </a:t>
            </a:r>
            <a:r>
              <a:rPr kumimoji="0" lang="en-US" b="0" i="0" u="none" strike="noStrike" kern="1200" cap="none" spc="0" normalizeH="0" baseline="0" noProof="0" dirty="0" err="1">
                <a:ln>
                  <a:noFill/>
                </a:ln>
                <a:solidFill>
                  <a:prstClr val="white">
                    <a:lumMod val="95000"/>
                  </a:prstClr>
                </a:solidFill>
                <a:effectLst/>
                <a:uLnTx/>
                <a:uFillTx/>
                <a:latin typeface="Consolas" panose="020B0609020204030204" pitchFamily="49" charset="0"/>
                <a:ea typeface="+mn-ea"/>
                <a:cs typeface="Consolas" panose="020B0609020204030204" pitchFamily="49" charset="0"/>
              </a:rPr>
              <a:t>cpeak</a:t>
            </a:r>
            <a:r>
              <a:rPr kumimoji="0" lang="en-US" b="0" i="0" u="none" strike="noStrike" kern="1200" cap="none" spc="0" normalizeH="0" baseline="0" noProof="0" dirty="0">
                <a:ln>
                  <a:noFill/>
                </a:ln>
                <a:solidFill>
                  <a:prstClr val="white">
                    <a:lumMod val="95000"/>
                  </a:prstClr>
                </a:solidFill>
                <a:effectLst/>
                <a:uLnTx/>
                <a:uFillTx/>
                <a:latin typeface="Consolas" panose="020B0609020204030204" pitchFamily="49" charset="0"/>
                <a:ea typeface="+mn-ea"/>
                <a:cs typeface="Consolas" panose="020B0609020204030204" pitchFamily="49" charset="0"/>
              </a:rPr>
              <a:t> = </a:t>
            </a:r>
            <a:r>
              <a:rPr kumimoji="0" lang="en-US" b="0" i="0" u="none" strike="noStrike" kern="1200" cap="none" spc="0" normalizeH="0" baseline="0" noProof="0" dirty="0" err="1">
                <a:ln>
                  <a:noFill/>
                </a:ln>
                <a:solidFill>
                  <a:prstClr val="white">
                    <a:lumMod val="95000"/>
                  </a:prstClr>
                </a:solidFill>
                <a:effectLst/>
                <a:uLnTx/>
                <a:uFillTx/>
                <a:latin typeface="Consolas" panose="020B0609020204030204" pitchFamily="49" charset="0"/>
                <a:ea typeface="+mn-ea"/>
                <a:cs typeface="Consolas" panose="020B0609020204030204" pitchFamily="49" charset="0"/>
              </a:rPr>
              <a:t>math.ceil</a:t>
            </a:r>
            <a:r>
              <a:rPr kumimoji="0" lang="en-US" b="0" i="0" u="none" strike="noStrike" kern="1200" cap="none" spc="0" normalizeH="0" baseline="0" noProof="0" dirty="0">
                <a:ln>
                  <a:noFill/>
                </a:ln>
                <a:solidFill>
                  <a:prstClr val="white">
                    <a:lumMod val="95000"/>
                  </a:prstClr>
                </a:solidFill>
                <a:effectLst/>
                <a:uLnTx/>
                <a:uFillTx/>
                <a:latin typeface="Consolas" panose="020B0609020204030204" pitchFamily="49" charset="0"/>
                <a:ea typeface="+mn-ea"/>
                <a:cs typeface="Consolas" panose="020B0609020204030204" pitchFamily="49" charset="0"/>
              </a:rPr>
              <a:t>(</a:t>
            </a:r>
            <a:r>
              <a:rPr kumimoji="0" lang="en-US" b="0" i="0" u="none" strike="noStrike" kern="1200" cap="none" spc="0" normalizeH="0" baseline="0" noProof="0" dirty="0" err="1">
                <a:ln>
                  <a:noFill/>
                </a:ln>
                <a:solidFill>
                  <a:prstClr val="white">
                    <a:lumMod val="95000"/>
                  </a:prstClr>
                </a:solidFill>
                <a:effectLst/>
                <a:uLnTx/>
                <a:uFillTx/>
                <a:latin typeface="Consolas" panose="020B0609020204030204" pitchFamily="49" charset="0"/>
                <a:ea typeface="+mn-ea"/>
                <a:cs typeface="Consolas" panose="020B0609020204030204" pitchFamily="49" charset="0"/>
              </a:rPr>
              <a:t>cinst</a:t>
            </a:r>
            <a:r>
              <a:rPr kumimoji="0" lang="en-US" b="0" i="0" u="none" strike="noStrike" kern="1200" cap="none" spc="0" normalizeH="0" baseline="0" noProof="0" dirty="0">
                <a:ln>
                  <a:noFill/>
                </a:ln>
                <a:solidFill>
                  <a:prstClr val="white">
                    <a:lumMod val="95000"/>
                  </a:prstClr>
                </a:solidFill>
                <a:effectLst/>
                <a:uLnTx/>
                <a:uFillTx/>
                <a:latin typeface="Consolas" panose="020B0609020204030204" pitchFamily="49" charset="0"/>
                <a:ea typeface="+mn-ea"/>
                <a:cs typeface="Consolas" panose="020B0609020204030204" pitchFamily="49" charset="0"/>
              </a:rPr>
              <a:t>)</a:t>
            </a:r>
            <a:endParaRPr kumimoji="0" lang="en-CH" b="0" i="0" u="none" strike="noStrike" kern="1200" cap="none" spc="0" normalizeH="0" baseline="0" noProof="0" dirty="0">
              <a:ln>
                <a:noFill/>
              </a:ln>
              <a:solidFill>
                <a:prstClr val="white">
                  <a:lumMod val="95000"/>
                </a:prstClr>
              </a:solidFill>
              <a:effectLst/>
              <a:uLnTx/>
              <a:uFillTx/>
              <a:latin typeface="Consolas" panose="020B0609020204030204" pitchFamily="49" charset="0"/>
              <a:ea typeface="+mn-ea"/>
              <a:cs typeface="Consolas" panose="020B0609020204030204" pitchFamily="49"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lumMod val="95000"/>
                  </a:prstClr>
                </a:solidFill>
                <a:effectLst/>
                <a:uLnTx/>
                <a:uFillTx/>
                <a:latin typeface="Consolas" panose="020B0609020204030204" pitchFamily="49" charset="0"/>
                <a:ea typeface="+mn-ea"/>
                <a:cs typeface="Consolas" panose="020B0609020204030204" pitchFamily="49" charset="0"/>
              </a:rPr>
              <a:t>    </a:t>
            </a:r>
            <a:endParaRPr kumimoji="0" lang="en-CH" b="0" i="0" u="none" strike="noStrike" kern="1200" cap="none" spc="0" normalizeH="0" baseline="0" noProof="0" dirty="0">
              <a:ln>
                <a:noFill/>
              </a:ln>
              <a:solidFill>
                <a:prstClr val="white">
                  <a:lumMod val="95000"/>
                </a:prstClr>
              </a:solidFill>
              <a:effectLst/>
              <a:uLnTx/>
              <a:uFillTx/>
              <a:latin typeface="Consolas" panose="020B0609020204030204" pitchFamily="49" charset="0"/>
              <a:ea typeface="+mn-ea"/>
              <a:cs typeface="Consolas" panose="020B0609020204030204" pitchFamily="49"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lumMod val="95000"/>
                  </a:prstClr>
                </a:solidFill>
                <a:effectLst/>
                <a:uLnTx/>
                <a:uFillTx/>
                <a:latin typeface="Consolas" panose="020B0609020204030204" pitchFamily="49" charset="0"/>
                <a:ea typeface="+mn-ea"/>
                <a:cs typeface="Consolas" panose="020B0609020204030204" pitchFamily="49" charset="0"/>
              </a:rPr>
              <a:t>    return </a:t>
            </a:r>
            <a:r>
              <a:rPr kumimoji="0" lang="en-US" b="0" i="0" u="none" strike="noStrike" kern="1200" cap="none" spc="0" normalizeH="0" baseline="0" noProof="0" dirty="0" err="1">
                <a:ln>
                  <a:noFill/>
                </a:ln>
                <a:solidFill>
                  <a:prstClr val="white">
                    <a:lumMod val="95000"/>
                  </a:prstClr>
                </a:solidFill>
                <a:effectLst/>
                <a:uLnTx/>
                <a:uFillTx/>
                <a:latin typeface="Consolas" panose="020B0609020204030204" pitchFamily="49" charset="0"/>
                <a:ea typeface="+mn-ea"/>
                <a:cs typeface="Consolas" panose="020B0609020204030204" pitchFamily="49" charset="0"/>
              </a:rPr>
              <a:t>cpeak</a:t>
            </a:r>
            <a:endParaRPr kumimoji="0" lang="en-CH" b="0" i="0" u="none" strike="noStrike" kern="1200" cap="none" spc="0" normalizeH="0" baseline="0" noProof="0" dirty="0">
              <a:ln>
                <a:noFill/>
              </a:ln>
              <a:solidFill>
                <a:prstClr val="white">
                  <a:lumMod val="95000"/>
                </a:prstClr>
              </a:solidFill>
              <a:effectLst/>
              <a:uLnTx/>
              <a:uFillTx/>
              <a:latin typeface="Consolas" panose="020B0609020204030204" pitchFamily="49" charset="0"/>
              <a:ea typeface="+mn-ea"/>
              <a:cs typeface="Consolas" panose="020B0609020204030204" pitchFamily="49" charset="0"/>
            </a:endParaRPr>
          </a:p>
        </p:txBody>
      </p:sp>
      <p:sp>
        <p:nvSpPr>
          <p:cNvPr id="26" name="Line Callout 2 25">
            <a:extLst>
              <a:ext uri="{FF2B5EF4-FFF2-40B4-BE49-F238E27FC236}">
                <a16:creationId xmlns:a16="http://schemas.microsoft.com/office/drawing/2014/main" id="{FD266A8B-8504-CC39-8789-F3B9E8AC7A0A}"/>
              </a:ext>
            </a:extLst>
          </p:cNvPr>
          <p:cNvSpPr/>
          <p:nvPr/>
        </p:nvSpPr>
        <p:spPr>
          <a:xfrm>
            <a:off x="7044931" y="622713"/>
            <a:ext cx="4321570" cy="1754364"/>
          </a:xfrm>
          <a:prstGeom prst="borderCallout2">
            <a:avLst>
              <a:gd name="adj1" fmla="val 18750"/>
              <a:gd name="adj2" fmla="val -8333"/>
              <a:gd name="adj3" fmla="val 18750"/>
              <a:gd name="adj4" fmla="val -16667"/>
              <a:gd name="adj5" fmla="val 52740"/>
              <a:gd name="adj6" fmla="val -31106"/>
            </a:avLst>
          </a:prstGeom>
          <a:solidFill>
            <a:sysClr val="window" lastClr="FFFFFF">
              <a:alpha val="85000"/>
            </a:sysClr>
          </a:solidFill>
          <a:ln w="6350" cap="flat" cmpd="sng" algn="ctr">
            <a:solidFill>
              <a:srgbClr val="4472C4">
                <a:shade val="95000"/>
                <a:satMod val="105000"/>
              </a:srgbClr>
            </a:solidFill>
            <a:prstDash val="sysDot"/>
            <a:miter lim="800000"/>
          </a:ln>
          <a:effectLst>
            <a:outerShdw blurRad="50800" dist="38100" dir="2700000" algn="tl" rotWithShape="0">
              <a:prstClr val="black">
                <a:alpha val="40000"/>
              </a:prstClr>
            </a:outerShdw>
          </a:effectLst>
        </p:spPr>
        <p:txBody>
          <a:bodyPr rtlCol="0" anchor="ctr"/>
          <a:lstStyle/>
          <a:p>
            <a:pPr marL="285750" marR="0" lvl="0" indent="-285750" defTabSz="914400" eaLnBrk="1" fontAlgn="auto" latinLnBrk="0" hangingPunct="1">
              <a:lnSpc>
                <a:spcPct val="100000"/>
              </a:lnSpc>
              <a:spcBef>
                <a:spcPts val="0"/>
              </a:spcBef>
              <a:spcAft>
                <a:spcPts val="0"/>
              </a:spcAft>
              <a:buClrTx/>
              <a:buSzTx/>
              <a:buFont typeface="Wingdings" pitchFamily="2" charset="2"/>
              <a:buChar char="§"/>
              <a:tabLst/>
              <a:defRPr/>
            </a:pPr>
            <a:r>
              <a:rPr kumimoji="0" lang="en-US" sz="16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Bursts and jitter could potentially lead to packet loss in the network. Therefore, jeopardizing the reliability of the solution. SMPTE ST 2110-21 introduced a leaky bucket with a maximum level (CMAX) to prevent packet loss in the network.</a:t>
            </a:r>
          </a:p>
        </p:txBody>
      </p:sp>
      <p:pic>
        <p:nvPicPr>
          <p:cNvPr id="27" name="Picture 26" descr="Diagram&#10;&#10;Description automatically generated">
            <a:extLst>
              <a:ext uri="{FF2B5EF4-FFF2-40B4-BE49-F238E27FC236}">
                <a16:creationId xmlns:a16="http://schemas.microsoft.com/office/drawing/2014/main" id="{0006FAD5-4021-DE3A-6AC5-F0268CEF5880}"/>
              </a:ext>
            </a:extLst>
          </p:cNvPr>
          <p:cNvPicPr>
            <a:picLocks noChangeAspect="1"/>
          </p:cNvPicPr>
          <p:nvPr/>
        </p:nvPicPr>
        <p:blipFill>
          <a:blip r:embed="rId4"/>
          <a:stretch>
            <a:fillRect/>
          </a:stretch>
        </p:blipFill>
        <p:spPr>
          <a:xfrm>
            <a:off x="279261" y="1976655"/>
            <a:ext cx="6096000" cy="342900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835149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1+#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1+#ppt_w/2"/>
                                          </p:val>
                                        </p:tav>
                                        <p:tav tm="100000">
                                          <p:val>
                                            <p:strVal val="#ppt_x"/>
                                          </p:val>
                                        </p:tav>
                                      </p:tavLst>
                                    </p:anim>
                                    <p:anim calcmode="lin" valueType="num">
                                      <p:cBhvr additive="base">
                                        <p:cTn id="14"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1+#ppt_w/2"/>
                                          </p:val>
                                        </p:tav>
                                        <p:tav tm="100000">
                                          <p:val>
                                            <p:strVal val="#ppt_x"/>
                                          </p:val>
                                        </p:tav>
                                      </p:tavLst>
                                    </p:anim>
                                    <p:anim calcmode="lin" valueType="num">
                                      <p:cBhvr additive="base">
                                        <p:cTn id="20"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g1392350fb1a_2_28"/>
          <p:cNvSpPr txBox="1">
            <a:spLocks noGrp="1"/>
          </p:cNvSpPr>
          <p:nvPr>
            <p:ph type="title"/>
          </p:nvPr>
        </p:nvSpPr>
        <p:spPr>
          <a:xfrm>
            <a:off x="609600" y="282450"/>
            <a:ext cx="10972800" cy="802200"/>
          </a:xfrm>
          <a:prstGeom prst="rect">
            <a:avLst/>
          </a:prstGeom>
          <a:noFill/>
          <a:ln>
            <a:noFill/>
          </a:ln>
        </p:spPr>
        <p:txBody>
          <a:bodyPr spcFirstLastPara="1" wrap="square" lIns="130150" tIns="65050" rIns="130150" bIns="65050" anchor="t" anchorCtr="0">
            <a:normAutofit/>
          </a:bodyPr>
          <a:lstStyle/>
          <a:p>
            <a:pPr marL="0" lvl="0" indent="0" algn="l" rtl="0">
              <a:lnSpc>
                <a:spcPct val="90000"/>
              </a:lnSpc>
              <a:spcBef>
                <a:spcPts val="0"/>
              </a:spcBef>
              <a:spcAft>
                <a:spcPts val="0"/>
              </a:spcAft>
              <a:buClr>
                <a:srgbClr val="141313"/>
              </a:buClr>
              <a:buSzPts val="1800"/>
              <a:buFont typeface="Calibri"/>
              <a:buNone/>
            </a:pPr>
            <a:r>
              <a:rPr lang="en-US">
                <a:solidFill>
                  <a:schemeClr val="lt1"/>
                </a:solidFill>
              </a:rPr>
              <a:t>RP2110-25</a:t>
            </a:r>
            <a:endParaRPr>
              <a:solidFill>
                <a:schemeClr val="lt1"/>
              </a:solidFill>
            </a:endParaRPr>
          </a:p>
        </p:txBody>
      </p:sp>
      <p:pic>
        <p:nvPicPr>
          <p:cNvPr id="16" name="Picture 6">
            <a:extLst>
              <a:ext uri="{FF2B5EF4-FFF2-40B4-BE49-F238E27FC236}">
                <a16:creationId xmlns:a16="http://schemas.microsoft.com/office/drawing/2014/main" id="{8DD0947A-0091-BE65-AC60-64F2BF110188}"/>
              </a:ext>
            </a:extLst>
          </p:cNvPr>
          <p:cNvPicPr>
            <a:picLocks noChangeAspect="1"/>
          </p:cNvPicPr>
          <p:nvPr/>
        </p:nvPicPr>
        <p:blipFill rotWithShape="1">
          <a:blip r:embed="rId3"/>
          <a:srcRect l="331" t="12142" r="52" b="6031"/>
          <a:stretch/>
        </p:blipFill>
        <p:spPr>
          <a:xfrm>
            <a:off x="-2401" y="-2256"/>
            <a:ext cx="12179768" cy="6851120"/>
          </a:xfrm>
          <a:prstGeom prst="rect">
            <a:avLst/>
          </a:prstGeom>
        </p:spPr>
      </p:pic>
      <p:grpSp>
        <p:nvGrpSpPr>
          <p:cNvPr id="18" name="Group 17">
            <a:extLst>
              <a:ext uri="{FF2B5EF4-FFF2-40B4-BE49-F238E27FC236}">
                <a16:creationId xmlns:a16="http://schemas.microsoft.com/office/drawing/2014/main" id="{9BBD445A-F4E4-2D8E-3FAB-E73B4C83CE3C}"/>
              </a:ext>
            </a:extLst>
          </p:cNvPr>
          <p:cNvGrpSpPr/>
          <p:nvPr/>
        </p:nvGrpSpPr>
        <p:grpSpPr>
          <a:xfrm>
            <a:off x="0" y="6325644"/>
            <a:ext cx="2742522" cy="534667"/>
            <a:chOff x="-15833" y="-632533"/>
            <a:chExt cx="2742522" cy="534667"/>
          </a:xfrm>
        </p:grpSpPr>
        <p:sp>
          <p:nvSpPr>
            <p:cNvPr id="19" name="TextBox 18">
              <a:extLst>
                <a:ext uri="{FF2B5EF4-FFF2-40B4-BE49-F238E27FC236}">
                  <a16:creationId xmlns:a16="http://schemas.microsoft.com/office/drawing/2014/main" id="{3591C4A1-CC4F-F2EE-8C81-1E49057D6DE9}"/>
                </a:ext>
              </a:extLst>
            </p:cNvPr>
            <p:cNvSpPr txBox="1"/>
            <p:nvPr/>
          </p:nvSpPr>
          <p:spPr>
            <a:xfrm>
              <a:off x="-15833" y="-632533"/>
              <a:ext cx="2742522" cy="523220"/>
            </a:xfrm>
            <a:prstGeom prst="rect">
              <a:avLst/>
            </a:prstGeom>
            <a:noFill/>
          </p:spPr>
          <p:txBody>
            <a:bodyPr wrap="square" rtlCol="0">
              <a:spAutoFit/>
            </a:bodyPr>
            <a:lstStyle/>
            <a:p>
              <a:r>
                <a:rPr lang="nl-NL" sz="2800" b="1" dirty="0">
                  <a:solidFill>
                    <a:srgbClr val="193F97"/>
                  </a:solidFill>
                  <a:latin typeface="Avenir Black" panose="02000503020000020003" pitchFamily="2" charset="0"/>
                  <a:cs typeface="Arial" panose="020B0604020202020204" pitchFamily="34" charset="0"/>
                </a:rPr>
                <a:t>EBU</a:t>
              </a:r>
            </a:p>
          </p:txBody>
        </p:sp>
        <p:sp>
          <p:nvSpPr>
            <p:cNvPr id="20" name="TextBox 19">
              <a:extLst>
                <a:ext uri="{FF2B5EF4-FFF2-40B4-BE49-F238E27FC236}">
                  <a16:creationId xmlns:a16="http://schemas.microsoft.com/office/drawing/2014/main" id="{CC76D8BE-96A0-E7B0-9B70-FE1FA6DE9C8C}"/>
                </a:ext>
              </a:extLst>
            </p:cNvPr>
            <p:cNvSpPr txBox="1"/>
            <p:nvPr/>
          </p:nvSpPr>
          <p:spPr>
            <a:xfrm>
              <a:off x="-1200" y="-290226"/>
              <a:ext cx="2561112" cy="192360"/>
            </a:xfrm>
            <a:prstGeom prst="rect">
              <a:avLst/>
            </a:prstGeom>
            <a:noFill/>
          </p:spPr>
          <p:txBody>
            <a:bodyPr wrap="square" rtlCol="0">
              <a:spAutoFit/>
            </a:bodyPr>
            <a:lstStyle/>
            <a:p>
              <a:r>
                <a:rPr lang="nl-NL" sz="650">
                  <a:solidFill>
                    <a:srgbClr val="707271"/>
                  </a:solidFill>
                  <a:latin typeface="Avenir Medium" panose="02000503020000020003" pitchFamily="2" charset="0"/>
                </a:rPr>
                <a:t>TECHNOLOGY &amp; INNOVATION</a:t>
              </a:r>
            </a:p>
          </p:txBody>
        </p:sp>
      </p:grpSp>
      <p:sp>
        <p:nvSpPr>
          <p:cNvPr id="21" name="Rectangle 20">
            <a:extLst>
              <a:ext uri="{FF2B5EF4-FFF2-40B4-BE49-F238E27FC236}">
                <a16:creationId xmlns:a16="http://schemas.microsoft.com/office/drawing/2014/main" id="{A9046824-39E1-B3E8-0759-4C3149BB641F}"/>
              </a:ext>
            </a:extLst>
          </p:cNvPr>
          <p:cNvSpPr/>
          <p:nvPr/>
        </p:nvSpPr>
        <p:spPr>
          <a:xfrm>
            <a:off x="-14634" y="-1"/>
            <a:ext cx="12206633" cy="6858000"/>
          </a:xfrm>
          <a:prstGeom prst="rect">
            <a:avLst/>
          </a:prstGeom>
          <a:gradFill flip="none" rotWithShape="1">
            <a:gsLst>
              <a:gs pos="50000">
                <a:schemeClr val="tx1">
                  <a:alpha val="0"/>
                </a:schemeClr>
              </a:gs>
              <a:gs pos="100000">
                <a:schemeClr val="tx1">
                  <a:alpha val="9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22" name="TextBox 21">
            <a:extLst>
              <a:ext uri="{FF2B5EF4-FFF2-40B4-BE49-F238E27FC236}">
                <a16:creationId xmlns:a16="http://schemas.microsoft.com/office/drawing/2014/main" id="{957BDA48-FDE2-934C-F0BC-92059189E994}"/>
              </a:ext>
            </a:extLst>
          </p:cNvPr>
          <p:cNvSpPr txBox="1"/>
          <p:nvPr/>
        </p:nvSpPr>
        <p:spPr>
          <a:xfrm>
            <a:off x="6613742" y="3166844"/>
            <a:ext cx="5578258" cy="524311"/>
          </a:xfrm>
          <a:prstGeom prst="rect">
            <a:avLst/>
          </a:prstGeom>
          <a:solidFill>
            <a:schemeClr val="tx1">
              <a:alpha val="20000"/>
            </a:schemeClr>
          </a:solidFill>
        </p:spPr>
        <p:txBody>
          <a:bodyPr wrap="square" tIns="46800" rIns="720000" rtlCol="0" anchor="ctr">
            <a:spAutoFit/>
          </a:bodyPr>
          <a:lstStyle/>
          <a:p>
            <a:pPr algn="r"/>
            <a:r>
              <a:rPr lang="en-CH" sz="2800" b="1" dirty="0">
                <a:solidFill>
                  <a:schemeClr val="bg1"/>
                </a:solidFill>
                <a:latin typeface="Avenir Black" panose="02000503020000020003" pitchFamily="2" charset="0"/>
              </a:rPr>
              <a:t>MEASURING 2110-21</a:t>
            </a:r>
          </a:p>
        </p:txBody>
      </p:sp>
      <p:sp>
        <p:nvSpPr>
          <p:cNvPr id="23" name="TextBox 22">
            <a:extLst>
              <a:ext uri="{FF2B5EF4-FFF2-40B4-BE49-F238E27FC236}">
                <a16:creationId xmlns:a16="http://schemas.microsoft.com/office/drawing/2014/main" id="{885806AD-C3D0-FB9B-38BC-50513FB6BF0C}"/>
              </a:ext>
            </a:extLst>
          </p:cNvPr>
          <p:cNvSpPr txBox="1"/>
          <p:nvPr/>
        </p:nvSpPr>
        <p:spPr>
          <a:xfrm>
            <a:off x="6612540" y="4175221"/>
            <a:ext cx="5578258" cy="401200"/>
          </a:xfrm>
          <a:prstGeom prst="rect">
            <a:avLst/>
          </a:prstGeom>
          <a:solidFill>
            <a:schemeClr val="tx1">
              <a:alpha val="20000"/>
            </a:schemeClr>
          </a:solidFill>
        </p:spPr>
        <p:txBody>
          <a:bodyPr wrap="square" tIns="46800" rIns="720000" rtlCol="0" anchor="ctr">
            <a:spAutoFit/>
          </a:bodyPr>
          <a:lstStyle/>
          <a:p>
            <a:pPr algn="r"/>
            <a:r>
              <a:rPr lang="fr-CH" sz="2000" dirty="0">
                <a:solidFill>
                  <a:schemeClr val="bg1"/>
                </a:solidFill>
                <a:latin typeface="Avenir Book" panose="02000503020000020003" pitchFamily="2" charset="0"/>
              </a:rPr>
              <a:t>C</a:t>
            </a:r>
            <a:r>
              <a:rPr lang="fr-CH" sz="2000" baseline="-25000" dirty="0">
                <a:solidFill>
                  <a:schemeClr val="bg1"/>
                </a:solidFill>
                <a:latin typeface="Avenir Book" panose="02000503020000020003" pitchFamily="2" charset="0"/>
              </a:rPr>
              <a:t>PEAK</a:t>
            </a:r>
            <a:r>
              <a:rPr lang="fr-CH" sz="2000" dirty="0">
                <a:solidFill>
                  <a:schemeClr val="bg1"/>
                </a:solidFill>
                <a:latin typeface="Avenir Book" panose="02000503020000020003" pitchFamily="2" charset="0"/>
              </a:rPr>
              <a:t> </a:t>
            </a:r>
            <a:r>
              <a:rPr lang="fr-CH" sz="2000" dirty="0" err="1">
                <a:solidFill>
                  <a:schemeClr val="bg1"/>
                </a:solidFill>
                <a:latin typeface="Avenir Book" panose="02000503020000020003" pitchFamily="2" charset="0"/>
              </a:rPr>
              <a:t>shall</a:t>
            </a:r>
            <a:r>
              <a:rPr lang="fr-CH" sz="2000" dirty="0">
                <a:solidFill>
                  <a:schemeClr val="bg1"/>
                </a:solidFill>
                <a:latin typeface="Avenir Book" panose="02000503020000020003" pitchFamily="2" charset="0"/>
              </a:rPr>
              <a:t> not </a:t>
            </a:r>
            <a:r>
              <a:rPr lang="fr-CH" sz="2000" dirty="0" err="1">
                <a:solidFill>
                  <a:schemeClr val="bg1"/>
                </a:solidFill>
                <a:latin typeface="Avenir Book" panose="02000503020000020003" pitchFamily="2" charset="0"/>
              </a:rPr>
              <a:t>exceed</a:t>
            </a:r>
            <a:r>
              <a:rPr lang="fr-CH" sz="2000" dirty="0">
                <a:solidFill>
                  <a:schemeClr val="bg1"/>
                </a:solidFill>
                <a:latin typeface="Avenir Book" panose="02000503020000020003" pitchFamily="2" charset="0"/>
              </a:rPr>
              <a:t> C</a:t>
            </a:r>
            <a:r>
              <a:rPr lang="fr-CH" sz="2000" baseline="-25000" dirty="0">
                <a:solidFill>
                  <a:schemeClr val="bg1"/>
                </a:solidFill>
                <a:latin typeface="Avenir Book" panose="02000503020000020003" pitchFamily="2" charset="0"/>
              </a:rPr>
              <a:t>MAX</a:t>
            </a:r>
            <a:endParaRPr lang="en-CH" sz="2000" baseline="-25000" dirty="0">
              <a:solidFill>
                <a:schemeClr val="bg1"/>
              </a:solidFill>
              <a:latin typeface="Avenir Book" panose="02000503020000020003" pitchFamily="2" charset="0"/>
            </a:endParaRPr>
          </a:p>
        </p:txBody>
      </p:sp>
      <p:sp>
        <p:nvSpPr>
          <p:cNvPr id="24" name="TextBox 23">
            <a:extLst>
              <a:ext uri="{FF2B5EF4-FFF2-40B4-BE49-F238E27FC236}">
                <a16:creationId xmlns:a16="http://schemas.microsoft.com/office/drawing/2014/main" id="{F755715D-088C-335E-C9D8-438521158636}"/>
              </a:ext>
            </a:extLst>
          </p:cNvPr>
          <p:cNvSpPr txBox="1"/>
          <p:nvPr/>
        </p:nvSpPr>
        <p:spPr>
          <a:xfrm>
            <a:off x="6612540" y="4649520"/>
            <a:ext cx="5578258" cy="401200"/>
          </a:xfrm>
          <a:prstGeom prst="rect">
            <a:avLst/>
          </a:prstGeom>
          <a:solidFill>
            <a:schemeClr val="tx1">
              <a:alpha val="20000"/>
            </a:schemeClr>
          </a:solidFill>
        </p:spPr>
        <p:txBody>
          <a:bodyPr wrap="square" tIns="46800" rIns="720000" rtlCol="0" anchor="ctr">
            <a:spAutoFit/>
          </a:bodyPr>
          <a:lstStyle/>
          <a:p>
            <a:pPr algn="r"/>
            <a:r>
              <a:rPr lang="fr-CH" sz="2000" dirty="0">
                <a:solidFill>
                  <a:schemeClr val="bg1"/>
                </a:solidFill>
                <a:latin typeface="Avenir Book" panose="02000503020000020003" pitchFamily="2" charset="0"/>
              </a:rPr>
              <a:t>VRX</a:t>
            </a:r>
            <a:r>
              <a:rPr lang="fr-CH" sz="2000" baseline="-25000" dirty="0">
                <a:solidFill>
                  <a:schemeClr val="bg1"/>
                </a:solidFill>
                <a:latin typeface="Avenir Book" panose="02000503020000020003" pitchFamily="2" charset="0"/>
              </a:rPr>
              <a:t>PEAK</a:t>
            </a:r>
            <a:r>
              <a:rPr lang="fr-CH" sz="2000" dirty="0">
                <a:solidFill>
                  <a:schemeClr val="bg1"/>
                </a:solidFill>
                <a:latin typeface="Avenir Book" panose="02000503020000020003" pitchFamily="2" charset="0"/>
              </a:rPr>
              <a:t> </a:t>
            </a:r>
            <a:r>
              <a:rPr lang="fr-CH" sz="2000" dirty="0" err="1">
                <a:solidFill>
                  <a:schemeClr val="bg1"/>
                </a:solidFill>
                <a:latin typeface="Avenir Book" panose="02000503020000020003" pitchFamily="2" charset="0"/>
              </a:rPr>
              <a:t>shall</a:t>
            </a:r>
            <a:r>
              <a:rPr lang="fr-CH" sz="2000" dirty="0">
                <a:solidFill>
                  <a:schemeClr val="bg1"/>
                </a:solidFill>
                <a:latin typeface="Avenir Book" panose="02000503020000020003" pitchFamily="2" charset="0"/>
              </a:rPr>
              <a:t> not </a:t>
            </a:r>
            <a:r>
              <a:rPr lang="fr-CH" sz="2000" dirty="0" err="1">
                <a:solidFill>
                  <a:schemeClr val="bg1"/>
                </a:solidFill>
                <a:latin typeface="Avenir Book" panose="02000503020000020003" pitchFamily="2" charset="0"/>
              </a:rPr>
              <a:t>exceed</a:t>
            </a:r>
            <a:r>
              <a:rPr lang="fr-CH" sz="2000" dirty="0">
                <a:solidFill>
                  <a:schemeClr val="bg1"/>
                </a:solidFill>
                <a:latin typeface="Avenir Book" panose="02000503020000020003" pitchFamily="2" charset="0"/>
              </a:rPr>
              <a:t> VRX</a:t>
            </a:r>
            <a:r>
              <a:rPr lang="fr-CH" sz="2000" baseline="-25000" dirty="0">
                <a:solidFill>
                  <a:schemeClr val="bg1"/>
                </a:solidFill>
                <a:latin typeface="Avenir Book" panose="02000503020000020003" pitchFamily="2" charset="0"/>
              </a:rPr>
              <a:t>FULL</a:t>
            </a:r>
            <a:endParaRPr lang="en-CH" sz="2000" baseline="-25000" dirty="0">
              <a:solidFill>
                <a:schemeClr val="bg1"/>
              </a:solidFill>
              <a:latin typeface="Avenir Book" panose="02000503020000020003" pitchFamily="2" charset="0"/>
            </a:endParaRPr>
          </a:p>
        </p:txBody>
      </p:sp>
      <p:sp>
        <p:nvSpPr>
          <p:cNvPr id="25" name="TextBox 24">
            <a:extLst>
              <a:ext uri="{FF2B5EF4-FFF2-40B4-BE49-F238E27FC236}">
                <a16:creationId xmlns:a16="http://schemas.microsoft.com/office/drawing/2014/main" id="{2EAD89E6-207D-A7C7-ACB3-6AF99DEFCAE3}"/>
              </a:ext>
            </a:extLst>
          </p:cNvPr>
          <p:cNvSpPr txBox="1"/>
          <p:nvPr/>
        </p:nvSpPr>
        <p:spPr>
          <a:xfrm>
            <a:off x="6613742" y="5141348"/>
            <a:ext cx="5578258" cy="401200"/>
          </a:xfrm>
          <a:prstGeom prst="rect">
            <a:avLst/>
          </a:prstGeom>
          <a:solidFill>
            <a:schemeClr val="tx1">
              <a:alpha val="20000"/>
            </a:schemeClr>
          </a:solidFill>
        </p:spPr>
        <p:txBody>
          <a:bodyPr wrap="square" tIns="46800" rIns="720000" rtlCol="0" anchor="ctr">
            <a:spAutoFit/>
          </a:bodyPr>
          <a:lstStyle/>
          <a:p>
            <a:pPr algn="r"/>
            <a:r>
              <a:rPr lang="en-GB" sz="2000" dirty="0">
                <a:solidFill>
                  <a:schemeClr val="bg1"/>
                </a:solidFill>
                <a:latin typeface="Avenir Book" panose="02000503020000020003" pitchFamily="2" charset="0"/>
              </a:rPr>
              <a:t>No formulas, but algorithms. More fun!</a:t>
            </a:r>
          </a:p>
        </p:txBody>
      </p:sp>
      <p:pic>
        <p:nvPicPr>
          <p:cNvPr id="26" name="Picture 25">
            <a:extLst>
              <a:ext uri="{FF2B5EF4-FFF2-40B4-BE49-F238E27FC236}">
                <a16:creationId xmlns:a16="http://schemas.microsoft.com/office/drawing/2014/main" id="{6FE9134B-4495-B1B8-5325-47E46086D358}"/>
              </a:ext>
            </a:extLst>
          </p:cNvPr>
          <p:cNvPicPr>
            <a:picLocks noChangeAspect="1"/>
          </p:cNvPicPr>
          <p:nvPr/>
        </p:nvPicPr>
        <p:blipFill rotWithShape="1">
          <a:blip r:embed="rId4"/>
          <a:srcRect r="37633"/>
          <a:stretch/>
        </p:blipFill>
        <p:spPr>
          <a:xfrm>
            <a:off x="0" y="0"/>
            <a:ext cx="6843386" cy="6858000"/>
          </a:xfrm>
          <a:prstGeom prst="rect">
            <a:avLst/>
          </a:prstGeom>
        </p:spPr>
      </p:pic>
      <p:pic>
        <p:nvPicPr>
          <p:cNvPr id="27" name="Picture 26">
            <a:extLst>
              <a:ext uri="{FF2B5EF4-FFF2-40B4-BE49-F238E27FC236}">
                <a16:creationId xmlns:a16="http://schemas.microsoft.com/office/drawing/2014/main" id="{BA389DB2-5CA5-D7B1-AA22-9AA1A21C04A1}"/>
              </a:ext>
            </a:extLst>
          </p:cNvPr>
          <p:cNvPicPr>
            <a:picLocks noChangeAspect="1"/>
          </p:cNvPicPr>
          <p:nvPr/>
        </p:nvPicPr>
        <p:blipFill rotWithShape="1">
          <a:blip r:embed="rId5"/>
          <a:srcRect r="37633"/>
          <a:stretch/>
        </p:blipFill>
        <p:spPr>
          <a:xfrm>
            <a:off x="0" y="0"/>
            <a:ext cx="6843386" cy="6858000"/>
          </a:xfrm>
          <a:prstGeom prst="rect">
            <a:avLst/>
          </a:prstGeom>
        </p:spPr>
      </p:pic>
      <p:pic>
        <p:nvPicPr>
          <p:cNvPr id="28" name="Picture 27">
            <a:extLst>
              <a:ext uri="{FF2B5EF4-FFF2-40B4-BE49-F238E27FC236}">
                <a16:creationId xmlns:a16="http://schemas.microsoft.com/office/drawing/2014/main" id="{0D55CB11-9157-A608-07CC-3A4CE69ED43B}"/>
              </a:ext>
            </a:extLst>
          </p:cNvPr>
          <p:cNvPicPr>
            <a:picLocks noChangeAspect="1"/>
          </p:cNvPicPr>
          <p:nvPr/>
        </p:nvPicPr>
        <p:blipFill rotWithShape="1">
          <a:blip r:embed="rId6"/>
          <a:srcRect r="37633"/>
          <a:stretch/>
        </p:blipFill>
        <p:spPr>
          <a:xfrm>
            <a:off x="0" y="0"/>
            <a:ext cx="6843386" cy="6858000"/>
          </a:xfrm>
          <a:prstGeom prst="rect">
            <a:avLst/>
          </a:prstGeom>
        </p:spPr>
      </p:pic>
      <p:pic>
        <p:nvPicPr>
          <p:cNvPr id="29" name="Picture 28" descr="Logo, company name&#10;&#10;Description automatically generated">
            <a:extLst>
              <a:ext uri="{FF2B5EF4-FFF2-40B4-BE49-F238E27FC236}">
                <a16:creationId xmlns:a16="http://schemas.microsoft.com/office/drawing/2014/main" id="{1F0949D8-D640-C54E-3DBE-DB94CD45F870}"/>
              </a:ext>
            </a:extLst>
          </p:cNvPr>
          <p:cNvPicPr>
            <a:picLocks noChangeAspect="1"/>
          </p:cNvPicPr>
          <p:nvPr/>
        </p:nvPicPr>
        <p:blipFill>
          <a:blip r:embed="rId7"/>
          <a:stretch>
            <a:fillRect/>
          </a:stretch>
        </p:blipFill>
        <p:spPr>
          <a:xfrm>
            <a:off x="3421693" y="6097171"/>
            <a:ext cx="1697228" cy="456946"/>
          </a:xfrm>
          <a:prstGeom prst="rect">
            <a:avLst/>
          </a:prstGeom>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fill="hold"/>
                                        <p:tgtEl>
                                          <p:spTgt spid="27"/>
                                        </p:tgtEl>
                                        <p:attrNameLst>
                                          <p:attrName>ppt_x</p:attrName>
                                        </p:attrNameLst>
                                      </p:cBhvr>
                                      <p:tavLst>
                                        <p:tav tm="0">
                                          <p:val>
                                            <p:strVal val="0-#ppt_w/2"/>
                                          </p:val>
                                        </p:tav>
                                        <p:tav tm="100000">
                                          <p:val>
                                            <p:strVal val="#ppt_x"/>
                                          </p:val>
                                        </p:tav>
                                      </p:tavLst>
                                    </p:anim>
                                    <p:anim calcmode="lin" valueType="num">
                                      <p:cBhvr additive="base">
                                        <p:cTn id="19"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500" fill="hold"/>
                                        <p:tgtEl>
                                          <p:spTgt spid="28"/>
                                        </p:tgtEl>
                                        <p:attrNameLst>
                                          <p:attrName>ppt_x</p:attrName>
                                        </p:attrNameLst>
                                      </p:cBhvr>
                                      <p:tavLst>
                                        <p:tav tm="0">
                                          <p:val>
                                            <p:strVal val="0-#ppt_w/2"/>
                                          </p:val>
                                        </p:tav>
                                        <p:tav tm="100000">
                                          <p:val>
                                            <p:strVal val="#ppt_x"/>
                                          </p:val>
                                        </p:tav>
                                      </p:tavLst>
                                    </p:anim>
                                    <p:anim calcmode="lin" valueType="num">
                                      <p:cBhvr additive="base">
                                        <p:cTn id="25"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6">
            <a:extLst>
              <a:ext uri="{FF2B5EF4-FFF2-40B4-BE49-F238E27FC236}">
                <a16:creationId xmlns:a16="http://schemas.microsoft.com/office/drawing/2014/main" id="{6E22720D-D365-0F48-BC57-2D3D50E83083}"/>
              </a:ext>
            </a:extLst>
          </p:cNvPr>
          <p:cNvPicPr>
            <a:picLocks noChangeAspect="1"/>
          </p:cNvPicPr>
          <p:nvPr/>
        </p:nvPicPr>
        <p:blipFill rotWithShape="1">
          <a:blip r:embed="rId3"/>
          <a:srcRect l="331" t="12142" r="52" b="6031"/>
          <a:stretch/>
        </p:blipFill>
        <p:spPr>
          <a:xfrm>
            <a:off x="-2401" y="-2256"/>
            <a:ext cx="12179768" cy="6851120"/>
          </a:xfrm>
          <a:prstGeom prst="rect">
            <a:avLst/>
          </a:prstGeom>
        </p:spPr>
      </p:pic>
      <p:sp>
        <p:nvSpPr>
          <p:cNvPr id="17" name="Rectangle 16">
            <a:extLst>
              <a:ext uri="{FF2B5EF4-FFF2-40B4-BE49-F238E27FC236}">
                <a16:creationId xmlns:a16="http://schemas.microsoft.com/office/drawing/2014/main" id="{E1D08F57-F822-1D48-A21F-3B093F33B8E1}"/>
              </a:ext>
            </a:extLst>
          </p:cNvPr>
          <p:cNvSpPr/>
          <p:nvPr/>
        </p:nvSpPr>
        <p:spPr>
          <a:xfrm>
            <a:off x="-1" y="0"/>
            <a:ext cx="12192000" cy="6858000"/>
          </a:xfrm>
          <a:prstGeom prst="rect">
            <a:avLst/>
          </a:prstGeom>
          <a:gradFill flip="none" rotWithShape="1">
            <a:gsLst>
              <a:gs pos="0">
                <a:srgbClr val="2D3440"/>
              </a:gs>
              <a:gs pos="50000">
                <a:srgbClr val="2D3440">
                  <a:alpha val="90375"/>
                </a:srgbClr>
              </a:gs>
              <a:gs pos="100000">
                <a:srgbClr val="2D3440"/>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pic>
        <p:nvPicPr>
          <p:cNvPr id="4" name="Picture 3" descr="Logo, company name&#10;&#10;Description automatically generated">
            <a:extLst>
              <a:ext uri="{FF2B5EF4-FFF2-40B4-BE49-F238E27FC236}">
                <a16:creationId xmlns:a16="http://schemas.microsoft.com/office/drawing/2014/main" id="{450A65BE-9A47-AD48-A270-82BE44BC46F9}"/>
              </a:ext>
            </a:extLst>
          </p:cNvPr>
          <p:cNvPicPr>
            <a:picLocks noChangeAspect="1"/>
          </p:cNvPicPr>
          <p:nvPr/>
        </p:nvPicPr>
        <p:blipFill>
          <a:blip r:embed="rId4"/>
          <a:stretch>
            <a:fillRect/>
          </a:stretch>
        </p:blipFill>
        <p:spPr>
          <a:xfrm>
            <a:off x="0" y="229348"/>
            <a:ext cx="2802674" cy="754566"/>
          </a:xfrm>
          <a:prstGeom prst="rect">
            <a:avLst/>
          </a:prstGeom>
          <a:effectLst/>
        </p:spPr>
      </p:pic>
      <p:pic>
        <p:nvPicPr>
          <p:cNvPr id="6" name="Picture 5">
            <a:extLst>
              <a:ext uri="{FF2B5EF4-FFF2-40B4-BE49-F238E27FC236}">
                <a16:creationId xmlns:a16="http://schemas.microsoft.com/office/drawing/2014/main" id="{6F5C11C6-1A4E-B84D-A961-CF6033A2F796}"/>
              </a:ext>
            </a:extLst>
          </p:cNvPr>
          <p:cNvPicPr>
            <a:picLocks noChangeAspect="1"/>
          </p:cNvPicPr>
          <p:nvPr/>
        </p:nvPicPr>
        <p:blipFill>
          <a:blip r:embed="rId5">
            <a:alphaModFix/>
          </a:blip>
          <a:stretch>
            <a:fillRect/>
          </a:stretch>
        </p:blipFill>
        <p:spPr>
          <a:xfrm>
            <a:off x="4750685" y="207567"/>
            <a:ext cx="7200000" cy="1801739"/>
          </a:xfrm>
          <a:prstGeom prst="rect">
            <a:avLst/>
          </a:prstGeom>
          <a:effectLst>
            <a:outerShdw blurRad="50800" dist="38100" dir="8100000" algn="tr" rotWithShape="0">
              <a:prstClr val="black">
                <a:alpha val="40000"/>
              </a:prstClr>
            </a:outerShdw>
          </a:effectLst>
        </p:spPr>
      </p:pic>
      <p:pic>
        <p:nvPicPr>
          <p:cNvPr id="8" name="Picture 7">
            <a:extLst>
              <a:ext uri="{FF2B5EF4-FFF2-40B4-BE49-F238E27FC236}">
                <a16:creationId xmlns:a16="http://schemas.microsoft.com/office/drawing/2014/main" id="{F029A464-B82A-6740-87F9-3FBBB6148DE3}"/>
              </a:ext>
            </a:extLst>
          </p:cNvPr>
          <p:cNvPicPr>
            <a:picLocks noChangeAspect="1"/>
          </p:cNvPicPr>
          <p:nvPr/>
        </p:nvPicPr>
        <p:blipFill>
          <a:blip r:embed="rId6">
            <a:alphaModFix/>
          </a:blip>
          <a:stretch>
            <a:fillRect/>
          </a:stretch>
        </p:blipFill>
        <p:spPr>
          <a:xfrm>
            <a:off x="4750685" y="4848694"/>
            <a:ext cx="7200000" cy="1777260"/>
          </a:xfrm>
          <a:prstGeom prst="rect">
            <a:avLst/>
          </a:prstGeom>
          <a:effectLst>
            <a:outerShdw blurRad="50800" dist="38100" dir="8100000" algn="tr" rotWithShape="0">
              <a:prstClr val="black">
                <a:alpha val="40000"/>
              </a:prstClr>
            </a:outerShdw>
          </a:effectLst>
        </p:spPr>
      </p:pic>
      <p:sp>
        <p:nvSpPr>
          <p:cNvPr id="15" name="TextBox 14">
            <a:extLst>
              <a:ext uri="{FF2B5EF4-FFF2-40B4-BE49-F238E27FC236}">
                <a16:creationId xmlns:a16="http://schemas.microsoft.com/office/drawing/2014/main" id="{EC2B1906-91DA-9E4D-87E5-9F11D53681E1}"/>
              </a:ext>
            </a:extLst>
          </p:cNvPr>
          <p:cNvSpPr txBox="1"/>
          <p:nvPr/>
        </p:nvSpPr>
        <p:spPr>
          <a:xfrm>
            <a:off x="0" y="2274838"/>
            <a:ext cx="4750685" cy="2308324"/>
          </a:xfrm>
          <a:prstGeom prst="rect">
            <a:avLst/>
          </a:prstGeom>
          <a:noFill/>
        </p:spPr>
        <p:txBody>
          <a:bodyPr wrap="square" lIns="540000" rIns="540000" rtlCol="0" anchor="ctr" anchorCtr="0">
            <a:spAutoFit/>
          </a:bodyPr>
          <a:lstStyle/>
          <a:p>
            <a:pPr algn="ctr"/>
            <a:r>
              <a:rPr lang="en-CH" sz="7200" b="1" dirty="0">
                <a:solidFill>
                  <a:srgbClr val="193F97"/>
                </a:solidFill>
                <a:latin typeface="Avenir Black" panose="02000503020000020003" pitchFamily="2" charset="0"/>
              </a:rPr>
              <a:t>EBU</a:t>
            </a:r>
            <a:r>
              <a:rPr lang="en-CH" sz="7200" b="1" dirty="0">
                <a:solidFill>
                  <a:srgbClr val="707271"/>
                </a:solidFill>
                <a:latin typeface="Avenir Black" panose="02000503020000020003" pitchFamily="2" charset="0"/>
              </a:rPr>
              <a:t>LIST</a:t>
            </a:r>
            <a:r>
              <a:rPr lang="en-CH" sz="7200" b="1" dirty="0">
                <a:solidFill>
                  <a:srgbClr val="D9D9D9"/>
                </a:solidFill>
                <a:latin typeface="Avenir Black" panose="02000503020000020003" pitchFamily="2" charset="0"/>
              </a:rPr>
              <a:t> </a:t>
            </a:r>
          </a:p>
          <a:p>
            <a:pPr algn="ctr"/>
            <a:r>
              <a:rPr lang="en-CH" sz="7200" b="1">
                <a:solidFill>
                  <a:srgbClr val="D9D9D9"/>
                </a:solidFill>
                <a:latin typeface="Avenir Black" panose="02000503020000020003" pitchFamily="2" charset="0"/>
              </a:rPr>
              <a:t>2.</a:t>
            </a:r>
            <a:r>
              <a:rPr lang="nl-BE" sz="7200" b="1" dirty="0">
                <a:solidFill>
                  <a:srgbClr val="D9D9D9"/>
                </a:solidFill>
                <a:latin typeface="Avenir Black" panose="02000503020000020003" pitchFamily="2" charset="0"/>
              </a:rPr>
              <a:t>2</a:t>
            </a:r>
            <a:endParaRPr lang="en-CH" sz="7200" b="1" dirty="0">
              <a:solidFill>
                <a:srgbClr val="D9D9D9"/>
              </a:solidFill>
              <a:latin typeface="Avenir Black" panose="02000503020000020003" pitchFamily="2" charset="0"/>
            </a:endParaRPr>
          </a:p>
        </p:txBody>
      </p:sp>
      <p:pic>
        <p:nvPicPr>
          <p:cNvPr id="7" name="Picture 6">
            <a:extLst>
              <a:ext uri="{FF2B5EF4-FFF2-40B4-BE49-F238E27FC236}">
                <a16:creationId xmlns:a16="http://schemas.microsoft.com/office/drawing/2014/main" id="{EFB2F36F-A20F-5B42-9E2A-106CD75061C4}"/>
              </a:ext>
            </a:extLst>
          </p:cNvPr>
          <p:cNvPicPr>
            <a:picLocks noChangeAspect="1"/>
          </p:cNvPicPr>
          <p:nvPr/>
        </p:nvPicPr>
        <p:blipFill>
          <a:blip r:embed="rId7">
            <a:alphaModFix/>
          </a:blip>
          <a:stretch>
            <a:fillRect/>
          </a:stretch>
        </p:blipFill>
        <p:spPr>
          <a:xfrm>
            <a:off x="4750685" y="2457902"/>
            <a:ext cx="7200000" cy="1942196"/>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645836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g1392350fb1a_2_39"/>
          <p:cNvSpPr txBox="1">
            <a:spLocks noGrp="1"/>
          </p:cNvSpPr>
          <p:nvPr>
            <p:ph type="title"/>
          </p:nvPr>
        </p:nvSpPr>
        <p:spPr>
          <a:xfrm>
            <a:off x="609600" y="282450"/>
            <a:ext cx="10972800" cy="802200"/>
          </a:xfrm>
          <a:prstGeom prst="rect">
            <a:avLst/>
          </a:prstGeom>
          <a:noFill/>
          <a:ln>
            <a:noFill/>
          </a:ln>
        </p:spPr>
        <p:txBody>
          <a:bodyPr spcFirstLastPara="1" wrap="square" lIns="130150" tIns="65050" rIns="130150" bIns="65050" anchor="t" anchorCtr="0">
            <a:normAutofit/>
          </a:bodyPr>
          <a:lstStyle/>
          <a:p>
            <a:pPr marL="0" lvl="0" indent="0" algn="l" rtl="0">
              <a:lnSpc>
                <a:spcPct val="90000"/>
              </a:lnSpc>
              <a:spcBef>
                <a:spcPts val="0"/>
              </a:spcBef>
              <a:spcAft>
                <a:spcPts val="0"/>
              </a:spcAft>
              <a:buClr>
                <a:srgbClr val="141313"/>
              </a:buClr>
              <a:buSzPts val="1800"/>
              <a:buFont typeface="Calibri"/>
              <a:buNone/>
            </a:pPr>
            <a:r>
              <a:rPr lang="en-US">
                <a:solidFill>
                  <a:schemeClr val="lt1"/>
                </a:solidFill>
              </a:rPr>
              <a:t>What is a PICS?</a:t>
            </a:r>
            <a:endParaRPr>
              <a:solidFill>
                <a:schemeClr val="lt1"/>
              </a:solidFill>
            </a:endParaRPr>
          </a:p>
        </p:txBody>
      </p:sp>
      <p:sp>
        <p:nvSpPr>
          <p:cNvPr id="233" name="Google Shape;233;g1392350fb1a_2_39"/>
          <p:cNvSpPr txBox="1">
            <a:spLocks noGrp="1"/>
          </p:cNvSpPr>
          <p:nvPr>
            <p:ph type="body" idx="1"/>
          </p:nvPr>
        </p:nvSpPr>
        <p:spPr>
          <a:xfrm>
            <a:off x="609600" y="1626950"/>
            <a:ext cx="10972800" cy="4499400"/>
          </a:xfrm>
          <a:prstGeom prst="rect">
            <a:avLst/>
          </a:prstGeom>
          <a:noFill/>
          <a:ln>
            <a:noFill/>
          </a:ln>
        </p:spPr>
        <p:txBody>
          <a:bodyPr spcFirstLastPara="1" wrap="square" lIns="130150" tIns="65050" rIns="130150" bIns="65050" anchor="t" anchorCtr="0">
            <a:normAutofit/>
          </a:bodyPr>
          <a:lstStyle/>
          <a:p>
            <a:pPr marL="457200" lvl="0" indent="-457200" algn="l" rtl="0">
              <a:spcBef>
                <a:spcPts val="0"/>
              </a:spcBef>
              <a:spcAft>
                <a:spcPts val="0"/>
              </a:spcAft>
              <a:buClr>
                <a:schemeClr val="dk1"/>
              </a:buClr>
              <a:buSzPts val="3200"/>
              <a:buFont typeface="Arial"/>
              <a:buChar char="•"/>
            </a:pPr>
            <a:r>
              <a:rPr lang="en-US" sz="3200">
                <a:solidFill>
                  <a:schemeClr val="dk1"/>
                </a:solidFill>
                <a:latin typeface="Century Gothic"/>
                <a:ea typeface="Century Gothic"/>
                <a:cs typeface="Century Gothic"/>
                <a:sym typeface="Century Gothic"/>
              </a:rPr>
              <a:t>A Protocol Implementation Conformance Statement (</a:t>
            </a:r>
            <a:r>
              <a:rPr lang="en-US" sz="3200" b="1">
                <a:solidFill>
                  <a:schemeClr val="dk1"/>
                </a:solidFill>
                <a:latin typeface="Century Gothic"/>
                <a:ea typeface="Century Gothic"/>
                <a:cs typeface="Century Gothic"/>
                <a:sym typeface="Century Gothic"/>
              </a:rPr>
              <a:t>PICS</a:t>
            </a:r>
            <a:r>
              <a:rPr lang="en-US" sz="3200">
                <a:solidFill>
                  <a:schemeClr val="dk1"/>
                </a:solidFill>
                <a:latin typeface="Century Gothic"/>
                <a:ea typeface="Century Gothic"/>
                <a:cs typeface="Century Gothic"/>
                <a:sym typeface="Century Gothic"/>
              </a:rPr>
              <a:t>) is a structured document which asserts which specific requirements are met by a given implementation of a protocol standard.</a:t>
            </a:r>
            <a:endParaRPr sz="1400">
              <a:solidFill>
                <a:schemeClr val="dk1"/>
              </a:solidFill>
              <a:latin typeface="Arial"/>
              <a:ea typeface="Arial"/>
              <a:cs typeface="Arial"/>
              <a:sym typeface="Arial"/>
            </a:endParaRPr>
          </a:p>
          <a:p>
            <a:pPr marL="457200" lvl="0" indent="-457200" algn="l" rtl="0">
              <a:spcBef>
                <a:spcPts val="1000"/>
              </a:spcBef>
              <a:spcAft>
                <a:spcPts val="0"/>
              </a:spcAft>
              <a:buClr>
                <a:schemeClr val="dk1"/>
              </a:buClr>
              <a:buSzPts val="3200"/>
              <a:buFont typeface="Arial"/>
              <a:buChar char="•"/>
            </a:pPr>
            <a:r>
              <a:rPr lang="en-US" sz="3200">
                <a:solidFill>
                  <a:schemeClr val="dk1"/>
                </a:solidFill>
                <a:latin typeface="Century Gothic"/>
                <a:ea typeface="Century Gothic"/>
                <a:cs typeface="Century Gothic"/>
                <a:sym typeface="Century Gothic"/>
              </a:rPr>
              <a:t>AES67-2018 was the first revision of the AES67 standard to include PICS for this standard. We used it as an example.</a:t>
            </a:r>
            <a:endParaRPr sz="2000">
              <a:solidFill>
                <a:schemeClr val="dk1"/>
              </a:solidFill>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g1392350fb1a_2_44"/>
          <p:cNvSpPr txBox="1">
            <a:spLocks noGrp="1"/>
          </p:cNvSpPr>
          <p:nvPr>
            <p:ph type="title"/>
          </p:nvPr>
        </p:nvSpPr>
        <p:spPr>
          <a:xfrm>
            <a:off x="609600" y="282450"/>
            <a:ext cx="10972800" cy="802200"/>
          </a:xfrm>
          <a:prstGeom prst="rect">
            <a:avLst/>
          </a:prstGeom>
          <a:noFill/>
          <a:ln>
            <a:noFill/>
          </a:ln>
        </p:spPr>
        <p:txBody>
          <a:bodyPr spcFirstLastPara="1" wrap="square" lIns="130150" tIns="65050" rIns="130150" bIns="65050" anchor="t" anchorCtr="0">
            <a:normAutofit/>
          </a:bodyPr>
          <a:lstStyle/>
          <a:p>
            <a:pPr marL="0" lvl="0" indent="0" algn="l" rtl="0">
              <a:lnSpc>
                <a:spcPct val="90000"/>
              </a:lnSpc>
              <a:spcBef>
                <a:spcPts val="0"/>
              </a:spcBef>
              <a:spcAft>
                <a:spcPts val="0"/>
              </a:spcAft>
              <a:buClr>
                <a:srgbClr val="141313"/>
              </a:buClr>
              <a:buSzPts val="1800"/>
              <a:buFont typeface="Calibri"/>
              <a:buNone/>
            </a:pPr>
            <a:r>
              <a:rPr lang="en-US">
                <a:solidFill>
                  <a:schemeClr val="lt1"/>
                </a:solidFill>
              </a:rPr>
              <a:t>PICS Benefits</a:t>
            </a:r>
            <a:endParaRPr>
              <a:solidFill>
                <a:schemeClr val="lt1"/>
              </a:solidFill>
            </a:endParaRPr>
          </a:p>
        </p:txBody>
      </p:sp>
      <p:sp>
        <p:nvSpPr>
          <p:cNvPr id="239" name="Google Shape;239;g1392350fb1a_2_44"/>
          <p:cNvSpPr txBox="1">
            <a:spLocks noGrp="1"/>
          </p:cNvSpPr>
          <p:nvPr>
            <p:ph type="body" idx="1"/>
          </p:nvPr>
        </p:nvSpPr>
        <p:spPr>
          <a:xfrm>
            <a:off x="609600" y="1626950"/>
            <a:ext cx="10972800" cy="4499400"/>
          </a:xfrm>
          <a:prstGeom prst="rect">
            <a:avLst/>
          </a:prstGeom>
          <a:noFill/>
          <a:ln>
            <a:noFill/>
          </a:ln>
        </p:spPr>
        <p:txBody>
          <a:bodyPr spcFirstLastPara="1" wrap="square" lIns="130150" tIns="65050" rIns="130150" bIns="65050" anchor="t" anchorCtr="0">
            <a:normAutofit/>
          </a:bodyPr>
          <a:lstStyle/>
          <a:p>
            <a:pPr marL="457200" lvl="0" indent="-431800" algn="l" rtl="0">
              <a:spcBef>
                <a:spcPts val="0"/>
              </a:spcBef>
              <a:spcAft>
                <a:spcPts val="0"/>
              </a:spcAft>
              <a:buClr>
                <a:schemeClr val="dk1"/>
              </a:buClr>
              <a:buSzPts val="3200"/>
              <a:buFont typeface="Arial"/>
              <a:buChar char="•"/>
            </a:pPr>
            <a:r>
              <a:rPr lang="en-US" sz="3200">
                <a:solidFill>
                  <a:schemeClr val="dk1"/>
                </a:solidFill>
                <a:latin typeface="Century Gothic"/>
                <a:ea typeface="Century Gothic"/>
                <a:cs typeface="Century Gothic"/>
                <a:sym typeface="Century Gothic"/>
              </a:rPr>
              <a:t>Helps implementers by providing a checklist of requirements</a:t>
            </a:r>
            <a:endParaRPr sz="1400">
              <a:solidFill>
                <a:schemeClr val="dk1"/>
              </a:solidFill>
              <a:latin typeface="Arial"/>
              <a:ea typeface="Arial"/>
              <a:cs typeface="Arial"/>
              <a:sym typeface="Arial"/>
            </a:endParaRPr>
          </a:p>
          <a:p>
            <a:pPr marL="457200" lvl="0" indent="-431800" algn="l" rtl="0">
              <a:spcBef>
                <a:spcPts val="1000"/>
              </a:spcBef>
              <a:spcAft>
                <a:spcPts val="0"/>
              </a:spcAft>
              <a:buClr>
                <a:schemeClr val="dk1"/>
              </a:buClr>
              <a:buSzPts val="3200"/>
              <a:buFont typeface="Arial"/>
              <a:buChar char="•"/>
            </a:pPr>
            <a:r>
              <a:rPr lang="en-US" sz="3200">
                <a:solidFill>
                  <a:schemeClr val="dk1"/>
                </a:solidFill>
                <a:latin typeface="Century Gothic"/>
                <a:ea typeface="Century Gothic"/>
                <a:cs typeface="Century Gothic"/>
                <a:sym typeface="Century Gothic"/>
              </a:rPr>
              <a:t>Helps implementers by providing additional clarifications to some of the requirements</a:t>
            </a:r>
            <a:endParaRPr sz="1400">
              <a:solidFill>
                <a:schemeClr val="dk1"/>
              </a:solidFill>
              <a:latin typeface="Arial"/>
              <a:ea typeface="Arial"/>
              <a:cs typeface="Arial"/>
              <a:sym typeface="Arial"/>
            </a:endParaRPr>
          </a:p>
          <a:p>
            <a:pPr marL="457200" lvl="0" indent="-431800" algn="l" rtl="0">
              <a:spcBef>
                <a:spcPts val="1000"/>
              </a:spcBef>
              <a:spcAft>
                <a:spcPts val="0"/>
              </a:spcAft>
              <a:buClr>
                <a:schemeClr val="dk1"/>
              </a:buClr>
              <a:buSzPts val="3200"/>
              <a:buFont typeface="Arial"/>
              <a:buChar char="•"/>
            </a:pPr>
            <a:r>
              <a:rPr lang="en-US" sz="3200">
                <a:solidFill>
                  <a:schemeClr val="dk1"/>
                </a:solidFill>
                <a:latin typeface="Century Gothic"/>
                <a:ea typeface="Century Gothic"/>
                <a:cs typeface="Century Gothic"/>
                <a:sym typeface="Century Gothic"/>
              </a:rPr>
              <a:t>Helps users by listing all the requirements and exact options that were implemented</a:t>
            </a:r>
            <a:endParaRPr sz="1400">
              <a:solidFill>
                <a:schemeClr val="dk1"/>
              </a:solidFill>
              <a:latin typeface="Arial"/>
              <a:ea typeface="Arial"/>
              <a:cs typeface="Arial"/>
              <a:sym typeface="Arial"/>
            </a:endParaRPr>
          </a:p>
          <a:p>
            <a:pPr marL="457200" lvl="0" indent="-431800" algn="l" rtl="0">
              <a:spcBef>
                <a:spcPts val="1000"/>
              </a:spcBef>
              <a:spcAft>
                <a:spcPts val="0"/>
              </a:spcAft>
              <a:buClr>
                <a:schemeClr val="dk1"/>
              </a:buClr>
              <a:buSzPts val="3200"/>
              <a:buFont typeface="Arial"/>
              <a:buChar char="•"/>
            </a:pPr>
            <a:r>
              <a:rPr lang="en-US" sz="3200">
                <a:solidFill>
                  <a:schemeClr val="dk1"/>
                </a:solidFill>
                <a:latin typeface="Century Gothic"/>
                <a:ea typeface="Century Gothic"/>
                <a:cs typeface="Century Gothic"/>
                <a:sym typeface="Century Gothic"/>
              </a:rPr>
              <a:t>Helps users ensure interoperation between two implementations</a:t>
            </a:r>
            <a:endParaRPr sz="3200">
              <a:solidFill>
                <a:schemeClr val="dk1"/>
              </a:solidFill>
              <a:latin typeface="Century Gothic"/>
              <a:ea typeface="Century Gothic"/>
              <a:cs typeface="Century Gothic"/>
              <a:sym typeface="Century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g1392350fb1a_2_49"/>
          <p:cNvSpPr txBox="1">
            <a:spLocks noGrp="1"/>
          </p:cNvSpPr>
          <p:nvPr>
            <p:ph type="title"/>
          </p:nvPr>
        </p:nvSpPr>
        <p:spPr>
          <a:xfrm>
            <a:off x="609600" y="282450"/>
            <a:ext cx="10972800" cy="802200"/>
          </a:xfrm>
          <a:prstGeom prst="rect">
            <a:avLst/>
          </a:prstGeom>
          <a:noFill/>
          <a:ln>
            <a:noFill/>
          </a:ln>
        </p:spPr>
        <p:txBody>
          <a:bodyPr spcFirstLastPara="1" wrap="square" lIns="130150" tIns="65050" rIns="130150" bIns="65050" anchor="t" anchorCtr="0">
            <a:normAutofit/>
          </a:bodyPr>
          <a:lstStyle/>
          <a:p>
            <a:pPr marL="0" lvl="0" indent="0" algn="l" rtl="0">
              <a:lnSpc>
                <a:spcPct val="90000"/>
              </a:lnSpc>
              <a:spcBef>
                <a:spcPts val="0"/>
              </a:spcBef>
              <a:spcAft>
                <a:spcPts val="0"/>
              </a:spcAft>
              <a:buClr>
                <a:srgbClr val="141313"/>
              </a:buClr>
              <a:buSzPts val="1800"/>
              <a:buFont typeface="Calibri"/>
              <a:buNone/>
            </a:pPr>
            <a:r>
              <a:rPr lang="en-US">
                <a:solidFill>
                  <a:schemeClr val="lt1"/>
                </a:solidFill>
              </a:rPr>
              <a:t>PICS Benefits</a:t>
            </a:r>
            <a:endParaRPr>
              <a:solidFill>
                <a:schemeClr val="lt1"/>
              </a:solidFill>
            </a:endParaRPr>
          </a:p>
        </p:txBody>
      </p:sp>
      <p:sp>
        <p:nvSpPr>
          <p:cNvPr id="245" name="Google Shape;245;g1392350fb1a_2_49"/>
          <p:cNvSpPr txBox="1">
            <a:spLocks noGrp="1"/>
          </p:cNvSpPr>
          <p:nvPr>
            <p:ph type="body" idx="1"/>
          </p:nvPr>
        </p:nvSpPr>
        <p:spPr>
          <a:xfrm>
            <a:off x="609600" y="1626950"/>
            <a:ext cx="10972800" cy="4499400"/>
          </a:xfrm>
          <a:prstGeom prst="rect">
            <a:avLst/>
          </a:prstGeom>
          <a:noFill/>
          <a:ln>
            <a:noFill/>
          </a:ln>
        </p:spPr>
        <p:txBody>
          <a:bodyPr spcFirstLastPara="1" wrap="square" lIns="130150" tIns="65050" rIns="130150" bIns="65050" anchor="t" anchorCtr="0">
            <a:normAutofit/>
          </a:bodyPr>
          <a:lstStyle/>
          <a:p>
            <a:pPr marL="457200" lvl="0" indent="-431800" algn="l" rtl="0">
              <a:spcBef>
                <a:spcPts val="0"/>
              </a:spcBef>
              <a:spcAft>
                <a:spcPts val="0"/>
              </a:spcAft>
              <a:buClr>
                <a:schemeClr val="dk1"/>
              </a:buClr>
              <a:buSzPts val="3200"/>
              <a:buFont typeface="Arial"/>
              <a:buChar char="•"/>
            </a:pPr>
            <a:r>
              <a:rPr lang="en-US" sz="3200">
                <a:solidFill>
                  <a:schemeClr val="dk1"/>
                </a:solidFill>
                <a:latin typeface="Century Gothic"/>
                <a:ea typeface="Century Gothic"/>
                <a:cs typeface="Century Gothic"/>
                <a:sym typeface="Century Gothic"/>
              </a:rPr>
              <a:t>Helps in procurement - might be utilized for tender procedures</a:t>
            </a:r>
            <a:endParaRPr sz="1400">
              <a:solidFill>
                <a:schemeClr val="dk1"/>
              </a:solidFill>
              <a:latin typeface="Arial"/>
              <a:ea typeface="Arial"/>
              <a:cs typeface="Arial"/>
              <a:sym typeface="Arial"/>
            </a:endParaRPr>
          </a:p>
          <a:p>
            <a:pPr marL="457200" lvl="0" indent="-431800" algn="l" rtl="0">
              <a:spcBef>
                <a:spcPts val="1000"/>
              </a:spcBef>
              <a:spcAft>
                <a:spcPts val="0"/>
              </a:spcAft>
              <a:buClr>
                <a:schemeClr val="dk1"/>
              </a:buClr>
              <a:buSzPts val="3200"/>
              <a:buFont typeface="Arial"/>
              <a:buChar char="•"/>
            </a:pPr>
            <a:r>
              <a:rPr lang="en-US" sz="3200">
                <a:solidFill>
                  <a:schemeClr val="dk1"/>
                </a:solidFill>
                <a:latin typeface="Century Gothic"/>
                <a:ea typeface="Century Gothic"/>
                <a:cs typeface="Century Gothic"/>
                <a:sym typeface="Century Gothic"/>
              </a:rPr>
              <a:t>Helps in testing – provides a basis for preparing tests to be used to determine conformance of an implementation to the standard. Will be used in JTNM-Tested.</a:t>
            </a:r>
            <a:endParaRPr sz="3200">
              <a:solidFill>
                <a:schemeClr val="dk1"/>
              </a:solidFill>
              <a:latin typeface="Century Gothic"/>
              <a:ea typeface="Century Gothic"/>
              <a:cs typeface="Century Gothic"/>
              <a:sym typeface="Century Gothic"/>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g1392350fb1a_2_54"/>
          <p:cNvSpPr txBox="1">
            <a:spLocks noGrp="1"/>
          </p:cNvSpPr>
          <p:nvPr>
            <p:ph type="title"/>
          </p:nvPr>
        </p:nvSpPr>
        <p:spPr>
          <a:xfrm>
            <a:off x="609600" y="282450"/>
            <a:ext cx="10972800" cy="802200"/>
          </a:xfrm>
          <a:prstGeom prst="rect">
            <a:avLst/>
          </a:prstGeom>
          <a:noFill/>
          <a:ln>
            <a:noFill/>
          </a:ln>
        </p:spPr>
        <p:txBody>
          <a:bodyPr spcFirstLastPara="1" wrap="square" lIns="130150" tIns="65050" rIns="130150" bIns="65050" anchor="t" anchorCtr="0">
            <a:normAutofit/>
          </a:bodyPr>
          <a:lstStyle/>
          <a:p>
            <a:pPr marL="0" lvl="0" indent="0" algn="l" rtl="0">
              <a:lnSpc>
                <a:spcPct val="90000"/>
              </a:lnSpc>
              <a:spcBef>
                <a:spcPts val="0"/>
              </a:spcBef>
              <a:spcAft>
                <a:spcPts val="0"/>
              </a:spcAft>
              <a:buClr>
                <a:srgbClr val="141313"/>
              </a:buClr>
              <a:buSzPts val="1800"/>
              <a:buFont typeface="Calibri"/>
              <a:buNone/>
            </a:pPr>
            <a:r>
              <a:rPr lang="en-US">
                <a:solidFill>
                  <a:schemeClr val="lt1"/>
                </a:solidFill>
              </a:rPr>
              <a:t>SMPTE ST 2110 PICS</a:t>
            </a:r>
            <a:endParaRPr>
              <a:solidFill>
                <a:schemeClr val="lt1"/>
              </a:solidFill>
            </a:endParaRPr>
          </a:p>
        </p:txBody>
      </p:sp>
      <p:sp>
        <p:nvSpPr>
          <p:cNvPr id="251" name="Google Shape;251;g1392350fb1a_2_54"/>
          <p:cNvSpPr txBox="1">
            <a:spLocks noGrp="1"/>
          </p:cNvSpPr>
          <p:nvPr>
            <p:ph type="body" idx="1"/>
          </p:nvPr>
        </p:nvSpPr>
        <p:spPr>
          <a:xfrm>
            <a:off x="609600" y="1626950"/>
            <a:ext cx="10972800" cy="4499400"/>
          </a:xfrm>
          <a:prstGeom prst="rect">
            <a:avLst/>
          </a:prstGeom>
          <a:noFill/>
          <a:ln>
            <a:noFill/>
          </a:ln>
        </p:spPr>
        <p:txBody>
          <a:bodyPr spcFirstLastPara="1" wrap="square" lIns="130150" tIns="65050" rIns="130150" bIns="65050" anchor="t" anchorCtr="0">
            <a:normAutofit/>
          </a:bodyPr>
          <a:lstStyle/>
          <a:p>
            <a:pPr marL="457200" lvl="0" indent="-431800" algn="l" rtl="0">
              <a:spcBef>
                <a:spcPts val="0"/>
              </a:spcBef>
              <a:spcAft>
                <a:spcPts val="0"/>
              </a:spcAft>
              <a:buClr>
                <a:schemeClr val="dk1"/>
              </a:buClr>
              <a:buSzPts val="3200"/>
              <a:buFont typeface="Arial"/>
              <a:buChar char="•"/>
            </a:pPr>
            <a:r>
              <a:rPr lang="en-US" sz="3200">
                <a:solidFill>
                  <a:schemeClr val="dk1"/>
                </a:solidFill>
                <a:latin typeface="Century Gothic"/>
                <a:ea typeface="Century Gothic"/>
                <a:cs typeface="Century Gothic"/>
                <a:sym typeface="Century Gothic"/>
              </a:rPr>
              <a:t>Format:</a:t>
            </a:r>
            <a:endParaRPr sz="1400">
              <a:solidFill>
                <a:schemeClr val="dk1"/>
              </a:solidFill>
              <a:latin typeface="Arial"/>
              <a:ea typeface="Arial"/>
              <a:cs typeface="Arial"/>
              <a:sym typeface="Arial"/>
            </a:endParaRPr>
          </a:p>
          <a:p>
            <a:pPr marL="914400" lvl="1" indent="-406400" algn="l" rtl="0">
              <a:spcBef>
                <a:spcPts val="500"/>
              </a:spcBef>
              <a:spcAft>
                <a:spcPts val="0"/>
              </a:spcAft>
              <a:buClr>
                <a:schemeClr val="dk1"/>
              </a:buClr>
              <a:buSzPts val="2800"/>
              <a:buFont typeface="Arial"/>
              <a:buChar char="○"/>
            </a:pPr>
            <a:r>
              <a:rPr lang="en-US" sz="2800">
                <a:solidFill>
                  <a:schemeClr val="dk1"/>
                </a:solidFill>
                <a:latin typeface="Century Gothic"/>
                <a:ea typeface="Century Gothic"/>
                <a:cs typeface="Century Gothic"/>
                <a:sym typeface="Century Gothic"/>
              </a:rPr>
              <a:t>Separate document – Recommended Practice</a:t>
            </a:r>
            <a:endParaRPr sz="1400">
              <a:solidFill>
                <a:schemeClr val="dk1"/>
              </a:solidFill>
              <a:latin typeface="Arial"/>
              <a:ea typeface="Arial"/>
              <a:cs typeface="Arial"/>
              <a:sym typeface="Arial"/>
            </a:endParaRPr>
          </a:p>
          <a:p>
            <a:pPr marL="457200" lvl="0" indent="-254000" algn="l" rtl="0">
              <a:spcBef>
                <a:spcPts val="1000"/>
              </a:spcBef>
              <a:spcAft>
                <a:spcPts val="0"/>
              </a:spcAft>
              <a:buNone/>
            </a:pPr>
            <a:endParaRPr sz="3200">
              <a:solidFill>
                <a:schemeClr val="dk1"/>
              </a:solidFill>
              <a:latin typeface="Century Gothic"/>
              <a:ea typeface="Century Gothic"/>
              <a:cs typeface="Century Gothic"/>
              <a:sym typeface="Century Gothic"/>
            </a:endParaRPr>
          </a:p>
          <a:p>
            <a:pPr marL="457200" lvl="0" indent="-431800" algn="l" rtl="0">
              <a:spcBef>
                <a:spcPts val="1000"/>
              </a:spcBef>
              <a:spcAft>
                <a:spcPts val="0"/>
              </a:spcAft>
              <a:buClr>
                <a:schemeClr val="dk1"/>
              </a:buClr>
              <a:buSzPts val="3200"/>
              <a:buFont typeface="Arial"/>
              <a:buChar char="•"/>
            </a:pPr>
            <a:r>
              <a:rPr lang="en-US" sz="3200">
                <a:solidFill>
                  <a:schemeClr val="dk1"/>
                </a:solidFill>
                <a:latin typeface="Century Gothic"/>
                <a:ea typeface="Century Gothic"/>
                <a:cs typeface="Century Gothic"/>
                <a:sym typeface="Century Gothic"/>
              </a:rPr>
              <a:t>Naming:</a:t>
            </a:r>
            <a:endParaRPr sz="1400">
              <a:solidFill>
                <a:schemeClr val="dk1"/>
              </a:solidFill>
              <a:latin typeface="Arial"/>
              <a:ea typeface="Arial"/>
              <a:cs typeface="Arial"/>
              <a:sym typeface="Arial"/>
            </a:endParaRPr>
          </a:p>
          <a:p>
            <a:pPr marL="914400" lvl="1" indent="-406400" algn="l" rtl="0">
              <a:spcBef>
                <a:spcPts val="500"/>
              </a:spcBef>
              <a:spcAft>
                <a:spcPts val="0"/>
              </a:spcAft>
              <a:buClr>
                <a:schemeClr val="dk1"/>
              </a:buClr>
              <a:buSzPts val="2800"/>
              <a:buFont typeface="Arial"/>
              <a:buChar char="○"/>
            </a:pPr>
            <a:r>
              <a:rPr lang="en-US" sz="2800">
                <a:solidFill>
                  <a:schemeClr val="dk1"/>
                </a:solidFill>
                <a:latin typeface="Century Gothic"/>
                <a:ea typeface="Century Gothic"/>
                <a:cs typeface="Century Gothic"/>
                <a:sym typeface="Century Gothic"/>
              </a:rPr>
              <a:t>Number of the original document plus 100:</a:t>
            </a:r>
            <a:endParaRPr sz="1400">
              <a:solidFill>
                <a:schemeClr val="dk1"/>
              </a:solidFill>
              <a:latin typeface="Arial"/>
              <a:ea typeface="Arial"/>
              <a:cs typeface="Arial"/>
              <a:sym typeface="Arial"/>
            </a:endParaRPr>
          </a:p>
          <a:p>
            <a:pPr marL="0" lvl="0" indent="0" algn="l" rtl="0">
              <a:spcBef>
                <a:spcPts val="1000"/>
              </a:spcBef>
              <a:spcAft>
                <a:spcPts val="0"/>
              </a:spcAft>
              <a:buNone/>
            </a:pPr>
            <a:r>
              <a:rPr lang="en-US" sz="3200">
                <a:solidFill>
                  <a:schemeClr val="dk1"/>
                </a:solidFill>
                <a:latin typeface="Century Gothic"/>
                <a:ea typeface="Century Gothic"/>
                <a:cs typeface="Century Gothic"/>
                <a:sym typeface="Century Gothic"/>
              </a:rPr>
              <a:t>	 </a:t>
            </a:r>
            <a:r>
              <a:rPr lang="en-US">
                <a:solidFill>
                  <a:schemeClr val="dk1"/>
                </a:solidFill>
                <a:latin typeface="Century Gothic"/>
                <a:ea typeface="Century Gothic"/>
                <a:cs typeface="Century Gothic"/>
                <a:sym typeface="Century Gothic"/>
              </a:rPr>
              <a:t>Pics for ST 2110-10 is in RP 2110-110</a:t>
            </a:r>
            <a:endParaRPr sz="3200">
              <a:solidFill>
                <a:schemeClr val="dk1"/>
              </a:solidFill>
              <a:latin typeface="Century Gothic"/>
              <a:ea typeface="Century Gothic"/>
              <a:cs typeface="Century Gothic"/>
              <a:sym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large building&#10;&#10;Description automatically generated">
            <a:extLst>
              <a:ext uri="{FF2B5EF4-FFF2-40B4-BE49-F238E27FC236}">
                <a16:creationId xmlns:a16="http://schemas.microsoft.com/office/drawing/2014/main" id="{5976B2BB-82B5-E54D-8DFA-E5AE61F28FFA}"/>
              </a:ext>
            </a:extLst>
          </p:cNvPr>
          <p:cNvPicPr>
            <a:picLocks noGrp="1" noChangeAspect="1"/>
          </p:cNvPicPr>
          <p:nvPr>
            <p:ph idx="4294967295"/>
          </p:nvPr>
        </p:nvPicPr>
        <p:blipFill rotWithShape="1">
          <a:blip r:embed="rId3"/>
          <a:srcRect t="15616"/>
          <a:stretch/>
        </p:blipFill>
        <p:spPr>
          <a:xfrm>
            <a:off x="0" y="0"/>
            <a:ext cx="12190413" cy="6858000"/>
          </a:xfrm>
        </p:spPr>
      </p:pic>
      <p:sp>
        <p:nvSpPr>
          <p:cNvPr id="6" name="Rectangle 5">
            <a:extLst>
              <a:ext uri="{FF2B5EF4-FFF2-40B4-BE49-F238E27FC236}">
                <a16:creationId xmlns:a16="http://schemas.microsoft.com/office/drawing/2014/main" id="{F981544C-146B-7D44-A4D0-9BD84F653D04}"/>
              </a:ext>
            </a:extLst>
          </p:cNvPr>
          <p:cNvSpPr/>
          <p:nvPr/>
        </p:nvSpPr>
        <p:spPr>
          <a:xfrm>
            <a:off x="0" y="1809000"/>
            <a:ext cx="12192000" cy="3240000"/>
          </a:xfrm>
          <a:prstGeom prst="rect">
            <a:avLst/>
          </a:prstGeom>
          <a:gradFill flip="none" rotWithShape="1">
            <a:gsLst>
              <a:gs pos="0">
                <a:schemeClr val="tx1"/>
              </a:gs>
              <a:gs pos="40000">
                <a:schemeClr val="tx1">
                  <a:alpha val="70000"/>
                </a:schemeClr>
              </a:gs>
              <a:gs pos="100000">
                <a:schemeClr val="tx1">
                  <a:alpha val="4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100" normalizeH="0" baseline="0" noProof="0" dirty="0">
                <a:ln>
                  <a:noFill/>
                </a:ln>
                <a:solidFill>
                  <a:prstClr val="black"/>
                </a:solidFill>
                <a:effectLst/>
                <a:uLnTx/>
                <a:uFillTx/>
                <a:latin typeface="Bebas Neue"/>
                <a:ea typeface="+mn-ea"/>
                <a:cs typeface="+mn-cs"/>
              </a:rPr>
              <a:t>JT-NM Tested program</a:t>
            </a:r>
          </a:p>
        </p:txBody>
      </p:sp>
      <p:grpSp>
        <p:nvGrpSpPr>
          <p:cNvPr id="2" name="Group 1">
            <a:extLst>
              <a:ext uri="{FF2B5EF4-FFF2-40B4-BE49-F238E27FC236}">
                <a16:creationId xmlns:a16="http://schemas.microsoft.com/office/drawing/2014/main" id="{870B65D6-8725-5742-9637-5E46675881A7}"/>
              </a:ext>
            </a:extLst>
          </p:cNvPr>
          <p:cNvGrpSpPr/>
          <p:nvPr/>
        </p:nvGrpSpPr>
        <p:grpSpPr>
          <a:xfrm>
            <a:off x="0" y="6325644"/>
            <a:ext cx="2742522" cy="534667"/>
            <a:chOff x="-15833" y="-632533"/>
            <a:chExt cx="2742522" cy="534667"/>
          </a:xfrm>
        </p:grpSpPr>
        <p:sp>
          <p:nvSpPr>
            <p:cNvPr id="10" name="TextBox 9">
              <a:extLst>
                <a:ext uri="{FF2B5EF4-FFF2-40B4-BE49-F238E27FC236}">
                  <a16:creationId xmlns:a16="http://schemas.microsoft.com/office/drawing/2014/main" id="{ED168B32-CE5A-3340-902E-C99AA69B55F4}"/>
                </a:ext>
              </a:extLst>
            </p:cNvPr>
            <p:cNvSpPr txBox="1"/>
            <p:nvPr/>
          </p:nvSpPr>
          <p:spPr>
            <a:xfrm>
              <a:off x="-15833" y="-632533"/>
              <a:ext cx="27425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a:ln>
                    <a:noFill/>
                  </a:ln>
                  <a:solidFill>
                    <a:srgbClr val="193F97"/>
                  </a:solidFill>
                  <a:effectLst/>
                  <a:uLnTx/>
                  <a:uFillTx/>
                  <a:latin typeface="Avenir Black" panose="02000503020000020003" pitchFamily="2" charset="0"/>
                  <a:ea typeface="+mn-ea"/>
                  <a:cs typeface="Arial" panose="020B0604020202020204" pitchFamily="34" charset="0"/>
                </a:rPr>
                <a:t>EBU</a:t>
              </a:r>
            </a:p>
          </p:txBody>
        </p:sp>
        <p:sp>
          <p:nvSpPr>
            <p:cNvPr id="11" name="TextBox 10">
              <a:extLst>
                <a:ext uri="{FF2B5EF4-FFF2-40B4-BE49-F238E27FC236}">
                  <a16:creationId xmlns:a16="http://schemas.microsoft.com/office/drawing/2014/main" id="{68823D45-7FD8-0849-8112-531EC6CB2C89}"/>
                </a:ext>
              </a:extLst>
            </p:cNvPr>
            <p:cNvSpPr txBox="1"/>
            <p:nvPr/>
          </p:nvSpPr>
          <p:spPr>
            <a:xfrm>
              <a:off x="-1200" y="-290226"/>
              <a:ext cx="2561112" cy="1923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650" b="0" i="0" u="none" strike="noStrike" kern="1200" cap="none" spc="0" normalizeH="0" baseline="0" noProof="0">
                  <a:ln>
                    <a:noFill/>
                  </a:ln>
                  <a:solidFill>
                    <a:srgbClr val="707271"/>
                  </a:solidFill>
                  <a:effectLst/>
                  <a:uLnTx/>
                  <a:uFillTx/>
                  <a:latin typeface="Avenir Medium" panose="02000503020000020003" pitchFamily="2" charset="0"/>
                  <a:ea typeface="+mn-ea"/>
                  <a:cs typeface="+mn-cs"/>
                </a:rPr>
                <a:t>TECHNOLOGY &amp; INNOVATION</a:t>
              </a:r>
            </a:p>
          </p:txBody>
        </p:sp>
      </p:grpSp>
      <p:sp>
        <p:nvSpPr>
          <p:cNvPr id="13" name="TextBox 12">
            <a:extLst>
              <a:ext uri="{FF2B5EF4-FFF2-40B4-BE49-F238E27FC236}">
                <a16:creationId xmlns:a16="http://schemas.microsoft.com/office/drawing/2014/main" id="{9D446E4F-0E29-A848-87D5-DE62F0DD6119}"/>
              </a:ext>
            </a:extLst>
          </p:cNvPr>
          <p:cNvSpPr txBox="1"/>
          <p:nvPr/>
        </p:nvSpPr>
        <p:spPr>
          <a:xfrm>
            <a:off x="-1200" y="4167594"/>
            <a:ext cx="12193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200" normalizeH="0" baseline="0" noProof="0" dirty="0">
                <a:ln>
                  <a:noFill/>
                </a:ln>
                <a:solidFill>
                  <a:prstClr val="black"/>
                </a:solidFill>
                <a:effectLst/>
                <a:uLnTx/>
                <a:uFillTx/>
                <a:latin typeface="Kollektif" panose="020B0604020101010102" pitchFamily="34" charset="77"/>
                <a:ea typeface="Brush Script MT" panose="03060802040406070304" pitchFamily="66" charset="-122"/>
                <a:cs typeface="Chiller" panose="020F0502020204030204" pitchFamily="34" charset="0"/>
              </a:rPr>
              <a:t>SEPTEMBRE 2022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200" normalizeH="0" baseline="0" noProof="0" dirty="0">
                <a:ln>
                  <a:noFill/>
                </a:ln>
                <a:solidFill>
                  <a:prstClr val="black"/>
                </a:solidFill>
                <a:effectLst/>
                <a:uLnTx/>
                <a:uFillTx/>
                <a:latin typeface="Kollektif" panose="020B0604020101010102" pitchFamily="34" charset="77"/>
                <a:ea typeface="Brush Script MT" panose="03060802040406070304" pitchFamily="66" charset="-122"/>
                <a:cs typeface="Chiller" panose="020F0502020204030204" pitchFamily="34" charset="0"/>
              </a:rPr>
              <a:t>IBC 2022 - IP SHOWCASE</a:t>
            </a:r>
          </a:p>
        </p:txBody>
      </p:sp>
      <p:sp>
        <p:nvSpPr>
          <p:cNvPr id="14" name="TextBox 13">
            <a:extLst>
              <a:ext uri="{FF2B5EF4-FFF2-40B4-BE49-F238E27FC236}">
                <a16:creationId xmlns:a16="http://schemas.microsoft.com/office/drawing/2014/main" id="{B2EB7073-EBAB-A543-8439-E7D79103D364}"/>
              </a:ext>
            </a:extLst>
          </p:cNvPr>
          <p:cNvSpPr txBox="1"/>
          <p:nvPr/>
        </p:nvSpPr>
        <p:spPr>
          <a:xfrm>
            <a:off x="0" y="2290297"/>
            <a:ext cx="121932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Playlist-Script" pitchFamily="2" charset="0"/>
                <a:ea typeface="+mn-ea"/>
                <a:cs typeface="+mn-cs"/>
              </a:rPr>
              <a:t>IP Showcase</a:t>
            </a:r>
          </a:p>
        </p:txBody>
      </p:sp>
      <p:sp>
        <p:nvSpPr>
          <p:cNvPr id="15" name="TextBox 14">
            <a:extLst>
              <a:ext uri="{FF2B5EF4-FFF2-40B4-BE49-F238E27FC236}">
                <a16:creationId xmlns:a16="http://schemas.microsoft.com/office/drawing/2014/main" id="{25F37EB0-F242-3843-A25B-961D8C9E9C55}"/>
              </a:ext>
            </a:extLst>
          </p:cNvPr>
          <p:cNvSpPr txBox="1"/>
          <p:nvPr/>
        </p:nvSpPr>
        <p:spPr>
          <a:xfrm>
            <a:off x="-1200" y="4675045"/>
            <a:ext cx="1219199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black"/>
                </a:solidFill>
                <a:effectLst/>
                <a:uLnTx/>
                <a:uFillTx/>
                <a:latin typeface="Bellandha Signature" pitchFamily="2" charset="0"/>
                <a:ea typeface="Brush Script MT" panose="03060802040406070304" pitchFamily="66" charset="-122"/>
                <a:cs typeface="Brush Script MT" panose="03060802040406070304" pitchFamily="66" charset="-122"/>
              </a:rPr>
              <a:t>Pavlo</a:t>
            </a:r>
            <a:r>
              <a:rPr kumimoji="0" lang="en-GB" sz="1800" b="0" i="0" u="none" strike="noStrike" kern="1200" cap="none" spc="0" normalizeH="0" baseline="0" noProof="0" dirty="0">
                <a:ln>
                  <a:noFill/>
                </a:ln>
                <a:solidFill>
                  <a:prstClr val="black"/>
                </a:solidFill>
                <a:effectLst/>
                <a:uLnTx/>
                <a:uFillTx/>
                <a:latin typeface="Bellandha Signature" pitchFamily="2" charset="0"/>
                <a:ea typeface="Brush Script MT" panose="03060802040406070304" pitchFamily="66" charset="-122"/>
                <a:cs typeface="Brush Script MT" panose="03060802040406070304" pitchFamily="66" charset="-122"/>
              </a:rPr>
              <a:t> Kondratenko - Willem </a:t>
            </a:r>
            <a:r>
              <a:rPr kumimoji="0" lang="en-GB" sz="1800" b="0" i="0" u="none" strike="noStrike" kern="1200" cap="none" spc="0" normalizeH="0" baseline="0" noProof="0" dirty="0" err="1">
                <a:ln>
                  <a:noFill/>
                </a:ln>
                <a:solidFill>
                  <a:prstClr val="black"/>
                </a:solidFill>
                <a:effectLst/>
                <a:uLnTx/>
                <a:uFillTx/>
                <a:latin typeface="Bellandha Signature" pitchFamily="2" charset="0"/>
                <a:ea typeface="Brush Script MT" panose="03060802040406070304" pitchFamily="66" charset="-122"/>
                <a:cs typeface="Brush Script MT" panose="03060802040406070304" pitchFamily="66" charset="-122"/>
              </a:rPr>
              <a:t>Vermost</a:t>
            </a:r>
            <a:endParaRPr kumimoji="0" lang="en-GB" sz="1800" b="0" i="0" u="none" strike="noStrike" kern="1200" cap="none" spc="0" normalizeH="0" baseline="0" noProof="0" dirty="0">
              <a:ln>
                <a:noFill/>
              </a:ln>
              <a:solidFill>
                <a:prstClr val="black"/>
              </a:solidFill>
              <a:effectLst/>
              <a:uLnTx/>
              <a:uFillTx/>
              <a:latin typeface="Bellandha Signature" pitchFamily="2" charset="0"/>
              <a:ea typeface="Brush Script MT" panose="03060802040406070304" pitchFamily="66" charset="-122"/>
              <a:cs typeface="Brush Script MT" panose="03060802040406070304" pitchFamily="66" charset="-122"/>
            </a:endParaRPr>
          </a:p>
        </p:txBody>
      </p:sp>
      <p:pic>
        <p:nvPicPr>
          <p:cNvPr id="9" name="Picture 2" descr="IP Showcase">
            <a:extLst>
              <a:ext uri="{FF2B5EF4-FFF2-40B4-BE49-F238E27FC236}">
                <a16:creationId xmlns:a16="http://schemas.microsoft.com/office/drawing/2014/main" id="{645EDF3F-B68A-E76A-618C-4023DB3E90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8606" y="6297218"/>
            <a:ext cx="1587500" cy="520700"/>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Graphic 2">
            <a:extLst>
              <a:ext uri="{FF2B5EF4-FFF2-40B4-BE49-F238E27FC236}">
                <a16:creationId xmlns:a16="http://schemas.microsoft.com/office/drawing/2014/main" id="{38CD99C0-AA07-2EEA-0AD9-1194673C796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12000" y="6361387"/>
            <a:ext cx="651510" cy="325755"/>
          </a:xfrm>
          <a:prstGeom prst="rect">
            <a:avLst/>
          </a:prstGeom>
        </p:spPr>
      </p:pic>
    </p:spTree>
    <p:extLst>
      <p:ext uri="{BB962C8B-B14F-4D97-AF65-F5344CB8AC3E}">
        <p14:creationId xmlns:p14="http://schemas.microsoft.com/office/powerpoint/2010/main" val="7847914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g1392350fb1a_2_59"/>
          <p:cNvSpPr txBox="1">
            <a:spLocks noGrp="1"/>
          </p:cNvSpPr>
          <p:nvPr>
            <p:ph type="title"/>
          </p:nvPr>
        </p:nvSpPr>
        <p:spPr>
          <a:xfrm>
            <a:off x="609600" y="282450"/>
            <a:ext cx="10972800" cy="802200"/>
          </a:xfrm>
          <a:prstGeom prst="rect">
            <a:avLst/>
          </a:prstGeom>
          <a:noFill/>
          <a:ln>
            <a:noFill/>
          </a:ln>
        </p:spPr>
        <p:txBody>
          <a:bodyPr spcFirstLastPara="1" wrap="square" lIns="130150" tIns="65050" rIns="130150" bIns="65050" anchor="t" anchorCtr="0">
            <a:normAutofit/>
          </a:bodyPr>
          <a:lstStyle/>
          <a:p>
            <a:pPr marL="0" lvl="0" indent="0" algn="l" rtl="0">
              <a:lnSpc>
                <a:spcPct val="90000"/>
              </a:lnSpc>
              <a:spcBef>
                <a:spcPts val="0"/>
              </a:spcBef>
              <a:spcAft>
                <a:spcPts val="0"/>
              </a:spcAft>
              <a:buClr>
                <a:srgbClr val="141313"/>
              </a:buClr>
              <a:buSzPts val="1800"/>
              <a:buFont typeface="Calibri"/>
              <a:buNone/>
            </a:pPr>
            <a:r>
              <a:rPr lang="en-US">
                <a:solidFill>
                  <a:schemeClr val="lt1"/>
                </a:solidFill>
              </a:rPr>
              <a:t>SMPTE ST 2110 PICS</a:t>
            </a:r>
            <a:endParaRPr>
              <a:solidFill>
                <a:schemeClr val="lt1"/>
              </a:solidFill>
            </a:endParaRPr>
          </a:p>
        </p:txBody>
      </p:sp>
      <p:sp>
        <p:nvSpPr>
          <p:cNvPr id="257" name="Google Shape;257;g1392350fb1a_2_59"/>
          <p:cNvSpPr txBox="1">
            <a:spLocks noGrp="1"/>
          </p:cNvSpPr>
          <p:nvPr>
            <p:ph type="body" idx="1"/>
          </p:nvPr>
        </p:nvSpPr>
        <p:spPr>
          <a:xfrm>
            <a:off x="609600" y="1626950"/>
            <a:ext cx="10972800" cy="4499400"/>
          </a:xfrm>
          <a:prstGeom prst="rect">
            <a:avLst/>
          </a:prstGeom>
          <a:noFill/>
          <a:ln>
            <a:noFill/>
          </a:ln>
        </p:spPr>
        <p:txBody>
          <a:bodyPr spcFirstLastPara="1" wrap="square" lIns="130150" tIns="65050" rIns="130150" bIns="65050" anchor="t" anchorCtr="0">
            <a:normAutofit/>
          </a:bodyPr>
          <a:lstStyle/>
          <a:p>
            <a:pPr marL="457200" lvl="0" indent="-457200" algn="l" rtl="0">
              <a:spcBef>
                <a:spcPts val="0"/>
              </a:spcBef>
              <a:spcAft>
                <a:spcPts val="0"/>
              </a:spcAft>
              <a:buClr>
                <a:schemeClr val="dk1"/>
              </a:buClr>
              <a:buSzPts val="3200"/>
              <a:buFont typeface="Arial"/>
              <a:buChar char="•"/>
            </a:pPr>
            <a:r>
              <a:rPr lang="en-US" sz="3200">
                <a:solidFill>
                  <a:schemeClr val="dk1"/>
                </a:solidFill>
                <a:latin typeface="Century Gothic"/>
                <a:ea typeface="Century Gothic"/>
                <a:cs typeface="Century Gothic"/>
                <a:sym typeface="Century Gothic"/>
              </a:rPr>
              <a:t>Structure:</a:t>
            </a:r>
            <a:endParaRPr sz="1400">
              <a:solidFill>
                <a:schemeClr val="dk1"/>
              </a:solidFill>
              <a:latin typeface="Arial"/>
              <a:ea typeface="Arial"/>
              <a:cs typeface="Arial"/>
              <a:sym typeface="Arial"/>
            </a:endParaRPr>
          </a:p>
          <a:p>
            <a:pPr marL="914400" lvl="1" indent="-457200" algn="l" rtl="0">
              <a:spcBef>
                <a:spcPts val="500"/>
              </a:spcBef>
              <a:spcAft>
                <a:spcPts val="0"/>
              </a:spcAft>
              <a:buClr>
                <a:schemeClr val="dk1"/>
              </a:buClr>
              <a:buSzPts val="2800"/>
              <a:buFont typeface="Arial"/>
              <a:buChar char="•"/>
            </a:pPr>
            <a:r>
              <a:rPr lang="en-US" sz="2800">
                <a:solidFill>
                  <a:schemeClr val="dk1"/>
                </a:solidFill>
                <a:latin typeface="Century Gothic"/>
                <a:ea typeface="Century Gothic"/>
                <a:cs typeface="Century Gothic"/>
                <a:sym typeface="Century Gothic"/>
              </a:rPr>
              <a:t>Follows the original document, statement by statement, each statement is numbered</a:t>
            </a:r>
            <a:endParaRPr sz="1400">
              <a:solidFill>
                <a:schemeClr val="dk1"/>
              </a:solidFill>
              <a:latin typeface="Arial"/>
              <a:ea typeface="Arial"/>
              <a:cs typeface="Arial"/>
              <a:sym typeface="Arial"/>
            </a:endParaRPr>
          </a:p>
          <a:p>
            <a:pPr marL="914400" lvl="1" indent="-457200" algn="l" rtl="0">
              <a:spcBef>
                <a:spcPts val="500"/>
              </a:spcBef>
              <a:spcAft>
                <a:spcPts val="0"/>
              </a:spcAft>
              <a:buClr>
                <a:schemeClr val="dk1"/>
              </a:buClr>
              <a:buSzPts val="2800"/>
              <a:buFont typeface="Arial"/>
              <a:buChar char="•"/>
            </a:pPr>
            <a:r>
              <a:rPr lang="en-US" sz="2800">
                <a:solidFill>
                  <a:schemeClr val="dk1"/>
                </a:solidFill>
                <a:latin typeface="Century Gothic"/>
                <a:ea typeface="Century Gothic"/>
                <a:cs typeface="Century Gothic"/>
                <a:sym typeface="Century Gothic"/>
              </a:rPr>
              <a:t>Each requirement level is color-coded and numbered</a:t>
            </a:r>
            <a:endParaRPr sz="1400">
              <a:solidFill>
                <a:schemeClr val="dk1"/>
              </a:solidFill>
              <a:latin typeface="Arial"/>
              <a:ea typeface="Arial"/>
              <a:cs typeface="Arial"/>
              <a:sym typeface="Arial"/>
            </a:endParaRPr>
          </a:p>
          <a:p>
            <a:pPr marL="0" lvl="0" indent="0" algn="l" rtl="0">
              <a:spcBef>
                <a:spcPts val="1000"/>
              </a:spcBef>
              <a:spcAft>
                <a:spcPts val="0"/>
              </a:spcAft>
              <a:buNone/>
            </a:pPr>
            <a:endParaRPr sz="3200">
              <a:solidFill>
                <a:schemeClr val="dk1"/>
              </a:solidFill>
              <a:latin typeface="Century Gothic"/>
              <a:ea typeface="Century Gothic"/>
              <a:cs typeface="Century Gothic"/>
              <a:sym typeface="Century Gothic"/>
            </a:endParaRPr>
          </a:p>
        </p:txBody>
      </p:sp>
      <p:pic>
        <p:nvPicPr>
          <p:cNvPr id="258" name="Google Shape;258;g1392350fb1a_2_59"/>
          <p:cNvPicPr preferRelativeResize="0"/>
          <p:nvPr/>
        </p:nvPicPr>
        <p:blipFill rotWithShape="1">
          <a:blip r:embed="rId3">
            <a:alphaModFix/>
          </a:blip>
          <a:srcRect/>
          <a:stretch/>
        </p:blipFill>
        <p:spPr>
          <a:xfrm>
            <a:off x="2031078" y="3642825"/>
            <a:ext cx="8129840" cy="248352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g1392350fb1a_2_65"/>
          <p:cNvSpPr txBox="1">
            <a:spLocks noGrp="1"/>
          </p:cNvSpPr>
          <p:nvPr>
            <p:ph type="title"/>
          </p:nvPr>
        </p:nvSpPr>
        <p:spPr>
          <a:xfrm>
            <a:off x="609600" y="282450"/>
            <a:ext cx="10972800" cy="802200"/>
          </a:xfrm>
          <a:prstGeom prst="rect">
            <a:avLst/>
          </a:prstGeom>
          <a:noFill/>
          <a:ln>
            <a:noFill/>
          </a:ln>
        </p:spPr>
        <p:txBody>
          <a:bodyPr spcFirstLastPara="1" wrap="square" lIns="130150" tIns="65050" rIns="130150" bIns="65050" anchor="t" anchorCtr="0">
            <a:normAutofit/>
          </a:bodyPr>
          <a:lstStyle/>
          <a:p>
            <a:pPr marL="0" lvl="0" indent="0" algn="l" rtl="0">
              <a:lnSpc>
                <a:spcPct val="90000"/>
              </a:lnSpc>
              <a:spcBef>
                <a:spcPts val="0"/>
              </a:spcBef>
              <a:spcAft>
                <a:spcPts val="0"/>
              </a:spcAft>
              <a:buClr>
                <a:srgbClr val="141313"/>
              </a:buClr>
              <a:buSzPts val="1800"/>
              <a:buFont typeface="Calibri"/>
              <a:buNone/>
            </a:pPr>
            <a:r>
              <a:rPr lang="en-US">
                <a:solidFill>
                  <a:schemeClr val="lt1"/>
                </a:solidFill>
              </a:rPr>
              <a:t>SMPTE ST 2110 PICS</a:t>
            </a:r>
            <a:endParaRPr>
              <a:solidFill>
                <a:schemeClr val="lt1"/>
              </a:solidFill>
            </a:endParaRPr>
          </a:p>
        </p:txBody>
      </p:sp>
      <p:sp>
        <p:nvSpPr>
          <p:cNvPr id="264" name="Google Shape;264;g1392350fb1a_2_65"/>
          <p:cNvSpPr txBox="1">
            <a:spLocks noGrp="1"/>
          </p:cNvSpPr>
          <p:nvPr>
            <p:ph type="body" idx="1"/>
          </p:nvPr>
        </p:nvSpPr>
        <p:spPr>
          <a:xfrm>
            <a:off x="609600" y="1626950"/>
            <a:ext cx="10972800" cy="4499400"/>
          </a:xfrm>
          <a:prstGeom prst="rect">
            <a:avLst/>
          </a:prstGeom>
          <a:noFill/>
          <a:ln>
            <a:noFill/>
          </a:ln>
        </p:spPr>
        <p:txBody>
          <a:bodyPr spcFirstLastPara="1" wrap="square" lIns="130150" tIns="65050" rIns="130150" bIns="65050" anchor="t" anchorCtr="0">
            <a:normAutofit/>
          </a:bodyPr>
          <a:lstStyle/>
          <a:p>
            <a:pPr marL="457200" lvl="0" indent="-406400" algn="l" rtl="0">
              <a:spcBef>
                <a:spcPts val="0"/>
              </a:spcBef>
              <a:spcAft>
                <a:spcPts val="0"/>
              </a:spcAft>
              <a:buClr>
                <a:schemeClr val="dk1"/>
              </a:buClr>
              <a:buSzPts val="2800"/>
              <a:buFont typeface="Arial"/>
              <a:buChar char="•"/>
            </a:pPr>
            <a:r>
              <a:rPr lang="en-US">
                <a:solidFill>
                  <a:schemeClr val="dk1"/>
                </a:solidFill>
                <a:latin typeface="Century Gothic"/>
                <a:ea typeface="Century Gothic"/>
                <a:cs typeface="Century Gothic"/>
                <a:sym typeface="Century Gothic"/>
              </a:rPr>
              <a:t>The core of the proforma:</a:t>
            </a:r>
            <a:endParaRPr sz="1400">
              <a:solidFill>
                <a:schemeClr val="dk1"/>
              </a:solidFill>
              <a:latin typeface="Arial"/>
              <a:ea typeface="Arial"/>
              <a:cs typeface="Arial"/>
              <a:sym typeface="Arial"/>
            </a:endParaRPr>
          </a:p>
          <a:p>
            <a:pPr marL="914400" lvl="1" indent="-368300" algn="l" rtl="0">
              <a:spcBef>
                <a:spcPts val="500"/>
              </a:spcBef>
              <a:spcAft>
                <a:spcPts val="0"/>
              </a:spcAft>
              <a:buClr>
                <a:schemeClr val="dk1"/>
              </a:buClr>
              <a:buSzPts val="2200"/>
              <a:buFont typeface="Arial"/>
              <a:buChar char="•"/>
            </a:pPr>
            <a:r>
              <a:rPr lang="en-US" sz="2200">
                <a:solidFill>
                  <a:schemeClr val="dk1"/>
                </a:solidFill>
                <a:latin typeface="Century Gothic"/>
                <a:ea typeface="Century Gothic"/>
                <a:cs typeface="Century Gothic"/>
                <a:sym typeface="Century Gothic"/>
              </a:rPr>
              <a:t>The statement number</a:t>
            </a:r>
            <a:endParaRPr sz="1400">
              <a:solidFill>
                <a:schemeClr val="dk1"/>
              </a:solidFill>
              <a:latin typeface="Arial"/>
              <a:ea typeface="Arial"/>
              <a:cs typeface="Arial"/>
              <a:sym typeface="Arial"/>
            </a:endParaRPr>
          </a:p>
          <a:p>
            <a:pPr marL="914400" lvl="1" indent="-368300" algn="l" rtl="0">
              <a:spcBef>
                <a:spcPts val="500"/>
              </a:spcBef>
              <a:spcAft>
                <a:spcPts val="0"/>
              </a:spcAft>
              <a:buClr>
                <a:schemeClr val="dk1"/>
              </a:buClr>
              <a:buSzPts val="2200"/>
              <a:buFont typeface="Arial"/>
              <a:buChar char="•"/>
            </a:pPr>
            <a:r>
              <a:rPr lang="en-US" sz="2200">
                <a:solidFill>
                  <a:schemeClr val="dk1"/>
                </a:solidFill>
                <a:latin typeface="Century Gothic"/>
                <a:ea typeface="Century Gothic"/>
                <a:cs typeface="Century Gothic"/>
                <a:sym typeface="Century Gothic"/>
              </a:rPr>
              <a:t>The statement from the ST2110 document</a:t>
            </a:r>
            <a:endParaRPr sz="1400">
              <a:solidFill>
                <a:schemeClr val="dk1"/>
              </a:solidFill>
              <a:latin typeface="Arial"/>
              <a:ea typeface="Arial"/>
              <a:cs typeface="Arial"/>
              <a:sym typeface="Arial"/>
            </a:endParaRPr>
          </a:p>
          <a:p>
            <a:pPr marL="914400" lvl="1" indent="-368300" algn="l" rtl="0">
              <a:spcBef>
                <a:spcPts val="500"/>
              </a:spcBef>
              <a:spcAft>
                <a:spcPts val="0"/>
              </a:spcAft>
              <a:buClr>
                <a:schemeClr val="dk1"/>
              </a:buClr>
              <a:buSzPts val="2200"/>
              <a:buFont typeface="Arial"/>
              <a:buChar char="•"/>
            </a:pPr>
            <a:r>
              <a:rPr lang="en-US" sz="2200">
                <a:solidFill>
                  <a:schemeClr val="dk1"/>
                </a:solidFill>
                <a:latin typeface="Century Gothic"/>
                <a:ea typeface="Century Gothic"/>
                <a:cs typeface="Century Gothic"/>
                <a:sym typeface="Century Gothic"/>
              </a:rPr>
              <a:t>Requirement level</a:t>
            </a:r>
            <a:endParaRPr sz="1400">
              <a:solidFill>
                <a:schemeClr val="dk1"/>
              </a:solidFill>
              <a:latin typeface="Arial"/>
              <a:ea typeface="Arial"/>
              <a:cs typeface="Arial"/>
              <a:sym typeface="Arial"/>
            </a:endParaRPr>
          </a:p>
          <a:p>
            <a:pPr marL="914400" lvl="1" indent="-368300" algn="l" rtl="0">
              <a:spcBef>
                <a:spcPts val="500"/>
              </a:spcBef>
              <a:spcAft>
                <a:spcPts val="0"/>
              </a:spcAft>
              <a:buClr>
                <a:schemeClr val="dk1"/>
              </a:buClr>
              <a:buSzPts val="2200"/>
              <a:buFont typeface="Arial"/>
              <a:buChar char="•"/>
            </a:pPr>
            <a:r>
              <a:rPr lang="en-US" sz="2200">
                <a:solidFill>
                  <a:schemeClr val="dk1"/>
                </a:solidFill>
                <a:latin typeface="Century Gothic"/>
                <a:ea typeface="Century Gothic"/>
                <a:cs typeface="Century Gothic"/>
                <a:sym typeface="Century Gothic"/>
              </a:rPr>
              <a:t>“Notes” column with criteria for making the decision. Eventually comments or further clarifications of original document’s statement are also provided here</a:t>
            </a:r>
            <a:endParaRPr sz="1400">
              <a:solidFill>
                <a:schemeClr val="dk1"/>
              </a:solidFill>
              <a:latin typeface="Arial"/>
              <a:ea typeface="Arial"/>
              <a:cs typeface="Arial"/>
              <a:sym typeface="Arial"/>
            </a:endParaRPr>
          </a:p>
          <a:p>
            <a:pPr marL="914400" lvl="1" indent="-368300" algn="l" rtl="0">
              <a:spcBef>
                <a:spcPts val="500"/>
              </a:spcBef>
              <a:spcAft>
                <a:spcPts val="0"/>
              </a:spcAft>
              <a:buClr>
                <a:schemeClr val="dk1"/>
              </a:buClr>
              <a:buSzPts val="2200"/>
              <a:buFont typeface="Arial"/>
              <a:buChar char="•"/>
            </a:pPr>
            <a:r>
              <a:rPr lang="en-US" sz="2200">
                <a:solidFill>
                  <a:schemeClr val="dk1"/>
                </a:solidFill>
                <a:latin typeface="Century Gothic"/>
                <a:ea typeface="Century Gothic"/>
                <a:cs typeface="Century Gothic"/>
                <a:sym typeface="Century Gothic"/>
              </a:rPr>
              <a:t>“Supported” column with the decision in “Yes/No” format</a:t>
            </a:r>
            <a:endParaRPr sz="3200">
              <a:solidFill>
                <a:schemeClr val="dk1"/>
              </a:solidFill>
              <a:latin typeface="Century Gothic"/>
              <a:ea typeface="Century Gothic"/>
              <a:cs typeface="Century Gothic"/>
              <a:sym typeface="Century Gothic"/>
            </a:endParaRPr>
          </a:p>
          <a:p>
            <a:pPr marL="0" lvl="0" indent="0" algn="l" rtl="0">
              <a:spcBef>
                <a:spcPts val="1000"/>
              </a:spcBef>
              <a:spcAft>
                <a:spcPts val="0"/>
              </a:spcAft>
              <a:buNone/>
            </a:pPr>
            <a:endParaRPr sz="3200">
              <a:solidFill>
                <a:schemeClr val="dk1"/>
              </a:solidFill>
              <a:latin typeface="Century Gothic"/>
              <a:ea typeface="Century Gothic"/>
              <a:cs typeface="Century Gothic"/>
              <a:sym typeface="Century Gothic"/>
            </a:endParaRPr>
          </a:p>
        </p:txBody>
      </p:sp>
      <p:pic>
        <p:nvPicPr>
          <p:cNvPr id="265" name="Google Shape;265;g1392350fb1a_2_65"/>
          <p:cNvPicPr preferRelativeResize="0"/>
          <p:nvPr/>
        </p:nvPicPr>
        <p:blipFill rotWithShape="1">
          <a:blip r:embed="rId3">
            <a:alphaModFix/>
          </a:blip>
          <a:srcRect/>
          <a:stretch/>
        </p:blipFill>
        <p:spPr>
          <a:xfrm>
            <a:off x="1414475" y="4696633"/>
            <a:ext cx="9363075" cy="17430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g1392350fb1a_2_72"/>
          <p:cNvSpPr txBox="1">
            <a:spLocks noGrp="1"/>
          </p:cNvSpPr>
          <p:nvPr>
            <p:ph type="title"/>
          </p:nvPr>
        </p:nvSpPr>
        <p:spPr>
          <a:xfrm>
            <a:off x="609600" y="282450"/>
            <a:ext cx="10972800" cy="802200"/>
          </a:xfrm>
          <a:prstGeom prst="rect">
            <a:avLst/>
          </a:prstGeom>
          <a:noFill/>
          <a:ln>
            <a:noFill/>
          </a:ln>
        </p:spPr>
        <p:txBody>
          <a:bodyPr spcFirstLastPara="1" wrap="square" lIns="130150" tIns="65050" rIns="130150" bIns="65050" anchor="t" anchorCtr="0">
            <a:normAutofit/>
          </a:bodyPr>
          <a:lstStyle/>
          <a:p>
            <a:pPr marL="0" lvl="0" indent="0" algn="l" rtl="0">
              <a:lnSpc>
                <a:spcPct val="90000"/>
              </a:lnSpc>
              <a:spcBef>
                <a:spcPts val="0"/>
              </a:spcBef>
              <a:spcAft>
                <a:spcPts val="0"/>
              </a:spcAft>
              <a:buClr>
                <a:srgbClr val="141313"/>
              </a:buClr>
              <a:buSzPts val="1800"/>
              <a:buFont typeface="Calibri"/>
              <a:buNone/>
            </a:pPr>
            <a:r>
              <a:rPr lang="en-US">
                <a:solidFill>
                  <a:schemeClr val="lt1"/>
                </a:solidFill>
              </a:rPr>
              <a:t>SMPTE ST 2110 PICS</a:t>
            </a:r>
            <a:endParaRPr>
              <a:solidFill>
                <a:schemeClr val="lt1"/>
              </a:solidFill>
            </a:endParaRPr>
          </a:p>
        </p:txBody>
      </p:sp>
      <p:sp>
        <p:nvSpPr>
          <p:cNvPr id="271" name="Google Shape;271;g1392350fb1a_2_72"/>
          <p:cNvSpPr txBox="1">
            <a:spLocks noGrp="1"/>
          </p:cNvSpPr>
          <p:nvPr>
            <p:ph type="body" idx="1"/>
          </p:nvPr>
        </p:nvSpPr>
        <p:spPr>
          <a:xfrm>
            <a:off x="609600" y="1626950"/>
            <a:ext cx="10972800" cy="4499400"/>
          </a:xfrm>
          <a:prstGeom prst="rect">
            <a:avLst/>
          </a:prstGeom>
          <a:noFill/>
          <a:ln>
            <a:noFill/>
          </a:ln>
        </p:spPr>
        <p:txBody>
          <a:bodyPr spcFirstLastPara="1" wrap="square" lIns="130150" tIns="65050" rIns="130150" bIns="65050" anchor="t" anchorCtr="0">
            <a:normAutofit/>
          </a:bodyPr>
          <a:lstStyle/>
          <a:p>
            <a:pPr marL="457200" lvl="0" indent="-406400" algn="l" rtl="0">
              <a:spcBef>
                <a:spcPts val="0"/>
              </a:spcBef>
              <a:spcAft>
                <a:spcPts val="0"/>
              </a:spcAft>
              <a:buClr>
                <a:schemeClr val="dk1"/>
              </a:buClr>
              <a:buSzPts val="2800"/>
              <a:buFont typeface="Arial"/>
              <a:buChar char="•"/>
            </a:pPr>
            <a:r>
              <a:rPr lang="en-US">
                <a:solidFill>
                  <a:schemeClr val="dk1"/>
                </a:solidFill>
                <a:latin typeface="Century Gothic"/>
                <a:ea typeface="Century Gothic"/>
                <a:cs typeface="Century Gothic"/>
                <a:sym typeface="Century Gothic"/>
              </a:rPr>
              <a:t>Statements applicable only to a subset of implementations:</a:t>
            </a:r>
            <a:endParaRPr sz="1400">
              <a:solidFill>
                <a:schemeClr val="dk1"/>
              </a:solidFill>
              <a:latin typeface="Arial"/>
              <a:ea typeface="Arial"/>
              <a:cs typeface="Arial"/>
              <a:sym typeface="Arial"/>
            </a:endParaRPr>
          </a:p>
          <a:p>
            <a:pPr marL="914400" lvl="1" indent="-393700" algn="l" rtl="0">
              <a:spcBef>
                <a:spcPts val="500"/>
              </a:spcBef>
              <a:spcAft>
                <a:spcPts val="0"/>
              </a:spcAft>
              <a:buClr>
                <a:schemeClr val="dk1"/>
              </a:buClr>
              <a:buSzPts val="2600"/>
              <a:buFont typeface="Arial"/>
              <a:buChar char="•"/>
            </a:pPr>
            <a:r>
              <a:rPr lang="en-US" sz="2600">
                <a:solidFill>
                  <a:schemeClr val="dk1"/>
                </a:solidFill>
                <a:latin typeface="Century Gothic"/>
                <a:ea typeface="Century Gothic"/>
                <a:cs typeface="Century Gothic"/>
                <a:sym typeface="Century Gothic"/>
              </a:rPr>
              <a:t>The additional question that strictly defines if the statement is applicable to the implementation</a:t>
            </a:r>
            <a:endParaRPr sz="1400">
              <a:solidFill>
                <a:schemeClr val="dk1"/>
              </a:solidFill>
              <a:latin typeface="Arial"/>
              <a:ea typeface="Arial"/>
              <a:cs typeface="Arial"/>
              <a:sym typeface="Arial"/>
            </a:endParaRPr>
          </a:p>
          <a:p>
            <a:pPr marL="914400" lvl="1" indent="-393700" algn="l" rtl="0">
              <a:spcBef>
                <a:spcPts val="500"/>
              </a:spcBef>
              <a:spcAft>
                <a:spcPts val="0"/>
              </a:spcAft>
              <a:buClr>
                <a:schemeClr val="dk1"/>
              </a:buClr>
              <a:buSzPts val="2600"/>
              <a:buFont typeface="Arial"/>
              <a:buChar char="•"/>
            </a:pPr>
            <a:r>
              <a:rPr lang="en-US" sz="2600">
                <a:solidFill>
                  <a:schemeClr val="dk1"/>
                </a:solidFill>
                <a:latin typeface="Century Gothic"/>
                <a:ea typeface="Century Gothic"/>
                <a:cs typeface="Century Gothic"/>
                <a:sym typeface="Century Gothic"/>
              </a:rPr>
              <a:t>A special color for the requirement level to differentiate between the strongest “shall” statements that apply to all implementations and those that apply only to a subset of implementations</a:t>
            </a:r>
            <a:endParaRPr>
              <a:solidFill>
                <a:schemeClr val="dk1"/>
              </a:solidFill>
              <a:latin typeface="Century Gothic"/>
              <a:ea typeface="Century Gothic"/>
              <a:cs typeface="Century Gothic"/>
              <a:sym typeface="Century Gothic"/>
            </a:endParaRPr>
          </a:p>
          <a:p>
            <a:pPr marL="0" lvl="0" indent="0" algn="l" rtl="0">
              <a:spcBef>
                <a:spcPts val="1000"/>
              </a:spcBef>
              <a:spcAft>
                <a:spcPts val="0"/>
              </a:spcAft>
              <a:buNone/>
            </a:pPr>
            <a:endParaRPr sz="3200">
              <a:solidFill>
                <a:schemeClr val="dk1"/>
              </a:solidFill>
              <a:latin typeface="Century Gothic"/>
              <a:ea typeface="Century Gothic"/>
              <a:cs typeface="Century Gothic"/>
              <a:sym typeface="Century Gothic"/>
            </a:endParaRPr>
          </a:p>
        </p:txBody>
      </p:sp>
      <p:pic>
        <p:nvPicPr>
          <p:cNvPr id="272" name="Google Shape;272;g1392350fb1a_2_72"/>
          <p:cNvPicPr preferRelativeResize="0"/>
          <p:nvPr/>
        </p:nvPicPr>
        <p:blipFill rotWithShape="1">
          <a:blip r:embed="rId3">
            <a:alphaModFix/>
          </a:blip>
          <a:srcRect/>
          <a:stretch/>
        </p:blipFill>
        <p:spPr>
          <a:xfrm>
            <a:off x="627657" y="4724386"/>
            <a:ext cx="10936686" cy="124959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g1392350fb1a_2_79"/>
          <p:cNvSpPr txBox="1">
            <a:spLocks noGrp="1"/>
          </p:cNvSpPr>
          <p:nvPr>
            <p:ph type="title"/>
          </p:nvPr>
        </p:nvSpPr>
        <p:spPr>
          <a:xfrm>
            <a:off x="609600" y="282450"/>
            <a:ext cx="10972800" cy="802200"/>
          </a:xfrm>
          <a:prstGeom prst="rect">
            <a:avLst/>
          </a:prstGeom>
          <a:noFill/>
          <a:ln>
            <a:noFill/>
          </a:ln>
        </p:spPr>
        <p:txBody>
          <a:bodyPr spcFirstLastPara="1" wrap="square" lIns="130150" tIns="65050" rIns="130150" bIns="65050" anchor="t" anchorCtr="0">
            <a:normAutofit/>
          </a:bodyPr>
          <a:lstStyle/>
          <a:p>
            <a:pPr marL="0" lvl="0" indent="0" algn="l" rtl="0">
              <a:lnSpc>
                <a:spcPct val="90000"/>
              </a:lnSpc>
              <a:spcBef>
                <a:spcPts val="0"/>
              </a:spcBef>
              <a:spcAft>
                <a:spcPts val="0"/>
              </a:spcAft>
              <a:buClr>
                <a:srgbClr val="141313"/>
              </a:buClr>
              <a:buSzPts val="1800"/>
              <a:buFont typeface="Calibri"/>
              <a:buNone/>
            </a:pPr>
            <a:r>
              <a:rPr lang="en-US">
                <a:solidFill>
                  <a:schemeClr val="lt1"/>
                </a:solidFill>
              </a:rPr>
              <a:t>Conclusions</a:t>
            </a:r>
            <a:endParaRPr>
              <a:solidFill>
                <a:schemeClr val="lt1"/>
              </a:solidFill>
            </a:endParaRPr>
          </a:p>
        </p:txBody>
      </p:sp>
      <p:sp>
        <p:nvSpPr>
          <p:cNvPr id="278" name="Google Shape;278;g1392350fb1a_2_79"/>
          <p:cNvSpPr txBox="1">
            <a:spLocks noGrp="1"/>
          </p:cNvSpPr>
          <p:nvPr>
            <p:ph type="body" idx="1"/>
          </p:nvPr>
        </p:nvSpPr>
        <p:spPr>
          <a:xfrm>
            <a:off x="609600" y="1626950"/>
            <a:ext cx="10972800" cy="4499400"/>
          </a:xfrm>
          <a:prstGeom prst="rect">
            <a:avLst/>
          </a:prstGeom>
          <a:noFill/>
          <a:ln>
            <a:noFill/>
          </a:ln>
        </p:spPr>
        <p:txBody>
          <a:bodyPr spcFirstLastPara="1" wrap="square" lIns="130150" tIns="65050" rIns="130150" bIns="65050" anchor="t" anchorCtr="0">
            <a:normAutofit/>
          </a:bodyPr>
          <a:lstStyle/>
          <a:p>
            <a:pPr marL="457200" lvl="0" indent="-431800" algn="l" rtl="0">
              <a:spcBef>
                <a:spcPts val="1000"/>
              </a:spcBef>
              <a:spcAft>
                <a:spcPts val="0"/>
              </a:spcAft>
              <a:buClr>
                <a:schemeClr val="dk1"/>
              </a:buClr>
              <a:buSzPts val="3200"/>
              <a:buFont typeface="Arial"/>
              <a:buChar char="•"/>
            </a:pPr>
            <a:r>
              <a:rPr lang="en-US" sz="3200">
                <a:solidFill>
                  <a:schemeClr val="dk1"/>
                </a:solidFill>
                <a:latin typeface="Century Gothic"/>
                <a:ea typeface="Century Gothic"/>
                <a:cs typeface="Century Gothic"/>
                <a:sym typeface="Century Gothic"/>
              </a:rPr>
              <a:t>Number of practical problems have emerged</a:t>
            </a:r>
            <a:endParaRPr sz="3200">
              <a:solidFill>
                <a:schemeClr val="dk1"/>
              </a:solidFill>
              <a:latin typeface="Century Gothic"/>
              <a:ea typeface="Century Gothic"/>
              <a:cs typeface="Century Gothic"/>
              <a:sym typeface="Century Gothic"/>
            </a:endParaRPr>
          </a:p>
          <a:p>
            <a:pPr marL="457200" lvl="0" indent="-431800" algn="l" rtl="0">
              <a:spcBef>
                <a:spcPts val="1000"/>
              </a:spcBef>
              <a:spcAft>
                <a:spcPts val="0"/>
              </a:spcAft>
              <a:buClr>
                <a:schemeClr val="dk1"/>
              </a:buClr>
              <a:buSzPts val="3200"/>
              <a:buFont typeface="Arial"/>
              <a:buChar char="•"/>
            </a:pPr>
            <a:r>
              <a:rPr lang="en-US" sz="3200">
                <a:solidFill>
                  <a:schemeClr val="dk1"/>
                </a:solidFill>
                <a:latin typeface="Century Gothic"/>
                <a:ea typeface="Century Gothic"/>
                <a:cs typeface="Century Gothic"/>
                <a:sym typeface="Century Gothic"/>
              </a:rPr>
              <a:t>Addressed with</a:t>
            </a:r>
            <a:endParaRPr sz="3200">
              <a:solidFill>
                <a:schemeClr val="dk1"/>
              </a:solidFill>
              <a:latin typeface="Century Gothic"/>
              <a:ea typeface="Century Gothic"/>
              <a:cs typeface="Century Gothic"/>
              <a:sym typeface="Century Gothic"/>
            </a:endParaRPr>
          </a:p>
          <a:p>
            <a:pPr marL="914400" lvl="1" indent="-431800" algn="l" rtl="0">
              <a:spcBef>
                <a:spcPts val="1000"/>
              </a:spcBef>
              <a:spcAft>
                <a:spcPts val="0"/>
              </a:spcAft>
              <a:buClr>
                <a:schemeClr val="dk1"/>
              </a:buClr>
              <a:buSzPts val="3200"/>
              <a:buFont typeface="Arial"/>
              <a:buChar char="•"/>
            </a:pPr>
            <a:r>
              <a:rPr lang="en-US" sz="3200">
                <a:solidFill>
                  <a:schemeClr val="dk1"/>
                </a:solidFill>
                <a:latin typeface="Century Gothic"/>
                <a:ea typeface="Century Gothic"/>
                <a:cs typeface="Century Gothic"/>
                <a:sym typeface="Century Gothic"/>
              </a:rPr>
              <a:t>JT-NM Tested</a:t>
            </a:r>
            <a:endParaRPr sz="1400">
              <a:solidFill>
                <a:schemeClr val="dk1"/>
              </a:solidFill>
              <a:latin typeface="Arial"/>
              <a:ea typeface="Arial"/>
              <a:cs typeface="Arial"/>
              <a:sym typeface="Arial"/>
            </a:endParaRPr>
          </a:p>
          <a:p>
            <a:pPr marL="914400" lvl="1" indent="-431800" algn="l" rtl="0">
              <a:spcBef>
                <a:spcPts val="1000"/>
              </a:spcBef>
              <a:spcAft>
                <a:spcPts val="0"/>
              </a:spcAft>
              <a:buClr>
                <a:schemeClr val="dk1"/>
              </a:buClr>
              <a:buSzPts val="3200"/>
              <a:buFont typeface="Arial"/>
              <a:buChar char="•"/>
            </a:pPr>
            <a:r>
              <a:rPr lang="en-US" sz="3200">
                <a:solidFill>
                  <a:schemeClr val="dk1"/>
                </a:solidFill>
                <a:latin typeface="Century Gothic"/>
                <a:ea typeface="Century Gothic"/>
                <a:cs typeface="Century Gothic"/>
                <a:sym typeface="Century Gothic"/>
              </a:rPr>
              <a:t>SMPTE PICS</a:t>
            </a:r>
            <a:endParaRPr sz="3200">
              <a:solidFill>
                <a:schemeClr val="dk1"/>
              </a:solidFill>
              <a:latin typeface="Century Gothic"/>
              <a:ea typeface="Century Gothic"/>
              <a:cs typeface="Century Gothic"/>
              <a:sym typeface="Century Gothic"/>
            </a:endParaRPr>
          </a:p>
          <a:p>
            <a:pPr marL="914400" lvl="1" indent="-431800" algn="l" rtl="0">
              <a:spcBef>
                <a:spcPts val="1000"/>
              </a:spcBef>
              <a:spcAft>
                <a:spcPts val="0"/>
              </a:spcAft>
              <a:buClr>
                <a:schemeClr val="dk1"/>
              </a:buClr>
              <a:buSzPts val="3200"/>
              <a:buFont typeface="Arial"/>
              <a:buChar char="•"/>
            </a:pPr>
            <a:r>
              <a:rPr lang="en-US" sz="3200">
                <a:solidFill>
                  <a:schemeClr val="dk1"/>
                </a:solidFill>
                <a:latin typeface="Century Gothic"/>
                <a:ea typeface="Century Gothic"/>
                <a:cs typeface="Century Gothic"/>
                <a:sym typeface="Century Gothic"/>
              </a:rPr>
              <a:t>ST 2110-25</a:t>
            </a:r>
            <a:endParaRPr>
              <a:solidFill>
                <a:schemeClr val="dk1"/>
              </a:solidFill>
              <a:latin typeface="Century Gothic"/>
              <a:ea typeface="Century Gothic"/>
              <a:cs typeface="Century Gothic"/>
              <a:sym typeface="Century Gothic"/>
            </a:endParaRPr>
          </a:p>
          <a:p>
            <a:pPr marL="0" lvl="0" indent="0" algn="l" rtl="0">
              <a:spcBef>
                <a:spcPts val="1000"/>
              </a:spcBef>
              <a:spcAft>
                <a:spcPts val="0"/>
              </a:spcAft>
              <a:buNone/>
            </a:pPr>
            <a:endParaRPr sz="3200">
              <a:solidFill>
                <a:schemeClr val="dk1"/>
              </a:solidFill>
              <a:latin typeface="Century Gothic"/>
              <a:ea typeface="Century Gothic"/>
              <a:cs typeface="Century Gothic"/>
              <a:sym typeface="Century Gothic"/>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g152904b5914_1_105"/>
          <p:cNvSpPr txBox="1"/>
          <p:nvPr/>
        </p:nvSpPr>
        <p:spPr>
          <a:xfrm>
            <a:off x="2056356" y="1089194"/>
            <a:ext cx="8079288"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0" i="0" u="none" strike="noStrike" cap="none">
                <a:solidFill>
                  <a:schemeClr val="lt1"/>
                </a:solidFill>
                <a:latin typeface="Calibri"/>
                <a:ea typeface="Calibri"/>
                <a:cs typeface="Calibri"/>
                <a:sym typeface="Calibri"/>
              </a:rPr>
              <a:t>Any Questions?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g152904b5914_1_100"/>
          <p:cNvSpPr txBox="1">
            <a:spLocks noGrp="1"/>
          </p:cNvSpPr>
          <p:nvPr>
            <p:ph type="title"/>
          </p:nvPr>
        </p:nvSpPr>
        <p:spPr>
          <a:xfrm>
            <a:off x="609600" y="282450"/>
            <a:ext cx="10972800" cy="802200"/>
          </a:xfrm>
          <a:prstGeom prst="rect">
            <a:avLst/>
          </a:prstGeom>
          <a:noFill/>
          <a:ln>
            <a:noFill/>
          </a:ln>
        </p:spPr>
        <p:txBody>
          <a:bodyPr spcFirstLastPara="1" wrap="square" lIns="130150" tIns="65050" rIns="130150" bIns="65050" anchor="t" anchorCtr="0">
            <a:normAutofit/>
          </a:bodyPr>
          <a:lstStyle/>
          <a:p>
            <a:pPr marL="0" lvl="0" indent="0" algn="l" rtl="0">
              <a:lnSpc>
                <a:spcPct val="90000"/>
              </a:lnSpc>
              <a:spcBef>
                <a:spcPts val="0"/>
              </a:spcBef>
              <a:spcAft>
                <a:spcPts val="0"/>
              </a:spcAft>
              <a:buClr>
                <a:srgbClr val="141313"/>
              </a:buClr>
              <a:buSzPts val="1800"/>
              <a:buFont typeface="Calibri"/>
              <a:buNone/>
            </a:pPr>
            <a:r>
              <a:rPr lang="en-US">
                <a:solidFill>
                  <a:schemeClr val="lt1"/>
                </a:solidFill>
              </a:rPr>
              <a:t>What JT-NM Tested?</a:t>
            </a:r>
            <a:endParaRPr>
              <a:solidFill>
                <a:schemeClr val="lt1"/>
              </a:solidFill>
            </a:endParaRPr>
          </a:p>
        </p:txBody>
      </p:sp>
      <p:sp>
        <p:nvSpPr>
          <p:cNvPr id="195" name="Google Shape;195;g152904b5914_1_100"/>
          <p:cNvSpPr txBox="1">
            <a:spLocks noGrp="1"/>
          </p:cNvSpPr>
          <p:nvPr>
            <p:ph type="body" idx="1"/>
          </p:nvPr>
        </p:nvSpPr>
        <p:spPr>
          <a:xfrm>
            <a:off x="609600" y="1626950"/>
            <a:ext cx="10972800" cy="4499400"/>
          </a:xfrm>
          <a:prstGeom prst="rect">
            <a:avLst/>
          </a:prstGeom>
          <a:noFill/>
          <a:ln>
            <a:noFill/>
          </a:ln>
        </p:spPr>
        <p:txBody>
          <a:bodyPr spcFirstLastPara="1" wrap="square" lIns="130150" tIns="65050" rIns="130150" bIns="65050" anchor="t" anchorCtr="0">
            <a:normAutofit/>
          </a:bodyPr>
          <a:lstStyle/>
          <a:p>
            <a:pPr marL="457200" lvl="0" indent="-342900" algn="just" rtl="0">
              <a:spcBef>
                <a:spcPts val="1000"/>
              </a:spcBef>
              <a:spcAft>
                <a:spcPts val="0"/>
              </a:spcAft>
              <a:buClr>
                <a:schemeClr val="dk1"/>
              </a:buClr>
              <a:buSzPts val="1800"/>
              <a:buFont typeface="Arial"/>
              <a:buChar char="•"/>
            </a:pPr>
            <a:r>
              <a:rPr lang="en-US" sz="2000" dirty="0">
                <a:solidFill>
                  <a:schemeClr val="tx1"/>
                </a:solidFill>
                <a:latin typeface="Montserrat"/>
                <a:ea typeface="Montserrat"/>
                <a:cs typeface="Montserrat"/>
                <a:sym typeface="Montserrat"/>
              </a:rPr>
              <a:t>The JT-NM Tested program offers documented insight into how vendor equipment conforms to specific SMPTE standards and AMWA NMOS specifications. Vendors who meet the testing criteria will have the opportunity to display badges and make public statements about their participation. The JT-NM Tested Catalog lists vendor results along with a detailed test plan. Anyone with the equipment listed in the test plan may execute the tests which were administered by the JT-NM test team, and you are encouraged to do so.</a:t>
            </a:r>
            <a:endParaRPr sz="2000" dirty="0">
              <a:solidFill>
                <a:schemeClr val="tx1"/>
              </a:solidFill>
              <a:latin typeface="Montserrat"/>
              <a:ea typeface="Montserrat"/>
              <a:cs typeface="Montserrat"/>
              <a:sym typeface="Montserrat"/>
            </a:endParaRPr>
          </a:p>
          <a:p>
            <a:pPr marL="457200" lvl="0" indent="-342900" algn="just" rtl="0">
              <a:spcBef>
                <a:spcPts val="1000"/>
              </a:spcBef>
              <a:spcAft>
                <a:spcPts val="0"/>
              </a:spcAft>
              <a:buClr>
                <a:schemeClr val="dk1"/>
              </a:buClr>
              <a:buSzPts val="1800"/>
              <a:buFont typeface="Arial"/>
              <a:buChar char="•"/>
            </a:pPr>
            <a:r>
              <a:rPr lang="en-US" sz="2000" dirty="0">
                <a:solidFill>
                  <a:schemeClr val="tx1"/>
                </a:solidFill>
                <a:latin typeface="Montserrat"/>
                <a:ea typeface="Montserrat"/>
                <a:cs typeface="Montserrat"/>
                <a:sym typeface="Montserrat"/>
              </a:rPr>
              <a:t>It is important to note that the JT-NM Tested program is not a certification program; rather, it is a snapshot in time of how vendor equipment conforms to key parts of SMPTE standards and AMWA NMOS specifications.</a:t>
            </a:r>
            <a:endParaRPr dirty="0">
              <a:solidFill>
                <a:schemeClr val="tx1"/>
              </a:solidFill>
            </a:endParaRPr>
          </a:p>
        </p:txBody>
      </p:sp>
      <p:pic>
        <p:nvPicPr>
          <p:cNvPr id="196" name="Google Shape;196;g152904b5914_1_100"/>
          <p:cNvPicPr preferRelativeResize="0"/>
          <p:nvPr/>
        </p:nvPicPr>
        <p:blipFill>
          <a:blip r:embed="rId3">
            <a:alphaModFix/>
          </a:blip>
          <a:stretch>
            <a:fillRect/>
          </a:stretch>
        </p:blipFill>
        <p:spPr>
          <a:xfrm>
            <a:off x="4295425" y="4929900"/>
            <a:ext cx="1714495" cy="1714501"/>
          </a:xfrm>
          <a:prstGeom prst="rect">
            <a:avLst/>
          </a:prstGeom>
          <a:noFill/>
          <a:ln>
            <a:noFill/>
          </a:ln>
        </p:spPr>
      </p:pic>
      <p:pic>
        <p:nvPicPr>
          <p:cNvPr id="197" name="Google Shape;197;g152904b5914_1_100"/>
          <p:cNvPicPr preferRelativeResize="0"/>
          <p:nvPr/>
        </p:nvPicPr>
        <p:blipFill>
          <a:blip r:embed="rId4">
            <a:alphaModFix/>
          </a:blip>
          <a:stretch>
            <a:fillRect/>
          </a:stretch>
        </p:blipFill>
        <p:spPr>
          <a:xfrm>
            <a:off x="6182075" y="4947963"/>
            <a:ext cx="1714495" cy="17145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6284B245-FFE6-C4C6-2B44-66C8150D39DF}"/>
              </a:ext>
            </a:extLst>
          </p:cNvPr>
          <p:cNvPicPr>
            <a:picLocks noChangeAspect="1"/>
          </p:cNvPicPr>
          <p:nvPr/>
        </p:nvPicPr>
        <p:blipFill>
          <a:blip r:embed="rId2"/>
          <a:stretch>
            <a:fillRect/>
          </a:stretch>
        </p:blipFill>
        <p:spPr>
          <a:xfrm>
            <a:off x="489" y="0"/>
            <a:ext cx="12191021" cy="6858000"/>
          </a:xfrm>
          <a:prstGeom prst="rect">
            <a:avLst/>
          </a:prstGeom>
        </p:spPr>
      </p:pic>
      <p:sp>
        <p:nvSpPr>
          <p:cNvPr id="37" name="Rectangle 36">
            <a:extLst>
              <a:ext uri="{FF2B5EF4-FFF2-40B4-BE49-F238E27FC236}">
                <a16:creationId xmlns:a16="http://schemas.microsoft.com/office/drawing/2014/main" id="{F5B4C0D5-4619-D6F9-2248-69594AD04EA9}"/>
              </a:ext>
            </a:extLst>
          </p:cNvPr>
          <p:cNvSpPr/>
          <p:nvPr/>
        </p:nvSpPr>
        <p:spPr>
          <a:xfrm>
            <a:off x="-1690" y="5068538"/>
            <a:ext cx="12192000" cy="1790700"/>
          </a:xfrm>
          <a:prstGeom prst="rect">
            <a:avLst/>
          </a:prstGeom>
          <a:gradFill flip="none" rotWithShape="1">
            <a:gsLst>
              <a:gs pos="0">
                <a:schemeClr val="tx1">
                  <a:alpha val="90000"/>
                </a:schemeClr>
              </a:gs>
              <a:gs pos="64000">
                <a:schemeClr val="tx1">
                  <a:alpha val="70000"/>
                </a:schemeClr>
              </a:gs>
              <a:gs pos="100000">
                <a:schemeClr val="tx1">
                  <a:alpha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108000" rIns="9000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100" normalizeH="0" baseline="0" noProof="0" dirty="0">
                <a:ln>
                  <a:noFill/>
                </a:ln>
                <a:solidFill>
                  <a:prstClr val="black"/>
                </a:solidFill>
                <a:effectLst/>
                <a:uLnTx/>
                <a:uFillTx/>
                <a:latin typeface="Bebas Neue"/>
                <a:ea typeface="+mn-ea"/>
                <a:cs typeface="+mn-cs"/>
                <a:sym typeface="Arial"/>
              </a:rPr>
              <a:t>AUGUST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100" normalizeH="0" baseline="0" noProof="0" dirty="0">
                <a:ln>
                  <a:noFill/>
                </a:ln>
                <a:solidFill>
                  <a:prstClr val="black"/>
                </a:solidFill>
                <a:effectLst/>
                <a:uLnTx/>
                <a:uFillTx/>
                <a:latin typeface="Bebas Neue"/>
                <a:ea typeface="+mn-ea"/>
                <a:cs typeface="+mn-cs"/>
                <a:sym typeface="Arial"/>
              </a:rPr>
              <a:t>JT-NM Tested PROGRAM</a:t>
            </a:r>
          </a:p>
        </p:txBody>
      </p:sp>
      <p:pic>
        <p:nvPicPr>
          <p:cNvPr id="55" name="Picture 54">
            <a:extLst>
              <a:ext uri="{FF2B5EF4-FFF2-40B4-BE49-F238E27FC236}">
                <a16:creationId xmlns:a16="http://schemas.microsoft.com/office/drawing/2014/main" id="{C35F70F0-05E1-E903-CBEF-CA97D1384EBF}"/>
              </a:ext>
            </a:extLst>
          </p:cNvPr>
          <p:cNvPicPr>
            <a:picLocks noChangeAspect="1"/>
          </p:cNvPicPr>
          <p:nvPr/>
        </p:nvPicPr>
        <p:blipFill>
          <a:blip r:embed="rId3"/>
          <a:stretch>
            <a:fillRect/>
          </a:stretch>
        </p:blipFill>
        <p:spPr>
          <a:xfrm>
            <a:off x="7721123" y="5364119"/>
            <a:ext cx="4023983" cy="1199538"/>
          </a:xfrm>
          <a:prstGeom prst="rect">
            <a:avLst/>
          </a:prstGeom>
          <a:effectLst>
            <a:outerShdw blurRad="50800" dist="38100" dir="8100000" algn="tr" rotWithShape="0">
              <a:prstClr val="black">
                <a:alpha val="40000"/>
              </a:prstClr>
            </a:outerShdw>
          </a:effectLst>
        </p:spPr>
      </p:pic>
      <p:pic>
        <p:nvPicPr>
          <p:cNvPr id="33" name="Picture 32">
            <a:extLst>
              <a:ext uri="{FF2B5EF4-FFF2-40B4-BE49-F238E27FC236}">
                <a16:creationId xmlns:a16="http://schemas.microsoft.com/office/drawing/2014/main" id="{B34A5B8A-12FB-881C-BA8E-BA692D78826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rot="21300000">
            <a:off x="232647" y="219990"/>
            <a:ext cx="1835150" cy="183515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A30E985F-E4AA-9AC5-1667-5241F997C78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bwMode="auto">
          <a:xfrm rot="21300000">
            <a:off x="1632443" y="217514"/>
            <a:ext cx="1835150" cy="183515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B7A3BF6-2D8D-FDDA-EE64-F73BB59FA12B}"/>
              </a:ext>
            </a:extLst>
          </p:cNvPr>
          <p:cNvPicPr>
            <a:picLocks noChangeAspect="1"/>
          </p:cNvPicPr>
          <p:nvPr/>
        </p:nvPicPr>
        <p:blipFill>
          <a:blip r:embed="rId6"/>
          <a:stretch>
            <a:fillRect/>
          </a:stretch>
        </p:blipFill>
        <p:spPr>
          <a:xfrm rot="360000">
            <a:off x="8436862" y="-60984"/>
            <a:ext cx="1775335" cy="2509339"/>
          </a:xfrm>
          <a:prstGeom prst="rect">
            <a:avLst/>
          </a:prstGeom>
          <a:effectLst>
            <a:outerShdw blurRad="50800" dist="38100" dir="8100000" algn="tr" rotWithShape="0">
              <a:prstClr val="black">
                <a:alpha val="40000"/>
              </a:prstClr>
            </a:outerShdw>
          </a:effectLst>
        </p:spPr>
      </p:pic>
      <p:pic>
        <p:nvPicPr>
          <p:cNvPr id="6" name="Picture 5">
            <a:extLst>
              <a:ext uri="{FF2B5EF4-FFF2-40B4-BE49-F238E27FC236}">
                <a16:creationId xmlns:a16="http://schemas.microsoft.com/office/drawing/2014/main" id="{D421AD27-1618-890B-E7C7-297BDB45E8B2}"/>
              </a:ext>
            </a:extLst>
          </p:cNvPr>
          <p:cNvPicPr>
            <a:picLocks noChangeAspect="1"/>
          </p:cNvPicPr>
          <p:nvPr/>
        </p:nvPicPr>
        <p:blipFill>
          <a:blip r:embed="rId7"/>
          <a:stretch>
            <a:fillRect/>
          </a:stretch>
        </p:blipFill>
        <p:spPr>
          <a:xfrm rot="360000">
            <a:off x="9965517" y="-60984"/>
            <a:ext cx="1775335" cy="2509339"/>
          </a:xfrm>
          <a:prstGeom prst="rect">
            <a:avLst/>
          </a:prstGeom>
          <a:effectLst>
            <a:outerShdw blurRad="50800" dist="38100" dir="8100000" algn="tr" rotWithShape="0">
              <a:prstClr val="black">
                <a:alpha val="40000"/>
              </a:prstClr>
            </a:outerShdw>
          </a:effectLst>
        </p:spPr>
      </p:pic>
      <p:pic>
        <p:nvPicPr>
          <p:cNvPr id="3" name="Picture 2" descr="Qr code&#10;&#10;Description automatically generated">
            <a:extLst>
              <a:ext uri="{FF2B5EF4-FFF2-40B4-BE49-F238E27FC236}">
                <a16:creationId xmlns:a16="http://schemas.microsoft.com/office/drawing/2014/main" id="{BF781EC2-57A0-1965-27DF-8355C258AE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23898" y="366579"/>
            <a:ext cx="1582531" cy="1582531"/>
          </a:xfrm>
          <a:prstGeom prst="rect">
            <a:avLst/>
          </a:prstGeom>
        </p:spPr>
      </p:pic>
      <p:pic>
        <p:nvPicPr>
          <p:cNvPr id="4" name="Picture 3">
            <a:extLst>
              <a:ext uri="{FF2B5EF4-FFF2-40B4-BE49-F238E27FC236}">
                <a16:creationId xmlns:a16="http://schemas.microsoft.com/office/drawing/2014/main" id="{3026CD51-A6DF-9215-A65A-20A4B492C26A}"/>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021006" y="360153"/>
            <a:ext cx="1582531" cy="1582531"/>
          </a:xfrm>
          <a:prstGeom prst="rect">
            <a:avLst/>
          </a:prstGeom>
        </p:spPr>
      </p:pic>
    </p:spTree>
    <p:extLst>
      <p:ext uri="{BB962C8B-B14F-4D97-AF65-F5344CB8AC3E}">
        <p14:creationId xmlns:p14="http://schemas.microsoft.com/office/powerpoint/2010/main" val="422238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par>
                                <p:cTn id="27" presetID="10"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g1392350fb1a_1_35"/>
          <p:cNvSpPr txBox="1">
            <a:spLocks noGrp="1"/>
          </p:cNvSpPr>
          <p:nvPr>
            <p:ph type="title"/>
          </p:nvPr>
        </p:nvSpPr>
        <p:spPr>
          <a:xfrm>
            <a:off x="609600" y="282450"/>
            <a:ext cx="10972800" cy="802200"/>
          </a:xfrm>
          <a:prstGeom prst="rect">
            <a:avLst/>
          </a:prstGeom>
          <a:noFill/>
          <a:ln>
            <a:noFill/>
          </a:ln>
        </p:spPr>
        <p:txBody>
          <a:bodyPr spcFirstLastPara="1" wrap="square" lIns="130150" tIns="65050" rIns="130150" bIns="65050" anchor="t" anchorCtr="0">
            <a:normAutofit/>
          </a:bodyPr>
          <a:lstStyle/>
          <a:p>
            <a:pPr marL="0" lvl="0" indent="0" algn="l" rtl="0">
              <a:lnSpc>
                <a:spcPct val="90000"/>
              </a:lnSpc>
              <a:spcBef>
                <a:spcPts val="0"/>
              </a:spcBef>
              <a:spcAft>
                <a:spcPts val="0"/>
              </a:spcAft>
              <a:buClr>
                <a:srgbClr val="141313"/>
              </a:buClr>
              <a:buSzPts val="1800"/>
              <a:buFont typeface="Calibri"/>
              <a:buNone/>
            </a:pPr>
            <a:r>
              <a:rPr lang="en-US">
                <a:solidFill>
                  <a:schemeClr val="lt1"/>
                </a:solidFill>
              </a:rPr>
              <a:t>The road towards the tested event</a:t>
            </a:r>
            <a:endParaRPr>
              <a:solidFill>
                <a:schemeClr val="lt1"/>
              </a:solidFill>
            </a:endParaRPr>
          </a:p>
        </p:txBody>
      </p:sp>
      <p:sp>
        <p:nvSpPr>
          <p:cNvPr id="203" name="Google Shape;203;g1392350fb1a_1_35"/>
          <p:cNvSpPr txBox="1">
            <a:spLocks noGrp="1"/>
          </p:cNvSpPr>
          <p:nvPr>
            <p:ph type="body" idx="1"/>
          </p:nvPr>
        </p:nvSpPr>
        <p:spPr>
          <a:xfrm>
            <a:off x="609600" y="1626950"/>
            <a:ext cx="10972800" cy="4499400"/>
          </a:xfrm>
          <a:prstGeom prst="rect">
            <a:avLst/>
          </a:prstGeom>
          <a:noFill/>
          <a:ln>
            <a:noFill/>
          </a:ln>
        </p:spPr>
        <p:txBody>
          <a:bodyPr spcFirstLastPara="1" wrap="square" lIns="130150" tIns="65050" rIns="130150" bIns="65050" anchor="t" anchorCtr="0">
            <a:normAutofit/>
          </a:bodyPr>
          <a:lstStyle/>
          <a:p>
            <a:pPr marL="457200" lvl="0" indent="-342900" algn="l" rtl="0">
              <a:spcBef>
                <a:spcPts val="1000"/>
              </a:spcBef>
              <a:spcAft>
                <a:spcPts val="0"/>
              </a:spcAft>
              <a:buClr>
                <a:schemeClr val="dk1"/>
              </a:buClr>
              <a:buSzPts val="1800"/>
              <a:buChar char="•"/>
            </a:pPr>
            <a:r>
              <a:rPr lang="en-US" dirty="0">
                <a:solidFill>
                  <a:schemeClr val="tx1"/>
                </a:solidFill>
              </a:rPr>
              <a:t>While drafting the standard, early T&amp;M solutions came available</a:t>
            </a:r>
            <a:endParaRPr dirty="0">
              <a:solidFill>
                <a:schemeClr val="tx1"/>
              </a:solidFill>
            </a:endParaRPr>
          </a:p>
          <a:p>
            <a:pPr marL="457200" lvl="0" indent="-342900" algn="l" rtl="0">
              <a:spcBef>
                <a:spcPts val="0"/>
              </a:spcBef>
              <a:spcAft>
                <a:spcPts val="0"/>
              </a:spcAft>
              <a:buClr>
                <a:schemeClr val="dk1"/>
              </a:buClr>
              <a:buSzPts val="1800"/>
              <a:buChar char="•"/>
            </a:pPr>
            <a:r>
              <a:rPr lang="en-US" dirty="0">
                <a:solidFill>
                  <a:schemeClr val="tx1"/>
                </a:solidFill>
              </a:rPr>
              <a:t>Multiple “Dirty hands” events were held</a:t>
            </a:r>
            <a:endParaRPr dirty="0">
              <a:solidFill>
                <a:schemeClr val="tx1"/>
              </a:solidFill>
            </a:endParaRPr>
          </a:p>
          <a:p>
            <a:pPr marL="914400" lvl="1" indent="-381000" algn="l" rtl="0">
              <a:spcBef>
                <a:spcPts val="0"/>
              </a:spcBef>
              <a:spcAft>
                <a:spcPts val="0"/>
              </a:spcAft>
              <a:buClr>
                <a:schemeClr val="dk1"/>
              </a:buClr>
              <a:buSzPts val="2400"/>
              <a:buChar char="-"/>
            </a:pPr>
            <a:r>
              <a:rPr lang="en-US" sz="2400" dirty="0">
                <a:solidFill>
                  <a:schemeClr val="tx1"/>
                </a:solidFill>
              </a:rPr>
              <a:t>to check the theory in real-life</a:t>
            </a:r>
            <a:endParaRPr sz="2400" dirty="0">
              <a:solidFill>
                <a:schemeClr val="tx1"/>
              </a:solidFill>
            </a:endParaRPr>
          </a:p>
          <a:p>
            <a:pPr marL="457200" lvl="0" indent="-342900" algn="l" rtl="0">
              <a:spcBef>
                <a:spcPts val="0"/>
              </a:spcBef>
              <a:spcAft>
                <a:spcPts val="0"/>
              </a:spcAft>
              <a:buClr>
                <a:schemeClr val="dk1"/>
              </a:buClr>
              <a:buSzPts val="1800"/>
              <a:buChar char="•"/>
            </a:pPr>
            <a:r>
              <a:rPr lang="en-US" dirty="0">
                <a:solidFill>
                  <a:schemeClr val="tx1"/>
                </a:solidFill>
              </a:rPr>
              <a:t>IP showcase: technology demonstrator</a:t>
            </a:r>
            <a:endParaRPr dirty="0">
              <a:solidFill>
                <a:schemeClr val="tx1"/>
              </a:solidFill>
            </a:endParaRPr>
          </a:p>
          <a:p>
            <a:pPr marL="457200" lvl="0" indent="-342900" algn="l" rtl="0">
              <a:spcBef>
                <a:spcPts val="0"/>
              </a:spcBef>
              <a:spcAft>
                <a:spcPts val="0"/>
              </a:spcAft>
              <a:buClr>
                <a:schemeClr val="dk1"/>
              </a:buClr>
              <a:buSzPts val="1800"/>
              <a:buChar char="•"/>
            </a:pPr>
            <a:r>
              <a:rPr lang="en-US" dirty="0">
                <a:solidFill>
                  <a:schemeClr val="tx1"/>
                </a:solidFill>
                <a:latin typeface="Arial"/>
                <a:ea typeface="Arial"/>
                <a:cs typeface="Arial"/>
                <a:sym typeface="Arial"/>
              </a:rPr>
              <a:t>IBC</a:t>
            </a:r>
            <a:r>
              <a:rPr lang="en-US" dirty="0">
                <a:solidFill>
                  <a:schemeClr val="tx1"/>
                </a:solidFill>
              </a:rPr>
              <a:t> 2017: SMPTE ST 2110 officially published</a:t>
            </a:r>
            <a:endParaRPr dirty="0">
              <a:solidFill>
                <a:schemeClr val="tx1"/>
              </a:solidFill>
            </a:endParaRPr>
          </a:p>
          <a:p>
            <a:pPr marL="457200" lvl="0" indent="-342900" algn="l" rtl="0">
              <a:spcBef>
                <a:spcPts val="0"/>
              </a:spcBef>
              <a:spcAft>
                <a:spcPts val="0"/>
              </a:spcAft>
              <a:buClr>
                <a:schemeClr val="dk1"/>
              </a:buClr>
              <a:buSzPts val="1800"/>
              <a:buChar char="•"/>
            </a:pPr>
            <a:r>
              <a:rPr lang="en-US" dirty="0">
                <a:solidFill>
                  <a:schemeClr val="tx1"/>
                </a:solidFill>
              </a:rPr>
              <a:t>From “dirty hands” to JT-NM Tested event</a:t>
            </a:r>
            <a:endParaRPr dirty="0">
              <a:solidFill>
                <a:schemeClr val="tx1"/>
              </a:solidFill>
            </a:endParaRPr>
          </a:p>
          <a:p>
            <a:pPr marL="457200" lvl="0" indent="0" algn="l" rtl="0">
              <a:spcBef>
                <a:spcPts val="1000"/>
              </a:spcBef>
              <a:spcAft>
                <a:spcPts val="0"/>
              </a:spcAft>
              <a:buNone/>
            </a:pPr>
            <a:endParaRPr dirty="0">
              <a:solidFill>
                <a:schemeClr val="tx1"/>
              </a:solidFill>
            </a:endParaRPr>
          </a:p>
          <a:p>
            <a:pPr marL="457200" lvl="0" indent="-342900" algn="l" rtl="0">
              <a:spcBef>
                <a:spcPts val="1000"/>
              </a:spcBef>
              <a:spcAft>
                <a:spcPts val="0"/>
              </a:spcAft>
              <a:buClr>
                <a:schemeClr val="dk1"/>
              </a:buClr>
              <a:buSzPts val="1800"/>
              <a:buChar char="•"/>
            </a:pPr>
            <a:r>
              <a:rPr lang="en-US" dirty="0">
                <a:solidFill>
                  <a:schemeClr val="tx1"/>
                </a:solidFill>
              </a:rPr>
              <a:t>A tested event needs two major things:</a:t>
            </a:r>
            <a:endParaRPr dirty="0">
              <a:solidFill>
                <a:schemeClr val="tx1"/>
              </a:solidFill>
            </a:endParaRPr>
          </a:p>
          <a:p>
            <a:pPr marL="914400" lvl="1" indent="-381000" algn="l" rtl="0">
              <a:spcBef>
                <a:spcPts val="0"/>
              </a:spcBef>
              <a:spcAft>
                <a:spcPts val="0"/>
              </a:spcAft>
              <a:buClr>
                <a:schemeClr val="dk1"/>
              </a:buClr>
              <a:buSzPts val="2400"/>
              <a:buChar char="-"/>
            </a:pPr>
            <a:r>
              <a:rPr lang="en-US" sz="2400" dirty="0">
                <a:solidFill>
                  <a:schemeClr val="tx1"/>
                </a:solidFill>
              </a:rPr>
              <a:t>Test &amp; Measurement equipment</a:t>
            </a:r>
            <a:endParaRPr sz="2400" dirty="0">
              <a:solidFill>
                <a:schemeClr val="tx1"/>
              </a:solidFill>
            </a:endParaRPr>
          </a:p>
          <a:p>
            <a:pPr marL="914400" lvl="1" indent="-381000" algn="l" rtl="0">
              <a:spcBef>
                <a:spcPts val="0"/>
              </a:spcBef>
              <a:spcAft>
                <a:spcPts val="0"/>
              </a:spcAft>
              <a:buClr>
                <a:schemeClr val="dk1"/>
              </a:buClr>
              <a:buSzPts val="2400"/>
              <a:buChar char="-"/>
            </a:pPr>
            <a:r>
              <a:rPr lang="en-US" sz="2400" dirty="0">
                <a:solidFill>
                  <a:schemeClr val="tx1"/>
                </a:solidFill>
              </a:rPr>
              <a:t>A set of tests to perform</a:t>
            </a:r>
            <a:endParaRPr dirty="0">
              <a:solidFill>
                <a:schemeClr val="tx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g1392350fb1a_1_43"/>
          <p:cNvSpPr txBox="1">
            <a:spLocks noGrp="1"/>
          </p:cNvSpPr>
          <p:nvPr>
            <p:ph type="title"/>
          </p:nvPr>
        </p:nvSpPr>
        <p:spPr>
          <a:xfrm>
            <a:off x="609600" y="282450"/>
            <a:ext cx="10972800" cy="802200"/>
          </a:xfrm>
          <a:prstGeom prst="rect">
            <a:avLst/>
          </a:prstGeom>
          <a:noFill/>
          <a:ln>
            <a:noFill/>
          </a:ln>
        </p:spPr>
        <p:txBody>
          <a:bodyPr spcFirstLastPara="1" wrap="square" lIns="130150" tIns="65050" rIns="130150" bIns="65050" anchor="t" anchorCtr="0">
            <a:normAutofit/>
          </a:bodyPr>
          <a:lstStyle/>
          <a:p>
            <a:pPr marL="0" lvl="0" indent="0" algn="l" rtl="0">
              <a:lnSpc>
                <a:spcPct val="90000"/>
              </a:lnSpc>
              <a:spcBef>
                <a:spcPts val="0"/>
              </a:spcBef>
              <a:spcAft>
                <a:spcPts val="0"/>
              </a:spcAft>
              <a:buClr>
                <a:srgbClr val="141313"/>
              </a:buClr>
              <a:buSzPts val="1800"/>
              <a:buFont typeface="Calibri"/>
              <a:buNone/>
            </a:pPr>
            <a:r>
              <a:rPr lang="en-US">
                <a:solidFill>
                  <a:schemeClr val="lt1"/>
                </a:solidFill>
              </a:rPr>
              <a:t>What are the 2 problems?</a:t>
            </a:r>
            <a:endParaRPr>
              <a:solidFill>
                <a:schemeClr val="lt1"/>
              </a:solidFill>
            </a:endParaRPr>
          </a:p>
        </p:txBody>
      </p:sp>
      <p:sp>
        <p:nvSpPr>
          <p:cNvPr id="209" name="Google Shape;209;g1392350fb1a_1_43"/>
          <p:cNvSpPr txBox="1">
            <a:spLocks noGrp="1"/>
          </p:cNvSpPr>
          <p:nvPr>
            <p:ph type="body" idx="1"/>
          </p:nvPr>
        </p:nvSpPr>
        <p:spPr>
          <a:xfrm>
            <a:off x="609600" y="1626950"/>
            <a:ext cx="10972800" cy="4499400"/>
          </a:xfrm>
          <a:prstGeom prst="rect">
            <a:avLst/>
          </a:prstGeom>
          <a:noFill/>
          <a:ln>
            <a:noFill/>
          </a:ln>
        </p:spPr>
        <p:txBody>
          <a:bodyPr spcFirstLastPara="1" wrap="square" lIns="130150" tIns="65050" rIns="130150" bIns="65050" anchor="t" anchorCtr="0">
            <a:normAutofit/>
          </a:bodyPr>
          <a:lstStyle/>
          <a:p>
            <a:pPr marL="457200" lvl="0" indent="-342900" algn="l" rtl="0">
              <a:spcBef>
                <a:spcPts val="0"/>
              </a:spcBef>
              <a:spcAft>
                <a:spcPts val="0"/>
              </a:spcAft>
              <a:buSzPts val="1800"/>
              <a:buChar char="•"/>
            </a:pPr>
            <a:r>
              <a:rPr lang="en-US" dirty="0">
                <a:solidFill>
                  <a:schemeClr val="tx1"/>
                </a:solidFill>
              </a:rPr>
              <a:t>Moving from creating the document to a published standard, measurement tools were already available. As a result, not using the same </a:t>
            </a:r>
            <a:r>
              <a:rPr lang="en-US" b="1" dirty="0">
                <a:solidFill>
                  <a:schemeClr val="tx1"/>
                </a:solidFill>
              </a:rPr>
              <a:t>nomenclature</a:t>
            </a:r>
            <a:r>
              <a:rPr lang="en-US" dirty="0">
                <a:solidFill>
                  <a:schemeClr val="tx1"/>
                </a:solidFill>
              </a:rPr>
              <a:t> for certain measurements and even not the same </a:t>
            </a:r>
            <a:r>
              <a:rPr lang="en-US" b="1" dirty="0">
                <a:solidFill>
                  <a:schemeClr val="tx1"/>
                </a:solidFill>
              </a:rPr>
              <a:t>formulas</a:t>
            </a:r>
            <a:r>
              <a:rPr lang="en-US" dirty="0">
                <a:solidFill>
                  <a:schemeClr val="tx1"/>
                </a:solidFill>
              </a:rPr>
              <a:t>. (SMPTE RP 2110-25)</a:t>
            </a:r>
          </a:p>
          <a:p>
            <a:pPr marL="457200" lvl="0" indent="-342900" algn="l" rtl="0">
              <a:spcBef>
                <a:spcPts val="0"/>
              </a:spcBef>
              <a:spcAft>
                <a:spcPts val="0"/>
              </a:spcAft>
              <a:buSzPts val="1800"/>
              <a:buChar char="•"/>
            </a:pPr>
            <a:endParaRPr dirty="0">
              <a:solidFill>
                <a:schemeClr val="tx1"/>
              </a:solidFill>
            </a:endParaRPr>
          </a:p>
          <a:p>
            <a:pPr marL="457200" lvl="0" indent="-342900" algn="l" rtl="0">
              <a:spcBef>
                <a:spcPts val="0"/>
              </a:spcBef>
              <a:spcAft>
                <a:spcPts val="0"/>
              </a:spcAft>
              <a:buSzPts val="1800"/>
              <a:buChar char="•"/>
            </a:pPr>
            <a:r>
              <a:rPr lang="en-US" dirty="0">
                <a:solidFill>
                  <a:schemeClr val="tx1"/>
                </a:solidFill>
              </a:rPr>
              <a:t>When creating the test document what tests are applicable? Sometimes it was hard to figure out, even amongst top experts, </a:t>
            </a:r>
            <a:r>
              <a:rPr lang="en-US" b="1" dirty="0">
                <a:solidFill>
                  <a:schemeClr val="tx1"/>
                </a:solidFill>
              </a:rPr>
              <a:t>what </a:t>
            </a:r>
            <a:r>
              <a:rPr lang="en-US" dirty="0">
                <a:solidFill>
                  <a:schemeClr val="tx1"/>
                </a:solidFill>
              </a:rPr>
              <a:t>specific part of the standard </a:t>
            </a:r>
            <a:r>
              <a:rPr lang="en-US" b="1" dirty="0">
                <a:solidFill>
                  <a:schemeClr val="tx1"/>
                </a:solidFill>
              </a:rPr>
              <a:t>is mandatory</a:t>
            </a:r>
            <a:r>
              <a:rPr lang="en-US" dirty="0">
                <a:solidFill>
                  <a:schemeClr val="tx1"/>
                </a:solidFill>
              </a:rPr>
              <a:t> and what’s not? The PICS work brings a solution.</a:t>
            </a:r>
            <a:endParaRPr dirty="0">
              <a:solidFill>
                <a:schemeClr val="tx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g1392350fb1a_2_2"/>
          <p:cNvSpPr txBox="1">
            <a:spLocks noGrp="1"/>
          </p:cNvSpPr>
          <p:nvPr>
            <p:ph type="title"/>
          </p:nvPr>
        </p:nvSpPr>
        <p:spPr>
          <a:xfrm>
            <a:off x="609600" y="282450"/>
            <a:ext cx="10972800" cy="802200"/>
          </a:xfrm>
          <a:prstGeom prst="rect">
            <a:avLst/>
          </a:prstGeom>
          <a:noFill/>
          <a:ln>
            <a:noFill/>
          </a:ln>
        </p:spPr>
        <p:txBody>
          <a:bodyPr spcFirstLastPara="1" wrap="square" lIns="130150" tIns="65050" rIns="130150" bIns="65050" anchor="t" anchorCtr="0">
            <a:normAutofit/>
          </a:bodyPr>
          <a:lstStyle/>
          <a:p>
            <a:pPr marL="0" lvl="0" indent="0" algn="l" rtl="0">
              <a:lnSpc>
                <a:spcPct val="90000"/>
              </a:lnSpc>
              <a:spcBef>
                <a:spcPts val="0"/>
              </a:spcBef>
              <a:spcAft>
                <a:spcPts val="0"/>
              </a:spcAft>
              <a:buClr>
                <a:srgbClr val="141313"/>
              </a:buClr>
              <a:buSzPts val="1800"/>
              <a:buFont typeface="Calibri"/>
              <a:buNone/>
            </a:pPr>
            <a:r>
              <a:rPr lang="en-US" dirty="0">
                <a:solidFill>
                  <a:schemeClr val="lt1"/>
                </a:solidFill>
              </a:rPr>
              <a:t>What’s the 1</a:t>
            </a:r>
            <a:r>
              <a:rPr lang="en-US" baseline="30000" dirty="0">
                <a:solidFill>
                  <a:schemeClr val="lt1"/>
                </a:solidFill>
              </a:rPr>
              <a:t>st</a:t>
            </a:r>
            <a:r>
              <a:rPr lang="en-US" dirty="0">
                <a:solidFill>
                  <a:schemeClr val="lt1"/>
                </a:solidFill>
              </a:rPr>
              <a:t> problem?</a:t>
            </a:r>
            <a:endParaRPr dirty="0">
              <a:solidFill>
                <a:schemeClr val="lt1"/>
              </a:solidFill>
            </a:endParaRPr>
          </a:p>
        </p:txBody>
      </p:sp>
      <p:sp>
        <p:nvSpPr>
          <p:cNvPr id="215" name="Google Shape;215;g1392350fb1a_2_2"/>
          <p:cNvSpPr txBox="1">
            <a:spLocks noGrp="1"/>
          </p:cNvSpPr>
          <p:nvPr>
            <p:ph type="body" idx="1"/>
          </p:nvPr>
        </p:nvSpPr>
        <p:spPr>
          <a:xfrm>
            <a:off x="609600" y="1626950"/>
            <a:ext cx="10972800" cy="4499400"/>
          </a:xfrm>
          <a:prstGeom prst="rect">
            <a:avLst/>
          </a:prstGeom>
          <a:noFill/>
          <a:ln>
            <a:noFill/>
          </a:ln>
        </p:spPr>
        <p:txBody>
          <a:bodyPr spcFirstLastPara="1" wrap="square" lIns="130150" tIns="65050" rIns="130150" bIns="65050" anchor="t" anchorCtr="0">
            <a:normAutofit/>
          </a:bodyPr>
          <a:lstStyle/>
          <a:p>
            <a:pPr marL="342900"/>
            <a:r>
              <a:rPr lang="en-US" sz="2400" dirty="0">
                <a:solidFill>
                  <a:schemeClr val="dk1"/>
                </a:solidFill>
                <a:latin typeface="Calibri" panose="020F0502020204030204" pitchFamily="34" charset="0"/>
                <a:ea typeface="Century Gothic"/>
                <a:cs typeface="Calibri" panose="020F0502020204030204" pitchFamily="34" charset="0"/>
                <a:sym typeface="Century Gothic"/>
              </a:rPr>
              <a:t>During the 2019 JT-NM Tested Event in Houston, the test team had access to a variety of test equipment, each with his or her specific specialty but also a fair amount of overlap of measurements. The overlapping measurements were conveniently used to ensure consistency of test and measurement equipment on the one hand, but also to simply have confirmation of the measurement on the other. It didn't take much time or the test team had to deal with a Babylonian confusion. </a:t>
            </a:r>
            <a:endParaRPr sz="2400" dirty="0">
              <a:solidFill>
                <a:schemeClr val="dk1"/>
              </a:solidFill>
              <a:latin typeface="Calibri" panose="020F0502020204030204" pitchFamily="34" charset="0"/>
              <a:ea typeface="Century Gothic"/>
              <a:cs typeface="Calibri" panose="020F0502020204030204" pitchFamily="34" charset="0"/>
              <a:sym typeface="Century Gothic"/>
            </a:endParaRPr>
          </a:p>
          <a:p>
            <a:pPr marL="342900"/>
            <a:endParaRPr sz="2400" dirty="0">
              <a:solidFill>
                <a:schemeClr val="dk1"/>
              </a:solidFill>
              <a:latin typeface="Calibri" panose="020F0502020204030204" pitchFamily="34" charset="0"/>
              <a:ea typeface="Century Gothic"/>
              <a:cs typeface="Calibri" panose="020F0502020204030204" pitchFamily="34" charset="0"/>
              <a:sym typeface="Century Gothic"/>
            </a:endParaRPr>
          </a:p>
          <a:p>
            <a:pPr marL="342900"/>
            <a:r>
              <a:rPr lang="en-US" sz="2400" dirty="0">
                <a:solidFill>
                  <a:schemeClr val="dk1"/>
                </a:solidFill>
                <a:latin typeface="Calibri" panose="020F0502020204030204" pitchFamily="34" charset="0"/>
                <a:ea typeface="Century Gothic"/>
                <a:cs typeface="Calibri" panose="020F0502020204030204" pitchFamily="34" charset="0"/>
                <a:sym typeface="Century Gothic"/>
              </a:rPr>
              <a:t>Most of the test kit had been created in parallel with the writing of the SMPTE ST 2110 standard suite. Since nomenclature and formulas may be in flux until the document is published, or simply do not specify a practical test for a particular concept being introduced; not all test and measurement kits use exactly the same nomenclature or formulas that probably should do the same thing. </a:t>
            </a:r>
            <a:endParaRPr sz="3200" dirty="0">
              <a:latin typeface="Calibri" panose="020F0502020204030204" pitchFamily="34" charset="0"/>
              <a:cs typeface="Calibri" panose="020F050202020403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 name="Picture 6">
            <a:extLst>
              <a:ext uri="{FF2B5EF4-FFF2-40B4-BE49-F238E27FC236}">
                <a16:creationId xmlns:a16="http://schemas.microsoft.com/office/drawing/2014/main" id="{2CDE93A2-0C5C-BE14-9F44-FC79E956D722}"/>
              </a:ext>
            </a:extLst>
          </p:cNvPr>
          <p:cNvPicPr>
            <a:picLocks noChangeAspect="1"/>
          </p:cNvPicPr>
          <p:nvPr/>
        </p:nvPicPr>
        <p:blipFill rotWithShape="1">
          <a:blip r:embed="rId3"/>
          <a:srcRect l="331" t="12142" r="52" b="6031"/>
          <a:stretch/>
        </p:blipFill>
        <p:spPr>
          <a:xfrm>
            <a:off x="0" y="1320800"/>
            <a:ext cx="12190797" cy="5537200"/>
          </a:xfrm>
          <a:prstGeom prst="rect">
            <a:avLst/>
          </a:prstGeom>
        </p:spPr>
      </p:pic>
      <p:sp>
        <p:nvSpPr>
          <p:cNvPr id="214" name="Google Shape;214;g1392350fb1a_2_2"/>
          <p:cNvSpPr txBox="1">
            <a:spLocks noGrp="1"/>
          </p:cNvSpPr>
          <p:nvPr>
            <p:ph type="title"/>
          </p:nvPr>
        </p:nvSpPr>
        <p:spPr>
          <a:xfrm>
            <a:off x="609600" y="282450"/>
            <a:ext cx="10972800" cy="802200"/>
          </a:xfrm>
          <a:prstGeom prst="rect">
            <a:avLst/>
          </a:prstGeom>
          <a:noFill/>
          <a:ln>
            <a:noFill/>
          </a:ln>
        </p:spPr>
        <p:txBody>
          <a:bodyPr spcFirstLastPara="1" wrap="square" lIns="130150" tIns="65050" rIns="130150" bIns="65050" anchor="t" anchorCtr="0">
            <a:normAutofit/>
          </a:bodyPr>
          <a:lstStyle/>
          <a:p>
            <a:pPr marL="0" lvl="0" indent="0" algn="l" rtl="0">
              <a:lnSpc>
                <a:spcPct val="90000"/>
              </a:lnSpc>
              <a:spcBef>
                <a:spcPts val="0"/>
              </a:spcBef>
              <a:spcAft>
                <a:spcPts val="0"/>
              </a:spcAft>
              <a:buClr>
                <a:srgbClr val="141313"/>
              </a:buClr>
              <a:buSzPts val="1800"/>
              <a:buFont typeface="Calibri"/>
              <a:buNone/>
            </a:pPr>
            <a:r>
              <a:rPr lang="en-US" dirty="0">
                <a:solidFill>
                  <a:schemeClr val="lt1"/>
                </a:solidFill>
              </a:rPr>
              <a:t>Avoiding Babylonian Confusion</a:t>
            </a:r>
            <a:endParaRPr dirty="0">
              <a:solidFill>
                <a:schemeClr val="lt1"/>
              </a:solidFill>
            </a:endParaRPr>
          </a:p>
        </p:txBody>
      </p:sp>
      <p:sp>
        <p:nvSpPr>
          <p:cNvPr id="3" name="TextBox 2">
            <a:extLst>
              <a:ext uri="{FF2B5EF4-FFF2-40B4-BE49-F238E27FC236}">
                <a16:creationId xmlns:a16="http://schemas.microsoft.com/office/drawing/2014/main" id="{2577817A-69F3-01A0-B6CA-F2D83BBADBAD}"/>
              </a:ext>
            </a:extLst>
          </p:cNvPr>
          <p:cNvSpPr txBox="1"/>
          <p:nvPr/>
        </p:nvSpPr>
        <p:spPr>
          <a:xfrm>
            <a:off x="6613742" y="3166844"/>
            <a:ext cx="5578258" cy="524311"/>
          </a:xfrm>
          <a:prstGeom prst="rect">
            <a:avLst/>
          </a:prstGeom>
          <a:solidFill>
            <a:schemeClr val="tx1">
              <a:alpha val="20000"/>
            </a:schemeClr>
          </a:solidFill>
        </p:spPr>
        <p:txBody>
          <a:bodyPr wrap="square" tIns="46800" rIns="720000" rtlCol="0" anchor="ctr">
            <a:spAutoFit/>
          </a:bodyPr>
          <a:lstStyle/>
          <a:p>
            <a:pPr algn="r"/>
            <a:r>
              <a:rPr lang="en-CH" sz="2800" b="1" dirty="0">
                <a:solidFill>
                  <a:schemeClr val="bg1"/>
                </a:solidFill>
                <a:latin typeface="Avenir Black" panose="02000503020000020003" pitchFamily="2" charset="0"/>
              </a:rPr>
              <a:t>WHAT ARE WE FIXING?</a:t>
            </a:r>
          </a:p>
        </p:txBody>
      </p:sp>
      <p:sp>
        <p:nvSpPr>
          <p:cNvPr id="4" name="TextBox 3">
            <a:extLst>
              <a:ext uri="{FF2B5EF4-FFF2-40B4-BE49-F238E27FC236}">
                <a16:creationId xmlns:a16="http://schemas.microsoft.com/office/drawing/2014/main" id="{EAF00086-CE03-8E0C-B766-0A7E75615455}"/>
              </a:ext>
            </a:extLst>
          </p:cNvPr>
          <p:cNvSpPr txBox="1"/>
          <p:nvPr/>
        </p:nvSpPr>
        <p:spPr>
          <a:xfrm>
            <a:off x="6612540" y="4175221"/>
            <a:ext cx="5578258" cy="401200"/>
          </a:xfrm>
          <a:prstGeom prst="rect">
            <a:avLst/>
          </a:prstGeom>
          <a:solidFill>
            <a:schemeClr val="tx1">
              <a:alpha val="20000"/>
            </a:schemeClr>
          </a:solidFill>
        </p:spPr>
        <p:txBody>
          <a:bodyPr wrap="square" tIns="46800" rIns="720000" rtlCol="0" anchor="ctr">
            <a:spAutoFit/>
          </a:bodyPr>
          <a:lstStyle/>
          <a:p>
            <a:pPr algn="r"/>
            <a:r>
              <a:rPr lang="en-GB" sz="2000" dirty="0">
                <a:solidFill>
                  <a:schemeClr val="bg1"/>
                </a:solidFill>
                <a:latin typeface="Avenir Book" panose="02000503020000020003" pitchFamily="2" charset="0"/>
              </a:rPr>
              <a:t>Agree on a set of measurements</a:t>
            </a:r>
          </a:p>
        </p:txBody>
      </p:sp>
      <p:sp>
        <p:nvSpPr>
          <p:cNvPr id="5" name="TextBox 4">
            <a:extLst>
              <a:ext uri="{FF2B5EF4-FFF2-40B4-BE49-F238E27FC236}">
                <a16:creationId xmlns:a16="http://schemas.microsoft.com/office/drawing/2014/main" id="{F8CA7135-0577-67F4-04D2-4E7E863F1DF1}"/>
              </a:ext>
            </a:extLst>
          </p:cNvPr>
          <p:cNvSpPr txBox="1"/>
          <p:nvPr/>
        </p:nvSpPr>
        <p:spPr>
          <a:xfrm>
            <a:off x="6612540" y="4649520"/>
            <a:ext cx="5578258" cy="401200"/>
          </a:xfrm>
          <a:prstGeom prst="rect">
            <a:avLst/>
          </a:prstGeom>
          <a:solidFill>
            <a:schemeClr val="tx1">
              <a:alpha val="20000"/>
            </a:schemeClr>
          </a:solidFill>
        </p:spPr>
        <p:txBody>
          <a:bodyPr wrap="square" tIns="46800" rIns="720000" rtlCol="0" anchor="ctr">
            <a:spAutoFit/>
          </a:bodyPr>
          <a:lstStyle/>
          <a:p>
            <a:pPr algn="r"/>
            <a:r>
              <a:rPr lang="en-GB" sz="2000" dirty="0">
                <a:solidFill>
                  <a:schemeClr val="bg1"/>
                </a:solidFill>
                <a:latin typeface="Avenir Book" panose="02000503020000020003" pitchFamily="2" charset="0"/>
              </a:rPr>
              <a:t>Agree on some naming conventions</a:t>
            </a:r>
          </a:p>
        </p:txBody>
      </p:sp>
      <p:sp>
        <p:nvSpPr>
          <p:cNvPr id="6" name="TextBox 5">
            <a:extLst>
              <a:ext uri="{FF2B5EF4-FFF2-40B4-BE49-F238E27FC236}">
                <a16:creationId xmlns:a16="http://schemas.microsoft.com/office/drawing/2014/main" id="{65475AAD-4780-64E2-2EC8-0BFAB115468A}"/>
              </a:ext>
            </a:extLst>
          </p:cNvPr>
          <p:cNvSpPr txBox="1"/>
          <p:nvPr/>
        </p:nvSpPr>
        <p:spPr>
          <a:xfrm>
            <a:off x="6613742" y="5141348"/>
            <a:ext cx="5578258" cy="401200"/>
          </a:xfrm>
          <a:prstGeom prst="rect">
            <a:avLst/>
          </a:prstGeom>
          <a:solidFill>
            <a:schemeClr val="tx1">
              <a:alpha val="20000"/>
            </a:schemeClr>
          </a:solidFill>
        </p:spPr>
        <p:txBody>
          <a:bodyPr wrap="square" tIns="46800" rIns="720000" rtlCol="0" anchor="ctr">
            <a:spAutoFit/>
          </a:bodyPr>
          <a:lstStyle/>
          <a:p>
            <a:pPr algn="r"/>
            <a:r>
              <a:rPr lang="en-GB" sz="2000" dirty="0">
                <a:solidFill>
                  <a:schemeClr val="bg1"/>
                </a:solidFill>
                <a:latin typeface="Avenir Book" panose="02000503020000020003" pitchFamily="2" charset="0"/>
              </a:rPr>
              <a:t>Agree on the formulas</a:t>
            </a:r>
          </a:p>
        </p:txBody>
      </p:sp>
      <p:pic>
        <p:nvPicPr>
          <p:cNvPr id="7" name="Picture 6">
            <a:extLst>
              <a:ext uri="{FF2B5EF4-FFF2-40B4-BE49-F238E27FC236}">
                <a16:creationId xmlns:a16="http://schemas.microsoft.com/office/drawing/2014/main" id="{A7A4BF64-CB0E-EB8F-A471-EB7DD8BD5ABD}"/>
              </a:ext>
            </a:extLst>
          </p:cNvPr>
          <p:cNvPicPr>
            <a:picLocks noChangeAspect="1"/>
          </p:cNvPicPr>
          <p:nvPr/>
        </p:nvPicPr>
        <p:blipFill>
          <a:blip r:embed="rId4"/>
          <a:stretch>
            <a:fillRect/>
          </a:stretch>
        </p:blipFill>
        <p:spPr>
          <a:xfrm>
            <a:off x="261550" y="2270101"/>
            <a:ext cx="5852160" cy="2306320"/>
          </a:xfrm>
          <a:prstGeom prst="rect">
            <a:avLst/>
          </a:prstGeom>
        </p:spPr>
      </p:pic>
      <p:sp>
        <p:nvSpPr>
          <p:cNvPr id="8" name="TextBox 7">
            <a:extLst>
              <a:ext uri="{FF2B5EF4-FFF2-40B4-BE49-F238E27FC236}">
                <a16:creationId xmlns:a16="http://schemas.microsoft.com/office/drawing/2014/main" id="{7F3A6FCB-54E4-E6D9-9DC6-5810DCBE3EB1}"/>
              </a:ext>
            </a:extLst>
          </p:cNvPr>
          <p:cNvSpPr txBox="1"/>
          <p:nvPr/>
        </p:nvSpPr>
        <p:spPr>
          <a:xfrm>
            <a:off x="2834509" y="4204537"/>
            <a:ext cx="353121" cy="830997"/>
          </a:xfrm>
          <a:prstGeom prst="rect">
            <a:avLst/>
          </a:prstGeom>
          <a:noFill/>
        </p:spPr>
        <p:txBody>
          <a:bodyPr wrap="square" rtlCol="0">
            <a:spAutoFit/>
          </a:bodyPr>
          <a:lstStyle/>
          <a:p>
            <a:r>
              <a:rPr lang="en-CH" sz="4800" dirty="0">
                <a:solidFill>
                  <a:srgbClr val="C00000"/>
                </a:solidFill>
                <a:latin typeface="Edo" panose="02000000000000000000" pitchFamily="2" charset="0"/>
              </a:rPr>
              <a:t>N</a:t>
            </a:r>
          </a:p>
        </p:txBody>
      </p:sp>
      <p:sp>
        <p:nvSpPr>
          <p:cNvPr id="9" name="TextBox 8">
            <a:extLst>
              <a:ext uri="{FF2B5EF4-FFF2-40B4-BE49-F238E27FC236}">
                <a16:creationId xmlns:a16="http://schemas.microsoft.com/office/drawing/2014/main" id="{42869F4C-3247-2B69-7B05-60624B6635C2}"/>
              </a:ext>
            </a:extLst>
          </p:cNvPr>
          <p:cNvSpPr txBox="1"/>
          <p:nvPr/>
        </p:nvSpPr>
        <p:spPr>
          <a:xfrm>
            <a:off x="1018140" y="4204536"/>
            <a:ext cx="353121" cy="830997"/>
          </a:xfrm>
          <a:prstGeom prst="rect">
            <a:avLst/>
          </a:prstGeom>
          <a:noFill/>
        </p:spPr>
        <p:txBody>
          <a:bodyPr wrap="square" rtlCol="0">
            <a:spAutoFit/>
          </a:bodyPr>
          <a:lstStyle/>
          <a:p>
            <a:r>
              <a:rPr lang="en-CH" sz="4800" dirty="0">
                <a:solidFill>
                  <a:srgbClr val="C00000"/>
                </a:solidFill>
                <a:latin typeface="Edo" panose="02000000000000000000" pitchFamily="2" charset="0"/>
              </a:rPr>
              <a:t>S</a:t>
            </a:r>
          </a:p>
        </p:txBody>
      </p:sp>
      <p:sp>
        <p:nvSpPr>
          <p:cNvPr id="10" name="TextBox 9">
            <a:extLst>
              <a:ext uri="{FF2B5EF4-FFF2-40B4-BE49-F238E27FC236}">
                <a16:creationId xmlns:a16="http://schemas.microsoft.com/office/drawing/2014/main" id="{990B57D5-54FD-2B81-98DE-D43D471D1592}"/>
              </a:ext>
            </a:extLst>
          </p:cNvPr>
          <p:cNvSpPr txBox="1"/>
          <p:nvPr/>
        </p:nvSpPr>
        <p:spPr>
          <a:xfrm>
            <a:off x="4650878" y="4204536"/>
            <a:ext cx="353121" cy="830997"/>
          </a:xfrm>
          <a:prstGeom prst="rect">
            <a:avLst/>
          </a:prstGeom>
          <a:noFill/>
        </p:spPr>
        <p:txBody>
          <a:bodyPr wrap="square" rtlCol="0">
            <a:spAutoFit/>
          </a:bodyPr>
          <a:lstStyle/>
          <a:p>
            <a:r>
              <a:rPr lang="en-CH" sz="4800" dirty="0">
                <a:solidFill>
                  <a:srgbClr val="C00000"/>
                </a:solidFill>
                <a:latin typeface="Edo" panose="02000000000000000000" pitchFamily="2" charset="0"/>
              </a:rPr>
              <a:t>R</a:t>
            </a:r>
          </a:p>
        </p:txBody>
      </p:sp>
    </p:spTree>
    <p:extLst>
      <p:ext uri="{BB962C8B-B14F-4D97-AF65-F5344CB8AC3E}">
        <p14:creationId xmlns:p14="http://schemas.microsoft.com/office/powerpoint/2010/main" val="756556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 name="Picture 6">
            <a:extLst>
              <a:ext uri="{FF2B5EF4-FFF2-40B4-BE49-F238E27FC236}">
                <a16:creationId xmlns:a16="http://schemas.microsoft.com/office/drawing/2014/main" id="{2CDE93A2-0C5C-BE14-9F44-FC79E956D722}"/>
              </a:ext>
            </a:extLst>
          </p:cNvPr>
          <p:cNvPicPr>
            <a:picLocks noChangeAspect="1"/>
          </p:cNvPicPr>
          <p:nvPr/>
        </p:nvPicPr>
        <p:blipFill rotWithShape="1">
          <a:blip r:embed="rId3"/>
          <a:srcRect l="331" t="12142" r="52" b="6031"/>
          <a:stretch/>
        </p:blipFill>
        <p:spPr>
          <a:xfrm>
            <a:off x="-2402" y="1320800"/>
            <a:ext cx="12194401" cy="5537200"/>
          </a:xfrm>
          <a:prstGeom prst="rect">
            <a:avLst/>
          </a:prstGeom>
        </p:spPr>
      </p:pic>
      <p:sp>
        <p:nvSpPr>
          <p:cNvPr id="214" name="Google Shape;214;g1392350fb1a_2_2"/>
          <p:cNvSpPr txBox="1">
            <a:spLocks noGrp="1"/>
          </p:cNvSpPr>
          <p:nvPr>
            <p:ph type="title"/>
          </p:nvPr>
        </p:nvSpPr>
        <p:spPr>
          <a:xfrm>
            <a:off x="609600" y="282450"/>
            <a:ext cx="10972800" cy="802200"/>
          </a:xfrm>
          <a:prstGeom prst="rect">
            <a:avLst/>
          </a:prstGeom>
          <a:noFill/>
          <a:ln>
            <a:noFill/>
          </a:ln>
        </p:spPr>
        <p:txBody>
          <a:bodyPr spcFirstLastPara="1" wrap="square" lIns="130150" tIns="65050" rIns="130150" bIns="65050" anchor="t" anchorCtr="0">
            <a:normAutofit/>
          </a:bodyPr>
          <a:lstStyle/>
          <a:p>
            <a:pPr marL="0" lvl="0" indent="0" algn="l" rtl="0">
              <a:lnSpc>
                <a:spcPct val="90000"/>
              </a:lnSpc>
              <a:spcBef>
                <a:spcPts val="0"/>
              </a:spcBef>
              <a:spcAft>
                <a:spcPts val="0"/>
              </a:spcAft>
              <a:buClr>
                <a:srgbClr val="141313"/>
              </a:buClr>
              <a:buSzPts val="1800"/>
              <a:buFont typeface="Calibri"/>
              <a:buNone/>
            </a:pPr>
            <a:r>
              <a:rPr lang="en-GB" dirty="0">
                <a:solidFill>
                  <a:schemeClr val="lt1"/>
                </a:solidFill>
              </a:rPr>
              <a:t>Avoiding Babylonian Confusion</a:t>
            </a:r>
          </a:p>
        </p:txBody>
      </p:sp>
      <p:sp>
        <p:nvSpPr>
          <p:cNvPr id="3" name="TextBox 2">
            <a:extLst>
              <a:ext uri="{FF2B5EF4-FFF2-40B4-BE49-F238E27FC236}">
                <a16:creationId xmlns:a16="http://schemas.microsoft.com/office/drawing/2014/main" id="{2577817A-69F3-01A0-B6CA-F2D83BBADBAD}"/>
              </a:ext>
            </a:extLst>
          </p:cNvPr>
          <p:cNvSpPr txBox="1"/>
          <p:nvPr/>
        </p:nvSpPr>
        <p:spPr>
          <a:xfrm>
            <a:off x="6613742" y="3166844"/>
            <a:ext cx="5578258" cy="524311"/>
          </a:xfrm>
          <a:prstGeom prst="rect">
            <a:avLst/>
          </a:prstGeom>
          <a:solidFill>
            <a:schemeClr val="tx1">
              <a:alpha val="20000"/>
            </a:schemeClr>
          </a:solidFill>
        </p:spPr>
        <p:txBody>
          <a:bodyPr wrap="square" tIns="46800" rIns="720000" rtlCol="0" anchor="ctr">
            <a:spAutoFit/>
          </a:bodyPr>
          <a:lstStyle/>
          <a:p>
            <a:pPr algn="r"/>
            <a:r>
              <a:rPr lang="en-GB" sz="2800" b="1" dirty="0">
                <a:solidFill>
                  <a:schemeClr val="bg1"/>
                </a:solidFill>
                <a:latin typeface="Avenir Black" panose="02000503020000020003" pitchFamily="2" charset="0"/>
              </a:rPr>
              <a:t>WHAT ARE WE FIXING?</a:t>
            </a:r>
          </a:p>
        </p:txBody>
      </p:sp>
      <p:sp>
        <p:nvSpPr>
          <p:cNvPr id="4" name="TextBox 3">
            <a:extLst>
              <a:ext uri="{FF2B5EF4-FFF2-40B4-BE49-F238E27FC236}">
                <a16:creationId xmlns:a16="http://schemas.microsoft.com/office/drawing/2014/main" id="{EAF00086-CE03-8E0C-B766-0A7E75615455}"/>
              </a:ext>
            </a:extLst>
          </p:cNvPr>
          <p:cNvSpPr txBox="1"/>
          <p:nvPr/>
        </p:nvSpPr>
        <p:spPr>
          <a:xfrm>
            <a:off x="6612540" y="4175221"/>
            <a:ext cx="5578258" cy="401200"/>
          </a:xfrm>
          <a:prstGeom prst="rect">
            <a:avLst/>
          </a:prstGeom>
          <a:solidFill>
            <a:schemeClr val="tx1">
              <a:alpha val="20000"/>
            </a:schemeClr>
          </a:solidFill>
        </p:spPr>
        <p:txBody>
          <a:bodyPr wrap="square" tIns="46800" rIns="720000" rtlCol="0" anchor="ctr">
            <a:spAutoFit/>
          </a:bodyPr>
          <a:lstStyle/>
          <a:p>
            <a:pPr algn="r"/>
            <a:r>
              <a:rPr lang="en-GB" sz="2000" dirty="0">
                <a:solidFill>
                  <a:schemeClr val="bg1"/>
                </a:solidFill>
                <a:latin typeface="Avenir Book" panose="02000503020000020003" pitchFamily="2" charset="0"/>
              </a:rPr>
              <a:t>Agree on a set of measurements</a:t>
            </a:r>
          </a:p>
        </p:txBody>
      </p:sp>
      <p:sp>
        <p:nvSpPr>
          <p:cNvPr id="5" name="TextBox 4">
            <a:extLst>
              <a:ext uri="{FF2B5EF4-FFF2-40B4-BE49-F238E27FC236}">
                <a16:creationId xmlns:a16="http://schemas.microsoft.com/office/drawing/2014/main" id="{F8CA7135-0577-67F4-04D2-4E7E863F1DF1}"/>
              </a:ext>
            </a:extLst>
          </p:cNvPr>
          <p:cNvSpPr txBox="1"/>
          <p:nvPr/>
        </p:nvSpPr>
        <p:spPr>
          <a:xfrm>
            <a:off x="6612540" y="4649520"/>
            <a:ext cx="5578258" cy="401200"/>
          </a:xfrm>
          <a:prstGeom prst="rect">
            <a:avLst/>
          </a:prstGeom>
          <a:solidFill>
            <a:schemeClr val="tx1">
              <a:alpha val="20000"/>
            </a:schemeClr>
          </a:solidFill>
        </p:spPr>
        <p:txBody>
          <a:bodyPr wrap="square" tIns="46800" rIns="720000" rtlCol="0" anchor="ctr">
            <a:spAutoFit/>
          </a:bodyPr>
          <a:lstStyle/>
          <a:p>
            <a:pPr algn="r"/>
            <a:r>
              <a:rPr lang="en-GB" sz="2000" dirty="0">
                <a:solidFill>
                  <a:schemeClr val="bg1"/>
                </a:solidFill>
                <a:latin typeface="Avenir Book" panose="02000503020000020003" pitchFamily="2" charset="0"/>
              </a:rPr>
              <a:t>Agree on some naming conventions</a:t>
            </a:r>
          </a:p>
        </p:txBody>
      </p:sp>
      <p:sp>
        <p:nvSpPr>
          <p:cNvPr id="6" name="TextBox 5">
            <a:extLst>
              <a:ext uri="{FF2B5EF4-FFF2-40B4-BE49-F238E27FC236}">
                <a16:creationId xmlns:a16="http://schemas.microsoft.com/office/drawing/2014/main" id="{65475AAD-4780-64E2-2EC8-0BFAB115468A}"/>
              </a:ext>
            </a:extLst>
          </p:cNvPr>
          <p:cNvSpPr txBox="1"/>
          <p:nvPr/>
        </p:nvSpPr>
        <p:spPr>
          <a:xfrm>
            <a:off x="6613742" y="5141348"/>
            <a:ext cx="5578258" cy="401200"/>
          </a:xfrm>
          <a:prstGeom prst="rect">
            <a:avLst/>
          </a:prstGeom>
          <a:solidFill>
            <a:schemeClr val="tx1">
              <a:alpha val="20000"/>
            </a:schemeClr>
          </a:solidFill>
        </p:spPr>
        <p:txBody>
          <a:bodyPr wrap="square" tIns="46800" rIns="720000" rtlCol="0" anchor="ctr">
            <a:spAutoFit/>
          </a:bodyPr>
          <a:lstStyle/>
          <a:p>
            <a:pPr algn="r"/>
            <a:r>
              <a:rPr lang="en-GB" sz="2000" dirty="0">
                <a:solidFill>
                  <a:schemeClr val="bg1"/>
                </a:solidFill>
                <a:latin typeface="Avenir Book" panose="02000503020000020003" pitchFamily="2" charset="0"/>
              </a:rPr>
              <a:t>Agree on the formulas</a:t>
            </a:r>
          </a:p>
        </p:txBody>
      </p:sp>
      <p:pic>
        <p:nvPicPr>
          <p:cNvPr id="11" name="Picture 10" descr="Diagram&#10;&#10;Description automatically generated">
            <a:extLst>
              <a:ext uri="{FF2B5EF4-FFF2-40B4-BE49-F238E27FC236}">
                <a16:creationId xmlns:a16="http://schemas.microsoft.com/office/drawing/2014/main" id="{A473DB95-ECA4-A93D-F247-E516A25CC5AA}"/>
              </a:ext>
            </a:extLst>
          </p:cNvPr>
          <p:cNvPicPr>
            <a:picLocks noChangeAspect="1"/>
          </p:cNvPicPr>
          <p:nvPr/>
        </p:nvPicPr>
        <p:blipFill>
          <a:blip r:embed="rId4"/>
          <a:stretch>
            <a:fillRect/>
          </a:stretch>
        </p:blipFill>
        <p:spPr>
          <a:xfrm>
            <a:off x="279261" y="1976655"/>
            <a:ext cx="6096000" cy="3429000"/>
          </a:xfrm>
          <a:prstGeom prst="rect">
            <a:avLst/>
          </a:prstGeom>
        </p:spPr>
      </p:pic>
    </p:spTree>
    <p:extLst>
      <p:ext uri="{BB962C8B-B14F-4D97-AF65-F5344CB8AC3E}">
        <p14:creationId xmlns:p14="http://schemas.microsoft.com/office/powerpoint/2010/main" val="340255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1797</Words>
  <Application>Microsoft Macintosh PowerPoint</Application>
  <PresentationFormat>Widescreen</PresentationFormat>
  <Paragraphs>277</Paragraphs>
  <Slides>24</Slides>
  <Notes>23</Notes>
  <HiddenSlides>0</HiddenSlides>
  <MMClips>0</MMClips>
  <ScaleCrop>false</ScaleCrop>
  <HeadingPairs>
    <vt:vector size="6" baseType="variant">
      <vt:variant>
        <vt:lpstr>Fonts Used</vt:lpstr>
      </vt:variant>
      <vt:variant>
        <vt:i4>19</vt:i4>
      </vt:variant>
      <vt:variant>
        <vt:lpstr>Theme</vt:lpstr>
      </vt:variant>
      <vt:variant>
        <vt:i4>3</vt:i4>
      </vt:variant>
      <vt:variant>
        <vt:lpstr>Slide Titles</vt:lpstr>
      </vt:variant>
      <vt:variant>
        <vt:i4>24</vt:i4>
      </vt:variant>
    </vt:vector>
  </HeadingPairs>
  <TitlesOfParts>
    <vt:vector size="46" baseType="lpstr">
      <vt:lpstr>Montserrat</vt:lpstr>
      <vt:lpstr>Calibri</vt:lpstr>
      <vt:lpstr>Wingdings</vt:lpstr>
      <vt:lpstr>Avenir Medium</vt:lpstr>
      <vt:lpstr>Kollektif</vt:lpstr>
      <vt:lpstr>Avenir</vt:lpstr>
      <vt:lpstr>Bebas Neue</vt:lpstr>
      <vt:lpstr>Helvetica Neue</vt:lpstr>
      <vt:lpstr>Arial</vt:lpstr>
      <vt:lpstr>Century Gothic</vt:lpstr>
      <vt:lpstr>Avenir Black</vt:lpstr>
      <vt:lpstr>Playlist-Script</vt:lpstr>
      <vt:lpstr>Consolas</vt:lpstr>
      <vt:lpstr>Avenir Book</vt:lpstr>
      <vt:lpstr>Edo</vt:lpstr>
      <vt:lpstr>Noto Sans Symbols</vt:lpstr>
      <vt:lpstr>Bellandha Signature</vt:lpstr>
      <vt:lpstr>Calibri Light</vt:lpstr>
      <vt:lpstr>Cambria Math</vt:lpstr>
      <vt:lpstr>Office Theme</vt:lpstr>
      <vt:lpstr>1_Office Theme</vt:lpstr>
      <vt:lpstr>2_Office Theme</vt:lpstr>
      <vt:lpstr>PowerPoint Presentation</vt:lpstr>
      <vt:lpstr>PowerPoint Presentation</vt:lpstr>
      <vt:lpstr>What JT-NM Tested?</vt:lpstr>
      <vt:lpstr>PowerPoint Presentation</vt:lpstr>
      <vt:lpstr>The road towards the tested event</vt:lpstr>
      <vt:lpstr>What are the 2 problems?</vt:lpstr>
      <vt:lpstr>What’s the 1st problem?</vt:lpstr>
      <vt:lpstr>Avoiding Babylonian Confusion</vt:lpstr>
      <vt:lpstr>Avoiding Babylonian Confusion</vt:lpstr>
      <vt:lpstr>PowerPoint Presentation</vt:lpstr>
      <vt:lpstr>PowerPoint Presentation</vt:lpstr>
      <vt:lpstr>PowerPoint Presentation</vt:lpstr>
      <vt:lpstr>Avoiding Babylonian speech confusion</vt:lpstr>
      <vt:lpstr>RP2110-25</vt:lpstr>
      <vt:lpstr>PowerPoint Presentation</vt:lpstr>
      <vt:lpstr>What is a PICS?</vt:lpstr>
      <vt:lpstr>PICS Benefits</vt:lpstr>
      <vt:lpstr>PICS Benefits</vt:lpstr>
      <vt:lpstr>SMPTE ST 2110 PICS</vt:lpstr>
      <vt:lpstr>SMPTE ST 2110 PICS</vt:lpstr>
      <vt:lpstr>SMPTE ST 2110 PICS</vt:lpstr>
      <vt:lpstr>SMPTE ST 2110 PICS</vt:lpstr>
      <vt:lpstr>Conclusions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Pavel Kondratenko</dc:creator>
  <cp:lastModifiedBy>Wim Vermost</cp:lastModifiedBy>
  <cp:revision>4</cp:revision>
  <dcterms:created xsi:type="dcterms:W3CDTF">2022-06-21T13:50:09Z</dcterms:created>
  <dcterms:modified xsi:type="dcterms:W3CDTF">2022-09-12T10:13:45Z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0x010100A11CA1D324EE084293B2D7BAE04C68D3</vt:lpwstr>
  </property>
  <property fmtid="{D5CDD505-2E9C-101B-9397-08002B2CF9AE}" pid="3" name="MediaServiceImageTags">
    <vt:lpwstr/>
  </property>
</Properties>
</file>