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8" r:id="rId2"/>
    <p:sldId id="269" r:id="rId3"/>
    <p:sldId id="281" r:id="rId4"/>
    <p:sldId id="1008" r:id="rId5"/>
    <p:sldId id="1010" r:id="rId6"/>
    <p:sldId id="274" r:id="rId7"/>
    <p:sldId id="275" r:id="rId8"/>
    <p:sldId id="283" r:id="rId9"/>
    <p:sldId id="282" r:id="rId10"/>
    <p:sldId id="273" r:id="rId11"/>
    <p:sldId id="276" r:id="rId12"/>
    <p:sldId id="277" r:id="rId13"/>
    <p:sldId id="278" r:id="rId14"/>
    <p:sldId id="279" r:id="rId15"/>
    <p:sldId id="280" r:id="rId16"/>
    <p:sldId id="272" r:id="rId17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6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DBA62-E24A-4375-858A-F149E4847E2E}" type="datetimeFigureOut">
              <a:rPr lang="en-IL" smtClean="0"/>
              <a:t>09/10/2022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F41FD-FA91-4FE4-8DC4-B9A1E3BF80E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12639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59A90-37FC-4664-A7DC-F957076D6FA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67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9562DEB-B81F-B32A-849A-CC7F12388C57}"/>
              </a:ext>
            </a:extLst>
          </p:cNvPr>
          <p:cNvSpPr/>
          <p:nvPr userDrawn="1"/>
        </p:nvSpPr>
        <p:spPr>
          <a:xfrm>
            <a:off x="-2" y="1"/>
            <a:ext cx="12193200" cy="611923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C9FA0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C5F0E5-C64A-3666-C8D7-DC9415AD790D}"/>
              </a:ext>
            </a:extLst>
          </p:cNvPr>
          <p:cNvSpPr/>
          <p:nvPr userDrawn="1"/>
        </p:nvSpPr>
        <p:spPr>
          <a:xfrm>
            <a:off x="441983" y="0"/>
            <a:ext cx="11713464" cy="6102354"/>
          </a:xfrm>
          <a:prstGeom prst="rect">
            <a:avLst/>
          </a:prstGeom>
          <a:gradFill flip="none" rotWithShape="1">
            <a:gsLst>
              <a:gs pos="0">
                <a:srgbClr val="00C2B9">
                  <a:shade val="30000"/>
                  <a:satMod val="115000"/>
                  <a:alpha val="82672"/>
                </a:srgbClr>
              </a:gs>
              <a:gs pos="50000">
                <a:srgbClr val="00C2B9">
                  <a:shade val="67500"/>
                  <a:satMod val="115000"/>
                  <a:alpha val="30000"/>
                </a:srgbClr>
              </a:gs>
              <a:gs pos="100000">
                <a:srgbClr val="00C2B9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Bottom Rectangle">
            <a:extLst>
              <a:ext uri="{FF2B5EF4-FFF2-40B4-BE49-F238E27FC236}">
                <a16:creationId xmlns:a16="http://schemas.microsoft.com/office/drawing/2014/main" id="{A9C2C117-1A92-12A4-9312-1322CFA579DB}"/>
              </a:ext>
            </a:extLst>
          </p:cNvPr>
          <p:cNvSpPr/>
          <p:nvPr userDrawn="1"/>
        </p:nvSpPr>
        <p:spPr>
          <a:xfrm>
            <a:off x="-9279" y="6122427"/>
            <a:ext cx="12201272" cy="761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7B76E8-B9DF-09D0-2F44-B54CE8457B42}"/>
              </a:ext>
            </a:extLst>
          </p:cNvPr>
          <p:cNvGrpSpPr/>
          <p:nvPr userDrawn="1"/>
        </p:nvGrpSpPr>
        <p:grpSpPr>
          <a:xfrm>
            <a:off x="2620237" y="6222429"/>
            <a:ext cx="6888692" cy="529316"/>
            <a:chOff x="2538957" y="6205171"/>
            <a:chExt cx="6888692" cy="529316"/>
          </a:xfrm>
        </p:grpSpPr>
        <p:pic>
          <p:nvPicPr>
            <p:cNvPr id="8" name="Picture 7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5AEF10D1-6D77-0F24-8203-9350848B2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38957" y="6334463"/>
              <a:ext cx="763035" cy="337602"/>
            </a:xfrm>
            <a:prstGeom prst="rect">
              <a:avLst/>
            </a:prstGeom>
          </p:spPr>
        </p:pic>
        <p:pic>
          <p:nvPicPr>
            <p:cNvPr id="9" name="Picture 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63C5B4D-D984-BF36-C51B-00DEFDADB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3436" y="6362391"/>
              <a:ext cx="926473" cy="260959"/>
            </a:xfrm>
            <a:prstGeom prst="rect">
              <a:avLst/>
            </a:prstGeom>
          </p:spPr>
        </p:pic>
        <p:pic>
          <p:nvPicPr>
            <p:cNvPr id="10" name="Picture 9" descr="A picture containing text, sign, outdoor&#10;&#10;Description automatically generated">
              <a:extLst>
                <a:ext uri="{FF2B5EF4-FFF2-40B4-BE49-F238E27FC236}">
                  <a16:creationId xmlns:a16="http://schemas.microsoft.com/office/drawing/2014/main" id="{B3F23480-37DE-E43B-244F-A085AE5D9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5536" y="6373633"/>
              <a:ext cx="916363" cy="259263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1DEDB58F-3BDE-87CC-AC31-3024CDC96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8715" y="6227652"/>
              <a:ext cx="724050" cy="506835"/>
            </a:xfrm>
            <a:prstGeom prst="rect">
              <a:avLst/>
            </a:prstGeom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685ABA7E-3CC5-1473-A498-1CD0B2E6E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8124" b="33161"/>
            <a:stretch/>
          </p:blipFill>
          <p:spPr>
            <a:xfrm>
              <a:off x="6995398" y="6205171"/>
              <a:ext cx="1595024" cy="493321"/>
            </a:xfrm>
            <a:prstGeom prst="rect">
              <a:avLst/>
            </a:prstGeom>
          </p:spPr>
        </p:pic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9B1968E8-917F-92DC-6F77-5A4EF847C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59011" y="6296797"/>
              <a:ext cx="668638" cy="358390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CA84E68-953C-A442-BCEB-CA375A374C0F}"/>
              </a:ext>
            </a:extLst>
          </p:cNvPr>
          <p:cNvSpPr/>
          <p:nvPr userDrawn="1"/>
        </p:nvSpPr>
        <p:spPr>
          <a:xfrm>
            <a:off x="9281786" y="0"/>
            <a:ext cx="2919484" cy="610235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C9FA0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D0FA16CB-13DE-79D8-9634-AB09EC8BF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0"/>
            <a:ext cx="11718098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3466FC-D789-6175-567B-4FB250469CB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28294" y="3047421"/>
            <a:ext cx="3747396" cy="1186958"/>
          </a:xfrm>
          <a:prstGeom prst="rect">
            <a:avLst/>
          </a:prstGeom>
        </p:spPr>
      </p:pic>
      <p:cxnSp>
        <p:nvCxnSpPr>
          <p:cNvPr id="14" name="Line">
            <a:extLst>
              <a:ext uri="{FF2B5EF4-FFF2-40B4-BE49-F238E27FC236}">
                <a16:creationId xmlns:a16="http://schemas.microsoft.com/office/drawing/2014/main" id="{2F9C37D9-BBE4-EF1C-6879-84D4706762DB}"/>
              </a:ext>
            </a:extLst>
          </p:cNvPr>
          <p:cNvCxnSpPr/>
          <p:nvPr userDrawn="1"/>
        </p:nvCxnSpPr>
        <p:spPr>
          <a:xfrm>
            <a:off x="6076797" y="2536280"/>
            <a:ext cx="0" cy="278996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0A69FCE-86E1-E7F8-8526-B5D173D214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093051" y="2661790"/>
            <a:ext cx="4000558" cy="253893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0B6B7C5-B9C1-1A0E-9E6E-6D9A277FEC93}"/>
              </a:ext>
            </a:extLst>
          </p:cNvPr>
          <p:cNvCxnSpPr/>
          <p:nvPr userDrawn="1"/>
        </p:nvCxnSpPr>
        <p:spPr>
          <a:xfrm>
            <a:off x="-9279" y="6102354"/>
            <a:ext cx="1221054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308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ECC15-9F07-0375-FC78-A460C9B93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CDB283-31B9-A03A-F776-C8F706539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18FAD-E904-CD06-E91E-380017F27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FA82D-A3DD-A02D-2EC0-FB60D2D04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1A883-3C2B-56FD-786B-14EA834D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53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462DD7-3F2F-A8F5-8280-48FC554EF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54E6B8-2007-F588-2D49-4D096F020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BA1F1-3C5B-F5C8-8568-782A6E17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ED891-9297-B947-E069-2D3583679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39025-5FD0-53C8-6CF1-AD4B90EE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05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9164"/>
            <a:ext cx="10972800" cy="65556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75E5B-13FD-4264-A4EA-5FAE27F34EE6}" type="datetime1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Presentationstemplate.com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E02A-9A7A-4128-B1F5-EFABAFAD49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574972" y="821576"/>
            <a:ext cx="5026479" cy="286232"/>
          </a:xfrm>
        </p:spPr>
        <p:txBody>
          <a:bodyPr wrap="square" anchor="ctr" anchorCtr="0">
            <a:spAutoFit/>
          </a:bodyPr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Your Small Title Here</a:t>
            </a:r>
          </a:p>
        </p:txBody>
      </p:sp>
    </p:spTree>
    <p:extLst>
      <p:ext uri="{BB962C8B-B14F-4D97-AF65-F5344CB8AC3E}">
        <p14:creationId xmlns:p14="http://schemas.microsoft.com/office/powerpoint/2010/main" val="259420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82196-8188-0705-99D5-A535CDE5C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DEFE-9D35-1429-5C16-926F96413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1A7B4-0406-6703-B209-7C095069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4E285-998C-BFCF-014B-6A2B890B3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243563-B626-B90A-7CC8-A11E420E0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367"/>
            <a:ext cx="10515600" cy="891416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002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9DD2-636C-4898-0D87-C1D6B0BB8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0D901-D0EE-2362-46A0-BF56FC268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1718A-3DCA-B23B-D622-5FE239A05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A0515-547E-076A-ECCF-15E08F69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F8775-B685-089C-CC78-6FB79ED3D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0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D2EF9-3FCA-F71D-E4DE-D83835E74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1B1B62-00DA-D29D-404D-C861E927C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3C8B1-7ED1-FE23-558A-5C97B5BD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CB99C-1FAB-13BC-3836-C937934D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55CF4B-4E1A-59C9-9A98-146717516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3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5AF25-6F4E-0D05-F313-BB80EF9B8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F3624-2917-89F3-3220-BD1A51660F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9F8FC-4343-5C66-B9E1-3AB4659B92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C0AB30-5325-B253-70DB-5C79D7B9F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1372EC-9787-1386-7C16-04636D772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C756E1-56D6-B255-D540-650BB9025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61ED8A-EE56-76CC-F410-EF329A6A2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4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DF8E0-882C-85AC-DB74-6EA5FBFD2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A42884-EC6C-78AB-37D6-F29E96B4F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AEDCF7-3CE8-5B18-BB9D-D446CBAA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B3E4C-4AAB-2044-DC59-2EF610E9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0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18307-A042-151C-4E24-FE3335FF3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215A43-E95D-519A-0B2F-0F6EDF48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438F8-477F-1AD2-2840-7ACDC6359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49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71EF7-291B-DF19-426F-85E32961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90564-35BD-B629-CBD4-CAA72FC45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AF1E0-FB1C-3AAE-CC29-734375D36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8C43C-366C-F788-B65F-D2A712475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0F5A1-D390-6B58-F0C6-830149682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367A7-4A04-B77A-64AA-C2B423997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44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F061A-B4BE-4C3D-46A0-2E8E28D5A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6C90CC-CE2A-BB5F-AEF5-1162881D6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36976-42C6-E0E8-60D5-C18588110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A97EA-2AF0-227D-37FC-10E1F366C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AE31D-D610-6421-A22F-D60F7B97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B5BD3-1E96-BB27-59EE-41990B878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2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6E8BA4-C263-DD8F-2075-E58B2DE26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41540" b="38803"/>
          <a:stretch/>
        </p:blipFill>
        <p:spPr>
          <a:xfrm>
            <a:off x="1" y="0"/>
            <a:ext cx="12191999" cy="134815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4B369-DAC4-2108-E86E-24B484AAA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BAC18-7798-A02A-6561-CE7810AD4D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86490-DB3D-9340-B04F-1F2289A7EF8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E13B5-7FE1-4E5E-2145-DDBA1D918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4D2FF-DC11-7A4B-D738-06B585F0A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DCBF2-5CE3-1E76-C4D3-70D6610F2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41540" b="38803"/>
          <a:stretch/>
        </p:blipFill>
        <p:spPr>
          <a:xfrm>
            <a:off x="0" y="0"/>
            <a:ext cx="12192000" cy="1348154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06B2E87-1D0C-F4BD-7459-862641E1028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975272" y="412699"/>
            <a:ext cx="2069275" cy="6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6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C9FA0"/>
        </a:buClr>
        <a:buFont typeface="Wingdings" pitchFamily="2" charset="2"/>
        <a:buChar char="§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C9FA0"/>
        </a:buClr>
        <a:buFont typeface="Wingdings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C9FA0"/>
        </a:buClr>
        <a:buFont typeface="Wingdings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C9FA0"/>
        </a:buClr>
        <a:buFont typeface="Wingdings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C9FA0"/>
        </a:buClr>
        <a:buFont typeface="Wingdings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B37BA2-AFC0-648B-15E7-64F68CB1427F}"/>
              </a:ext>
            </a:extLst>
          </p:cNvPr>
          <p:cNvSpPr txBox="1"/>
          <p:nvPr/>
        </p:nvSpPr>
        <p:spPr>
          <a:xfrm>
            <a:off x="1224793" y="479594"/>
            <a:ext cx="104191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Understand what is going on with your stream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Troubleshooting IP delivery network related problems</a:t>
            </a:r>
          </a:p>
          <a:p>
            <a:endParaRPr lang="en-US" sz="4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953437-BC45-7CA9-5FC7-42D3135DDEC3}"/>
              </a:ext>
            </a:extLst>
          </p:cNvPr>
          <p:cNvSpPr txBox="1"/>
          <p:nvPr/>
        </p:nvSpPr>
        <p:spPr>
          <a:xfrm>
            <a:off x="2056356" y="1452572"/>
            <a:ext cx="807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Adi Rozenberg, Alvalinks</a:t>
            </a:r>
          </a:p>
        </p:txBody>
      </p:sp>
    </p:spTree>
    <p:extLst>
      <p:ext uri="{BB962C8B-B14F-4D97-AF65-F5344CB8AC3E}">
        <p14:creationId xmlns:p14="http://schemas.microsoft.com/office/powerpoint/2010/main" val="1373479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6B36A4A-E898-B87E-3428-6F6B1BD15399}"/>
              </a:ext>
            </a:extLst>
          </p:cNvPr>
          <p:cNvSpPr txBox="1">
            <a:spLocks/>
          </p:cNvSpPr>
          <p:nvPr/>
        </p:nvSpPr>
        <p:spPr>
          <a:xfrm>
            <a:off x="838200" y="50147"/>
            <a:ext cx="10515600" cy="132556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do I need to know in advance?</a:t>
            </a:r>
            <a:endParaRPr lang="en-IL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BBF0A89-DB85-95EC-EBBF-DF0890E3A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Connectivity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Can I </a:t>
            </a:r>
            <a:r>
              <a:rPr lang="en-US" b="1" dirty="0"/>
              <a:t>reach</a:t>
            </a:r>
            <a:r>
              <a:rPr lang="en-US" dirty="0"/>
              <a:t> my destination?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Do I have the correct open </a:t>
            </a:r>
            <a:r>
              <a:rPr lang="en-US" b="1" dirty="0"/>
              <a:t>ports</a:t>
            </a: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My available </a:t>
            </a:r>
            <a:r>
              <a:rPr lang="en-US" b="1" dirty="0"/>
              <a:t>network paths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RTT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Number of Hops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Time to every hop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MTU limits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Packet loss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Jitter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Upload/download speed</a:t>
            </a:r>
            <a:r>
              <a:rPr lang="en-US" dirty="0"/>
              <a:t>: max bitrate without errors, max bitrate with errors, packet loss, jitter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Abnormal artifacts for example</a:t>
            </a:r>
            <a:r>
              <a:rPr lang="en-US" dirty="0"/>
              <a:t>; other flows, time interferences, network behavior etc.</a:t>
            </a:r>
          </a:p>
          <a:p>
            <a:pPr>
              <a:lnSpc>
                <a:spcPct val="120000"/>
              </a:lnSpc>
            </a:pPr>
            <a:endParaRPr lang="en-I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5C3D54-304F-59A5-8EC8-46903B307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38" y="1367406"/>
            <a:ext cx="4837362" cy="279772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08982C-27AC-EF26-A09F-DA3B53C593C5}"/>
              </a:ext>
            </a:extLst>
          </p:cNvPr>
          <p:cNvCxnSpPr>
            <a:cxnSpLocks/>
          </p:cNvCxnSpPr>
          <p:nvPr/>
        </p:nvCxnSpPr>
        <p:spPr>
          <a:xfrm>
            <a:off x="119053" y="6523376"/>
            <a:ext cx="11792962" cy="0"/>
          </a:xfrm>
          <a:prstGeom prst="line">
            <a:avLst/>
          </a:prstGeom>
          <a:ln w="28575">
            <a:solidFill>
              <a:srgbClr val="FF9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143;p14">
            <a:extLst>
              <a:ext uri="{FF2B5EF4-FFF2-40B4-BE49-F238E27FC236}">
                <a16:creationId xmlns:a16="http://schemas.microsoft.com/office/drawing/2014/main" id="{AB9A4940-CA09-64EB-DB50-76A31F5EA0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011" t="18653" r="20906" b="29276"/>
          <a:stretch/>
        </p:blipFill>
        <p:spPr>
          <a:xfrm>
            <a:off x="10838577" y="6150373"/>
            <a:ext cx="759535" cy="63953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4732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6B36A4A-E898-B87E-3428-6F6B1BD15399}"/>
              </a:ext>
            </a:extLst>
          </p:cNvPr>
          <p:cNvSpPr txBox="1">
            <a:spLocks/>
          </p:cNvSpPr>
          <p:nvPr/>
        </p:nvSpPr>
        <p:spPr>
          <a:xfrm>
            <a:off x="838200" y="50147"/>
            <a:ext cx="10515600" cy="132556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do I need to do while streaming? </a:t>
            </a:r>
            <a:endParaRPr lang="en-I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1C9FCA-3CAA-3A4A-CD1B-DFF948E6C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263" flipH="1">
            <a:off x="9884164" y="2929744"/>
            <a:ext cx="1908826" cy="24851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0DE6E-9BE8-1436-59BB-4768FA3AB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Remember: </a:t>
            </a:r>
            <a:r>
              <a:rPr lang="en-US" b="1" dirty="0">
                <a:solidFill>
                  <a:srgbClr val="C00000"/>
                </a:solidFill>
              </a:rPr>
              <a:t>you are NOT alone</a:t>
            </a:r>
          </a:p>
          <a:p>
            <a:pPr marL="0" indent="0">
              <a:buNone/>
            </a:pPr>
            <a:r>
              <a:rPr lang="en-US" dirty="0"/>
              <a:t>You need to identify whatever may cause your stream to slowdown or breakdown:</a:t>
            </a:r>
          </a:p>
          <a:p>
            <a:pPr lvl="1"/>
            <a:r>
              <a:rPr lang="en-US" dirty="0"/>
              <a:t>RTT increase</a:t>
            </a:r>
          </a:p>
          <a:p>
            <a:pPr lvl="1"/>
            <a:r>
              <a:rPr lang="en-US" dirty="0"/>
              <a:t>Number of hops increase/decrease </a:t>
            </a:r>
          </a:p>
          <a:p>
            <a:pPr lvl="1"/>
            <a:r>
              <a:rPr lang="en-US" dirty="0"/>
              <a:t>Jitter increase</a:t>
            </a:r>
          </a:p>
          <a:p>
            <a:pPr lvl="1"/>
            <a:r>
              <a:rPr lang="en-US" dirty="0"/>
              <a:t>Packet loss increase</a:t>
            </a:r>
          </a:p>
          <a:p>
            <a:pPr lvl="1"/>
            <a:r>
              <a:rPr lang="en-US" dirty="0"/>
              <a:t>Additional flows going from the source or entering the destination </a:t>
            </a:r>
          </a:p>
          <a:p>
            <a:pPr lvl="1"/>
            <a:r>
              <a:rPr lang="en-US" dirty="0"/>
              <a:t>Seamless switching delay</a:t>
            </a:r>
          </a:p>
          <a:p>
            <a:endParaRPr lang="en-I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4080F5-66AD-E99A-BF38-4849C38A8BB5}"/>
              </a:ext>
            </a:extLst>
          </p:cNvPr>
          <p:cNvCxnSpPr>
            <a:cxnSpLocks/>
          </p:cNvCxnSpPr>
          <p:nvPr/>
        </p:nvCxnSpPr>
        <p:spPr>
          <a:xfrm>
            <a:off x="119053" y="6523376"/>
            <a:ext cx="11792962" cy="0"/>
          </a:xfrm>
          <a:prstGeom prst="line">
            <a:avLst/>
          </a:prstGeom>
          <a:ln w="28575">
            <a:solidFill>
              <a:srgbClr val="FF9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143;p14">
            <a:extLst>
              <a:ext uri="{FF2B5EF4-FFF2-40B4-BE49-F238E27FC236}">
                <a16:creationId xmlns:a16="http://schemas.microsoft.com/office/drawing/2014/main" id="{D259F58C-8068-623B-626F-A56675574D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011" t="18653" r="20906" b="29276"/>
          <a:stretch/>
        </p:blipFill>
        <p:spPr>
          <a:xfrm>
            <a:off x="10838577" y="6150373"/>
            <a:ext cx="759535" cy="63953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59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6B36A4A-E898-B87E-3428-6F6B1BD15399}"/>
              </a:ext>
            </a:extLst>
          </p:cNvPr>
          <p:cNvSpPr txBox="1">
            <a:spLocks/>
          </p:cNvSpPr>
          <p:nvPr/>
        </p:nvSpPr>
        <p:spPr>
          <a:xfrm>
            <a:off x="838200" y="50147"/>
            <a:ext cx="10515600" cy="132556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should I Keep track of?</a:t>
            </a:r>
            <a:endParaRPr lang="en-IL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9CE0A4F-3830-23A9-A12D-BDFC927CC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8867863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Number of </a:t>
            </a:r>
            <a:r>
              <a:rPr lang="en-US" b="1" dirty="0">
                <a:solidFill>
                  <a:srgbClr val="C00000"/>
                </a:solidFill>
              </a:rPr>
              <a:t>hops</a:t>
            </a:r>
            <a:r>
              <a:rPr lang="en-US" dirty="0"/>
              <a:t> – detect network routing changes </a:t>
            </a:r>
          </a:p>
          <a:p>
            <a:r>
              <a:rPr lang="en-US" b="1" dirty="0">
                <a:solidFill>
                  <a:srgbClr val="C00000"/>
                </a:solidFill>
              </a:rPr>
              <a:t>RTT</a:t>
            </a:r>
            <a:r>
              <a:rPr lang="en-US" dirty="0"/>
              <a:t> – detect delay that may impact Jitter events, ARQ recovery SMPTE2022-7 delay</a:t>
            </a:r>
          </a:p>
          <a:p>
            <a:r>
              <a:rPr lang="en-US" dirty="0"/>
              <a:t>Number of </a:t>
            </a:r>
            <a:r>
              <a:rPr lang="en-US" b="1" dirty="0">
                <a:solidFill>
                  <a:srgbClr val="C00000"/>
                </a:solidFill>
              </a:rPr>
              <a:t>Packet loss </a:t>
            </a:r>
            <a:r>
              <a:rPr lang="en-US" dirty="0"/>
              <a:t>in a window of time</a:t>
            </a:r>
          </a:p>
          <a:p>
            <a:r>
              <a:rPr lang="en-US" dirty="0"/>
              <a:t>Packet loss </a:t>
            </a:r>
            <a:r>
              <a:rPr lang="en-US" b="1" dirty="0">
                <a:solidFill>
                  <a:srgbClr val="C00000"/>
                </a:solidFill>
              </a:rPr>
              <a:t>behavior</a:t>
            </a:r>
            <a:r>
              <a:rPr lang="en-US" dirty="0"/>
              <a:t> – salt and pepper  vs burst</a:t>
            </a:r>
          </a:p>
          <a:p>
            <a:r>
              <a:rPr lang="en-US" b="1" dirty="0">
                <a:solidFill>
                  <a:srgbClr val="C00000"/>
                </a:solidFill>
              </a:rPr>
              <a:t>Jitter</a:t>
            </a:r>
            <a:r>
              <a:rPr lang="en-US" dirty="0"/>
              <a:t> increase – watch out for impact of packet loss</a:t>
            </a:r>
          </a:p>
          <a:p>
            <a:r>
              <a:rPr lang="en-US" dirty="0"/>
              <a:t>Multiple </a:t>
            </a:r>
            <a:r>
              <a:rPr lang="en-US" b="1" dirty="0">
                <a:solidFill>
                  <a:srgbClr val="C00000"/>
                </a:solidFill>
              </a:rPr>
              <a:t>retries</a:t>
            </a:r>
            <a:r>
              <a:rPr lang="en-US" dirty="0"/>
              <a:t> – reverse link issues or increase on pkts loss</a:t>
            </a:r>
          </a:p>
          <a:p>
            <a:r>
              <a:rPr lang="en-US" dirty="0"/>
              <a:t>Link bandwidth </a:t>
            </a:r>
            <a:r>
              <a:rPr lang="en-US" b="1" dirty="0">
                <a:solidFill>
                  <a:srgbClr val="C00000"/>
                </a:solidFill>
              </a:rPr>
              <a:t>changes</a:t>
            </a:r>
            <a:r>
              <a:rPr lang="en-US" dirty="0"/>
              <a:t> – cause excessive loss</a:t>
            </a:r>
          </a:p>
          <a:p>
            <a:r>
              <a:rPr lang="en-US" dirty="0"/>
              <a:t>Other </a:t>
            </a:r>
            <a:r>
              <a:rPr lang="en-US" b="1" dirty="0">
                <a:solidFill>
                  <a:srgbClr val="C00000"/>
                </a:solidFill>
              </a:rPr>
              <a:t>flows</a:t>
            </a:r>
            <a:r>
              <a:rPr lang="en-US" dirty="0"/>
              <a:t> on your links – bandwidth consumption </a:t>
            </a:r>
          </a:p>
          <a:p>
            <a:endParaRPr lang="en-I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D36AD5-2074-E681-B3C6-1F7B5414A3B3}"/>
              </a:ext>
            </a:extLst>
          </p:cNvPr>
          <p:cNvCxnSpPr>
            <a:cxnSpLocks/>
          </p:cNvCxnSpPr>
          <p:nvPr/>
        </p:nvCxnSpPr>
        <p:spPr>
          <a:xfrm>
            <a:off x="119053" y="6523376"/>
            <a:ext cx="11792962" cy="0"/>
          </a:xfrm>
          <a:prstGeom prst="line">
            <a:avLst/>
          </a:prstGeom>
          <a:ln w="28575">
            <a:solidFill>
              <a:srgbClr val="FF9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143;p14">
            <a:extLst>
              <a:ext uri="{FF2B5EF4-FFF2-40B4-BE49-F238E27FC236}">
                <a16:creationId xmlns:a16="http://schemas.microsoft.com/office/drawing/2014/main" id="{2A0A956E-786C-C9F2-0A05-2D07C006D2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9011" t="18653" r="20906" b="29276"/>
          <a:stretch/>
        </p:blipFill>
        <p:spPr>
          <a:xfrm>
            <a:off x="10838577" y="6150373"/>
            <a:ext cx="759535" cy="63953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1AEA35-1008-0B33-4848-A64C43090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473" y="2306381"/>
            <a:ext cx="3166207" cy="38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19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6B36A4A-E898-B87E-3428-6F6B1BD15399}"/>
              </a:ext>
            </a:extLst>
          </p:cNvPr>
          <p:cNvSpPr txBox="1">
            <a:spLocks/>
          </p:cNvSpPr>
          <p:nvPr/>
        </p:nvSpPr>
        <p:spPr>
          <a:xfrm>
            <a:off x="838200" y="50147"/>
            <a:ext cx="9136310" cy="132556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are the option in my bag of tricks to identify a problem</a:t>
            </a:r>
            <a:endParaRPr lang="en-IL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0A08873-5888-1EA2-E881-3AE46D941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62813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Nmap – test open UDP/TCP ports in the destination Firewall</a:t>
            </a:r>
          </a:p>
          <a:p>
            <a:r>
              <a:rPr lang="en-US" dirty="0"/>
              <a:t>Ping – test RTT, sample packet loss ( poor results )</a:t>
            </a:r>
          </a:p>
          <a:p>
            <a:r>
              <a:rPr lang="en-US" dirty="0" err="1"/>
              <a:t>TraceRoute</a:t>
            </a:r>
            <a:r>
              <a:rPr lang="en-US" dirty="0"/>
              <a:t>/</a:t>
            </a:r>
            <a:r>
              <a:rPr lang="en-US" dirty="0" err="1"/>
              <a:t>Tracepath</a:t>
            </a:r>
            <a:r>
              <a:rPr lang="en-US" dirty="0"/>
              <a:t> – test number of hops, RTT based on Ping for each hop</a:t>
            </a:r>
          </a:p>
          <a:p>
            <a:r>
              <a:rPr lang="en-US" dirty="0" err="1"/>
              <a:t>Iperf</a:t>
            </a:r>
            <a:r>
              <a:rPr lang="en-US" dirty="0"/>
              <a:t> – test upload speed, max bandwidth, Packet loss and Jitter </a:t>
            </a:r>
          </a:p>
          <a:p>
            <a:r>
              <a:rPr lang="en-US" dirty="0" err="1"/>
              <a:t>Tcpdump</a:t>
            </a:r>
            <a:r>
              <a:rPr lang="en-US" dirty="0"/>
              <a:t> – capture packet and detect other flows</a:t>
            </a:r>
          </a:p>
          <a:p>
            <a:r>
              <a:rPr lang="en-US" dirty="0" err="1"/>
              <a:t>Vnstat</a:t>
            </a:r>
            <a:r>
              <a:rPr lang="en-US" dirty="0"/>
              <a:t> – report on Rx/Tx bitrate and packet rate to detect </a:t>
            </a:r>
            <a:r>
              <a:rPr lang="en-US"/>
              <a:t>bandwidth drop</a:t>
            </a:r>
            <a:endParaRPr lang="en-US" dirty="0"/>
          </a:p>
          <a:p>
            <a:r>
              <a:rPr lang="en-US" dirty="0"/>
              <a:t>Protocol specific reports of bandwidth, packet loss, packet rate</a:t>
            </a:r>
            <a:endParaRPr lang="en-I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3EB3A9-046C-9F60-6DFC-CF053B69E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22" y="1484851"/>
            <a:ext cx="2312309" cy="302423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E4DF09-DC2C-85FF-2654-527759DB770A}"/>
              </a:ext>
            </a:extLst>
          </p:cNvPr>
          <p:cNvCxnSpPr>
            <a:cxnSpLocks/>
          </p:cNvCxnSpPr>
          <p:nvPr/>
        </p:nvCxnSpPr>
        <p:spPr>
          <a:xfrm>
            <a:off x="119053" y="6523376"/>
            <a:ext cx="11792962" cy="0"/>
          </a:xfrm>
          <a:prstGeom prst="line">
            <a:avLst/>
          </a:prstGeom>
          <a:ln w="28575">
            <a:solidFill>
              <a:srgbClr val="FF9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143;p14">
            <a:extLst>
              <a:ext uri="{FF2B5EF4-FFF2-40B4-BE49-F238E27FC236}">
                <a16:creationId xmlns:a16="http://schemas.microsoft.com/office/drawing/2014/main" id="{BFB09D8A-AA7C-2749-275F-D36B709EE0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011" t="18653" r="20906" b="29276"/>
          <a:stretch/>
        </p:blipFill>
        <p:spPr>
          <a:xfrm>
            <a:off x="10838577" y="6150373"/>
            <a:ext cx="759535" cy="63953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4370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6B36A4A-E898-B87E-3428-6F6B1BD15399}"/>
              </a:ext>
            </a:extLst>
          </p:cNvPr>
          <p:cNvSpPr txBox="1">
            <a:spLocks/>
          </p:cNvSpPr>
          <p:nvPr/>
        </p:nvSpPr>
        <p:spPr>
          <a:xfrm>
            <a:off x="376805" y="66925"/>
            <a:ext cx="10515600" cy="132556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do we isolate and avert it a problem</a:t>
            </a:r>
            <a:endParaRPr lang="en-I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1FF854-9D18-4027-C82C-EBBA08461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484" y="1372823"/>
            <a:ext cx="3365191" cy="33651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2C0A9-552B-6DCF-79EF-CB59C16F4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7387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Trust and Verify </a:t>
            </a:r>
            <a:r>
              <a:rPr lang="en-US" dirty="0"/>
              <a:t>everything before starting any live stream </a:t>
            </a:r>
          </a:p>
          <a:p>
            <a:pPr marL="0" indent="0">
              <a:buNone/>
            </a:pPr>
            <a:r>
              <a:rPr lang="en-US" dirty="0"/>
              <a:t>Use more than one Link to assure </a:t>
            </a:r>
            <a:r>
              <a:rPr lang="en-US" b="1" dirty="0">
                <a:solidFill>
                  <a:srgbClr val="C00000"/>
                </a:solidFill>
              </a:rPr>
              <a:t>redundancy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Monitor</a:t>
            </a:r>
            <a:r>
              <a:rPr lang="en-US" dirty="0"/>
              <a:t> the stream behavior </a:t>
            </a:r>
          </a:p>
          <a:p>
            <a:pPr lvl="1"/>
            <a:r>
              <a:rPr lang="en-US" dirty="0"/>
              <a:t>Watch for packet loss : spread or burst </a:t>
            </a:r>
          </a:p>
          <a:p>
            <a:pPr lvl="1"/>
            <a:r>
              <a:rPr lang="en-US" dirty="0"/>
              <a:t>Unrecovered events</a:t>
            </a:r>
          </a:p>
          <a:p>
            <a:pPr lvl="1"/>
            <a:r>
              <a:rPr lang="en-US" dirty="0"/>
              <a:t>Jitter increase </a:t>
            </a:r>
          </a:p>
          <a:p>
            <a:pPr lvl="1"/>
            <a:r>
              <a:rPr lang="en-US" dirty="0"/>
              <a:t>RTT reports </a:t>
            </a:r>
          </a:p>
          <a:p>
            <a:pPr lvl="1"/>
            <a:r>
              <a:rPr lang="en-US" dirty="0"/>
              <a:t>Unknown flows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Test</a:t>
            </a:r>
            <a:r>
              <a:rPr lang="en-US" dirty="0"/>
              <a:t> the link bandwidth from time to time</a:t>
            </a:r>
          </a:p>
          <a:p>
            <a:pPr marL="457200" lvl="1" indent="0">
              <a:buNone/>
            </a:pPr>
            <a:r>
              <a:rPr lang="en-US" sz="3200" b="1" dirty="0"/>
              <a:t>Don’t allow your connection to go wild on you</a:t>
            </a:r>
          </a:p>
          <a:p>
            <a:pPr lvl="1"/>
            <a:endParaRPr lang="en-I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E85953-90E0-F2C8-69FA-E75E4F5F1BA5}"/>
              </a:ext>
            </a:extLst>
          </p:cNvPr>
          <p:cNvCxnSpPr>
            <a:cxnSpLocks/>
          </p:cNvCxnSpPr>
          <p:nvPr/>
        </p:nvCxnSpPr>
        <p:spPr>
          <a:xfrm>
            <a:off x="119053" y="6523376"/>
            <a:ext cx="11792962" cy="0"/>
          </a:xfrm>
          <a:prstGeom prst="line">
            <a:avLst/>
          </a:prstGeom>
          <a:ln w="28575">
            <a:solidFill>
              <a:srgbClr val="FF9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143;p14">
            <a:extLst>
              <a:ext uri="{FF2B5EF4-FFF2-40B4-BE49-F238E27FC236}">
                <a16:creationId xmlns:a16="http://schemas.microsoft.com/office/drawing/2014/main" id="{9D16A126-9E49-C426-619F-ED3A74AA62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011" t="18653" r="20906" b="29276"/>
          <a:stretch/>
        </p:blipFill>
        <p:spPr>
          <a:xfrm>
            <a:off x="10838577" y="6150373"/>
            <a:ext cx="759535" cy="63953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55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6B36A4A-E898-B87E-3428-6F6B1BD15399}"/>
              </a:ext>
            </a:extLst>
          </p:cNvPr>
          <p:cNvSpPr txBox="1">
            <a:spLocks/>
          </p:cNvSpPr>
          <p:nvPr/>
        </p:nvSpPr>
        <p:spPr>
          <a:xfrm>
            <a:off x="838200" y="50147"/>
            <a:ext cx="10515600" cy="132556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90AC3E-08D8-AF24-2B81-7699E2551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06" y="1466348"/>
            <a:ext cx="5054674" cy="53916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2A9E58-E17B-5DEB-F63E-2087A4992552}"/>
              </a:ext>
            </a:extLst>
          </p:cNvPr>
          <p:cNvSpPr txBox="1"/>
          <p:nvPr/>
        </p:nvSpPr>
        <p:spPr>
          <a:xfrm>
            <a:off x="4036795" y="4019088"/>
            <a:ext cx="60946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96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Adi Rozenberg, CTO</a:t>
            </a:r>
          </a:p>
          <a:p>
            <a:endParaRPr lang="en-US" sz="2800" b="1" dirty="0">
              <a:solidFill>
                <a:srgbClr val="FF96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FF96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Adi.Rozenberg@Alvalinks.com </a:t>
            </a:r>
            <a:endParaRPr lang="en-US" sz="2800" b="1" dirty="0">
              <a:solidFill>
                <a:srgbClr val="FF96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D0C6A8-16E0-B198-B9AB-5501FFCA9B5D}"/>
              </a:ext>
            </a:extLst>
          </p:cNvPr>
          <p:cNvCxnSpPr>
            <a:cxnSpLocks/>
          </p:cNvCxnSpPr>
          <p:nvPr/>
        </p:nvCxnSpPr>
        <p:spPr>
          <a:xfrm>
            <a:off x="119053" y="6523376"/>
            <a:ext cx="11792962" cy="0"/>
          </a:xfrm>
          <a:prstGeom prst="line">
            <a:avLst/>
          </a:prstGeom>
          <a:ln w="28575">
            <a:solidFill>
              <a:srgbClr val="FF9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oogle Shape;143;p14">
            <a:extLst>
              <a:ext uri="{FF2B5EF4-FFF2-40B4-BE49-F238E27FC236}">
                <a16:creationId xmlns:a16="http://schemas.microsoft.com/office/drawing/2014/main" id="{83F9DDA7-6DB1-C727-A881-1C420414DC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011" t="18653" r="20906" b="29276"/>
          <a:stretch/>
        </p:blipFill>
        <p:spPr>
          <a:xfrm>
            <a:off x="10838577" y="6150373"/>
            <a:ext cx="759535" cy="63953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F3074F-2AEF-FE9D-B9CE-8ABA6C511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5172"/>
            <a:ext cx="3619104" cy="429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78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B37BA2-AFC0-648B-15E7-64F68CB1427F}"/>
              </a:ext>
            </a:extLst>
          </p:cNvPr>
          <p:cNvSpPr txBox="1"/>
          <p:nvPr/>
        </p:nvSpPr>
        <p:spPr>
          <a:xfrm>
            <a:off x="2056356" y="1089194"/>
            <a:ext cx="8079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112974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6B36A4A-E898-B87E-3428-6F6B1BD15399}"/>
              </a:ext>
            </a:extLst>
          </p:cNvPr>
          <p:cNvSpPr txBox="1">
            <a:spLocks/>
          </p:cNvSpPr>
          <p:nvPr/>
        </p:nvSpPr>
        <p:spPr>
          <a:xfrm>
            <a:off x="838200" y="50147"/>
            <a:ext cx="10515600" cy="132556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Introduction to Alvalinks</a:t>
            </a:r>
            <a:endParaRPr lang="en-IL" dirty="0"/>
          </a:p>
        </p:txBody>
      </p:sp>
      <p:pic>
        <p:nvPicPr>
          <p:cNvPr id="7" name="Content Placeholder 20">
            <a:extLst>
              <a:ext uri="{FF2B5EF4-FFF2-40B4-BE49-F238E27FC236}">
                <a16:creationId xmlns:a16="http://schemas.microsoft.com/office/drawing/2014/main" id="{FF4E085F-1A86-F9F2-66B9-09DA4A015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602" y="181025"/>
            <a:ext cx="5262563" cy="52625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7FD976-C547-2D3C-7856-671502E5CBE4}"/>
              </a:ext>
            </a:extLst>
          </p:cNvPr>
          <p:cNvSpPr txBox="1">
            <a:spLocks/>
          </p:cNvSpPr>
          <p:nvPr/>
        </p:nvSpPr>
        <p:spPr>
          <a:xfrm>
            <a:off x="701342" y="1793733"/>
            <a:ext cx="720684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Alvalinks was founded by Broadcast and Networking veterans to bring innovation</a:t>
            </a:r>
            <a:endParaRPr lang="en-IL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Alvalinks focus on simplifying the road to the cloud and in the cloud, by way of delivery supported by AI toolset </a:t>
            </a:r>
            <a:endParaRPr lang="en-IL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Alvalinks is a VSF member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Adi Rozenberg is a long-time technology contributor to the RIST specifications </a:t>
            </a:r>
            <a:endParaRPr lang="en-IL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I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744A5B-4541-D688-3C6F-827A565E8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099" y="3687459"/>
            <a:ext cx="2671567" cy="2395198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C75653-BE1E-BDE1-A2DD-73D90368DA5B}"/>
              </a:ext>
            </a:extLst>
          </p:cNvPr>
          <p:cNvCxnSpPr>
            <a:cxnSpLocks/>
          </p:cNvCxnSpPr>
          <p:nvPr/>
        </p:nvCxnSpPr>
        <p:spPr>
          <a:xfrm>
            <a:off x="119053" y="6523376"/>
            <a:ext cx="11792962" cy="0"/>
          </a:xfrm>
          <a:prstGeom prst="line">
            <a:avLst/>
          </a:prstGeom>
          <a:ln w="28575">
            <a:solidFill>
              <a:srgbClr val="FF9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143;p14">
            <a:extLst>
              <a:ext uri="{FF2B5EF4-FFF2-40B4-BE49-F238E27FC236}">
                <a16:creationId xmlns:a16="http://schemas.microsoft.com/office/drawing/2014/main" id="{4CB4E4E2-F9CA-2A61-74BF-9B2F54AA5D5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9011" t="18653" r="20906" b="29276"/>
          <a:stretch/>
        </p:blipFill>
        <p:spPr>
          <a:xfrm>
            <a:off x="10838577" y="6150373"/>
            <a:ext cx="759535" cy="63953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1764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6B36A4A-E898-B87E-3428-6F6B1BD15399}"/>
              </a:ext>
            </a:extLst>
          </p:cNvPr>
          <p:cNvSpPr txBox="1">
            <a:spLocks/>
          </p:cNvSpPr>
          <p:nvPr/>
        </p:nvSpPr>
        <p:spPr>
          <a:xfrm>
            <a:off x="838200" y="50147"/>
            <a:ext cx="10515600" cy="132556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Understanding what is going on with my Stream</a:t>
            </a:r>
            <a:endParaRPr lang="en-IL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C75653-BE1E-BDE1-A2DD-73D90368DA5B}"/>
              </a:ext>
            </a:extLst>
          </p:cNvPr>
          <p:cNvCxnSpPr>
            <a:cxnSpLocks/>
          </p:cNvCxnSpPr>
          <p:nvPr/>
        </p:nvCxnSpPr>
        <p:spPr>
          <a:xfrm>
            <a:off x="119053" y="6523376"/>
            <a:ext cx="11792962" cy="0"/>
          </a:xfrm>
          <a:prstGeom prst="line">
            <a:avLst/>
          </a:prstGeom>
          <a:ln w="28575">
            <a:solidFill>
              <a:srgbClr val="FF9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143;p14">
            <a:extLst>
              <a:ext uri="{FF2B5EF4-FFF2-40B4-BE49-F238E27FC236}">
                <a16:creationId xmlns:a16="http://schemas.microsoft.com/office/drawing/2014/main" id="{4CB4E4E2-F9CA-2A61-74BF-9B2F54AA5D5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9011" t="18653" r="20906" b="29276"/>
          <a:stretch/>
        </p:blipFill>
        <p:spPr>
          <a:xfrm>
            <a:off x="10838577" y="6150373"/>
            <a:ext cx="759535" cy="63953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EBE2BE-226E-7B18-1461-EC52CEB163A7}"/>
              </a:ext>
            </a:extLst>
          </p:cNvPr>
          <p:cNvSpPr txBox="1"/>
          <p:nvPr/>
        </p:nvSpPr>
        <p:spPr>
          <a:xfrm>
            <a:off x="453006" y="2684488"/>
            <a:ext cx="841009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Why good transport is so important?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</a:rPr>
              <a:t>Why should I care?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</a:rPr>
              <a:t>What do I need to know?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</a:rPr>
              <a:t>What do I need to do?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</a:rPr>
              <a:t>How do I achieve that?</a:t>
            </a:r>
          </a:p>
          <a:p>
            <a:pPr algn="ctr"/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</a:rPr>
              <a:t>This presentation will address these questions</a:t>
            </a:r>
          </a:p>
          <a:p>
            <a:pPr algn="ctr"/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AEC390-96C6-DFF2-BE51-5787C9799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096" y="1551295"/>
            <a:ext cx="2948994" cy="442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5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>
            <a:stCxn id="33" idx="6"/>
          </p:cNvCxnSpPr>
          <p:nvPr/>
        </p:nvCxnSpPr>
        <p:spPr>
          <a:xfrm flipV="1">
            <a:off x="8949319" y="4203278"/>
            <a:ext cx="698869" cy="2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24" idx="0"/>
            <a:endCxn id="40" idx="2"/>
          </p:cNvCxnSpPr>
          <p:nvPr/>
        </p:nvCxnSpPr>
        <p:spPr>
          <a:xfrm>
            <a:off x="3622440" y="5958092"/>
            <a:ext cx="465662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/>
        </p:nvSpPr>
        <p:spPr>
          <a:xfrm>
            <a:off x="8718721" y="2433560"/>
            <a:ext cx="1769721" cy="1769721"/>
          </a:xfrm>
          <a:prstGeom prst="arc">
            <a:avLst>
              <a:gd name="adj1" fmla="val 16200000"/>
              <a:gd name="adj2" fmla="val 5365429"/>
            </a:avLst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4" name="Arc 23"/>
          <p:cNvSpPr/>
          <p:nvPr/>
        </p:nvSpPr>
        <p:spPr>
          <a:xfrm rot="10800000">
            <a:off x="2739093" y="4191394"/>
            <a:ext cx="1766703" cy="1766703"/>
          </a:xfrm>
          <a:prstGeom prst="arc">
            <a:avLst>
              <a:gd name="adj1" fmla="val 16200000"/>
              <a:gd name="adj2" fmla="val 5365429"/>
            </a:avLst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1006830" y="2710654"/>
            <a:ext cx="53514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Start</a:t>
            </a:r>
          </a:p>
        </p:txBody>
      </p:sp>
      <p:sp>
        <p:nvSpPr>
          <p:cNvPr id="35" name="Flowchart: Connector 34"/>
          <p:cNvSpPr/>
          <p:nvPr/>
        </p:nvSpPr>
        <p:spPr>
          <a:xfrm>
            <a:off x="970615" y="2149662"/>
            <a:ext cx="557373" cy="544159"/>
          </a:xfrm>
          <a:prstGeom prst="flowChartConnecto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33" name="Flowchart: Connector 32"/>
          <p:cNvSpPr/>
          <p:nvPr/>
        </p:nvSpPr>
        <p:spPr>
          <a:xfrm>
            <a:off x="8682650" y="4073107"/>
            <a:ext cx="266671" cy="260351"/>
          </a:xfrm>
          <a:prstGeom prst="flowChartConnector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34" name="Flowchart: Connector 33"/>
          <p:cNvSpPr/>
          <p:nvPr/>
        </p:nvSpPr>
        <p:spPr>
          <a:xfrm>
            <a:off x="6693286" y="4069051"/>
            <a:ext cx="266671" cy="260351"/>
          </a:xfrm>
          <a:prstGeom prst="flowChartConnector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39" name="Flowchart: Connector 38"/>
          <p:cNvSpPr/>
          <p:nvPr/>
        </p:nvSpPr>
        <p:spPr>
          <a:xfrm>
            <a:off x="4698812" y="4064997"/>
            <a:ext cx="266671" cy="260351"/>
          </a:xfrm>
          <a:prstGeom prst="flowChartConnector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40" name="Flowchart: Connector 39"/>
          <p:cNvSpPr/>
          <p:nvPr/>
        </p:nvSpPr>
        <p:spPr>
          <a:xfrm>
            <a:off x="4088107" y="5827920"/>
            <a:ext cx="266671" cy="260351"/>
          </a:xfrm>
          <a:prstGeom prst="flowChartConnector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8054839" y="4417680"/>
            <a:ext cx="1594435" cy="991558"/>
            <a:chOff x="2666246" y="2765347"/>
            <a:chExt cx="1594435" cy="991553"/>
          </a:xfrm>
        </p:grpSpPr>
        <p:sp>
          <p:nvSpPr>
            <p:cNvPr id="49" name="TextBox 48"/>
            <p:cNvSpPr txBox="1"/>
            <p:nvPr/>
          </p:nvSpPr>
          <p:spPr>
            <a:xfrm>
              <a:off x="3160794" y="2765347"/>
              <a:ext cx="597343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Maps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666246" y="3016958"/>
              <a:ext cx="1594435" cy="739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  <a:buClr>
                  <a:schemeClr val="accent5"/>
                </a:buClr>
                <a:buSzPct val="90000"/>
              </a:pPr>
              <a:r>
                <a:rPr lang="en-US" sz="1052" dirty="0"/>
                <a:t>Travelers </a:t>
              </a:r>
              <a:r>
                <a:rPr lang="en-US" sz="1052" b="1" dirty="0"/>
                <a:t>DREW</a:t>
              </a:r>
              <a:r>
                <a:rPr lang="en-US" sz="1052" dirty="0"/>
                <a:t> coast lines, rivers, cities, landmarks and areas to </a:t>
              </a:r>
              <a:r>
                <a:rPr lang="en-US" sz="1052" b="1" dirty="0"/>
                <a:t>PASS</a:t>
              </a:r>
              <a:r>
                <a:rPr lang="en-US" sz="1052" dirty="0"/>
                <a:t> or </a:t>
              </a:r>
              <a:r>
                <a:rPr lang="en-US" sz="1052" b="1" dirty="0"/>
                <a:t>AVOID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203141" y="4423821"/>
            <a:ext cx="1235067" cy="667752"/>
            <a:chOff x="2852626" y="2765347"/>
            <a:chExt cx="1235067" cy="667749"/>
          </a:xfrm>
        </p:grpSpPr>
        <p:sp>
          <p:nvSpPr>
            <p:cNvPr id="52" name="TextBox 51"/>
            <p:cNvSpPr txBox="1"/>
            <p:nvPr/>
          </p:nvSpPr>
          <p:spPr>
            <a:xfrm>
              <a:off x="3034505" y="2765347"/>
              <a:ext cx="849913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Compass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852626" y="3016958"/>
              <a:ext cx="1235067" cy="4161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  <a:buClr>
                  <a:schemeClr val="accent5"/>
                </a:buClr>
                <a:buSzPct val="90000"/>
              </a:pPr>
              <a:r>
                <a:rPr lang="en-US" sz="1052" dirty="0"/>
                <a:t>Gave us better </a:t>
              </a:r>
              <a:r>
                <a:rPr lang="en-US" sz="1052" b="1" dirty="0"/>
                <a:t>DIRECTION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474005" y="4400524"/>
            <a:ext cx="2729136" cy="829655"/>
            <a:chOff x="2666246" y="2765347"/>
            <a:chExt cx="1594435" cy="829651"/>
          </a:xfrm>
        </p:grpSpPr>
        <p:sp>
          <p:nvSpPr>
            <p:cNvPr id="55" name="TextBox 54"/>
            <p:cNvSpPr txBox="1"/>
            <p:nvPr/>
          </p:nvSpPr>
          <p:spPr>
            <a:xfrm>
              <a:off x="3219650" y="2765347"/>
              <a:ext cx="479619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GPS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666246" y="3016958"/>
              <a:ext cx="1594435" cy="5780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  <a:buClr>
                  <a:schemeClr val="accent5"/>
                </a:buClr>
                <a:buSzPct val="90000"/>
              </a:pPr>
              <a:r>
                <a:rPr lang="en-US" sz="1052" dirty="0"/>
                <a:t>Use the global positioning to pin point and find the best route with traffic alerts for </a:t>
              </a:r>
              <a:r>
                <a:rPr lang="en-US" sz="1052" b="1" dirty="0"/>
                <a:t>ON TIME </a:t>
              </a:r>
              <a:r>
                <a:rPr lang="en-US" sz="1052" dirty="0"/>
                <a:t>delivery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990851" y="6115536"/>
            <a:ext cx="2503098" cy="667752"/>
            <a:chOff x="2666246" y="2765347"/>
            <a:chExt cx="1594435" cy="667749"/>
          </a:xfrm>
        </p:grpSpPr>
        <p:sp>
          <p:nvSpPr>
            <p:cNvPr id="58" name="TextBox 57"/>
            <p:cNvSpPr txBox="1"/>
            <p:nvPr/>
          </p:nvSpPr>
          <p:spPr>
            <a:xfrm>
              <a:off x="3153129" y="2765347"/>
              <a:ext cx="612668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Cloud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666246" y="3016958"/>
              <a:ext cx="1594435" cy="4161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  <a:buClr>
                  <a:schemeClr val="accent5"/>
                </a:buClr>
                <a:buSzPct val="90000"/>
              </a:pPr>
              <a:r>
                <a:rPr lang="en-US" sz="1052" dirty="0"/>
                <a:t>Now IP is the new highway, where are the </a:t>
              </a:r>
              <a:r>
                <a:rPr lang="en-US" sz="1052" b="1" dirty="0"/>
                <a:t>MAPS? COMPASSES? ASSITANCE?</a:t>
              </a: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5656879" y="6300167"/>
            <a:ext cx="1082063" cy="4311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1" b="1" dirty="0"/>
              <a:t>Business success</a:t>
            </a:r>
          </a:p>
        </p:txBody>
      </p:sp>
      <p:sp>
        <p:nvSpPr>
          <p:cNvPr id="36" name="Flowchart: Connector 35"/>
          <p:cNvSpPr/>
          <p:nvPr/>
        </p:nvSpPr>
        <p:spPr>
          <a:xfrm>
            <a:off x="3572416" y="2308860"/>
            <a:ext cx="266671" cy="260350"/>
          </a:xfrm>
          <a:prstGeom prst="flowChartConnector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20252" y="2579854"/>
            <a:ext cx="1594435" cy="991559"/>
            <a:chOff x="2666246" y="2765347"/>
            <a:chExt cx="1594435" cy="991554"/>
          </a:xfrm>
        </p:grpSpPr>
        <p:sp>
          <p:nvSpPr>
            <p:cNvPr id="27" name="TextBox 26"/>
            <p:cNvSpPr txBox="1"/>
            <p:nvPr/>
          </p:nvSpPr>
          <p:spPr>
            <a:xfrm>
              <a:off x="2961504" y="2765347"/>
              <a:ext cx="995914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Landmarks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666246" y="3016959"/>
              <a:ext cx="1594435" cy="739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  <a:buClr>
                  <a:schemeClr val="accent5"/>
                </a:buClr>
                <a:buSzPct val="90000"/>
              </a:pPr>
              <a:r>
                <a:rPr lang="en-US" sz="1052" dirty="0"/>
                <a:t>Someone told us to </a:t>
              </a:r>
              <a:r>
                <a:rPr lang="en-US" sz="1052" b="1" dirty="0"/>
                <a:t>FOLLOW</a:t>
              </a:r>
              <a:r>
                <a:rPr lang="en-US" sz="1052" dirty="0"/>
                <a:t> rivers, coast lines and land features to get to our destination</a:t>
              </a:r>
            </a:p>
          </p:txBody>
        </p:sp>
      </p:grpSp>
      <p:sp>
        <p:nvSpPr>
          <p:cNvPr id="21" name="Flowchart: Connector 20"/>
          <p:cNvSpPr/>
          <p:nvPr/>
        </p:nvSpPr>
        <p:spPr>
          <a:xfrm>
            <a:off x="6184675" y="2308858"/>
            <a:ext cx="266671" cy="260350"/>
          </a:xfrm>
          <a:prstGeom prst="flowChartConnector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520791" y="2561884"/>
            <a:ext cx="1594435" cy="667753"/>
            <a:chOff x="2666246" y="2765347"/>
            <a:chExt cx="1594435" cy="667750"/>
          </a:xfrm>
        </p:grpSpPr>
        <p:sp>
          <p:nvSpPr>
            <p:cNvPr id="43" name="TextBox 42"/>
            <p:cNvSpPr txBox="1"/>
            <p:nvPr/>
          </p:nvSpPr>
          <p:spPr>
            <a:xfrm>
              <a:off x="3183140" y="2765347"/>
              <a:ext cx="552652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Stars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666246" y="3016959"/>
              <a:ext cx="1594435" cy="4161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  <a:buClr>
                  <a:schemeClr val="accent5"/>
                </a:buClr>
                <a:buSzPct val="90000"/>
              </a:pPr>
              <a:r>
                <a:rPr lang="en-US" sz="1052" dirty="0"/>
                <a:t>Vikings told us to </a:t>
              </a:r>
              <a:r>
                <a:rPr lang="en-US" sz="1052" b="1" dirty="0"/>
                <a:t>FOLLOW </a:t>
              </a:r>
              <a:r>
                <a:rPr lang="en-US" sz="1052" dirty="0"/>
                <a:t> the North star</a:t>
              </a:r>
            </a:p>
          </p:txBody>
        </p:sp>
      </p:grpSp>
      <p:sp>
        <p:nvSpPr>
          <p:cNvPr id="25" name="Flowchart: Connector 24"/>
          <p:cNvSpPr/>
          <p:nvPr/>
        </p:nvSpPr>
        <p:spPr>
          <a:xfrm>
            <a:off x="8983049" y="2308860"/>
            <a:ext cx="266671" cy="260350"/>
          </a:xfrm>
          <a:prstGeom prst="flowChartConnector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8355240" y="2616682"/>
            <a:ext cx="1594435" cy="667753"/>
            <a:chOff x="2666246" y="2765347"/>
            <a:chExt cx="1594435" cy="667750"/>
          </a:xfrm>
        </p:grpSpPr>
        <p:sp>
          <p:nvSpPr>
            <p:cNvPr id="46" name="TextBox 45"/>
            <p:cNvSpPr txBox="1"/>
            <p:nvPr/>
          </p:nvSpPr>
          <p:spPr>
            <a:xfrm>
              <a:off x="2940762" y="2765347"/>
              <a:ext cx="1037400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Light house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666246" y="3016959"/>
              <a:ext cx="1594435" cy="4161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  <a:buClr>
                  <a:schemeClr val="accent5"/>
                </a:buClr>
                <a:buSzPct val="90000"/>
              </a:pPr>
              <a:r>
                <a:rPr lang="en-US" sz="1052" dirty="0"/>
                <a:t>People </a:t>
              </a:r>
              <a:r>
                <a:rPr lang="en-US" sz="1052" b="1" dirty="0"/>
                <a:t>BUILT</a:t>
              </a:r>
              <a:r>
                <a:rPr lang="en-US" sz="1052" dirty="0"/>
                <a:t>  Lighthouses to assist us</a:t>
              </a:r>
            </a:p>
          </p:txBody>
        </p:sp>
      </p:grpSp>
      <p:sp>
        <p:nvSpPr>
          <p:cNvPr id="3" name="Isosceles Triangle 2"/>
          <p:cNvSpPr/>
          <p:nvPr/>
        </p:nvSpPr>
        <p:spPr>
          <a:xfrm rot="5400000">
            <a:off x="1169984" y="2336178"/>
            <a:ext cx="225919" cy="19475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cxnSp>
        <p:nvCxnSpPr>
          <p:cNvPr id="70" name="Straight Connector 69"/>
          <p:cNvCxnSpPr>
            <a:endCxn id="36" idx="2"/>
          </p:cNvCxnSpPr>
          <p:nvPr/>
        </p:nvCxnSpPr>
        <p:spPr>
          <a:xfrm>
            <a:off x="1380318" y="2433561"/>
            <a:ext cx="2192093" cy="5477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36" idx="6"/>
            <a:endCxn id="21" idx="2"/>
          </p:cNvCxnSpPr>
          <p:nvPr/>
        </p:nvCxnSpPr>
        <p:spPr>
          <a:xfrm flipV="1">
            <a:off x="3839088" y="2439039"/>
            <a:ext cx="2345589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21" idx="6"/>
            <a:endCxn id="25" idx="2"/>
          </p:cNvCxnSpPr>
          <p:nvPr/>
        </p:nvCxnSpPr>
        <p:spPr>
          <a:xfrm>
            <a:off x="6451345" y="2439039"/>
            <a:ext cx="2531703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25" idx="6"/>
            <a:endCxn id="11" idx="0"/>
          </p:cNvCxnSpPr>
          <p:nvPr/>
        </p:nvCxnSpPr>
        <p:spPr>
          <a:xfrm flipV="1">
            <a:off x="9249717" y="2433561"/>
            <a:ext cx="353862" cy="5477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34" idx="6"/>
            <a:endCxn id="33" idx="2"/>
          </p:cNvCxnSpPr>
          <p:nvPr/>
        </p:nvCxnSpPr>
        <p:spPr>
          <a:xfrm>
            <a:off x="6959956" y="4199224"/>
            <a:ext cx="1722694" cy="4057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39" idx="6"/>
            <a:endCxn id="34" idx="2"/>
          </p:cNvCxnSpPr>
          <p:nvPr/>
        </p:nvCxnSpPr>
        <p:spPr>
          <a:xfrm>
            <a:off x="4965482" y="4195171"/>
            <a:ext cx="1727803" cy="4056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endCxn id="39" idx="2"/>
          </p:cNvCxnSpPr>
          <p:nvPr/>
        </p:nvCxnSpPr>
        <p:spPr>
          <a:xfrm flipV="1">
            <a:off x="3611336" y="4195169"/>
            <a:ext cx="1087472" cy="246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40" idx="6"/>
          </p:cNvCxnSpPr>
          <p:nvPr/>
        </p:nvCxnSpPr>
        <p:spPr>
          <a:xfrm>
            <a:off x="4354774" y="5958092"/>
            <a:ext cx="1658864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lowchart: Connector 59"/>
          <p:cNvSpPr/>
          <p:nvPr/>
        </p:nvSpPr>
        <p:spPr>
          <a:xfrm>
            <a:off x="5838857" y="5566464"/>
            <a:ext cx="739745" cy="722206"/>
          </a:xfrm>
          <a:prstGeom prst="flowChartConnecto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9" name="Freeform 56"/>
          <p:cNvSpPr>
            <a:spLocks noEditPoints="1"/>
          </p:cNvSpPr>
          <p:nvPr/>
        </p:nvSpPr>
        <p:spPr bwMode="auto">
          <a:xfrm>
            <a:off x="6001789" y="5731154"/>
            <a:ext cx="413883" cy="392826"/>
          </a:xfrm>
          <a:custGeom>
            <a:avLst/>
            <a:gdLst>
              <a:gd name="T0" fmla="*/ 323 w 333"/>
              <a:gd name="T1" fmla="*/ 20 h 316"/>
              <a:gd name="T2" fmla="*/ 277 w 333"/>
              <a:gd name="T3" fmla="*/ 10 h 316"/>
              <a:gd name="T4" fmla="*/ 66 w 333"/>
              <a:gd name="T5" fmla="*/ 0 h 316"/>
              <a:gd name="T6" fmla="*/ 56 w 333"/>
              <a:gd name="T7" fmla="*/ 20 h 316"/>
              <a:gd name="T8" fmla="*/ 2 w 333"/>
              <a:gd name="T9" fmla="*/ 23 h 316"/>
              <a:gd name="T10" fmla="*/ 50 w 333"/>
              <a:gd name="T11" fmla="*/ 142 h 316"/>
              <a:gd name="T12" fmla="*/ 91 w 333"/>
              <a:gd name="T13" fmla="*/ 145 h 316"/>
              <a:gd name="T14" fmla="*/ 118 w 333"/>
              <a:gd name="T15" fmla="*/ 206 h 316"/>
              <a:gd name="T16" fmla="*/ 108 w 333"/>
              <a:gd name="T17" fmla="*/ 232 h 316"/>
              <a:gd name="T18" fmla="*/ 108 w 333"/>
              <a:gd name="T19" fmla="*/ 258 h 316"/>
              <a:gd name="T20" fmla="*/ 85 w 333"/>
              <a:gd name="T21" fmla="*/ 313 h 316"/>
              <a:gd name="T22" fmla="*/ 240 w 333"/>
              <a:gd name="T23" fmla="*/ 316 h 316"/>
              <a:gd name="T24" fmla="*/ 250 w 333"/>
              <a:gd name="T25" fmla="*/ 306 h 316"/>
              <a:gd name="T26" fmla="*/ 218 w 333"/>
              <a:gd name="T27" fmla="*/ 254 h 316"/>
              <a:gd name="T28" fmla="*/ 225 w 333"/>
              <a:gd name="T29" fmla="*/ 231 h 316"/>
              <a:gd name="T30" fmla="*/ 223 w 333"/>
              <a:gd name="T31" fmla="*/ 166 h 316"/>
              <a:gd name="T32" fmla="*/ 275 w 333"/>
              <a:gd name="T33" fmla="*/ 145 h 316"/>
              <a:gd name="T34" fmla="*/ 333 w 333"/>
              <a:gd name="T35" fmla="*/ 31 h 316"/>
              <a:gd name="T36" fmla="*/ 127 w 333"/>
              <a:gd name="T37" fmla="*/ 231 h 316"/>
              <a:gd name="T38" fmla="*/ 191 w 333"/>
              <a:gd name="T39" fmla="*/ 216 h 316"/>
              <a:gd name="T40" fmla="*/ 205 w 333"/>
              <a:gd name="T41" fmla="*/ 232 h 316"/>
              <a:gd name="T42" fmla="*/ 142 w 333"/>
              <a:gd name="T43" fmla="*/ 247 h 316"/>
              <a:gd name="T44" fmla="*/ 127 w 333"/>
              <a:gd name="T45" fmla="*/ 231 h 316"/>
              <a:gd name="T46" fmla="*/ 204 w 333"/>
              <a:gd name="T47" fmla="*/ 159 h 316"/>
              <a:gd name="T48" fmla="*/ 136 w 333"/>
              <a:gd name="T49" fmla="*/ 196 h 316"/>
              <a:gd name="T50" fmla="*/ 125 w 333"/>
              <a:gd name="T51" fmla="*/ 153 h 316"/>
              <a:gd name="T52" fmla="*/ 257 w 333"/>
              <a:gd name="T53" fmla="*/ 20 h 316"/>
              <a:gd name="T54" fmla="*/ 62 w 333"/>
              <a:gd name="T55" fmla="*/ 125 h 316"/>
              <a:gd name="T56" fmla="*/ 57 w 333"/>
              <a:gd name="T57" fmla="*/ 40 h 316"/>
              <a:gd name="T58" fmla="*/ 62 w 333"/>
              <a:gd name="T59" fmla="*/ 125 h 316"/>
              <a:gd name="T60" fmla="*/ 104 w 333"/>
              <a:gd name="T61" fmla="*/ 296 h 316"/>
              <a:gd name="T62" fmla="*/ 198 w 333"/>
              <a:gd name="T63" fmla="*/ 267 h 316"/>
              <a:gd name="T64" fmla="*/ 271 w 333"/>
              <a:gd name="T65" fmla="*/ 125 h 316"/>
              <a:gd name="T66" fmla="*/ 275 w 333"/>
              <a:gd name="T67" fmla="*/ 40 h 316"/>
              <a:gd name="T68" fmla="*/ 271 w 333"/>
              <a:gd name="T69" fmla="*/ 125 h 316"/>
              <a:gd name="T70" fmla="*/ 271 w 333"/>
              <a:gd name="T71" fmla="*/ 125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33" h="316">
                <a:moveTo>
                  <a:pt x="331" y="23"/>
                </a:moveTo>
                <a:cubicBezTo>
                  <a:pt x="329" y="21"/>
                  <a:pt x="326" y="20"/>
                  <a:pt x="323" y="20"/>
                </a:cubicBezTo>
                <a:cubicBezTo>
                  <a:pt x="277" y="20"/>
                  <a:pt x="277" y="20"/>
                  <a:pt x="277" y="20"/>
                </a:cubicBezTo>
                <a:cubicBezTo>
                  <a:pt x="277" y="14"/>
                  <a:pt x="277" y="11"/>
                  <a:pt x="277" y="10"/>
                </a:cubicBezTo>
                <a:cubicBezTo>
                  <a:pt x="277" y="5"/>
                  <a:pt x="273" y="0"/>
                  <a:pt x="267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0" y="0"/>
                  <a:pt x="56" y="5"/>
                  <a:pt x="56" y="10"/>
                </a:cubicBezTo>
                <a:cubicBezTo>
                  <a:pt x="56" y="11"/>
                  <a:pt x="56" y="14"/>
                  <a:pt x="56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7" y="20"/>
                  <a:pt x="4" y="21"/>
                  <a:pt x="2" y="23"/>
                </a:cubicBezTo>
                <a:cubicBezTo>
                  <a:pt x="0" y="25"/>
                  <a:pt x="0" y="28"/>
                  <a:pt x="0" y="31"/>
                </a:cubicBezTo>
                <a:cubicBezTo>
                  <a:pt x="0" y="34"/>
                  <a:pt x="9" y="100"/>
                  <a:pt x="50" y="142"/>
                </a:cubicBezTo>
                <a:cubicBezTo>
                  <a:pt x="52" y="144"/>
                  <a:pt x="55" y="145"/>
                  <a:pt x="57" y="145"/>
                </a:cubicBezTo>
                <a:cubicBezTo>
                  <a:pt x="91" y="145"/>
                  <a:pt x="91" y="145"/>
                  <a:pt x="91" y="145"/>
                </a:cubicBezTo>
                <a:cubicBezTo>
                  <a:pt x="97" y="153"/>
                  <a:pt x="103" y="160"/>
                  <a:pt x="110" y="166"/>
                </a:cubicBezTo>
                <a:cubicBezTo>
                  <a:pt x="118" y="206"/>
                  <a:pt x="118" y="206"/>
                  <a:pt x="118" y="206"/>
                </a:cubicBezTo>
                <a:cubicBezTo>
                  <a:pt x="112" y="212"/>
                  <a:pt x="108" y="221"/>
                  <a:pt x="108" y="231"/>
                </a:cubicBezTo>
                <a:cubicBezTo>
                  <a:pt x="108" y="232"/>
                  <a:pt x="108" y="232"/>
                  <a:pt x="108" y="232"/>
                </a:cubicBezTo>
                <a:cubicBezTo>
                  <a:pt x="108" y="240"/>
                  <a:pt x="110" y="248"/>
                  <a:pt x="115" y="254"/>
                </a:cubicBezTo>
                <a:cubicBezTo>
                  <a:pt x="113" y="255"/>
                  <a:pt x="111" y="256"/>
                  <a:pt x="108" y="258"/>
                </a:cubicBezTo>
                <a:cubicBezTo>
                  <a:pt x="97" y="266"/>
                  <a:pt x="84" y="281"/>
                  <a:pt x="83" y="306"/>
                </a:cubicBezTo>
                <a:cubicBezTo>
                  <a:pt x="83" y="308"/>
                  <a:pt x="84" y="311"/>
                  <a:pt x="85" y="313"/>
                </a:cubicBezTo>
                <a:cubicBezTo>
                  <a:pt x="87" y="315"/>
                  <a:pt x="90" y="316"/>
                  <a:pt x="93" y="316"/>
                </a:cubicBezTo>
                <a:cubicBezTo>
                  <a:pt x="240" y="316"/>
                  <a:pt x="240" y="316"/>
                  <a:pt x="240" y="316"/>
                </a:cubicBezTo>
                <a:cubicBezTo>
                  <a:pt x="243" y="316"/>
                  <a:pt x="246" y="315"/>
                  <a:pt x="247" y="313"/>
                </a:cubicBezTo>
                <a:cubicBezTo>
                  <a:pt x="249" y="311"/>
                  <a:pt x="250" y="308"/>
                  <a:pt x="250" y="306"/>
                </a:cubicBezTo>
                <a:cubicBezTo>
                  <a:pt x="249" y="281"/>
                  <a:pt x="235" y="266"/>
                  <a:pt x="224" y="258"/>
                </a:cubicBezTo>
                <a:cubicBezTo>
                  <a:pt x="222" y="256"/>
                  <a:pt x="220" y="255"/>
                  <a:pt x="218" y="254"/>
                </a:cubicBezTo>
                <a:cubicBezTo>
                  <a:pt x="222" y="248"/>
                  <a:pt x="225" y="240"/>
                  <a:pt x="225" y="232"/>
                </a:cubicBezTo>
                <a:cubicBezTo>
                  <a:pt x="225" y="231"/>
                  <a:pt x="225" y="231"/>
                  <a:pt x="225" y="231"/>
                </a:cubicBezTo>
                <a:cubicBezTo>
                  <a:pt x="225" y="221"/>
                  <a:pt x="221" y="212"/>
                  <a:pt x="215" y="206"/>
                </a:cubicBezTo>
                <a:cubicBezTo>
                  <a:pt x="223" y="166"/>
                  <a:pt x="223" y="166"/>
                  <a:pt x="223" y="166"/>
                </a:cubicBezTo>
                <a:cubicBezTo>
                  <a:pt x="230" y="160"/>
                  <a:pt x="236" y="153"/>
                  <a:pt x="241" y="145"/>
                </a:cubicBezTo>
                <a:cubicBezTo>
                  <a:pt x="275" y="145"/>
                  <a:pt x="275" y="145"/>
                  <a:pt x="275" y="145"/>
                </a:cubicBezTo>
                <a:cubicBezTo>
                  <a:pt x="278" y="145"/>
                  <a:pt x="281" y="144"/>
                  <a:pt x="282" y="142"/>
                </a:cubicBezTo>
                <a:cubicBezTo>
                  <a:pt x="324" y="100"/>
                  <a:pt x="333" y="34"/>
                  <a:pt x="333" y="31"/>
                </a:cubicBezTo>
                <a:cubicBezTo>
                  <a:pt x="333" y="28"/>
                  <a:pt x="332" y="25"/>
                  <a:pt x="331" y="23"/>
                </a:cubicBezTo>
                <a:close/>
                <a:moveTo>
                  <a:pt x="127" y="231"/>
                </a:moveTo>
                <a:cubicBezTo>
                  <a:pt x="127" y="223"/>
                  <a:pt x="134" y="216"/>
                  <a:pt x="142" y="216"/>
                </a:cubicBezTo>
                <a:cubicBezTo>
                  <a:pt x="191" y="216"/>
                  <a:pt x="191" y="216"/>
                  <a:pt x="191" y="216"/>
                </a:cubicBezTo>
                <a:cubicBezTo>
                  <a:pt x="199" y="216"/>
                  <a:pt x="205" y="223"/>
                  <a:pt x="205" y="231"/>
                </a:cubicBezTo>
                <a:cubicBezTo>
                  <a:pt x="205" y="232"/>
                  <a:pt x="205" y="232"/>
                  <a:pt x="205" y="232"/>
                </a:cubicBezTo>
                <a:cubicBezTo>
                  <a:pt x="205" y="240"/>
                  <a:pt x="199" y="247"/>
                  <a:pt x="191" y="247"/>
                </a:cubicBezTo>
                <a:cubicBezTo>
                  <a:pt x="142" y="247"/>
                  <a:pt x="142" y="247"/>
                  <a:pt x="142" y="247"/>
                </a:cubicBezTo>
                <a:cubicBezTo>
                  <a:pt x="134" y="247"/>
                  <a:pt x="127" y="240"/>
                  <a:pt x="127" y="232"/>
                </a:cubicBezTo>
                <a:lnTo>
                  <a:pt x="127" y="231"/>
                </a:lnTo>
                <a:close/>
                <a:moveTo>
                  <a:pt x="207" y="153"/>
                </a:moveTo>
                <a:cubicBezTo>
                  <a:pt x="206" y="155"/>
                  <a:pt x="205" y="157"/>
                  <a:pt x="204" y="159"/>
                </a:cubicBezTo>
                <a:cubicBezTo>
                  <a:pt x="197" y="196"/>
                  <a:pt x="197" y="196"/>
                  <a:pt x="197" y="196"/>
                </a:cubicBezTo>
                <a:cubicBezTo>
                  <a:pt x="136" y="196"/>
                  <a:pt x="136" y="196"/>
                  <a:pt x="136" y="196"/>
                </a:cubicBezTo>
                <a:cubicBezTo>
                  <a:pt x="129" y="159"/>
                  <a:pt x="129" y="159"/>
                  <a:pt x="129" y="159"/>
                </a:cubicBezTo>
                <a:cubicBezTo>
                  <a:pt x="128" y="157"/>
                  <a:pt x="127" y="155"/>
                  <a:pt x="125" y="153"/>
                </a:cubicBezTo>
                <a:cubicBezTo>
                  <a:pt x="84" y="119"/>
                  <a:pt x="77" y="47"/>
                  <a:pt x="76" y="20"/>
                </a:cubicBezTo>
                <a:cubicBezTo>
                  <a:pt x="257" y="20"/>
                  <a:pt x="257" y="20"/>
                  <a:pt x="257" y="20"/>
                </a:cubicBezTo>
                <a:cubicBezTo>
                  <a:pt x="256" y="47"/>
                  <a:pt x="249" y="119"/>
                  <a:pt x="207" y="153"/>
                </a:cubicBezTo>
                <a:close/>
                <a:moveTo>
                  <a:pt x="62" y="125"/>
                </a:moveTo>
                <a:cubicBezTo>
                  <a:pt x="37" y="97"/>
                  <a:pt x="26" y="59"/>
                  <a:pt x="22" y="40"/>
                </a:cubicBezTo>
                <a:cubicBezTo>
                  <a:pt x="57" y="40"/>
                  <a:pt x="57" y="40"/>
                  <a:pt x="57" y="40"/>
                </a:cubicBezTo>
                <a:cubicBezTo>
                  <a:pt x="60" y="63"/>
                  <a:pt x="66" y="96"/>
                  <a:pt x="80" y="125"/>
                </a:cubicBezTo>
                <a:lnTo>
                  <a:pt x="62" y="125"/>
                </a:lnTo>
                <a:close/>
                <a:moveTo>
                  <a:pt x="229" y="296"/>
                </a:moveTo>
                <a:cubicBezTo>
                  <a:pt x="104" y="296"/>
                  <a:pt x="104" y="296"/>
                  <a:pt x="104" y="296"/>
                </a:cubicBezTo>
                <a:cubicBezTo>
                  <a:pt x="111" y="275"/>
                  <a:pt x="131" y="268"/>
                  <a:pt x="135" y="267"/>
                </a:cubicBezTo>
                <a:cubicBezTo>
                  <a:pt x="198" y="267"/>
                  <a:pt x="198" y="267"/>
                  <a:pt x="198" y="267"/>
                </a:cubicBezTo>
                <a:cubicBezTo>
                  <a:pt x="202" y="268"/>
                  <a:pt x="222" y="275"/>
                  <a:pt x="229" y="296"/>
                </a:cubicBezTo>
                <a:close/>
                <a:moveTo>
                  <a:pt x="271" y="125"/>
                </a:moveTo>
                <a:cubicBezTo>
                  <a:pt x="253" y="125"/>
                  <a:pt x="253" y="125"/>
                  <a:pt x="253" y="125"/>
                </a:cubicBezTo>
                <a:cubicBezTo>
                  <a:pt x="267" y="96"/>
                  <a:pt x="273" y="63"/>
                  <a:pt x="275" y="40"/>
                </a:cubicBezTo>
                <a:cubicBezTo>
                  <a:pt x="311" y="40"/>
                  <a:pt x="311" y="40"/>
                  <a:pt x="311" y="40"/>
                </a:cubicBezTo>
                <a:cubicBezTo>
                  <a:pt x="307" y="59"/>
                  <a:pt x="296" y="97"/>
                  <a:pt x="271" y="125"/>
                </a:cubicBezTo>
                <a:close/>
                <a:moveTo>
                  <a:pt x="271" y="125"/>
                </a:moveTo>
                <a:cubicBezTo>
                  <a:pt x="271" y="125"/>
                  <a:pt x="271" y="125"/>
                  <a:pt x="271" y="125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F8B76A-F270-4026-4C9F-4C2306E28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74" y="1450879"/>
            <a:ext cx="1057575" cy="846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511B03-46CE-B5EA-8B82-4D3CB126C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7132" y="1472582"/>
            <a:ext cx="721755" cy="7121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72EF7C-0718-F20A-0CB2-6953C1083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241" y="3310547"/>
            <a:ext cx="562335" cy="5951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C52137-37A7-AFB9-A64E-809C332A3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76" y="1525001"/>
            <a:ext cx="811771" cy="8117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458AC19-7D39-1973-5DE6-936422A5E3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366" y="3322304"/>
            <a:ext cx="548510" cy="54851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F6ADF3A0-55DD-54DF-A4DE-A5DF55990333}"/>
              </a:ext>
            </a:extLst>
          </p:cNvPr>
          <p:cNvGrpSpPr/>
          <p:nvPr/>
        </p:nvGrpSpPr>
        <p:grpSpPr>
          <a:xfrm>
            <a:off x="4476480" y="3224490"/>
            <a:ext cx="676993" cy="699765"/>
            <a:chOff x="583116" y="3969833"/>
            <a:chExt cx="900985" cy="1024253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A7B2BA4-BA15-74A6-00EA-B6DDC0D5D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116" y="4007731"/>
              <a:ext cx="362458" cy="31289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5A4F9071-8C7C-9040-2311-28D5601A8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27" y="4422724"/>
              <a:ext cx="571362" cy="571362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D269906A-4B48-745E-71AF-17514C481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67632">
              <a:off x="1146424" y="3994613"/>
              <a:ext cx="362458" cy="312897"/>
            </a:xfrm>
            <a:prstGeom prst="rect">
              <a:avLst/>
            </a:prstGeom>
          </p:spPr>
        </p:pic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BA5A66E3-FDE7-88CB-CD88-BAEC4A0339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69" y="5268163"/>
            <a:ext cx="605662" cy="442359"/>
          </a:xfrm>
          <a:prstGeom prst="rect">
            <a:avLst/>
          </a:prstGeom>
        </p:spPr>
      </p:pic>
      <p:sp>
        <p:nvSpPr>
          <p:cNvPr id="99" name="Title 2">
            <a:extLst>
              <a:ext uri="{FF2B5EF4-FFF2-40B4-BE49-F238E27FC236}">
                <a16:creationId xmlns:a16="http://schemas.microsoft.com/office/drawing/2014/main" id="{214A6DCB-08BB-EB0C-5B07-37770E4BF5D2}"/>
              </a:ext>
            </a:extLst>
          </p:cNvPr>
          <p:cNvSpPr txBox="1">
            <a:spLocks/>
          </p:cNvSpPr>
          <p:nvPr/>
        </p:nvSpPr>
        <p:spPr>
          <a:xfrm>
            <a:off x="838200" y="272367"/>
            <a:ext cx="10515600" cy="891416"/>
          </a:xfr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Why transport is so important?</a:t>
            </a:r>
            <a:endParaRPr lang="en-IL" dirty="0">
              <a:solidFill>
                <a:schemeClr val="bg1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A71E51C-2216-4F73-20FE-3A21FDCC637F}"/>
              </a:ext>
            </a:extLst>
          </p:cNvPr>
          <p:cNvSpPr txBox="1"/>
          <p:nvPr/>
        </p:nvSpPr>
        <p:spPr>
          <a:xfrm>
            <a:off x="189758" y="2823657"/>
            <a:ext cx="24643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 the past we needed to invent guidance tools to reach our destination</a:t>
            </a:r>
            <a:endParaRPr lang="en-IL" b="1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7CEB48E-5AAD-9155-89A7-378AE8ABB644}"/>
              </a:ext>
            </a:extLst>
          </p:cNvPr>
          <p:cNvSpPr txBox="1"/>
          <p:nvPr/>
        </p:nvSpPr>
        <p:spPr>
          <a:xfrm>
            <a:off x="9763361" y="4583414"/>
            <a:ext cx="24643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How do we do the same in the cloud Era?</a:t>
            </a:r>
            <a:endParaRPr lang="en-I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54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000"/>
    </mc:Choice>
    <mc:Fallback xmlns="">
      <p:transition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 animBg="1"/>
      <p:bldP spid="26" grpId="0"/>
      <p:bldP spid="35" grpId="0" animBg="1"/>
      <p:bldP spid="33" grpId="0" animBg="1"/>
      <p:bldP spid="34" grpId="0" animBg="1"/>
      <p:bldP spid="39" grpId="0" animBg="1"/>
      <p:bldP spid="40" grpId="0" animBg="1"/>
      <p:bldP spid="61" grpId="0"/>
      <p:bldP spid="36" grpId="0" animBg="1"/>
      <p:bldP spid="21" grpId="0" animBg="1"/>
      <p:bldP spid="25" grpId="0" animBg="1"/>
      <p:bldP spid="3" grpId="0" animBg="1"/>
      <p:bldP spid="60" grpId="0" animBg="1"/>
      <p:bldP spid="69" grpId="0" animBg="1"/>
      <p:bldP spid="1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A8BC6-FEB4-AF16-B00B-1FC8F7E0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Internet vs Fiber </a:t>
            </a:r>
            <a:endParaRPr lang="en-IL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AA05D3-F6F9-91A0-9D58-A6651DC14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018" y="2630300"/>
            <a:ext cx="3653530" cy="25999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54D847-03C2-4424-30AE-80197EE7B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47" y="2630299"/>
            <a:ext cx="3489127" cy="25999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357BF0-F292-F8E1-AE6E-9E9B748E4ED8}"/>
              </a:ext>
            </a:extLst>
          </p:cNvPr>
          <p:cNvSpPr txBox="1"/>
          <p:nvPr/>
        </p:nvSpPr>
        <p:spPr>
          <a:xfrm>
            <a:off x="821861" y="2114153"/>
            <a:ext cx="2487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Fiber is similar to </a:t>
            </a:r>
            <a:r>
              <a:rPr lang="en-US" b="1"/>
              <a:t>a train</a:t>
            </a:r>
            <a:endParaRPr lang="en-IL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1AD07A-D6A6-8E03-9734-E2639C9B711F}"/>
              </a:ext>
            </a:extLst>
          </p:cNvPr>
          <p:cNvSpPr txBox="1"/>
          <p:nvPr/>
        </p:nvSpPr>
        <p:spPr>
          <a:xfrm>
            <a:off x="1067169" y="5373661"/>
            <a:ext cx="2141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Reliable, single track</a:t>
            </a:r>
          </a:p>
          <a:p>
            <a:r>
              <a:rPr lang="en-US" b="1" dirty="0"/>
              <a:t>Piece of mind</a:t>
            </a:r>
            <a:endParaRPr lang="en-IL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AEB228-A8C5-F0C9-0DEB-76D6E67C4174}"/>
              </a:ext>
            </a:extLst>
          </p:cNvPr>
          <p:cNvSpPr txBox="1"/>
          <p:nvPr/>
        </p:nvSpPr>
        <p:spPr>
          <a:xfrm>
            <a:off x="4489001" y="2114153"/>
            <a:ext cx="307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Internet is similar to car traffic</a:t>
            </a:r>
            <a:endParaRPr lang="en-IL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83381-F91B-07CE-ACE3-3A1EAD5184C8}"/>
              </a:ext>
            </a:extLst>
          </p:cNvPr>
          <p:cNvSpPr txBox="1"/>
          <p:nvPr/>
        </p:nvSpPr>
        <p:spPr>
          <a:xfrm>
            <a:off x="4350727" y="5377092"/>
            <a:ext cx="3447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You have choices and options</a:t>
            </a:r>
          </a:p>
          <a:p>
            <a:r>
              <a:rPr lang="en-US" b="1" dirty="0"/>
              <a:t>But you also have other users and traffic to consider</a:t>
            </a:r>
            <a:endParaRPr lang="en-IL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7E3C69-F190-CF30-12F8-34305EBAE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77" y="1640398"/>
            <a:ext cx="3644966" cy="2429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67EC1E-A018-E809-E542-EB8A210565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77" y="4142242"/>
            <a:ext cx="3644966" cy="2429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11A518-E9F6-63F1-BB68-EAA47A1073D3}"/>
              </a:ext>
            </a:extLst>
          </p:cNvPr>
          <p:cNvSpPr txBox="1"/>
          <p:nvPr/>
        </p:nvSpPr>
        <p:spPr>
          <a:xfrm>
            <a:off x="8328155" y="3153247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HOPE</a:t>
            </a:r>
            <a:endParaRPr lang="en-IL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F8D2A-4935-C345-424E-723591410660}"/>
              </a:ext>
            </a:extLst>
          </p:cNvPr>
          <p:cNvSpPr txBox="1"/>
          <p:nvPr/>
        </p:nvSpPr>
        <p:spPr>
          <a:xfrm>
            <a:off x="8251177" y="5838757"/>
            <a:ext cx="956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REALITY</a:t>
            </a:r>
            <a:endParaRPr lang="en-I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7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6B36A4A-E898-B87E-3428-6F6B1BD15399}"/>
              </a:ext>
            </a:extLst>
          </p:cNvPr>
          <p:cNvSpPr txBox="1">
            <a:spLocks/>
          </p:cNvSpPr>
          <p:nvPr/>
        </p:nvSpPr>
        <p:spPr>
          <a:xfrm>
            <a:off x="838200" y="50147"/>
            <a:ext cx="10515600" cy="132556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Why should I care</a:t>
            </a:r>
            <a:endParaRPr lang="en-I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CBDC1F-B676-EA91-8FC7-B40FC98A6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1746" y="1477992"/>
            <a:ext cx="2550254" cy="37781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CFBFC-5B69-D12C-627C-FE7F9CB9B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106" y="1825625"/>
            <a:ext cx="9396368" cy="4351338"/>
          </a:xfrm>
        </p:spPr>
        <p:txBody>
          <a:bodyPr>
            <a:normAutofit fontScale="92500"/>
          </a:bodyPr>
          <a:lstStyle/>
          <a:p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IP based transport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 becoming the new backbone of our industry with RIST, SRT, NDI, JPEG XS and ST2110 protocols fueling new applications, cloud workflows and a true enablers of the next technology leap to the cloud. </a:t>
            </a:r>
            <a:endParaRPr lang="en-IL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Networks are complex 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"living organisms"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 are dynamic and have unpredictable behavior and performance. </a:t>
            </a:r>
            <a:endParaRPr lang="en-IL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39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Control or visibility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cloud is yet another challenge that we need to overcome; it is increasing dramatically with scale, sites,  interconnection between networks, and the integration of cloud operations – those are not under our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control or visibility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IL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I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DF1F2F-5ABF-CE2E-6F47-0EEAA7CF3ADE}"/>
              </a:ext>
            </a:extLst>
          </p:cNvPr>
          <p:cNvCxnSpPr>
            <a:cxnSpLocks/>
          </p:cNvCxnSpPr>
          <p:nvPr/>
        </p:nvCxnSpPr>
        <p:spPr>
          <a:xfrm>
            <a:off x="119053" y="6523376"/>
            <a:ext cx="11792962" cy="0"/>
          </a:xfrm>
          <a:prstGeom prst="line">
            <a:avLst/>
          </a:prstGeom>
          <a:ln w="28575">
            <a:solidFill>
              <a:srgbClr val="FF9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143;p14">
            <a:extLst>
              <a:ext uri="{FF2B5EF4-FFF2-40B4-BE49-F238E27FC236}">
                <a16:creationId xmlns:a16="http://schemas.microsoft.com/office/drawing/2014/main" id="{88A0D050-397A-DB3A-AD81-7DC1D1C943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011" t="18653" r="20906" b="29276"/>
          <a:stretch/>
        </p:blipFill>
        <p:spPr>
          <a:xfrm>
            <a:off x="10838577" y="6150373"/>
            <a:ext cx="759535" cy="63953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29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6B36A4A-E898-B87E-3428-6F6B1BD15399}"/>
              </a:ext>
            </a:extLst>
          </p:cNvPr>
          <p:cNvSpPr txBox="1">
            <a:spLocks/>
          </p:cNvSpPr>
          <p:nvPr/>
        </p:nvSpPr>
        <p:spPr>
          <a:xfrm>
            <a:off x="838200" y="50147"/>
            <a:ext cx="10515600" cy="132556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is so different this days?</a:t>
            </a:r>
            <a:endParaRPr lang="en-IL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CE82ECD-3D5C-9845-37E4-D62ADE7D6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Remember the good old days?</a:t>
            </a:r>
          </a:p>
          <a:p>
            <a:pPr marL="457200" lvl="1" indent="0">
              <a:buNone/>
            </a:pPr>
            <a:r>
              <a:rPr lang="en-US" dirty="0"/>
              <a:t>ASI was a </a:t>
            </a:r>
            <a:r>
              <a:rPr lang="en-US" b="1" dirty="0"/>
              <a:t>SIMPLE</a:t>
            </a:r>
            <a:r>
              <a:rPr lang="en-US" dirty="0"/>
              <a:t> point to point</a:t>
            </a:r>
          </a:p>
          <a:p>
            <a:pPr marL="457200" lvl="1" indent="0">
              <a:buNone/>
            </a:pPr>
            <a:r>
              <a:rPr lang="en-US" dirty="0"/>
              <a:t>Satellite gave you </a:t>
            </a:r>
            <a:r>
              <a:rPr lang="en-US" b="1" dirty="0"/>
              <a:t>ASSURED</a:t>
            </a:r>
            <a:r>
              <a:rPr lang="en-US" dirty="0"/>
              <a:t> delivery and distribution </a:t>
            </a:r>
          </a:p>
          <a:p>
            <a:pPr marL="457200" lvl="1" indent="0">
              <a:buNone/>
            </a:pPr>
            <a:r>
              <a:rPr lang="en-US" dirty="0"/>
              <a:t>Fiber was </a:t>
            </a:r>
            <a:r>
              <a:rPr lang="en-US" b="1" dirty="0"/>
              <a:t>PRIVATE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NOW</a:t>
            </a:r>
            <a:r>
              <a:rPr lang="en-US" dirty="0"/>
              <a:t>, You are a part of a growing community of users</a:t>
            </a:r>
          </a:p>
          <a:p>
            <a:pPr lvl="1"/>
            <a:r>
              <a:rPr lang="en-US" dirty="0"/>
              <a:t>Other departments in your organization have some business in the cloud ( production, storage, SaaS </a:t>
            </a:r>
            <a:r>
              <a:rPr lang="en-US" dirty="0" err="1"/>
              <a:t>etc</a:t>
            </a:r>
            <a:r>
              <a:rPr lang="en-US" dirty="0"/>
              <a:t> ) </a:t>
            </a:r>
          </a:p>
          <a:p>
            <a:pPr lvl="1"/>
            <a:r>
              <a:rPr lang="en-US" dirty="0"/>
              <a:t>Network may be shared by other organizations and streams</a:t>
            </a:r>
          </a:p>
          <a:p>
            <a:pPr lvl="1"/>
            <a:r>
              <a:rPr lang="en-US" dirty="0"/>
              <a:t>Over time the network will be come crowded 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I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5332D9-DEE7-617D-FA64-CC390CF14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70" y="797552"/>
            <a:ext cx="2363582" cy="295990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37DEE5-98E5-8F75-8421-3670D5E453FC}"/>
              </a:ext>
            </a:extLst>
          </p:cNvPr>
          <p:cNvCxnSpPr>
            <a:cxnSpLocks/>
          </p:cNvCxnSpPr>
          <p:nvPr/>
        </p:nvCxnSpPr>
        <p:spPr>
          <a:xfrm>
            <a:off x="119053" y="6523376"/>
            <a:ext cx="11792962" cy="0"/>
          </a:xfrm>
          <a:prstGeom prst="line">
            <a:avLst/>
          </a:prstGeom>
          <a:ln w="28575">
            <a:solidFill>
              <a:srgbClr val="FF9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143;p14">
            <a:extLst>
              <a:ext uri="{FF2B5EF4-FFF2-40B4-BE49-F238E27FC236}">
                <a16:creationId xmlns:a16="http://schemas.microsoft.com/office/drawing/2014/main" id="{48CD59E5-AFD2-D513-C1B4-D3613755F4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011" t="18653" r="20906" b="29276"/>
          <a:stretch/>
        </p:blipFill>
        <p:spPr>
          <a:xfrm>
            <a:off x="10838577" y="6150373"/>
            <a:ext cx="759535" cy="63953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600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9BEAE4-EB0D-BDD4-4E64-80DC8806A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Ask Yourself:</a:t>
            </a:r>
          </a:p>
          <a:p>
            <a:pPr marL="457200" lvl="1" indent="0">
              <a:buNone/>
            </a:pPr>
            <a:r>
              <a:rPr lang="en-US" dirty="0"/>
              <a:t>Did the IT get the E-mail </a:t>
            </a:r>
            <a:r>
              <a:rPr lang="en-US" b="1" dirty="0">
                <a:solidFill>
                  <a:srgbClr val="C00000"/>
                </a:solidFill>
              </a:rPr>
              <a:t>on time</a:t>
            </a:r>
            <a:r>
              <a:rPr lang="en-US" dirty="0"/>
              <a:t>? </a:t>
            </a:r>
          </a:p>
          <a:p>
            <a:pPr marL="457200" lvl="1" indent="0">
              <a:buNone/>
            </a:pPr>
            <a:r>
              <a:rPr lang="en-US" dirty="0"/>
              <a:t>Did they open the </a:t>
            </a:r>
            <a:r>
              <a:rPr lang="en-US" b="1" dirty="0">
                <a:solidFill>
                  <a:srgbClr val="C00000"/>
                </a:solidFill>
              </a:rPr>
              <a:t>ports</a:t>
            </a:r>
            <a:r>
              <a:rPr lang="en-US" dirty="0"/>
              <a:t>?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/>
              <a:t>Did they setup the </a:t>
            </a:r>
            <a:r>
              <a:rPr lang="en-US" b="1" dirty="0">
                <a:solidFill>
                  <a:srgbClr val="C00000"/>
                </a:solidFill>
              </a:rPr>
              <a:t>QOS</a:t>
            </a:r>
            <a:r>
              <a:rPr lang="en-US" dirty="0"/>
              <a:t> ? </a:t>
            </a:r>
          </a:p>
          <a:p>
            <a:pPr marL="457200" lvl="1" indent="0">
              <a:buNone/>
            </a:pPr>
            <a:r>
              <a:rPr lang="en-US" dirty="0"/>
              <a:t>Did they secure the right </a:t>
            </a:r>
            <a:r>
              <a:rPr lang="en-US" b="1" dirty="0">
                <a:solidFill>
                  <a:srgbClr val="C00000"/>
                </a:solidFill>
              </a:rPr>
              <a:t>SLA</a:t>
            </a:r>
            <a:r>
              <a:rPr lang="en-US" dirty="0"/>
              <a:t> for me?</a:t>
            </a:r>
          </a:p>
          <a:p>
            <a:pPr marL="457200" lvl="1" indent="0">
              <a:buNone/>
            </a:pPr>
            <a:r>
              <a:rPr lang="en-US" dirty="0"/>
              <a:t>Do you have the right </a:t>
            </a:r>
            <a:r>
              <a:rPr lang="en-US" b="1" dirty="0">
                <a:solidFill>
                  <a:srgbClr val="C00000"/>
                </a:solidFill>
              </a:rPr>
              <a:t>bandwidth</a:t>
            </a:r>
            <a:r>
              <a:rPr lang="en-US" dirty="0"/>
              <a:t>? </a:t>
            </a:r>
          </a:p>
          <a:p>
            <a:pPr marL="457200" lvl="1" indent="0">
              <a:buNone/>
            </a:pPr>
            <a:r>
              <a:rPr lang="en-US" dirty="0"/>
              <a:t>Did the DevOps guys </a:t>
            </a:r>
            <a:r>
              <a:rPr lang="en-US" b="1" dirty="0">
                <a:solidFill>
                  <a:srgbClr val="C00000"/>
                </a:solidFill>
              </a:rPr>
              <a:t>took care </a:t>
            </a:r>
            <a:r>
              <a:rPr lang="en-US" dirty="0"/>
              <a:t>of the cloud ingest?</a:t>
            </a:r>
          </a:p>
          <a:p>
            <a:pPr marL="457200" lvl="1" indent="0">
              <a:buNone/>
            </a:pPr>
            <a:endParaRPr lang="en-US" sz="3500" b="1" dirty="0"/>
          </a:p>
          <a:p>
            <a:pPr marL="457200" lvl="1" indent="0">
              <a:buNone/>
            </a:pPr>
            <a:endParaRPr lang="en-US" sz="3500" b="1" dirty="0"/>
          </a:p>
          <a:p>
            <a:pPr marL="457200" lvl="1" indent="0">
              <a:buNone/>
            </a:pPr>
            <a:r>
              <a:rPr lang="en-US" sz="3500" b="1" dirty="0"/>
              <a:t>If the Answer is NO – you may be in trouble</a:t>
            </a:r>
          </a:p>
          <a:p>
            <a:endParaRPr lang="en-I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6DD9D1-72B8-43C6-FEB7-B03683C0E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my IT takes care of these, </a:t>
            </a:r>
            <a:r>
              <a:rPr lang="en-US" sz="5400" dirty="0"/>
              <a:t>no</a:t>
            </a:r>
            <a:r>
              <a:rPr lang="en-US" dirty="0"/>
              <a:t>?</a:t>
            </a:r>
            <a:endParaRPr lang="en-I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B5231-83EE-095B-67EA-84ECA9267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121" y="1716755"/>
            <a:ext cx="3245479" cy="228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2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6B36A4A-E898-B87E-3428-6F6B1BD15399}"/>
              </a:ext>
            </a:extLst>
          </p:cNvPr>
          <p:cNvSpPr txBox="1">
            <a:spLocks/>
          </p:cNvSpPr>
          <p:nvPr/>
        </p:nvSpPr>
        <p:spPr>
          <a:xfrm>
            <a:off x="838200" y="50147"/>
            <a:ext cx="10515600" cy="132556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Isn’t reliable streaming enough?</a:t>
            </a:r>
            <a:endParaRPr lang="en-IL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CE82ECD-3D5C-9845-37E4-D62ADE7D6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2621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SRT, RIST, NDI and proprietary transport protocols have a share tasks:</a:t>
            </a:r>
          </a:p>
          <a:p>
            <a:pPr marL="457200" lvl="1" indent="0">
              <a:buNone/>
            </a:pPr>
            <a:r>
              <a:rPr lang="en-US" sz="3100" b="1" dirty="0"/>
              <a:t>Reliable delivery</a:t>
            </a:r>
          </a:p>
          <a:p>
            <a:pPr marL="457200" lvl="1" indent="0">
              <a:buNone/>
            </a:pPr>
            <a:r>
              <a:rPr lang="en-US" sz="3100" b="1" dirty="0"/>
              <a:t>Secure delivery</a:t>
            </a:r>
          </a:p>
          <a:p>
            <a:pPr marL="457200" lvl="1" indent="0">
              <a:buNone/>
            </a:pPr>
            <a:r>
              <a:rPr lang="en-US" sz="3100" b="1" dirty="0"/>
              <a:t>On time output</a:t>
            </a:r>
          </a:p>
          <a:p>
            <a:pPr marL="0" indent="0">
              <a:buNone/>
            </a:pPr>
            <a:endParaRPr lang="en-US" sz="3500" b="1" dirty="0"/>
          </a:p>
          <a:p>
            <a:pPr marL="0" indent="0">
              <a:buNone/>
            </a:pPr>
            <a:r>
              <a:rPr lang="en-US" sz="3500" dirty="0"/>
              <a:t>They are based on the assumption that the </a:t>
            </a:r>
            <a:r>
              <a:rPr lang="en-US" sz="3500" b="1" dirty="0"/>
              <a:t>network is there. </a:t>
            </a:r>
          </a:p>
          <a:p>
            <a:pPr marL="0" indent="0">
              <a:buNone/>
            </a:pPr>
            <a:r>
              <a:rPr lang="en-US" sz="3500" b="1" dirty="0">
                <a:solidFill>
                  <a:srgbClr val="FF0000"/>
                </a:solidFill>
              </a:rPr>
              <a:t>It is your task to guaranty this all the time</a:t>
            </a:r>
          </a:p>
          <a:p>
            <a:pPr marL="0" indent="0">
              <a:buNone/>
            </a:pPr>
            <a:endParaRPr lang="en-US" sz="3500" b="1" dirty="0"/>
          </a:p>
          <a:p>
            <a:endParaRPr lang="en-I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37DEE5-98E5-8F75-8421-3670D5E453FC}"/>
              </a:ext>
            </a:extLst>
          </p:cNvPr>
          <p:cNvCxnSpPr>
            <a:cxnSpLocks/>
          </p:cNvCxnSpPr>
          <p:nvPr/>
        </p:nvCxnSpPr>
        <p:spPr>
          <a:xfrm>
            <a:off x="119053" y="6523376"/>
            <a:ext cx="11792962" cy="0"/>
          </a:xfrm>
          <a:prstGeom prst="line">
            <a:avLst/>
          </a:prstGeom>
          <a:ln w="28575">
            <a:solidFill>
              <a:srgbClr val="FF9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143;p14">
            <a:extLst>
              <a:ext uri="{FF2B5EF4-FFF2-40B4-BE49-F238E27FC236}">
                <a16:creationId xmlns:a16="http://schemas.microsoft.com/office/drawing/2014/main" id="{48CD59E5-AFD2-D513-C1B4-D3613755F48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9011" t="18653" r="20906" b="29276"/>
          <a:stretch/>
        </p:blipFill>
        <p:spPr>
          <a:xfrm>
            <a:off x="10838577" y="6150373"/>
            <a:ext cx="759535" cy="63953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4B1F97-4F1B-ADEF-7F00-CCD547E7E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091" y="3798166"/>
            <a:ext cx="2012315" cy="245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3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978</Words>
  <Application>Microsoft Office PowerPoint</Application>
  <PresentationFormat>Widescreen</PresentationFormat>
  <Paragraphs>135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Internet vs Fiber </vt:lpstr>
      <vt:lpstr>PowerPoint Presentation</vt:lpstr>
      <vt:lpstr>PowerPoint Presentation</vt:lpstr>
      <vt:lpstr>But my IT takes care of these, no?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IBC IPshowcase</dc:title>
  <dc:creator>Adi Rozenberg</dc:creator>
  <cp:lastModifiedBy>Adi Rozenberg</cp:lastModifiedBy>
  <cp:revision>75</cp:revision>
  <dcterms:created xsi:type="dcterms:W3CDTF">2022-08-23T12:37:23Z</dcterms:created>
  <dcterms:modified xsi:type="dcterms:W3CDTF">2022-09-10T07:48:56Z</dcterms:modified>
</cp:coreProperties>
</file>