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1" r:id="rId5"/>
    <p:sldId id="270" r:id="rId6"/>
    <p:sldId id="272" r:id="rId7"/>
    <p:sldId id="274" r:id="rId8"/>
    <p:sldId id="275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8F"/>
    <a:srgbClr val="1B3975"/>
    <a:srgbClr val="00D8D1"/>
    <a:srgbClr val="0C8F89"/>
    <a:srgbClr val="2C9FA0"/>
    <a:srgbClr val="076B0B"/>
    <a:srgbClr val="0B3B09"/>
    <a:srgbClr val="000000"/>
    <a:srgbClr val="00C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77673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4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9562DEB-B81F-B32A-849A-CC7F12388C57}"/>
              </a:ext>
            </a:extLst>
          </p:cNvPr>
          <p:cNvSpPr/>
          <p:nvPr userDrawn="1"/>
        </p:nvSpPr>
        <p:spPr>
          <a:xfrm>
            <a:off x="-2" y="1"/>
            <a:ext cx="12193200" cy="611923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5F0E5-C64A-3666-C8D7-DC9415AD790D}"/>
              </a:ext>
            </a:extLst>
          </p:cNvPr>
          <p:cNvSpPr/>
          <p:nvPr userDrawn="1"/>
        </p:nvSpPr>
        <p:spPr>
          <a:xfrm>
            <a:off x="441983" y="-27432"/>
            <a:ext cx="11713464" cy="6102354"/>
          </a:xfrm>
          <a:prstGeom prst="rect">
            <a:avLst/>
          </a:prstGeom>
          <a:gradFill flip="none" rotWithShape="1">
            <a:gsLst>
              <a:gs pos="0">
                <a:srgbClr val="00C2B9">
                  <a:shade val="30000"/>
                  <a:satMod val="115000"/>
                  <a:alpha val="82672"/>
                </a:srgbClr>
              </a:gs>
              <a:gs pos="50000">
                <a:srgbClr val="00C2B9">
                  <a:shade val="67500"/>
                  <a:satMod val="115000"/>
                  <a:alpha val="30000"/>
                </a:srgbClr>
              </a:gs>
              <a:gs pos="100000">
                <a:srgbClr val="00C2B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ottom Rectangle">
            <a:extLst>
              <a:ext uri="{FF2B5EF4-FFF2-40B4-BE49-F238E27FC236}">
                <a16:creationId xmlns:a16="http://schemas.microsoft.com/office/drawing/2014/main" id="{A9C2C117-1A92-12A4-9312-1322CFA579DB}"/>
              </a:ext>
            </a:extLst>
          </p:cNvPr>
          <p:cNvSpPr/>
          <p:nvPr userDrawn="1"/>
        </p:nvSpPr>
        <p:spPr>
          <a:xfrm>
            <a:off x="-9279" y="6178377"/>
            <a:ext cx="12201272" cy="76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B76E8-B9DF-09D0-2F44-B54CE8457B42}"/>
              </a:ext>
            </a:extLst>
          </p:cNvPr>
          <p:cNvGrpSpPr/>
          <p:nvPr userDrawn="1"/>
        </p:nvGrpSpPr>
        <p:grpSpPr>
          <a:xfrm>
            <a:off x="2620237" y="6222429"/>
            <a:ext cx="6888692" cy="529316"/>
            <a:chOff x="2538957" y="6205171"/>
            <a:chExt cx="6888692" cy="529316"/>
          </a:xfrm>
        </p:grpSpPr>
        <p:pic>
          <p:nvPicPr>
            <p:cNvPr id="8" name="Picture 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AEF10D1-6D77-0F24-8203-9350848B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38957" y="6334463"/>
              <a:ext cx="763035" cy="337602"/>
            </a:xfrm>
            <a:prstGeom prst="rect">
              <a:avLst/>
            </a:prstGeom>
          </p:spPr>
        </p:pic>
        <p:pic>
          <p:nvPicPr>
            <p:cNvPr id="9" name="Picture 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563C5B4D-D984-BF36-C51B-00DEFDAD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3436" y="6362391"/>
              <a:ext cx="926473" cy="260959"/>
            </a:xfrm>
            <a:prstGeom prst="rect">
              <a:avLst/>
            </a:prstGeom>
          </p:spPr>
        </p:pic>
        <p:pic>
          <p:nvPicPr>
            <p:cNvPr id="10" name="Picture 9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B3F23480-37DE-E43B-244F-A085AE5D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536" y="6373633"/>
              <a:ext cx="916363" cy="259263"/>
            </a:xfrm>
            <a:prstGeom prst="rect">
              <a:avLst/>
            </a:prstGeom>
          </p:spPr>
        </p:pic>
        <p:pic>
          <p:nvPicPr>
            <p:cNvPr id="11" name="Picture 10" descr="Logo&#10;&#10;Description automatically generated">
              <a:extLst>
                <a:ext uri="{FF2B5EF4-FFF2-40B4-BE49-F238E27FC236}">
                  <a16:creationId xmlns:a16="http://schemas.microsoft.com/office/drawing/2014/main" id="{1DEDB58F-3BDE-87CC-AC31-3024CDC96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715" y="6227652"/>
              <a:ext cx="724050" cy="506835"/>
            </a:xfrm>
            <a:prstGeom prst="rect">
              <a:avLst/>
            </a:prstGeom>
          </p:spPr>
        </p:pic>
        <p:pic>
          <p:nvPicPr>
            <p:cNvPr id="12" name="Picture 11" descr="Logo, company name&#10;&#10;Description automatically generated">
              <a:extLst>
                <a:ext uri="{FF2B5EF4-FFF2-40B4-BE49-F238E27FC236}">
                  <a16:creationId xmlns:a16="http://schemas.microsoft.com/office/drawing/2014/main" id="{685ABA7E-3CC5-1473-A498-1CD0B2E6E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8124" b="33161"/>
            <a:stretch/>
          </p:blipFill>
          <p:spPr>
            <a:xfrm>
              <a:off x="6995398" y="6205171"/>
              <a:ext cx="1595024" cy="493321"/>
            </a:xfrm>
            <a:prstGeom prst="rect">
              <a:avLst/>
            </a:prstGeom>
          </p:spPr>
        </p:pic>
        <p:pic>
          <p:nvPicPr>
            <p:cNvPr id="13" name="Picture 12" descr="Logo, company name&#10;&#10;Description automatically generated">
              <a:extLst>
                <a:ext uri="{FF2B5EF4-FFF2-40B4-BE49-F238E27FC236}">
                  <a16:creationId xmlns:a16="http://schemas.microsoft.com/office/drawing/2014/main" id="{9B1968E8-917F-92DC-6F77-5A4EF847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011" y="6296797"/>
              <a:ext cx="668638" cy="35839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CA84E68-953C-A442-BCEB-CA375A374C0F}"/>
              </a:ext>
            </a:extLst>
          </p:cNvPr>
          <p:cNvSpPr/>
          <p:nvPr userDrawn="1"/>
        </p:nvSpPr>
        <p:spPr>
          <a:xfrm>
            <a:off x="9281786" y="0"/>
            <a:ext cx="2919484" cy="610235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C9FA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D0FA16CB-13DE-79D8-9634-AB09EC8B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3466FC-D789-6175-567B-4FB250469CB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28294" y="3047421"/>
            <a:ext cx="3747396" cy="1186958"/>
          </a:xfrm>
          <a:prstGeom prst="rect">
            <a:avLst/>
          </a:prstGeom>
        </p:spPr>
      </p:pic>
      <p:cxnSp>
        <p:nvCxnSpPr>
          <p:cNvPr id="14" name="Line">
            <a:extLst>
              <a:ext uri="{FF2B5EF4-FFF2-40B4-BE49-F238E27FC236}">
                <a16:creationId xmlns:a16="http://schemas.microsoft.com/office/drawing/2014/main" id="{2F9C37D9-BBE4-EF1C-6879-84D4706762DB}"/>
              </a:ext>
            </a:extLst>
          </p:cNvPr>
          <p:cNvCxnSpPr/>
          <p:nvPr userDrawn="1"/>
        </p:nvCxnSpPr>
        <p:spPr>
          <a:xfrm>
            <a:off x="6076797" y="2536280"/>
            <a:ext cx="0" cy="27899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0A69FCE-86E1-E7F8-8526-B5D173D214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3051" y="2661790"/>
            <a:ext cx="4000558" cy="25389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B6B7C5-B9C1-1A0E-9E6E-6D9A277FEC93}"/>
              </a:ext>
            </a:extLst>
          </p:cNvPr>
          <p:cNvCxnSpPr/>
          <p:nvPr userDrawn="1"/>
        </p:nvCxnSpPr>
        <p:spPr>
          <a:xfrm>
            <a:off x="-9279" y="6102354"/>
            <a:ext cx="1221054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8FC99CE8-3047-4E96-AEA3-1045FE714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82" y="3599463"/>
            <a:ext cx="3282696" cy="6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82196-8188-0705-99D5-A535CDE5C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DEFE-9D35-1429-5C16-926F9641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1A7B4-0406-6703-B209-7C0950691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E285-998C-BFCF-014B-6A2B890B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A5FCB2-A623-431C-BA7E-D68088AF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33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D2EF9-3FCA-F71D-E4DE-D83835E7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B1B62-00DA-D29D-404D-C861E927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3C8B1-7ED1-FE23-558A-5C97B5BD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CB99C-1FAB-13BC-3836-C937934D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CF4B-4E1A-59C9-9A98-14671751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1CF3D4-ECE1-436A-8E94-BF5E58F8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33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4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42884-EC6C-78AB-37D6-F29E96B4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EDCF7-3CE8-5B18-BB9D-D446CBAA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B3E4C-4AAB-2044-DC59-2EF610E9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AE2951-52C8-4F9D-9E1E-A644C780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133"/>
            <a:ext cx="10515600" cy="891416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7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6E8BA4-C263-DD8F-2075-E58B2DE26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1540" b="38803"/>
          <a:stretch/>
        </p:blipFill>
        <p:spPr>
          <a:xfrm>
            <a:off x="1" y="0"/>
            <a:ext cx="12191999" cy="13481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4B369-DAC4-2108-E86E-24B484AAA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BAC18-7798-A02A-6561-CE7810AD4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6490-DB3D-9340-B04F-1F2289A7EF84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13B5-7FE1-4E5E-2145-DDBA1D918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4D2FF-DC11-7A4B-D738-06B585F0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F13E-67E0-DB4B-9644-A98F2C7D8D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ADCBF2-5CE3-1E76-C4D3-70D6610F2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41540" b="38803"/>
          <a:stretch/>
        </p:blipFill>
        <p:spPr>
          <a:xfrm>
            <a:off x="0" y="0"/>
            <a:ext cx="12192000" cy="1348154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B2E87-1D0C-F4BD-7459-862641E102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75272" y="412699"/>
            <a:ext cx="2069275" cy="6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8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C9FA0"/>
        </a:buClr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9FA0"/>
        </a:buClr>
        <a:buFont typeface="Wingdings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9967" y="479594"/>
            <a:ext cx="807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PTP: The Key to ST 2110 Timing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53437-BC45-7CA9-5FC7-42D3135DDEC3}"/>
              </a:ext>
            </a:extLst>
          </p:cNvPr>
          <p:cNvSpPr txBox="1"/>
          <p:nvPr/>
        </p:nvSpPr>
        <p:spPr>
          <a:xfrm>
            <a:off x="2059967" y="1284793"/>
            <a:ext cx="807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</a:rPr>
              <a:t>Andrew Scott, Telestream</a:t>
            </a:r>
          </a:p>
        </p:txBody>
      </p:sp>
    </p:spTree>
    <p:extLst>
      <p:ext uri="{BB962C8B-B14F-4D97-AF65-F5344CB8AC3E}">
        <p14:creationId xmlns:p14="http://schemas.microsoft.com/office/powerpoint/2010/main" val="137347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D5D9219-C6BC-44BF-B9EF-9E4F77428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Leader clocks listen for other Announce messages</a:t>
            </a:r>
          </a:p>
          <a:p>
            <a:r>
              <a:rPr lang="en-US" dirty="0"/>
              <a:t>Start sending Announce when better than received Announce</a:t>
            </a:r>
          </a:p>
          <a:p>
            <a:pPr lvl="1"/>
            <a:r>
              <a:rPr lang="en-US" dirty="0"/>
              <a:t>Or when no Announce received (timeout is usually 3s)</a:t>
            </a:r>
          </a:p>
          <a:p>
            <a:r>
              <a:rPr lang="en-US" dirty="0"/>
              <a:t>Stop sending Announce (go to Passive) when a better leader is seen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E1168E-D34B-4552-A726-A51F7812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Master Clock Algorithm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730241-E2EA-4E44-8E2B-61ED306777C3}"/>
              </a:ext>
            </a:extLst>
          </p:cNvPr>
          <p:cNvGrpSpPr/>
          <p:nvPr/>
        </p:nvGrpSpPr>
        <p:grpSpPr>
          <a:xfrm>
            <a:off x="6840839" y="2021074"/>
            <a:ext cx="4447495" cy="3962228"/>
            <a:chOff x="6116722" y="1628800"/>
            <a:chExt cx="4083735" cy="345002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CF2BC76-DBE9-4460-AC78-693502E8B84B}"/>
                </a:ext>
              </a:extLst>
            </p:cNvPr>
            <p:cNvSpPr/>
            <p:nvPr/>
          </p:nvSpPr>
          <p:spPr bwMode="auto">
            <a:xfrm>
              <a:off x="7536161" y="1628800"/>
              <a:ext cx="1368151" cy="79208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latin typeface="Arial" charset="0"/>
                </a:rPr>
                <a:t>Power On, Reset</a:t>
              </a:r>
              <a:endParaRPr lang="en-US" sz="1200" dirty="0">
                <a:latin typeface="Arial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7DDC22-16FF-4BD9-A74F-466AA5807046}"/>
                </a:ext>
              </a:extLst>
            </p:cNvPr>
            <p:cNvSpPr/>
            <p:nvPr/>
          </p:nvSpPr>
          <p:spPr bwMode="auto">
            <a:xfrm>
              <a:off x="7538649" y="2796306"/>
              <a:ext cx="1365663" cy="792088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charset="0"/>
                </a:rPr>
                <a:t>Listen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756438-4720-4A22-9454-D13FFFFD3342}"/>
                </a:ext>
              </a:extLst>
            </p:cNvPr>
            <p:cNvSpPr/>
            <p:nvPr/>
          </p:nvSpPr>
          <p:spPr bwMode="auto">
            <a:xfrm>
              <a:off x="6312025" y="3877750"/>
              <a:ext cx="1368152" cy="79208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400" dirty="0">
                  <a:latin typeface="Arial" charset="0"/>
                </a:rPr>
                <a:t>Passive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BA1673-CF03-4D2E-9EDC-71D6A2A8D181}"/>
                </a:ext>
              </a:extLst>
            </p:cNvPr>
            <p:cNvSpPr/>
            <p:nvPr/>
          </p:nvSpPr>
          <p:spPr bwMode="auto">
            <a:xfrm>
              <a:off x="8832305" y="3877750"/>
              <a:ext cx="1368152" cy="79208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100" dirty="0">
                  <a:latin typeface="Arial" charset="0"/>
                </a:rPr>
                <a:t>Grandmaster</a:t>
              </a:r>
              <a:endParaRPr lang="en-US" sz="1100" dirty="0">
                <a:latin typeface="Arial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F5116A-06CD-4962-A253-0A484C050AAE}"/>
                </a:ext>
              </a:extLst>
            </p:cNvPr>
            <p:cNvCxnSpPr>
              <a:stCxn id="6" idx="4"/>
              <a:endCxn id="7" idx="0"/>
            </p:cNvCxnSpPr>
            <p:nvPr/>
          </p:nvCxnSpPr>
          <p:spPr bwMode="auto">
            <a:xfrm>
              <a:off x="8220237" y="2420888"/>
              <a:ext cx="1244" cy="3754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AE637B6-7E2B-43C5-BF3F-A6779E3E58EB}"/>
                </a:ext>
              </a:extLst>
            </p:cNvPr>
            <p:cNvCxnSpPr>
              <a:stCxn id="7" idx="3"/>
              <a:endCxn id="8" idx="0"/>
            </p:cNvCxnSpPr>
            <p:nvPr/>
          </p:nvCxnSpPr>
          <p:spPr bwMode="auto">
            <a:xfrm flipH="1">
              <a:off x="6996101" y="3472395"/>
              <a:ext cx="742545" cy="4053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B548E12-824D-4011-9C5C-770DE2BFC7F7}"/>
                </a:ext>
              </a:extLst>
            </p:cNvPr>
            <p:cNvCxnSpPr>
              <a:stCxn id="7" idx="5"/>
              <a:endCxn id="9" idx="0"/>
            </p:cNvCxnSpPr>
            <p:nvPr/>
          </p:nvCxnSpPr>
          <p:spPr bwMode="auto">
            <a:xfrm>
              <a:off x="8704315" y="3472395"/>
              <a:ext cx="812066" cy="4053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CFF2C86-15F6-4E6B-B303-C203EC4943C8}"/>
                </a:ext>
              </a:extLst>
            </p:cNvPr>
            <p:cNvCxnSpPr>
              <a:endCxn id="9" idx="2"/>
            </p:cNvCxnSpPr>
            <p:nvPr/>
          </p:nvCxnSpPr>
          <p:spPr bwMode="auto">
            <a:xfrm>
              <a:off x="7680177" y="4264483"/>
              <a:ext cx="1152128" cy="9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Curved Connector 36">
              <a:extLst>
                <a:ext uri="{FF2B5EF4-FFF2-40B4-BE49-F238E27FC236}">
                  <a16:creationId xmlns:a16="http://schemas.microsoft.com/office/drawing/2014/main" id="{503CC8BC-CF30-4BA6-A611-F868C01115A6}"/>
                </a:ext>
              </a:extLst>
            </p:cNvPr>
            <p:cNvCxnSpPr>
              <a:stCxn id="9" idx="4"/>
              <a:endCxn id="8" idx="4"/>
            </p:cNvCxnSpPr>
            <p:nvPr/>
          </p:nvCxnSpPr>
          <p:spPr bwMode="auto">
            <a:xfrm rot="5400000">
              <a:off x="8256241" y="3409698"/>
              <a:ext cx="12700" cy="2520280"/>
            </a:xfrm>
            <a:prstGeom prst="curvedConnector3">
              <a:avLst>
                <a:gd name="adj1" fmla="val 3741575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439A71-87F9-41A6-AE99-CB412AEFE560}"/>
                </a:ext>
              </a:extLst>
            </p:cNvPr>
            <p:cNvSpPr txBox="1"/>
            <p:nvPr/>
          </p:nvSpPr>
          <p:spPr>
            <a:xfrm>
              <a:off x="6116722" y="3401391"/>
              <a:ext cx="987935" cy="3751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GB" sz="1100" dirty="0"/>
                <a:t>Announce from</a:t>
              </a:r>
            </a:p>
            <a:p>
              <a:pPr algn="ctr"/>
              <a:r>
                <a:rPr lang="en-GB" sz="1100" dirty="0"/>
                <a:t>better leader</a:t>
              </a:r>
              <a:endParaRPr lang="en-US" sz="11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02B7C5-6C77-427E-B313-BA5DC6E9A53E}"/>
                </a:ext>
              </a:extLst>
            </p:cNvPr>
            <p:cNvSpPr txBox="1"/>
            <p:nvPr/>
          </p:nvSpPr>
          <p:spPr>
            <a:xfrm>
              <a:off x="9044726" y="3334595"/>
              <a:ext cx="1155731" cy="3751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GB" sz="1100" dirty="0"/>
                <a:t>No announce from</a:t>
              </a:r>
            </a:p>
            <a:p>
              <a:pPr algn="ctr"/>
              <a:r>
                <a:rPr lang="en-GB" sz="1100" dirty="0"/>
                <a:t>better leader</a:t>
              </a:r>
              <a:endParaRPr lang="en-US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5B565-E53B-4D85-827F-05AA57E51477}"/>
                </a:ext>
              </a:extLst>
            </p:cNvPr>
            <p:cNvSpPr txBox="1"/>
            <p:nvPr/>
          </p:nvSpPr>
          <p:spPr>
            <a:xfrm>
              <a:off x="7643615" y="3891411"/>
              <a:ext cx="1155731" cy="3751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GB" sz="1100" dirty="0"/>
                <a:t>No announce from</a:t>
              </a:r>
            </a:p>
            <a:p>
              <a:pPr algn="ctr"/>
              <a:r>
                <a:rPr lang="en-GB" sz="1100" dirty="0"/>
                <a:t>better leader</a:t>
              </a:r>
              <a:endParaRPr lang="en-US" sz="11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32C765-18E4-45A2-B151-A6EA6762B8E1}"/>
                </a:ext>
              </a:extLst>
            </p:cNvPr>
            <p:cNvSpPr txBox="1"/>
            <p:nvPr/>
          </p:nvSpPr>
          <p:spPr>
            <a:xfrm>
              <a:off x="7727513" y="4703641"/>
              <a:ext cx="987935" cy="3751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GB" sz="1100" dirty="0"/>
                <a:t>Announce from</a:t>
              </a:r>
            </a:p>
            <a:p>
              <a:pPr algn="ctr"/>
              <a:r>
                <a:rPr lang="en-GB" sz="1100" dirty="0"/>
                <a:t>better leader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114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037CF3-0AF0-498D-B348-6CC75B8D6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is simply a numeric identifier (0-255) for a logical PTP network</a:t>
            </a:r>
          </a:p>
          <a:p>
            <a:r>
              <a:rPr lang="en-US" dirty="0"/>
              <a:t>Multiple domains can co-exist on a physical network</a:t>
            </a:r>
          </a:p>
          <a:p>
            <a:pPr lvl="1"/>
            <a:r>
              <a:rPr lang="en-US" dirty="0"/>
              <a:t>For example, separate audio (AES67) and ST 2110 domains</a:t>
            </a:r>
          </a:p>
          <a:p>
            <a:r>
              <a:rPr lang="en-US" dirty="0"/>
              <a:t>Every PTP message includes the domain number so nodes can accept or discard the message as appropriate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F60A8-9359-4BC0-9051-BE9804CC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Domains</a:t>
            </a:r>
          </a:p>
        </p:txBody>
      </p:sp>
    </p:spTree>
    <p:extLst>
      <p:ext uri="{BB962C8B-B14F-4D97-AF65-F5344CB8AC3E}">
        <p14:creationId xmlns:p14="http://schemas.microsoft.com/office/powerpoint/2010/main" val="424505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A6411-2B4B-4126-ADAB-F439C7BD1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profile is a set of PTP options and attributes for a given application</a:t>
            </a:r>
          </a:p>
          <a:p>
            <a:pPr lvl="1"/>
            <a:r>
              <a:rPr lang="en-US" dirty="0"/>
              <a:t>Message rate defaults and permitted limits (Announce, Sync, etc.)</a:t>
            </a:r>
          </a:p>
          <a:p>
            <a:pPr lvl="1"/>
            <a:r>
              <a:rPr lang="en-US" dirty="0"/>
              <a:t>Communication models (e.g. multicast, unicast, mixed)</a:t>
            </a:r>
          </a:p>
          <a:p>
            <a:r>
              <a:rPr lang="en-US" dirty="0"/>
              <a:t>IEEE 1588-2019 specifies the “Delay Request-Response Default PTP Profile”</a:t>
            </a:r>
          </a:p>
          <a:p>
            <a:r>
              <a:rPr lang="en-US" dirty="0"/>
              <a:t>SMPTE 2059-2:2021 specifies the “SMPTE profile for synchronization in a professional broadcast environment”</a:t>
            </a:r>
          </a:p>
          <a:p>
            <a:r>
              <a:rPr lang="en-US" dirty="0"/>
              <a:t>AES67-2018 specifies the “PTP profile for media applications”</a:t>
            </a:r>
          </a:p>
          <a:p>
            <a:r>
              <a:rPr lang="en-US" dirty="0"/>
              <a:t>Other profiles for telecom and other applications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987F6A-0CDD-44E3-89B3-57CED2A9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Profiles</a:t>
            </a:r>
          </a:p>
        </p:txBody>
      </p:sp>
    </p:spTree>
    <p:extLst>
      <p:ext uri="{BB962C8B-B14F-4D97-AF65-F5344CB8AC3E}">
        <p14:creationId xmlns:p14="http://schemas.microsoft.com/office/powerpoint/2010/main" val="209353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00FE73-F182-493E-AB8D-CA259C3C3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Specifies the PTP profile used by ST 2110</a:t>
            </a:r>
          </a:p>
          <a:p>
            <a:r>
              <a:rPr lang="en-US" dirty="0"/>
              <a:t>Permits three communication models:</a:t>
            </a:r>
          </a:p>
          <a:p>
            <a:pPr lvl="1"/>
            <a:r>
              <a:rPr lang="en-US" dirty="0"/>
              <a:t>Multicast for all messages</a:t>
            </a:r>
          </a:p>
          <a:p>
            <a:pPr lvl="1"/>
            <a:r>
              <a:rPr lang="en-US" dirty="0"/>
              <a:t>Unicast for all messages.  Followers are configured with a list of potential leaders and use a “grant” mechanism to request that the leader send unicast Announce, Sync, and </a:t>
            </a:r>
            <a:r>
              <a:rPr lang="en-US" dirty="0" err="1"/>
              <a:t>Delay_Resp</a:t>
            </a:r>
            <a:r>
              <a:rPr lang="en-US" dirty="0"/>
              <a:t> messages</a:t>
            </a:r>
          </a:p>
          <a:p>
            <a:pPr lvl="1"/>
            <a:r>
              <a:rPr lang="en-US" dirty="0"/>
              <a:t>Mixed – Announce, Sync (&amp; </a:t>
            </a:r>
            <a:r>
              <a:rPr lang="en-US" dirty="0" err="1"/>
              <a:t>Follow_Up</a:t>
            </a:r>
            <a:r>
              <a:rPr lang="en-US" dirty="0"/>
              <a:t>) and Management messages are sent by multicast.  </a:t>
            </a:r>
            <a:r>
              <a:rPr lang="en-US" dirty="0" err="1"/>
              <a:t>Delay_Req</a:t>
            </a:r>
            <a:r>
              <a:rPr lang="en-US" dirty="0"/>
              <a:t>/</a:t>
            </a:r>
            <a:r>
              <a:rPr lang="en-US" dirty="0" err="1"/>
              <a:t>Delay_Resp</a:t>
            </a:r>
            <a:r>
              <a:rPr lang="en-US" dirty="0"/>
              <a:t> are sent by unicast (without grant)</a:t>
            </a:r>
          </a:p>
          <a:p>
            <a:r>
              <a:rPr lang="en-US" dirty="0"/>
              <a:t>Adds a synchronization metadata TLV in Management messages to signal time code information to media nodes (e.g. next jam time)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58A9F-81D3-464B-8FC9-12C91ABF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SMPTE 2059-2</a:t>
            </a:r>
          </a:p>
        </p:txBody>
      </p:sp>
    </p:spTree>
    <p:extLst>
      <p:ext uri="{BB962C8B-B14F-4D97-AF65-F5344CB8AC3E}">
        <p14:creationId xmlns:p14="http://schemas.microsoft.com/office/powerpoint/2010/main" val="140408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EB55C-2DBA-480C-B901-68B0D9522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a solid network plan</a:t>
            </a:r>
          </a:p>
          <a:p>
            <a:pPr lvl="1"/>
            <a:r>
              <a:rPr lang="en-US" dirty="0"/>
              <a:t>Redundant amber/blue networks</a:t>
            </a:r>
          </a:p>
          <a:p>
            <a:pPr lvl="1"/>
            <a:r>
              <a:rPr lang="en-US" dirty="0"/>
              <a:t>Switches that support PTP, ideally Boundary Clock mode</a:t>
            </a:r>
          </a:p>
          <a:p>
            <a:pPr lvl="1"/>
            <a:r>
              <a:rPr lang="en-US" dirty="0"/>
              <a:t>Scalable switch architecture – Spine/Leaf</a:t>
            </a:r>
          </a:p>
          <a:p>
            <a:r>
              <a:rPr lang="en-US" dirty="0"/>
              <a:t>Use PTP-only link between amber/blue networks so that GMs can see each other’s Announce messages</a:t>
            </a:r>
          </a:p>
          <a:p>
            <a:pPr lvl="1"/>
            <a:r>
              <a:rPr lang="en-US" dirty="0"/>
              <a:t>All devices see the same GM on both networks</a:t>
            </a:r>
          </a:p>
          <a:p>
            <a:r>
              <a:rPr lang="en-US" dirty="0"/>
              <a:t>Configure switch ports “role master” to prevent rogue leaders</a:t>
            </a:r>
          </a:p>
          <a:p>
            <a:r>
              <a:rPr lang="en-US" dirty="0"/>
              <a:t>Use SMPTE 2059-2 profile and default message rates</a:t>
            </a:r>
          </a:p>
          <a:p>
            <a:pPr lvl="1"/>
            <a:r>
              <a:rPr lang="en-US" dirty="0"/>
              <a:t>Use Mixed Multicast/Unicast communication model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8B9CAB-8601-4331-8B87-E4EF87FA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83388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E9CDE4-CAA8-45F6-85AA-BF2071FAB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54062" cy="4351338"/>
          </a:xfrm>
        </p:spPr>
        <p:txBody>
          <a:bodyPr/>
          <a:lstStyle/>
          <a:p>
            <a:r>
              <a:rPr lang="en-US" dirty="0"/>
              <a:t>PTP monitoring and measurements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Wireshark packet captures for offline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482BB-DE1B-46C6-BB4A-AF9835D3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545D3-8441-40E8-9508-0A94B8C9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468" y="1502587"/>
            <a:ext cx="5079036" cy="2754103"/>
          </a:xfrm>
          <a:prstGeom prst="rect">
            <a:avLst/>
          </a:prstGeom>
        </p:spPr>
      </p:pic>
      <p:pic>
        <p:nvPicPr>
          <p:cNvPr id="2050" name="Picture 12">
            <a:extLst>
              <a:ext uri="{FF2B5EF4-FFF2-40B4-BE49-F238E27FC236}">
                <a16:creationId xmlns:a16="http://schemas.microsoft.com/office/drawing/2014/main" id="{B71F48B9-1108-4060-8CC0-72C7904A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68" y="4395508"/>
            <a:ext cx="5510435" cy="210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53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B37BA2-AFC0-648B-15E7-64F68CB1427F}"/>
              </a:ext>
            </a:extLst>
          </p:cNvPr>
          <p:cNvSpPr txBox="1"/>
          <p:nvPr/>
        </p:nvSpPr>
        <p:spPr>
          <a:xfrm>
            <a:off x="2056356" y="1089194"/>
            <a:ext cx="807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1297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922610-001F-4F36-AA61-20F72E1A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to synchronize clocks via a computer network, with much higher accuracy than NTP</a:t>
            </a:r>
          </a:p>
          <a:p>
            <a:r>
              <a:rPr lang="en-US" dirty="0"/>
              <a:t>Widely used in industries such as telecom and finance, now being adopted for video applications to replace analog sync</a:t>
            </a:r>
          </a:p>
          <a:p>
            <a:r>
              <a:rPr lang="en-US" dirty="0"/>
              <a:t>Version 1 published as IEEE 1588-2002, not used for video</a:t>
            </a:r>
          </a:p>
          <a:p>
            <a:r>
              <a:rPr lang="en-US" dirty="0"/>
              <a:t>Version 2 published as IEEE 1588-2008</a:t>
            </a:r>
          </a:p>
          <a:p>
            <a:pPr lvl="1"/>
            <a:r>
              <a:rPr lang="en-US" dirty="0"/>
              <a:t>Updated with IEEE 1588-2019 (“Version 2.1”)</a:t>
            </a:r>
          </a:p>
          <a:p>
            <a:r>
              <a:rPr lang="en-US" dirty="0"/>
              <a:t>Augmented with standards such as SMPTE ST 2059-2 (since 2015)</a:t>
            </a:r>
          </a:p>
          <a:p>
            <a:r>
              <a:rPr lang="en-US" dirty="0"/>
              <a:t>Some terminology has changed: Master/Slave </a:t>
            </a:r>
            <a:r>
              <a:rPr lang="en-US" dirty="0">
                <a:sym typeface="Wingdings" panose="05000000000000000000" pitchFamily="2" charset="2"/>
              </a:rPr>
              <a:t> Leader/Follower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2A211-82EE-40AD-8327-8DEB9E2C45A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Precision Time Protocol – History</a:t>
            </a:r>
          </a:p>
        </p:txBody>
      </p:sp>
    </p:spTree>
    <p:extLst>
      <p:ext uri="{BB962C8B-B14F-4D97-AF65-F5344CB8AC3E}">
        <p14:creationId xmlns:p14="http://schemas.microsoft.com/office/powerpoint/2010/main" val="378091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437DE-D387-4FEE-9F6C-C7288C46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Datagram Protocol (UDP) used for transport</a:t>
            </a:r>
          </a:p>
          <a:p>
            <a:pPr lvl="1"/>
            <a:r>
              <a:rPr lang="en-US" dirty="0"/>
              <a:t>Port 319 for Event messages</a:t>
            </a:r>
          </a:p>
          <a:p>
            <a:pPr lvl="1"/>
            <a:r>
              <a:rPr lang="en-US" dirty="0"/>
              <a:t>Port 320 for General messages</a:t>
            </a:r>
          </a:p>
          <a:p>
            <a:r>
              <a:rPr lang="en-US" dirty="0"/>
              <a:t>Multicast group address for most messages: 224.0.1.129</a:t>
            </a:r>
          </a:p>
          <a:p>
            <a:r>
              <a:rPr lang="en-US" dirty="0"/>
              <a:t>Exchange of PTP messages may be multicast, unicast, or a mix of both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66D72-19AA-4B9E-8A52-7ABE0748D9F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PTP over IPv4</a:t>
            </a:r>
          </a:p>
        </p:txBody>
      </p:sp>
    </p:spTree>
    <p:extLst>
      <p:ext uri="{BB962C8B-B14F-4D97-AF65-F5344CB8AC3E}">
        <p14:creationId xmlns:p14="http://schemas.microsoft.com/office/powerpoint/2010/main" val="292787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685DF-4895-40AD-B514-B694D1EA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message class</a:t>
            </a:r>
          </a:p>
          <a:p>
            <a:pPr lvl="1"/>
            <a:r>
              <a:rPr lang="en-US" dirty="0"/>
              <a:t>Sync</a:t>
            </a:r>
          </a:p>
          <a:p>
            <a:pPr lvl="1"/>
            <a:r>
              <a:rPr lang="en-US" dirty="0" err="1"/>
              <a:t>Delay_Req</a:t>
            </a:r>
            <a:endParaRPr lang="en-US" dirty="0"/>
          </a:p>
          <a:p>
            <a:r>
              <a:rPr lang="en-US" dirty="0"/>
              <a:t>General message class</a:t>
            </a:r>
          </a:p>
          <a:p>
            <a:pPr lvl="1"/>
            <a:r>
              <a:rPr lang="en-US" dirty="0"/>
              <a:t>Announce – used to establish the synchronization hierarchy</a:t>
            </a:r>
          </a:p>
          <a:p>
            <a:pPr lvl="1"/>
            <a:r>
              <a:rPr lang="en-US" dirty="0" err="1"/>
              <a:t>Delay_Resp</a:t>
            </a:r>
            <a:endParaRPr lang="en-US" dirty="0"/>
          </a:p>
          <a:p>
            <a:pPr lvl="1"/>
            <a:r>
              <a:rPr lang="en-US" dirty="0" err="1"/>
              <a:t>Follow_Up</a:t>
            </a:r>
            <a:endParaRPr lang="en-US" dirty="0"/>
          </a:p>
          <a:p>
            <a:pPr lvl="1"/>
            <a:r>
              <a:rPr lang="en-US" dirty="0"/>
              <a:t>Management – used to query and update “data sets” used by PTP instances</a:t>
            </a:r>
          </a:p>
          <a:p>
            <a:r>
              <a:rPr lang="en-US" dirty="0"/>
              <a:t>Differentiated Services used by switches to enforce high priority for event messages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441E4E-FBA4-4834-8D2D-E0DF175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PTP Message Types</a:t>
            </a:r>
          </a:p>
        </p:txBody>
      </p:sp>
    </p:spTree>
    <p:extLst>
      <p:ext uri="{BB962C8B-B14F-4D97-AF65-F5344CB8AC3E}">
        <p14:creationId xmlns:p14="http://schemas.microsoft.com/office/powerpoint/2010/main" val="302853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3F9D0-D253-4C92-88A8-B5CA5B1FB6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 messages sent periodically (e.g. 8 per second) from leader to followers</a:t>
            </a:r>
          </a:p>
          <a:p>
            <a:r>
              <a:rPr lang="en-US" dirty="0" err="1"/>
              <a:t>Follow_Up</a:t>
            </a:r>
            <a:r>
              <a:rPr lang="en-US" dirty="0"/>
              <a:t> message needed only if Sync timestamp is not included in the Sync message</a:t>
            </a:r>
          </a:p>
          <a:p>
            <a:r>
              <a:rPr lang="en-US" dirty="0"/>
              <a:t>Followers send </a:t>
            </a:r>
            <a:r>
              <a:rPr lang="en-US" dirty="0" err="1"/>
              <a:t>Delay_Req</a:t>
            </a:r>
            <a:r>
              <a:rPr lang="en-US" dirty="0"/>
              <a:t>, typically at same rate as Sync</a:t>
            </a:r>
          </a:p>
          <a:p>
            <a:r>
              <a:rPr lang="en-US" dirty="0"/>
              <a:t>After complete exchange, followers have all 4 timestamps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AD01DF-C25A-4531-9AA3-CD3F381B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Synchronization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1E92E5-2E7D-4780-BB42-7013E7E8F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48325"/>
            <a:ext cx="5181600" cy="4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2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AB3F9D0-D253-4C92-88A8-B5CA5B1FB6F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𝑚𝑒𝑎𝑛𝐷𝑒𝑙𝑎𝑦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𝑜𝑓𝑓𝑠𝑒𝑡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Follower clock can be adjusted using these values</a:t>
                </a:r>
              </a:p>
              <a:p>
                <a:r>
                  <a:rPr lang="en-US" dirty="0"/>
                  <a:t>There is also a provision for asymmetric network delays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AB3F9D0-D253-4C92-88A8-B5CA5B1FB6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34AD01DF-C25A-4531-9AA3-CD3F381B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Synchronization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1E92E5-2E7D-4780-BB42-7013E7E8F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48325"/>
            <a:ext cx="5181600" cy="4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CA6CD-3214-44C5-B0A2-256E30ED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Ordinary Clock</a:t>
            </a:r>
          </a:p>
          <a:p>
            <a:pPr lvl="1"/>
            <a:r>
              <a:rPr lang="en-US" dirty="0"/>
              <a:t>PTP nodes with a single port on the network</a:t>
            </a:r>
          </a:p>
          <a:p>
            <a:pPr lvl="1"/>
            <a:r>
              <a:rPr lang="en-US" dirty="0"/>
              <a:t>Can be either a follower or a leader</a:t>
            </a:r>
          </a:p>
          <a:p>
            <a:pPr lvl="1"/>
            <a:r>
              <a:rPr lang="en-US" dirty="0"/>
              <a:t>Typically in video networks, we have grandmaster (GM) clocks that are leader-only and devices (cameras, etc.) that are follower-only</a:t>
            </a:r>
          </a:p>
          <a:p>
            <a:r>
              <a:rPr lang="en-US" dirty="0"/>
              <a:t>Boundary Clock</a:t>
            </a:r>
          </a:p>
          <a:p>
            <a:pPr lvl="1"/>
            <a:r>
              <a:rPr lang="en-US" dirty="0"/>
              <a:t>Multi-port device (i.e. switch) with one follower (synced to the GM) and many leaders on all other ports</a:t>
            </a:r>
          </a:p>
          <a:p>
            <a:pPr lvl="1"/>
            <a:r>
              <a:rPr lang="en-US" dirty="0"/>
              <a:t>Provides scalability in large PTP networks</a:t>
            </a:r>
          </a:p>
          <a:p>
            <a:r>
              <a:rPr lang="en-US" dirty="0"/>
              <a:t>Transparent Clock</a:t>
            </a:r>
          </a:p>
          <a:p>
            <a:pPr lvl="1"/>
            <a:r>
              <a:rPr lang="en-US" dirty="0"/>
              <a:t>Switch that updates timestamps in PTP messages but does not assume a role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F79740-9DCA-4A4D-BFC3-79ECE23D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 Clock (Node) Types</a:t>
            </a:r>
          </a:p>
        </p:txBody>
      </p:sp>
    </p:spTree>
    <p:extLst>
      <p:ext uri="{BB962C8B-B14F-4D97-AF65-F5344CB8AC3E}">
        <p14:creationId xmlns:p14="http://schemas.microsoft.com/office/powerpoint/2010/main" val="7945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103">
            <a:extLst>
              <a:ext uri="{FF2B5EF4-FFF2-40B4-BE49-F238E27FC236}">
                <a16:creationId xmlns:a16="http://schemas.microsoft.com/office/drawing/2014/main" id="{F2FBA667-450E-42F1-B926-31BB565A2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817" y="1825625"/>
            <a:ext cx="3769007" cy="4351338"/>
          </a:xfrm>
        </p:spPr>
        <p:txBody>
          <a:bodyPr/>
          <a:lstStyle/>
          <a:p>
            <a:r>
              <a:rPr lang="en-US" dirty="0"/>
              <a:t>Redundant network for resiliency</a:t>
            </a:r>
          </a:p>
          <a:p>
            <a:r>
              <a:rPr lang="en-US" dirty="0"/>
              <a:t>Leaf/Spine switches (boundary clocks) for scalability</a:t>
            </a:r>
          </a:p>
          <a:p>
            <a:r>
              <a:rPr lang="en-US" dirty="0"/>
              <a:t>Hybrid facility with</a:t>
            </a:r>
            <a:br>
              <a:rPr lang="en-US" dirty="0"/>
            </a:br>
            <a:r>
              <a:rPr lang="en-US" dirty="0"/>
              <a:t>PTP </a:t>
            </a:r>
            <a:r>
              <a:rPr lang="en-US" dirty="0">
                <a:sym typeface="Wingdings" panose="05000000000000000000" pitchFamily="2" charset="2"/>
              </a:rPr>
              <a:t> analog to support legacy devices</a:t>
            </a:r>
            <a:endParaRPr lang="en-US" dirty="0"/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D6C8239B-D078-462B-82A1-9C00AEED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Network Architecture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AD366D7-9548-4BE7-9F91-92C017F8A6BE}"/>
              </a:ext>
            </a:extLst>
          </p:cNvPr>
          <p:cNvGrpSpPr/>
          <p:nvPr/>
        </p:nvGrpSpPr>
        <p:grpSpPr>
          <a:xfrm>
            <a:off x="439156" y="2149540"/>
            <a:ext cx="7065886" cy="3806209"/>
            <a:chOff x="2470778" y="2154397"/>
            <a:chExt cx="7065886" cy="3806209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757AA4-3FBB-419E-9DB1-326416B4F515}"/>
                </a:ext>
              </a:extLst>
            </p:cNvPr>
            <p:cNvSpPr/>
            <p:nvPr/>
          </p:nvSpPr>
          <p:spPr>
            <a:xfrm>
              <a:off x="3806446" y="3263278"/>
              <a:ext cx="845634" cy="35590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/>
                <a:t>Spine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3BFB36C-5420-4A2D-A4EF-803E8B220E21}"/>
                </a:ext>
              </a:extLst>
            </p:cNvPr>
            <p:cNvSpPr/>
            <p:nvPr/>
          </p:nvSpPr>
          <p:spPr>
            <a:xfrm>
              <a:off x="3410887" y="4169778"/>
              <a:ext cx="617034" cy="2787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68D1A9B-32A6-498A-925A-9F57AB86F642}"/>
                </a:ext>
              </a:extLst>
            </p:cNvPr>
            <p:cNvSpPr/>
            <p:nvPr/>
          </p:nvSpPr>
          <p:spPr>
            <a:xfrm>
              <a:off x="2715794" y="4169778"/>
              <a:ext cx="617034" cy="2787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7CF76-DE0D-459E-97F5-1C0F7AC7937C}"/>
                </a:ext>
              </a:extLst>
            </p:cNvPr>
            <p:cNvCxnSpPr>
              <a:cxnSpLocks/>
              <a:stCxn id="3" idx="2"/>
              <a:endCxn id="6" idx="0"/>
            </p:cNvCxnSpPr>
            <p:nvPr/>
          </p:nvCxnSpPr>
          <p:spPr>
            <a:xfrm flipH="1">
              <a:off x="3024311" y="3619187"/>
              <a:ext cx="1204952" cy="55059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5E90560-FBDD-4B77-B9CE-5228C3437E6A}"/>
                </a:ext>
              </a:extLst>
            </p:cNvPr>
            <p:cNvCxnSpPr>
              <a:cxnSpLocks/>
              <a:stCxn id="3" idx="2"/>
              <a:endCxn id="13" idx="0"/>
            </p:cNvCxnSpPr>
            <p:nvPr/>
          </p:nvCxnSpPr>
          <p:spPr>
            <a:xfrm>
              <a:off x="4229263" y="3619187"/>
              <a:ext cx="509858" cy="550591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A5C6C7-18C2-4BC8-A994-37B895FC49B0}"/>
                </a:ext>
              </a:extLst>
            </p:cNvPr>
            <p:cNvCxnSpPr>
              <a:cxnSpLocks/>
              <a:stCxn id="20" idx="2"/>
              <a:endCxn id="5" idx="0"/>
            </p:cNvCxnSpPr>
            <p:nvPr/>
          </p:nvCxnSpPr>
          <p:spPr>
            <a:xfrm flipH="1">
              <a:off x="3719404" y="3619187"/>
              <a:ext cx="3939479" cy="550591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705C2D-FDBB-4785-AA89-E80616C4350E}"/>
                </a:ext>
              </a:extLst>
            </p:cNvPr>
            <p:cNvCxnSpPr>
              <a:cxnSpLocks/>
              <a:stCxn id="20" idx="2"/>
              <a:endCxn id="12" idx="0"/>
            </p:cNvCxnSpPr>
            <p:nvPr/>
          </p:nvCxnSpPr>
          <p:spPr>
            <a:xfrm flipH="1">
              <a:off x="5434214" y="3619187"/>
              <a:ext cx="2224669" cy="550591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76A37B-2597-4232-927D-CA30BC00189D}"/>
                </a:ext>
              </a:extLst>
            </p:cNvPr>
            <p:cNvSpPr/>
            <p:nvPr/>
          </p:nvSpPr>
          <p:spPr>
            <a:xfrm>
              <a:off x="5125697" y="4169778"/>
              <a:ext cx="617034" cy="2787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060F93-D606-46B8-BECD-C7DF3F6B40B1}"/>
                </a:ext>
              </a:extLst>
            </p:cNvPr>
            <p:cNvSpPr/>
            <p:nvPr/>
          </p:nvSpPr>
          <p:spPr>
            <a:xfrm>
              <a:off x="4430604" y="4169778"/>
              <a:ext cx="617034" cy="2787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A7ED9-0BF7-4E1A-BC5C-823B3BE1DE3A}"/>
                </a:ext>
              </a:extLst>
            </p:cNvPr>
            <p:cNvSpPr/>
            <p:nvPr/>
          </p:nvSpPr>
          <p:spPr>
            <a:xfrm>
              <a:off x="6840507" y="4167919"/>
              <a:ext cx="617034" cy="2787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9E438E2-96E4-47C6-86C6-36A7D94C268A}"/>
                </a:ext>
              </a:extLst>
            </p:cNvPr>
            <p:cNvSpPr/>
            <p:nvPr/>
          </p:nvSpPr>
          <p:spPr>
            <a:xfrm>
              <a:off x="6145414" y="4167919"/>
              <a:ext cx="617034" cy="2787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Leaf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EEAAB48-9458-46D7-8D23-E47A56BEBD63}"/>
                </a:ext>
              </a:extLst>
            </p:cNvPr>
            <p:cNvSpPr/>
            <p:nvPr/>
          </p:nvSpPr>
          <p:spPr>
            <a:xfrm>
              <a:off x="8555317" y="4166060"/>
              <a:ext cx="617034" cy="2787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Leaf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DEE918-4C4C-49F4-8AC4-A3B0DFFA56EE}"/>
                </a:ext>
              </a:extLst>
            </p:cNvPr>
            <p:cNvSpPr/>
            <p:nvPr/>
          </p:nvSpPr>
          <p:spPr>
            <a:xfrm>
              <a:off x="7860224" y="4166060"/>
              <a:ext cx="617034" cy="2787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Leaf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A2190FB-BCD0-4882-90EE-FD0C0CA79A30}"/>
                </a:ext>
              </a:extLst>
            </p:cNvPr>
            <p:cNvSpPr/>
            <p:nvPr/>
          </p:nvSpPr>
          <p:spPr>
            <a:xfrm>
              <a:off x="7236066" y="3263278"/>
              <a:ext cx="845634" cy="35590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Spine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3CBC5DD-4887-49E3-B654-AF216C466C65}"/>
                </a:ext>
              </a:extLst>
            </p:cNvPr>
            <p:cNvCxnSpPr>
              <a:cxnSpLocks/>
              <a:stCxn id="3" idx="2"/>
              <a:endCxn id="16" idx="0"/>
            </p:cNvCxnSpPr>
            <p:nvPr/>
          </p:nvCxnSpPr>
          <p:spPr>
            <a:xfrm>
              <a:off x="4229263" y="3619187"/>
              <a:ext cx="2224668" cy="548732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EAADC00-5EAC-4465-BC9C-5D579E0B2392}"/>
                </a:ext>
              </a:extLst>
            </p:cNvPr>
            <p:cNvCxnSpPr>
              <a:cxnSpLocks/>
              <a:stCxn id="3" idx="2"/>
              <a:endCxn id="19" idx="0"/>
            </p:cNvCxnSpPr>
            <p:nvPr/>
          </p:nvCxnSpPr>
          <p:spPr>
            <a:xfrm>
              <a:off x="4229263" y="3619187"/>
              <a:ext cx="3939478" cy="546873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1EA4B82-B86F-49D5-86B6-73AFF0A24B4F}"/>
                </a:ext>
              </a:extLst>
            </p:cNvPr>
            <p:cNvCxnSpPr>
              <a:cxnSpLocks/>
              <a:stCxn id="20" idx="2"/>
              <a:endCxn id="15" idx="0"/>
            </p:cNvCxnSpPr>
            <p:nvPr/>
          </p:nvCxnSpPr>
          <p:spPr>
            <a:xfrm flipH="1">
              <a:off x="7149024" y="3619187"/>
              <a:ext cx="509859" cy="548732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8FE6ED2-F1F0-4A51-A51F-B2B70E7BAA0A}"/>
                </a:ext>
              </a:extLst>
            </p:cNvPr>
            <p:cNvCxnSpPr>
              <a:cxnSpLocks/>
              <a:stCxn id="20" idx="2"/>
              <a:endCxn id="18" idx="0"/>
            </p:cNvCxnSpPr>
            <p:nvPr/>
          </p:nvCxnSpPr>
          <p:spPr>
            <a:xfrm>
              <a:off x="7658883" y="3619187"/>
              <a:ext cx="1204951" cy="546873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2BFEB5-1EA5-4366-819F-85E9B425BCBB}"/>
                </a:ext>
              </a:extLst>
            </p:cNvPr>
            <p:cNvSpPr txBox="1"/>
            <p:nvPr/>
          </p:nvSpPr>
          <p:spPr>
            <a:xfrm>
              <a:off x="2470778" y="3522702"/>
              <a:ext cx="1224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Amber (primary)</a:t>
              </a:r>
              <a:br>
                <a:rPr lang="en-US" sz="1200" dirty="0"/>
              </a:br>
              <a:r>
                <a:rPr lang="en-US" sz="1200" dirty="0"/>
                <a:t>network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437455-7926-4725-820E-59C333790115}"/>
                </a:ext>
              </a:extLst>
            </p:cNvPr>
            <p:cNvSpPr txBox="1"/>
            <p:nvPr/>
          </p:nvSpPr>
          <p:spPr>
            <a:xfrm>
              <a:off x="8499521" y="3516360"/>
              <a:ext cx="1037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Blue (backup)</a:t>
              </a:r>
              <a:br>
                <a:rPr lang="en-US" sz="1200" dirty="0"/>
              </a:br>
              <a:r>
                <a:rPr lang="en-US" sz="1200" dirty="0"/>
                <a:t>network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CF2CB00-D80D-4FD9-A725-AC0C447E36B2}"/>
                </a:ext>
              </a:extLst>
            </p:cNvPr>
            <p:cNvSpPr/>
            <p:nvPr/>
          </p:nvSpPr>
          <p:spPr>
            <a:xfrm>
              <a:off x="2914657" y="4775667"/>
              <a:ext cx="914401" cy="338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Camera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5893CC-F24F-4FE7-9CD1-06FAA9962218}"/>
                </a:ext>
              </a:extLst>
            </p:cNvPr>
            <p:cNvCxnSpPr>
              <a:cxnSpLocks/>
              <a:stCxn id="6" idx="2"/>
              <a:endCxn id="27" idx="0"/>
            </p:cNvCxnSpPr>
            <p:nvPr/>
          </p:nvCxnSpPr>
          <p:spPr>
            <a:xfrm>
              <a:off x="3024311" y="4448558"/>
              <a:ext cx="347547" cy="32710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77088BF-4B94-4DEE-84E1-CE8EAB614ABF}"/>
                </a:ext>
              </a:extLst>
            </p:cNvPr>
            <p:cNvCxnSpPr>
              <a:cxnSpLocks/>
              <a:stCxn id="5" idx="2"/>
              <a:endCxn id="27" idx="0"/>
            </p:cNvCxnSpPr>
            <p:nvPr/>
          </p:nvCxnSpPr>
          <p:spPr>
            <a:xfrm flipH="1">
              <a:off x="3371858" y="4448558"/>
              <a:ext cx="347546" cy="327109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524D7FC-F257-45E2-9D51-0B43244C06B0}"/>
                </a:ext>
              </a:extLst>
            </p:cNvPr>
            <p:cNvSpPr/>
            <p:nvPr/>
          </p:nvSpPr>
          <p:spPr>
            <a:xfrm>
              <a:off x="4668496" y="4775667"/>
              <a:ext cx="914401" cy="338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Display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3964E7F-370B-494E-8B23-A8F8EC1F41BC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4778150" y="4448558"/>
              <a:ext cx="347547" cy="327109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844909B-7256-4044-A69D-FBEC32383987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5125697" y="4448558"/>
              <a:ext cx="347546" cy="327109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73B29A0-8C00-4620-89D7-81BC6F6E50D1}"/>
                </a:ext>
              </a:extLst>
            </p:cNvPr>
            <p:cNvCxnSpPr>
              <a:cxnSpLocks/>
            </p:cNvCxnSpPr>
            <p:nvPr/>
          </p:nvCxnSpPr>
          <p:spPr>
            <a:xfrm>
              <a:off x="4652080" y="3441233"/>
              <a:ext cx="258398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6424A2E-5BDE-4698-ACE2-030E869751B9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6453931" y="4446699"/>
              <a:ext cx="347547" cy="32896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D985180-A221-45DA-8DFD-E6A60E82F893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>
              <a:off x="6801478" y="4446699"/>
              <a:ext cx="347546" cy="328968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818EA9-8144-4B08-BD3D-0D4DD3DDB606}"/>
                </a:ext>
              </a:extLst>
            </p:cNvPr>
            <p:cNvSpPr txBox="1"/>
            <p:nvPr/>
          </p:nvSpPr>
          <p:spPr>
            <a:xfrm>
              <a:off x="5573170" y="3201907"/>
              <a:ext cx="741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PTP Only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5E59C8-C3B1-400B-B07E-3B56C8D57131}"/>
                </a:ext>
              </a:extLst>
            </p:cNvPr>
            <p:cNvSpPr txBox="1"/>
            <p:nvPr/>
          </p:nvSpPr>
          <p:spPr>
            <a:xfrm>
              <a:off x="6840507" y="5148432"/>
              <a:ext cx="8723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Analog Sync</a:t>
              </a:r>
              <a:br>
                <a:rPr lang="en-US" sz="1100" dirty="0"/>
              </a:br>
              <a:r>
                <a:rPr lang="en-US" sz="1100" dirty="0"/>
                <a:t>Signals</a:t>
              </a:r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AF6645A4-A6E8-405E-92EB-6901A953639F}"/>
                </a:ext>
              </a:extLst>
            </p:cNvPr>
            <p:cNvSpPr/>
            <p:nvPr/>
          </p:nvSpPr>
          <p:spPr>
            <a:xfrm>
              <a:off x="5952281" y="5622052"/>
              <a:ext cx="1698394" cy="33855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Legacy Devices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F17D94F-5599-4913-84B3-EAF96EA444BE}"/>
                </a:ext>
              </a:extLst>
            </p:cNvPr>
            <p:cNvGrpSpPr/>
            <p:nvPr/>
          </p:nvGrpSpPr>
          <p:grpSpPr>
            <a:xfrm>
              <a:off x="3508297" y="2203334"/>
              <a:ext cx="1435792" cy="689668"/>
              <a:chOff x="3539434" y="2161157"/>
              <a:chExt cx="1435792" cy="689668"/>
            </a:xfrm>
          </p:grpSpPr>
          <p:pic>
            <p:nvPicPr>
              <p:cNvPr id="71" name="Picture 70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EDFDA7CC-5E10-4351-98AD-DAD2F8A90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9434" y="2540331"/>
                <a:ext cx="1435792" cy="310494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F3FE313-CAB6-42BF-9431-E530B0FEBAD0}"/>
                  </a:ext>
                </a:extLst>
              </p:cNvPr>
              <p:cNvGrpSpPr/>
              <p:nvPr/>
            </p:nvGrpSpPr>
            <p:grpSpPr>
              <a:xfrm>
                <a:off x="3830897" y="2161157"/>
                <a:ext cx="272592" cy="416429"/>
                <a:chOff x="7354863" y="527950"/>
                <a:chExt cx="565343" cy="863654"/>
              </a:xfrm>
            </p:grpSpPr>
            <p:pic>
              <p:nvPicPr>
                <p:cNvPr id="75" name="Picture 74" descr="GPS-SPG8000.png">
                  <a:extLst>
                    <a:ext uri="{FF2B5EF4-FFF2-40B4-BE49-F238E27FC236}">
                      <a16:creationId xmlns:a16="http://schemas.microsoft.com/office/drawing/2014/main" id="{7F4E2D84-7958-402F-89B0-B4071B0794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89646" l="0" r="8964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54863" y="527950"/>
                  <a:ext cx="565343" cy="669449"/>
                </a:xfrm>
                <a:prstGeom prst="rect">
                  <a:avLst/>
                </a:prstGeom>
              </p:spPr>
            </p:pic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3F9A877-3847-402B-A462-FFEFBC7AF379}"/>
                    </a:ext>
                  </a:extLst>
                </p:cNvPr>
                <p:cNvCxnSpPr/>
                <p:nvPr/>
              </p:nvCxnSpPr>
              <p:spPr bwMode="auto">
                <a:xfrm>
                  <a:off x="7679253" y="1115381"/>
                  <a:ext cx="0" cy="27622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7" name="Picture 76" descr="A picture containing text, electronics&#10;&#10;Description automatically generated">
              <a:extLst>
                <a:ext uri="{FF2B5EF4-FFF2-40B4-BE49-F238E27FC236}">
                  <a16:creationId xmlns:a16="http://schemas.microsoft.com/office/drawing/2014/main" id="{DDF59C4C-6305-409E-9CD4-D98D51B1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0721" y="4806802"/>
              <a:ext cx="1435792" cy="310494"/>
            </a:xfrm>
            <a:prstGeom prst="rect">
              <a:avLst/>
            </a:prstGeom>
          </p:spPr>
        </p:pic>
        <p:sp>
          <p:nvSpPr>
            <p:cNvPr id="66" name="Arrow: Down 65">
              <a:extLst>
                <a:ext uri="{FF2B5EF4-FFF2-40B4-BE49-F238E27FC236}">
                  <a16:creationId xmlns:a16="http://schemas.microsoft.com/office/drawing/2014/main" id="{AC6F54B1-2762-4551-884B-340A70BDFF2A}"/>
                </a:ext>
              </a:extLst>
            </p:cNvPr>
            <p:cNvSpPr/>
            <p:nvPr/>
          </p:nvSpPr>
          <p:spPr>
            <a:xfrm>
              <a:off x="6705465" y="5114220"/>
              <a:ext cx="192025" cy="507831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D4BD78-081B-4823-99D5-63D078FAA6D0}"/>
                </a:ext>
              </a:extLst>
            </p:cNvPr>
            <p:cNvSpPr txBox="1"/>
            <p:nvPr/>
          </p:nvSpPr>
          <p:spPr>
            <a:xfrm>
              <a:off x="2551517" y="2419938"/>
              <a:ext cx="9396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Sync Gen</a:t>
              </a:r>
              <a:br>
                <a:rPr lang="en-US" sz="1100" dirty="0"/>
              </a:br>
              <a:r>
                <a:rPr lang="en-US" sz="1100" dirty="0"/>
                <a:t>Grandmaster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3AB78D-EE0B-4130-868A-CB1B1A8636CD}"/>
                </a:ext>
              </a:extLst>
            </p:cNvPr>
            <p:cNvSpPr txBox="1"/>
            <p:nvPr/>
          </p:nvSpPr>
          <p:spPr>
            <a:xfrm>
              <a:off x="4086482" y="2154397"/>
              <a:ext cx="4940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GNSS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2E39E3-F8FC-4A54-A8D1-9B947910F7C0}"/>
                </a:ext>
              </a:extLst>
            </p:cNvPr>
            <p:cNvGrpSpPr/>
            <p:nvPr/>
          </p:nvGrpSpPr>
          <p:grpSpPr>
            <a:xfrm>
              <a:off x="6940987" y="2203382"/>
              <a:ext cx="1435792" cy="689668"/>
              <a:chOff x="3539434" y="2161157"/>
              <a:chExt cx="1435792" cy="689668"/>
            </a:xfrm>
          </p:grpSpPr>
          <p:pic>
            <p:nvPicPr>
              <p:cNvPr id="84" name="Picture 83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363C9383-BE16-4B42-9884-168C4AF99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39434" y="2540331"/>
                <a:ext cx="1435792" cy="310494"/>
              </a:xfrm>
              <a:prstGeom prst="rect">
                <a:avLst/>
              </a:prstGeom>
            </p:spPr>
          </p:pic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D0B3AF6-363C-4301-9CDB-642E5912EE30}"/>
                  </a:ext>
                </a:extLst>
              </p:cNvPr>
              <p:cNvGrpSpPr/>
              <p:nvPr/>
            </p:nvGrpSpPr>
            <p:grpSpPr>
              <a:xfrm>
                <a:off x="3830897" y="2161157"/>
                <a:ext cx="272592" cy="416429"/>
                <a:chOff x="7354863" y="527950"/>
                <a:chExt cx="565343" cy="863654"/>
              </a:xfrm>
            </p:grpSpPr>
            <p:pic>
              <p:nvPicPr>
                <p:cNvPr id="86" name="Picture 85" descr="GPS-SPG8000.png">
                  <a:extLst>
                    <a:ext uri="{FF2B5EF4-FFF2-40B4-BE49-F238E27FC236}">
                      <a16:creationId xmlns:a16="http://schemas.microsoft.com/office/drawing/2014/main" id="{E6482DDA-AE82-499C-B3E2-1745191497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89646" l="0" r="8964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54863" y="527950"/>
                  <a:ext cx="565343" cy="669449"/>
                </a:xfrm>
                <a:prstGeom prst="rect">
                  <a:avLst/>
                </a:prstGeom>
              </p:spPr>
            </p:pic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BECDE15-0AA4-4440-8DF7-10874DBD64CB}"/>
                    </a:ext>
                  </a:extLst>
                </p:cNvPr>
                <p:cNvCxnSpPr/>
                <p:nvPr/>
              </p:nvCxnSpPr>
              <p:spPr bwMode="auto">
                <a:xfrm>
                  <a:off x="7679253" y="1115381"/>
                  <a:ext cx="0" cy="276223"/>
                </a:xfrm>
                <a:prstGeom prst="line">
                  <a:avLst/>
                </a:prstGeom>
                <a:ln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522649E-F709-4345-A664-3620BFD3D3AC}"/>
                </a:ext>
              </a:extLst>
            </p:cNvPr>
            <p:cNvCxnSpPr>
              <a:cxnSpLocks/>
              <a:stCxn id="71" idx="2"/>
              <a:endCxn id="3" idx="0"/>
            </p:cNvCxnSpPr>
            <p:nvPr/>
          </p:nvCxnSpPr>
          <p:spPr>
            <a:xfrm>
              <a:off x="4226193" y="2893002"/>
              <a:ext cx="3070" cy="3702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EF68A0F-C9DF-4322-9F8E-C9C6B7624EFD}"/>
                </a:ext>
              </a:extLst>
            </p:cNvPr>
            <p:cNvCxnSpPr>
              <a:cxnSpLocks/>
              <a:stCxn id="84" idx="2"/>
              <a:endCxn id="20" idx="0"/>
            </p:cNvCxnSpPr>
            <p:nvPr/>
          </p:nvCxnSpPr>
          <p:spPr>
            <a:xfrm>
              <a:off x="7658883" y="2893050"/>
              <a:ext cx="0" cy="3702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B178326-2CDD-44A9-B60C-178C8F135E8F}"/>
                </a:ext>
              </a:extLst>
            </p:cNvPr>
            <p:cNvSpPr/>
            <p:nvPr/>
          </p:nvSpPr>
          <p:spPr>
            <a:xfrm>
              <a:off x="8059087" y="4775667"/>
              <a:ext cx="914401" cy="5468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Media Node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286A4E0-B800-430D-9716-CE68D61C0375}"/>
                </a:ext>
              </a:extLst>
            </p:cNvPr>
            <p:cNvCxnSpPr>
              <a:cxnSpLocks/>
              <a:stCxn id="19" idx="2"/>
              <a:endCxn id="94" idx="0"/>
            </p:cNvCxnSpPr>
            <p:nvPr/>
          </p:nvCxnSpPr>
          <p:spPr>
            <a:xfrm>
              <a:off x="8168741" y="4444840"/>
              <a:ext cx="347547" cy="330827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A7F642B-5B7B-44AC-9AFE-15935BB0A922}"/>
                </a:ext>
              </a:extLst>
            </p:cNvPr>
            <p:cNvCxnSpPr>
              <a:cxnSpLocks/>
              <a:stCxn id="18" idx="2"/>
              <a:endCxn id="94" idx="0"/>
            </p:cNvCxnSpPr>
            <p:nvPr/>
          </p:nvCxnSpPr>
          <p:spPr>
            <a:xfrm flipH="1">
              <a:off x="8516288" y="4444840"/>
              <a:ext cx="347546" cy="330827"/>
            </a:xfrm>
            <a:prstGeom prst="straightConnector1">
              <a:avLst/>
            </a:prstGeom>
            <a:ln>
              <a:solidFill>
                <a:schemeClr val="accent5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96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A490B-4E88-4246-A93C-F15A97C4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Announce messages are sent periodically (typ. 1 per second) and include (in priority order):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Priority 1 – user-configured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Clock Class – GNSS locked, holdover, free-running,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Clock Accuracy – estimate based on time source, e.g. “within 25 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Clock Variance – computed stability of local clock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Priority 2 – user-configured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Clock Identity – (tie-breaker) based on MAC address</a:t>
            </a:r>
          </a:p>
          <a:p>
            <a:r>
              <a:rPr lang="en-US" dirty="0"/>
              <a:t>Potential leaders use the Best Master Clock Algorithm (BMCA) to decide which node is the sync source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78F307-2B28-4950-AFA6-1683AB9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Clock Determination</a:t>
            </a:r>
          </a:p>
        </p:txBody>
      </p:sp>
    </p:spTree>
    <p:extLst>
      <p:ext uri="{BB962C8B-B14F-4D97-AF65-F5344CB8AC3E}">
        <p14:creationId xmlns:p14="http://schemas.microsoft.com/office/powerpoint/2010/main" val="249340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974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Precision Time Protocol – History</vt:lpstr>
      <vt:lpstr>PTP over IPv4</vt:lpstr>
      <vt:lpstr>Common PTP Message Types</vt:lpstr>
      <vt:lpstr>Clock Synchronization</vt:lpstr>
      <vt:lpstr>Clock Synchronization</vt:lpstr>
      <vt:lpstr>PTP Clock (Node) Types</vt:lpstr>
      <vt:lpstr>Media Network Architecture</vt:lpstr>
      <vt:lpstr>Lead Clock Determination</vt:lpstr>
      <vt:lpstr>Best Master Clock Algorithm</vt:lpstr>
      <vt:lpstr>PTP Domains</vt:lpstr>
      <vt:lpstr>PTP Profiles</vt:lpstr>
      <vt:lpstr>SMPTE 2059-2</vt:lpstr>
      <vt:lpstr>Best Practices</vt:lpstr>
      <vt:lpstr>Troubleshooting Tools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Laila Bishay</dc:creator>
  <cp:lastModifiedBy>Tina Lipscomb</cp:lastModifiedBy>
  <cp:revision>20</cp:revision>
  <dcterms:created xsi:type="dcterms:W3CDTF">2022-07-25T14:48:25Z</dcterms:created>
  <dcterms:modified xsi:type="dcterms:W3CDTF">2022-09-11T07:49:37Z</dcterms:modified>
</cp:coreProperties>
</file>