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1126" r:id="rId3"/>
    <p:sldId id="1140" r:id="rId4"/>
    <p:sldId id="1141" r:id="rId5"/>
    <p:sldId id="1142" r:id="rId6"/>
    <p:sldId id="1080" r:id="rId7"/>
    <p:sldId id="265" r:id="rId8"/>
    <p:sldId id="931" r:id="rId9"/>
    <p:sldId id="855" r:id="rId10"/>
    <p:sldId id="704" r:id="rId11"/>
    <p:sldId id="1138" r:id="rId12"/>
    <p:sldId id="705" r:id="rId13"/>
    <p:sldId id="706" r:id="rId14"/>
    <p:sldId id="707" r:id="rId15"/>
    <p:sldId id="709" r:id="rId16"/>
    <p:sldId id="808" r:id="rId17"/>
    <p:sldId id="713" r:id="rId18"/>
    <p:sldId id="1127" r:id="rId19"/>
    <p:sldId id="1128" r:id="rId20"/>
    <p:sldId id="833" r:id="rId21"/>
    <p:sldId id="1129" r:id="rId22"/>
    <p:sldId id="1114" r:id="rId23"/>
    <p:sldId id="1137" r:id="rId24"/>
    <p:sldId id="1131" r:id="rId25"/>
    <p:sldId id="1071" r:id="rId26"/>
    <p:sldId id="1115" r:id="rId27"/>
    <p:sldId id="1116" r:id="rId28"/>
    <p:sldId id="1121" r:id="rId29"/>
    <p:sldId id="1135" r:id="rId30"/>
    <p:sldId id="1133" r:id="rId31"/>
    <p:sldId id="954" r:id="rId32"/>
    <p:sldId id="1130" r:id="rId33"/>
    <p:sldId id="1136" r:id="rId34"/>
    <p:sldId id="1139" r:id="rId35"/>
    <p:sldId id="2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8F8F"/>
    <a:srgbClr val="1B3975"/>
    <a:srgbClr val="00D8D1"/>
    <a:srgbClr val="0C8F89"/>
    <a:srgbClr val="2C9FA0"/>
    <a:srgbClr val="076B0B"/>
    <a:srgbClr val="0B3B09"/>
    <a:srgbClr val="000000"/>
    <a:srgbClr val="00C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3" autoAdjust="0"/>
    <p:restoredTop sz="96327"/>
  </p:normalViewPr>
  <p:slideViewPr>
    <p:cSldViewPr snapToGrid="0" snapToObjects="1" showGuides="1">
      <p:cViewPr varScale="1">
        <p:scale>
          <a:sx n="79" d="100"/>
          <a:sy n="79" d="100"/>
        </p:scale>
        <p:origin x="86" y="144"/>
      </p:cViewPr>
      <p:guideLst>
        <p:guide orient="horz" pos="33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27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s\Documents\Bits%20on%20the%20wire%20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s\Documents\Training%20Courses\Ethernet%20Packet%20Gap%20Chart%202x2.5%20Gbit%20in%2010%20Gbi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s\Documents\Training%20Courses\Ethernet%20Packet%20Gap%20Chart%202x2.5%20Gbit%20in%2010%20Gb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Sheet1!$A$1:$A$50</c:f>
              <c:numCache>
                <c:formatCode>General</c:formatCode>
                <c:ptCount val="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10000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10000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10000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7A-4596-B867-BF855F1FE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7813632"/>
        <c:axId val="98736000"/>
      </c:barChart>
      <c:catAx>
        <c:axId val="578136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31750">
            <a:solidFill>
              <a:schemeClr val="accent1"/>
            </a:solidFill>
          </a:ln>
        </c:spPr>
        <c:crossAx val="98736000"/>
        <c:crosses val="autoZero"/>
        <c:auto val="1"/>
        <c:lblAlgn val="ctr"/>
        <c:lblOffset val="100"/>
        <c:noMultiLvlLbl val="0"/>
      </c:catAx>
      <c:valAx>
        <c:axId val="98736000"/>
        <c:scaling>
          <c:orientation val="minMax"/>
          <c:max val="1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7813632"/>
        <c:crosses val="autoZero"/>
        <c:crossBetween val="between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Video 1</a:t>
            </a:r>
          </a:p>
        </c:rich>
      </c:tx>
      <c:layout>
        <c:manualLayout>
          <c:xMode val="edge"/>
          <c:yMode val="edge"/>
          <c:x val="0.46099904178644335"/>
          <c:y val="5.5555555555555552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Video 1</c:v>
                </c:pt>
              </c:strCache>
            </c:strRef>
          </c:tx>
          <c:invertIfNegative val="0"/>
          <c:cat>
            <c:numRef>
              <c:f>Sheet2!$A$2:$A$43</c:f>
              <c:numCache>
                <c:formatCode>General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</c:numCache>
            </c:numRef>
          </c:cat>
          <c:val>
            <c:numRef>
              <c:f>Sheet2!$B$2:$B$43</c:f>
              <c:numCache>
                <c:formatCode>General</c:formatCode>
                <c:ptCount val="42"/>
                <c:pt idx="0">
                  <c:v>10000</c:v>
                </c:pt>
                <c:pt idx="1">
                  <c:v>10000</c:v>
                </c:pt>
                <c:pt idx="2">
                  <c:v>10000</c:v>
                </c:pt>
                <c:pt idx="3">
                  <c:v>10000</c:v>
                </c:pt>
                <c:pt idx="4">
                  <c:v>10000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10000</c:v>
                </c:pt>
                <c:pt idx="21">
                  <c:v>10000</c:v>
                </c:pt>
                <c:pt idx="22">
                  <c:v>10000</c:v>
                </c:pt>
                <c:pt idx="23">
                  <c:v>10000</c:v>
                </c:pt>
                <c:pt idx="24">
                  <c:v>10000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10000</c:v>
                </c:pt>
                <c:pt idx="41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B-41DD-92D0-1D1A1E96D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98547200"/>
        <c:axId val="98548736"/>
      </c:barChart>
      <c:catAx>
        <c:axId val="9854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548736"/>
        <c:crosses val="autoZero"/>
        <c:auto val="1"/>
        <c:lblAlgn val="ctr"/>
        <c:lblOffset val="100"/>
        <c:noMultiLvlLbl val="0"/>
      </c:catAx>
      <c:valAx>
        <c:axId val="98548736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8547200"/>
        <c:crosses val="autoZero"/>
        <c:crossBetween val="between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Video 2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Video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Sheet2!$A$2:$A$43</c:f>
              <c:numCache>
                <c:formatCode>General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</c:numCache>
            </c:numRef>
          </c:cat>
          <c:val>
            <c:numRef>
              <c:f>Sheet2!$B$2:$B$43</c:f>
              <c:numCache>
                <c:formatCode>General</c:formatCode>
                <c:ptCount val="42"/>
                <c:pt idx="0">
                  <c:v>10000</c:v>
                </c:pt>
                <c:pt idx="1">
                  <c:v>10000</c:v>
                </c:pt>
                <c:pt idx="2">
                  <c:v>10000</c:v>
                </c:pt>
                <c:pt idx="3">
                  <c:v>10000</c:v>
                </c:pt>
                <c:pt idx="4">
                  <c:v>10000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10000</c:v>
                </c:pt>
                <c:pt idx="21">
                  <c:v>10000</c:v>
                </c:pt>
                <c:pt idx="22">
                  <c:v>10000</c:v>
                </c:pt>
                <c:pt idx="23">
                  <c:v>10000</c:v>
                </c:pt>
                <c:pt idx="24">
                  <c:v>10000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10000</c:v>
                </c:pt>
                <c:pt idx="41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B-4F1A-B2F9-AEEB6944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58732544"/>
        <c:axId val="58734080"/>
      </c:barChart>
      <c:catAx>
        <c:axId val="5873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734080"/>
        <c:crosses val="autoZero"/>
        <c:auto val="1"/>
        <c:lblAlgn val="ctr"/>
        <c:lblOffset val="100"/>
        <c:noMultiLvlLbl val="0"/>
      </c:catAx>
      <c:valAx>
        <c:axId val="58734080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8732544"/>
        <c:crosses val="autoZero"/>
        <c:crossBetween val="between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07E35-C30C-48AA-B173-247842E9ACF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20A09-25B5-4C99-9E96-0F35FE98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8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7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562DEB-B81F-B32A-849A-CC7F12388C57}"/>
              </a:ext>
            </a:extLst>
          </p:cNvPr>
          <p:cNvSpPr/>
          <p:nvPr userDrawn="1"/>
        </p:nvSpPr>
        <p:spPr>
          <a:xfrm>
            <a:off x="-2" y="1"/>
            <a:ext cx="12193200" cy="611923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C5F0E5-C64A-3666-C8D7-DC9415AD790D}"/>
              </a:ext>
            </a:extLst>
          </p:cNvPr>
          <p:cNvSpPr/>
          <p:nvPr userDrawn="1"/>
        </p:nvSpPr>
        <p:spPr>
          <a:xfrm>
            <a:off x="441983" y="0"/>
            <a:ext cx="11713464" cy="6102354"/>
          </a:xfrm>
          <a:prstGeom prst="rect">
            <a:avLst/>
          </a:prstGeom>
          <a:gradFill flip="none" rotWithShape="1">
            <a:gsLst>
              <a:gs pos="0">
                <a:srgbClr val="00C2B9">
                  <a:shade val="30000"/>
                  <a:satMod val="115000"/>
                  <a:alpha val="82672"/>
                </a:srgbClr>
              </a:gs>
              <a:gs pos="50000">
                <a:srgbClr val="00C2B9">
                  <a:shade val="67500"/>
                  <a:satMod val="115000"/>
                  <a:alpha val="30000"/>
                </a:srgbClr>
              </a:gs>
              <a:gs pos="100000">
                <a:srgbClr val="00C2B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ottom Rectangle">
            <a:extLst>
              <a:ext uri="{FF2B5EF4-FFF2-40B4-BE49-F238E27FC236}">
                <a16:creationId xmlns:a16="http://schemas.microsoft.com/office/drawing/2014/main" id="{A9C2C117-1A92-12A4-9312-1322CFA579DB}"/>
              </a:ext>
            </a:extLst>
          </p:cNvPr>
          <p:cNvSpPr/>
          <p:nvPr userDrawn="1"/>
        </p:nvSpPr>
        <p:spPr>
          <a:xfrm>
            <a:off x="-9279" y="6122427"/>
            <a:ext cx="12201272" cy="761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7B76E8-B9DF-09D0-2F44-B54CE8457B42}"/>
              </a:ext>
            </a:extLst>
          </p:cNvPr>
          <p:cNvGrpSpPr/>
          <p:nvPr userDrawn="1"/>
        </p:nvGrpSpPr>
        <p:grpSpPr>
          <a:xfrm>
            <a:off x="2620237" y="6222429"/>
            <a:ext cx="6888692" cy="529316"/>
            <a:chOff x="2538957" y="6205171"/>
            <a:chExt cx="6888692" cy="529316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AEF10D1-6D77-0F24-8203-9350848B2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57" y="6334463"/>
              <a:ext cx="763035" cy="337602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63C5B4D-D984-BF36-C51B-00DEFDAD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436" y="6362391"/>
              <a:ext cx="926473" cy="260959"/>
            </a:xfrm>
            <a:prstGeom prst="rect">
              <a:avLst/>
            </a:prstGeom>
          </p:spPr>
        </p:pic>
        <p:pic>
          <p:nvPicPr>
            <p:cNvPr id="10" name="Picture 9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B3F23480-37DE-E43B-244F-A085AE5D9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536" y="6373633"/>
              <a:ext cx="916363" cy="25926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1DEDB58F-3BDE-87CC-AC31-3024CDC9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8715" y="6227652"/>
              <a:ext cx="724050" cy="506835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685ABA7E-3CC5-1473-A498-1CD0B2E6E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124" b="33161"/>
            <a:stretch/>
          </p:blipFill>
          <p:spPr>
            <a:xfrm>
              <a:off x="6995398" y="6205171"/>
              <a:ext cx="1595024" cy="493321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9B1968E8-917F-92DC-6F77-5A4EF847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9011" y="6296797"/>
              <a:ext cx="668638" cy="35839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84E68-953C-A442-BCEB-CA375A374C0F}"/>
              </a:ext>
            </a:extLst>
          </p:cNvPr>
          <p:cNvSpPr/>
          <p:nvPr userDrawn="1"/>
        </p:nvSpPr>
        <p:spPr>
          <a:xfrm>
            <a:off x="9281786" y="0"/>
            <a:ext cx="2919484" cy="610235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C9FA0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0FA16CB-13DE-79D8-9634-AB09EC8B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466FC-D789-6175-567B-4FB250469C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28294" y="3047421"/>
            <a:ext cx="3747396" cy="1186958"/>
          </a:xfrm>
          <a:prstGeom prst="rect">
            <a:avLst/>
          </a:prstGeom>
        </p:spPr>
      </p:pic>
      <p:cxnSp>
        <p:nvCxnSpPr>
          <p:cNvPr id="14" name="Line">
            <a:extLst>
              <a:ext uri="{FF2B5EF4-FFF2-40B4-BE49-F238E27FC236}">
                <a16:creationId xmlns:a16="http://schemas.microsoft.com/office/drawing/2014/main" id="{2F9C37D9-BBE4-EF1C-6879-84D4706762DB}"/>
              </a:ext>
            </a:extLst>
          </p:cNvPr>
          <p:cNvCxnSpPr/>
          <p:nvPr userDrawn="1"/>
        </p:nvCxnSpPr>
        <p:spPr>
          <a:xfrm>
            <a:off x="6076797" y="2536280"/>
            <a:ext cx="0" cy="278996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0A69FCE-86E1-E7F8-8526-B5D173D214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93051" y="2661790"/>
            <a:ext cx="4000558" cy="25389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B6B7C5-B9C1-1A0E-9E6E-6D9A277FEC93}"/>
              </a:ext>
            </a:extLst>
          </p:cNvPr>
          <p:cNvCxnSpPr/>
          <p:nvPr userDrawn="1"/>
        </p:nvCxnSpPr>
        <p:spPr>
          <a:xfrm>
            <a:off x="-9279" y="6102354"/>
            <a:ext cx="122105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CC15-9F07-0375-FC78-A460C9B9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283-31B9-A03A-F776-C8F70653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8FAD-E904-CD06-E91E-380017F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A82D-A3DD-A02D-2EC0-FB60D2D0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A883-3C2B-56FD-786B-14EA834D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62DD7-3F2F-A8F5-8280-48FC554EF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4E6B8-2007-F588-2D49-4D096F020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A1F1-3C5B-F5C8-8568-782A6E17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D891-9297-B947-E069-2D358367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9025-5FD0-53C8-6CF1-AD4B90EE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0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0" cy="4038600"/>
          </a:xfrm>
          <a:prstGeom prst="rect">
            <a:avLst/>
          </a:prstGeom>
          <a:gradFill>
            <a:gsLst>
              <a:gs pos="0">
                <a:srgbClr val="000000"/>
              </a:gs>
              <a:gs pos="62000">
                <a:srgbClr val="031138"/>
              </a:gs>
              <a:gs pos="100000">
                <a:srgbClr val="113B91"/>
              </a:gs>
            </a:gsLst>
            <a:lin ang="6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8" y="3276600"/>
            <a:ext cx="103632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8" y="4038600"/>
            <a:ext cx="85344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7967422" y="6334788"/>
            <a:ext cx="404921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©2021 All rights reserved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962" r="2483" b="2884"/>
          <a:stretch/>
        </p:blipFill>
        <p:spPr>
          <a:xfrm>
            <a:off x="10974074" y="170993"/>
            <a:ext cx="1074515" cy="1074235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150852" y="6334788"/>
            <a:ext cx="289199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Learn</a:t>
            </a:r>
            <a:r>
              <a:rPr lang="en-US" sz="2400" dirty="0">
                <a:solidFill>
                  <a:srgbClr val="DF6767"/>
                </a:solidFill>
                <a:effectLst/>
                <a:latin typeface="Arial Rounded MT Bold" panose="020F0704030504030204" pitchFamily="34" charset="0"/>
              </a:rPr>
              <a:t>IP</a:t>
            </a:r>
            <a:r>
              <a:rPr lang="en-US" sz="2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149193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742" y="6292822"/>
            <a:ext cx="544626" cy="5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4" y="274638"/>
            <a:ext cx="10972801" cy="792162"/>
          </a:xfrm>
        </p:spPr>
        <p:txBody>
          <a:bodyPr/>
          <a:lstStyle>
            <a:lvl1pPr>
              <a:defRPr>
                <a:solidFill>
                  <a:srgbClr val="0840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4" y="9"/>
            <a:ext cx="17696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Learn</a:t>
            </a:r>
            <a:r>
              <a:rPr lang="en-US" sz="1400" dirty="0">
                <a:solidFill>
                  <a:srgbClr val="DF6767"/>
                </a:solidFill>
                <a:effectLst/>
                <a:latin typeface="Arial Rounded MT Bold" panose="020F0704030504030204" pitchFamily="34" charset="0"/>
              </a:rPr>
              <a:t>IP</a:t>
            </a: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424436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742" y="6292822"/>
            <a:ext cx="544626" cy="5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4" y="274638"/>
            <a:ext cx="10972801" cy="792162"/>
          </a:xfrm>
        </p:spPr>
        <p:txBody>
          <a:bodyPr/>
          <a:lstStyle>
            <a:lvl1pPr>
              <a:defRPr>
                <a:solidFill>
                  <a:srgbClr val="0840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4" y="9"/>
            <a:ext cx="17696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Learn</a:t>
            </a:r>
            <a:r>
              <a:rPr lang="en-US" sz="1400" dirty="0">
                <a:solidFill>
                  <a:srgbClr val="DF6767"/>
                </a:solidFill>
                <a:effectLst/>
                <a:latin typeface="Arial Rounded MT Bold" panose="020F0704030504030204" pitchFamily="34" charset="0"/>
              </a:rPr>
              <a:t>IP</a:t>
            </a: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101116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742" y="6292822"/>
            <a:ext cx="544626" cy="5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4" y="274638"/>
            <a:ext cx="10972801" cy="792162"/>
          </a:xfrm>
        </p:spPr>
        <p:txBody>
          <a:bodyPr/>
          <a:lstStyle>
            <a:lvl1pPr>
              <a:defRPr>
                <a:solidFill>
                  <a:srgbClr val="0840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4" y="9"/>
            <a:ext cx="17696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Learn</a:t>
            </a:r>
            <a:r>
              <a:rPr lang="en-US" sz="1400" dirty="0">
                <a:solidFill>
                  <a:srgbClr val="DF6767"/>
                </a:solidFill>
                <a:effectLst/>
                <a:latin typeface="Arial Rounded MT Bold" panose="020F0704030504030204" pitchFamily="34" charset="0"/>
              </a:rPr>
              <a:t>IP</a:t>
            </a:r>
            <a:r>
              <a:rPr lang="en-US" sz="1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250680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2196-8188-0705-99D5-A535CDE5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A7B4-0406-6703-B209-7C095069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E285-998C-BFCF-014B-6A2B890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243563-B626-B90A-7CC8-A11E420E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7"/>
            <a:ext cx="10515600" cy="891416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9DD2-636C-4898-0D87-C1D6B0BB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0D901-D0EE-2362-46A0-BF56FC26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718A-3DCA-B23B-D622-5FE239A0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0515-547E-076A-ECCF-15E08F6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8775-B685-089C-CC78-6FB79ED3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2EF9-3FCA-F71D-E4DE-D83835E74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1B62-00DA-D29D-404D-C861E927C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CB99C-1FAB-13BC-3836-C937934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5CF4B-4E1A-59C9-9A98-14671751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AF25-6F4E-0D05-F313-BB80EF9B8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F3624-2917-89F3-3220-BD1A51660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F8FC-4343-5C66-B9E1-3AB4659B9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AB30-5325-B253-70DB-5C79D7B9F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372EC-9787-1386-7C16-04636D77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756E1-56D6-B255-D540-650BB902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1ED8A-EE56-76CC-F410-EF329A6A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F8E0-882C-85AC-DB74-6EA5FBFD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42884-EC6C-78AB-37D6-F29E96B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EDCF7-3CE8-5B18-BB9D-D446CBA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B3E4C-4AAB-2044-DC59-2EF610E9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18307-A042-151C-4E24-FE3335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5A43-E95D-519A-0B2F-0F6EDF48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38F8-477F-1AD2-2840-7ACDC635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7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1EF7-291B-DF19-426F-85E32961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0564-35BD-B629-CBD4-CAA72FC45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AF1E0-FB1C-3AAE-CC29-734375D36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43C-366C-F788-B65F-D2A71247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0F5A1-D390-6B58-F0C6-830149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367A7-4A04-B77A-64AA-C2B42399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061A-B4BE-4C3D-46A0-2E8E28D5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C90CC-CE2A-BB5F-AEF5-1162881D6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36976-42C6-E0E8-60D5-C1858811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A97EA-2AF0-227D-37FC-10E1F366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86490-DB3D-9340-B04F-1F2289A7EF84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AE31D-D610-6421-A22F-D60F7B97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5BD3-1E96-BB27-59EE-41990B87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1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E8BA4-C263-DD8F-2075-E58B2DE2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540" b="38803"/>
          <a:stretch/>
        </p:blipFill>
        <p:spPr>
          <a:xfrm>
            <a:off x="1" y="0"/>
            <a:ext cx="12191999" cy="134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B369-DAC4-2108-E86E-24B484AA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13B5-7FE1-4E5E-2145-DDBA1D918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D2FF-DC11-7A4B-D738-06B585F0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F13E-67E0-DB4B-9644-A98F2C7D8D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DCBF2-5CE3-1E76-C4D3-70D6610F2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1540" b="38803"/>
          <a:stretch/>
        </p:blipFill>
        <p:spPr>
          <a:xfrm>
            <a:off x="0" y="0"/>
            <a:ext cx="12192000" cy="134815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6B2E87-1D0C-F4BD-7459-862641E102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975272" y="412699"/>
            <a:ext cx="2069275" cy="655426"/>
          </a:xfrm>
          <a:prstGeom prst="rect">
            <a:avLst/>
          </a:prstGeom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17FBD4AC-4F81-A66A-6DDA-CF70D657C7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852" y="6334788"/>
            <a:ext cx="289199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Learn</a:t>
            </a:r>
            <a:r>
              <a:rPr lang="en-US" sz="2400" dirty="0">
                <a:solidFill>
                  <a:srgbClr val="DF6767"/>
                </a:solidFill>
                <a:effectLst/>
                <a:latin typeface="Arial Rounded MT Bold" panose="020F0704030504030204" pitchFamily="34" charset="0"/>
              </a:rPr>
              <a:t>IP</a:t>
            </a:r>
            <a:r>
              <a:rPr lang="en-US" sz="2400" dirty="0">
                <a:solidFill>
                  <a:srgbClr val="91B6FF"/>
                </a:solidFill>
                <a:effectLst/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20022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C9FA0"/>
        </a:buClr>
        <a:buFont typeface="Wingdings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C9FA0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2059967" y="479594"/>
            <a:ext cx="807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IP Showcase ST 2110 </a:t>
            </a:r>
            <a:r>
              <a:rPr lang="en-US" sz="4000" dirty="0" err="1">
                <a:solidFill>
                  <a:schemeClr val="bg1"/>
                </a:solidFill>
                <a:latin typeface="+mj-lt"/>
              </a:rPr>
              <a:t>LaunchPad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53437-BC45-7CA9-5FC7-42D3135DDEC3}"/>
              </a:ext>
            </a:extLst>
          </p:cNvPr>
          <p:cNvSpPr txBox="1"/>
          <p:nvPr/>
        </p:nvSpPr>
        <p:spPr>
          <a:xfrm>
            <a:off x="2059967" y="1284793"/>
            <a:ext cx="807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Wes Simpson, Founder, Learn</a:t>
            </a:r>
            <a:r>
              <a:rPr lang="en-US" sz="2800" dirty="0">
                <a:solidFill>
                  <a:srgbClr val="FF7C80"/>
                </a:solidFill>
                <a:latin typeface="+mj-lt"/>
              </a:rPr>
              <a:t>IP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video.com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B7F3E-DE0D-343B-EFE3-FC596BD85FDD}"/>
              </a:ext>
            </a:extLst>
          </p:cNvPr>
          <p:cNvSpPr txBox="1"/>
          <p:nvPr/>
        </p:nvSpPr>
        <p:spPr>
          <a:xfrm>
            <a:off x="7573281" y="3131313"/>
            <a:ext cx="3191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Learn</a:t>
            </a:r>
            <a:r>
              <a:rPr lang="en-US" sz="4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IP</a:t>
            </a:r>
            <a:endParaRPr lang="en-US" sz="4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137347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96-3DD3-4EB0-93BA-B222FE6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Media Transport over IP: SMPTE ST 2022-6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DAE6D3-D3EA-47EC-9C44-284CD78CC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70" y="1465378"/>
            <a:ext cx="10512862" cy="4935422"/>
          </a:xfrm>
        </p:spPr>
        <p:txBody>
          <a:bodyPr/>
          <a:lstStyle/>
          <a:p>
            <a:r>
              <a:rPr lang="en-GB" dirty="0"/>
              <a:t>Take entire SDI signal and encapsulate into one IP stream</a:t>
            </a:r>
          </a:p>
          <a:p>
            <a:pPr lvl="1"/>
            <a:r>
              <a:rPr lang="en-GB" dirty="0"/>
              <a:t>Includes audio and embedded data signals</a:t>
            </a:r>
          </a:p>
          <a:p>
            <a:r>
              <a:rPr lang="en-GB" dirty="0"/>
              <a:t>Easy to maintain audio/video synchronization</a:t>
            </a:r>
          </a:p>
          <a:p>
            <a:pPr lvl="1"/>
            <a:r>
              <a:rPr lang="en-GB" dirty="0"/>
              <a:t>Hard to process just one part of a stream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746099" y="3871314"/>
            <a:ext cx="4703508" cy="1743085"/>
          </a:xfrm>
          <a:prstGeom prst="roundRect">
            <a:avLst>
              <a:gd name="adj" fmla="val 6694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bIns="0" rtlCol="0" anchor="b"/>
          <a:lstStyle/>
          <a:p>
            <a:pPr algn="ctr">
              <a:defRPr/>
            </a:pPr>
            <a:r>
              <a:rPr lang="en-US" sz="1400" b="1" kern="0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IP Packet Network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603394" y="4623793"/>
            <a:ext cx="1142702" cy="533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93956" y="4623793"/>
            <a:ext cx="60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SDI</a:t>
            </a:r>
          </a:p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Video</a:t>
            </a:r>
          </a:p>
        </p:txBody>
      </p:sp>
      <p:sp>
        <p:nvSpPr>
          <p:cNvPr id="65" name="Parallelogram 64"/>
          <p:cNvSpPr/>
          <p:nvPr/>
        </p:nvSpPr>
        <p:spPr>
          <a:xfrm rot="842353" flipH="1">
            <a:off x="2577276" y="4378976"/>
            <a:ext cx="514567" cy="152400"/>
          </a:xfrm>
          <a:prstGeom prst="parallelogram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92216" y="4238778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Audio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H="1" flipV="1">
            <a:off x="2603398" y="4090399"/>
            <a:ext cx="457080" cy="236815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8" name="Rounded Rectangle 67"/>
          <p:cNvSpPr/>
          <p:nvPr/>
        </p:nvSpPr>
        <p:spPr>
          <a:xfrm>
            <a:off x="3060475" y="4242793"/>
            <a:ext cx="228540" cy="1066800"/>
          </a:xfrm>
          <a:prstGeom prst="round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vert="vert" lIns="0" tIns="0" rIns="0" bIns="0" rtlCol="0" anchor="ctr"/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Embed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92216" y="3931001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Data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974637" y="4547079"/>
            <a:ext cx="176516" cy="686839"/>
            <a:chOff x="2362200" y="4309344"/>
            <a:chExt cx="176562" cy="686839"/>
          </a:xfrm>
        </p:grpSpPr>
        <p:sp>
          <p:nvSpPr>
            <p:cNvPr id="71" name="Rounded Rectangle 70"/>
            <p:cNvSpPr/>
            <p:nvPr/>
          </p:nvSpPr>
          <p:spPr>
            <a:xfrm>
              <a:off x="2362200" y="4309344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362201" y="4386064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3593737" y="4242793"/>
            <a:ext cx="228540" cy="1066800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vert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Packetize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4341686" y="4547079"/>
            <a:ext cx="176516" cy="686839"/>
            <a:chOff x="2743199" y="4309344"/>
            <a:chExt cx="176562" cy="686839"/>
          </a:xfrm>
        </p:grpSpPr>
        <p:sp>
          <p:nvSpPr>
            <p:cNvPr id="75" name="Rounded Rectangle 74"/>
            <p:cNvSpPr/>
            <p:nvPr/>
          </p:nvSpPr>
          <p:spPr>
            <a:xfrm>
              <a:off x="2743199" y="4309344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743200" y="4386064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708736" y="4547079"/>
            <a:ext cx="176516" cy="686839"/>
            <a:chOff x="3124198" y="4309344"/>
            <a:chExt cx="176562" cy="686839"/>
          </a:xfrm>
        </p:grpSpPr>
        <p:sp>
          <p:nvSpPr>
            <p:cNvPr id="78" name="Rounded Rectangle 77"/>
            <p:cNvSpPr/>
            <p:nvPr/>
          </p:nvSpPr>
          <p:spPr>
            <a:xfrm>
              <a:off x="3124198" y="4309344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124199" y="4386064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012184" y="4547079"/>
            <a:ext cx="176516" cy="686839"/>
            <a:chOff x="6400799" y="4309344"/>
            <a:chExt cx="176562" cy="686839"/>
          </a:xfrm>
        </p:grpSpPr>
        <p:sp>
          <p:nvSpPr>
            <p:cNvPr id="81" name="Rounded Rectangle 80"/>
            <p:cNvSpPr/>
            <p:nvPr/>
          </p:nvSpPr>
          <p:spPr>
            <a:xfrm>
              <a:off x="6400799" y="4309344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400800" y="4386064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8393086" y="4623793"/>
            <a:ext cx="1142702" cy="533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Parallelogram 83"/>
          <p:cNvSpPr/>
          <p:nvPr/>
        </p:nvSpPr>
        <p:spPr>
          <a:xfrm rot="20757647">
            <a:off x="9042382" y="4378488"/>
            <a:ext cx="514567" cy="152400"/>
          </a:xfrm>
          <a:prstGeom prst="parallelogram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9071124" y="4100751"/>
            <a:ext cx="457080" cy="236815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6" name="Rounded Rectangle 85"/>
          <p:cNvSpPr/>
          <p:nvPr/>
        </p:nvSpPr>
        <p:spPr>
          <a:xfrm>
            <a:off x="8833992" y="4242793"/>
            <a:ext cx="228540" cy="1066800"/>
          </a:xfrm>
          <a:prstGeom prst="round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vert="vert" lIns="0" tIns="0" rIns="0" bIns="0" rtlCol="0" anchor="ctr"/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De-embed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316906" y="4238776"/>
            <a:ext cx="228540" cy="1069848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vert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De-packet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37532" y="4627808"/>
            <a:ext cx="60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SDI</a:t>
            </a:r>
          </a:p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Video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535792" y="4242793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Audio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535792" y="3935017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Data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075785" y="4551094"/>
            <a:ext cx="176516" cy="686839"/>
            <a:chOff x="3504293" y="4313359"/>
            <a:chExt cx="176562" cy="686839"/>
          </a:xfrm>
        </p:grpSpPr>
        <p:sp>
          <p:nvSpPr>
            <p:cNvPr id="93" name="Rounded Rectangle 92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442835" y="4551094"/>
            <a:ext cx="176516" cy="686839"/>
            <a:chOff x="3504293" y="4313359"/>
            <a:chExt cx="176562" cy="686839"/>
          </a:xfrm>
        </p:grpSpPr>
        <p:sp>
          <p:nvSpPr>
            <p:cNvPr id="96" name="Rounded Rectangle 95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809884" y="4551094"/>
            <a:ext cx="176516" cy="686839"/>
            <a:chOff x="3504293" y="4313359"/>
            <a:chExt cx="176562" cy="686839"/>
          </a:xfrm>
        </p:grpSpPr>
        <p:sp>
          <p:nvSpPr>
            <p:cNvPr id="99" name="Rounded Rectangle 98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176933" y="4551094"/>
            <a:ext cx="176516" cy="686839"/>
            <a:chOff x="3504293" y="4313359"/>
            <a:chExt cx="176562" cy="686839"/>
          </a:xfrm>
        </p:grpSpPr>
        <p:sp>
          <p:nvSpPr>
            <p:cNvPr id="102" name="Rounded Rectangle 101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543983" y="4551094"/>
            <a:ext cx="176516" cy="686839"/>
            <a:chOff x="3504293" y="4313359"/>
            <a:chExt cx="176562" cy="686839"/>
          </a:xfrm>
        </p:grpSpPr>
        <p:sp>
          <p:nvSpPr>
            <p:cNvPr id="105" name="Rounded Rectangle 104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911032" y="4551094"/>
            <a:ext cx="176516" cy="686839"/>
            <a:chOff x="3504293" y="4313359"/>
            <a:chExt cx="176562" cy="686839"/>
          </a:xfrm>
        </p:grpSpPr>
        <p:sp>
          <p:nvSpPr>
            <p:cNvPr id="108" name="Rounded Rectangle 107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278082" y="4551094"/>
            <a:ext cx="176516" cy="686839"/>
            <a:chOff x="3504293" y="4313359"/>
            <a:chExt cx="176562" cy="686839"/>
          </a:xfrm>
        </p:grpSpPr>
        <p:sp>
          <p:nvSpPr>
            <p:cNvPr id="111" name="Rounded Rectangle 110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645131" y="4551094"/>
            <a:ext cx="176516" cy="686839"/>
            <a:chOff x="3504293" y="4313359"/>
            <a:chExt cx="176562" cy="686839"/>
          </a:xfrm>
        </p:grpSpPr>
        <p:sp>
          <p:nvSpPr>
            <p:cNvPr id="114" name="Rounded Rectangle 113"/>
            <p:cNvSpPr/>
            <p:nvPr/>
          </p:nvSpPr>
          <p:spPr>
            <a:xfrm>
              <a:off x="3504293" y="4313359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504294" y="4390079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52EE94-9B92-5645-93DA-59606C379FE8}"/>
              </a:ext>
            </a:extLst>
          </p:cNvPr>
          <p:cNvSpPr txBox="1"/>
          <p:nvPr/>
        </p:nvSpPr>
        <p:spPr>
          <a:xfrm>
            <a:off x="5203822" y="4678313"/>
            <a:ext cx="1735880" cy="43088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ST 2022-6 IP Packets</a:t>
            </a:r>
          </a:p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Video/Audio/Data</a:t>
            </a:r>
          </a:p>
        </p:txBody>
      </p:sp>
    </p:spTree>
    <p:extLst>
      <p:ext uri="{BB962C8B-B14F-4D97-AF65-F5344CB8AC3E}">
        <p14:creationId xmlns:p14="http://schemas.microsoft.com/office/powerpoint/2010/main" val="24295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3" grpId="0" animBg="1"/>
      <p:bldP spid="64" grpId="0"/>
      <p:bldP spid="65" grpId="0" animBg="1"/>
      <p:bldP spid="66" grpId="0"/>
      <p:bldP spid="68" grpId="0" animBg="1"/>
      <p:bldP spid="69" grpId="0"/>
      <p:bldP spid="73" grpId="0" animBg="1"/>
      <p:bldP spid="83" grpId="0" animBg="1"/>
      <p:bldP spid="84" grpId="0" animBg="1"/>
      <p:bldP spid="86" grpId="0" animBg="1"/>
      <p:bldP spid="87" grpId="0" animBg="1"/>
      <p:bldP spid="88" grpId="0"/>
      <p:bldP spid="89" grpId="0"/>
      <p:bldP spid="9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SMPTE ST 2110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294" y="1601889"/>
            <a:ext cx="10515600" cy="4351338"/>
          </a:xfrm>
        </p:spPr>
        <p:txBody>
          <a:bodyPr/>
          <a:lstStyle/>
          <a:p>
            <a:r>
              <a:rPr lang="en-US" dirty="0"/>
              <a:t>General-purpose media transport over IP</a:t>
            </a:r>
          </a:p>
          <a:p>
            <a:pPr lvl="1"/>
            <a:r>
              <a:rPr lang="en-US" dirty="0"/>
              <a:t>Standards for video, audio, synchronized metadata</a:t>
            </a:r>
          </a:p>
          <a:p>
            <a:r>
              <a:rPr lang="en-US" dirty="0"/>
              <a:t>Carries each media element as a separate stream</a:t>
            </a:r>
          </a:p>
          <a:p>
            <a:pPr lvl="1"/>
            <a:r>
              <a:rPr lang="en-US" dirty="0"/>
              <a:t>Video in one stream, one or more audio channels in another, metadata in another</a:t>
            </a:r>
          </a:p>
          <a:p>
            <a:r>
              <a:rPr lang="en-US" dirty="0"/>
              <a:t>Capable of handling wide variety of formats</a:t>
            </a:r>
          </a:p>
          <a:p>
            <a:pPr lvl="1"/>
            <a:r>
              <a:rPr lang="en-US" dirty="0"/>
              <a:t>Video from SD all the way up to 8K HDR and beyond</a:t>
            </a:r>
          </a:p>
          <a:p>
            <a:pPr lvl="1"/>
            <a:r>
              <a:rPr lang="en-US" dirty="0"/>
              <a:t>Compressed and uncompressed video at any frame rate</a:t>
            </a:r>
          </a:p>
          <a:p>
            <a:pPr lvl="1"/>
            <a:r>
              <a:rPr lang="en-US" dirty="0"/>
              <a:t>Multi-channel audio at multiple sampling rates</a:t>
            </a:r>
          </a:p>
          <a:p>
            <a:pPr lvl="1"/>
            <a:r>
              <a:rPr lang="en-US" dirty="0"/>
              <a:t>Many different categories of metadata</a:t>
            </a:r>
          </a:p>
        </p:txBody>
      </p:sp>
    </p:spTree>
    <p:extLst>
      <p:ext uri="{BB962C8B-B14F-4D97-AF65-F5344CB8AC3E}">
        <p14:creationId xmlns:p14="http://schemas.microsoft.com/office/powerpoint/2010/main" val="3981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96-3DD3-4EB0-93BA-B222FE6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Media Transport over IP: SMPTE ST 2110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20762-8CB8-40C6-BE64-A9DC77E7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70" y="1687286"/>
            <a:ext cx="10512862" cy="196987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Each media type in a separate packet stream</a:t>
            </a:r>
          </a:p>
          <a:p>
            <a:pPr lvl="1"/>
            <a:r>
              <a:rPr lang="en-GB" dirty="0"/>
              <a:t>Easy to process individual components</a:t>
            </a:r>
          </a:p>
          <a:p>
            <a:pPr lvl="1"/>
            <a:r>
              <a:rPr lang="en-GB" dirty="0"/>
              <a:t>Signals need to be resynchronized after processing</a:t>
            </a:r>
          </a:p>
          <a:p>
            <a:r>
              <a:rPr lang="en-GB" dirty="0"/>
              <a:t>PTP (Precision Time Protocol) used for packet timestamping</a:t>
            </a:r>
          </a:p>
          <a:p>
            <a:r>
              <a:rPr lang="en-GB" dirty="0"/>
              <a:t>SDP Files used to describe each packet stream</a:t>
            </a:r>
          </a:p>
        </p:txBody>
      </p:sp>
      <p:sp>
        <p:nvSpPr>
          <p:cNvPr id="97" name="Oval 165"/>
          <p:cNvSpPr/>
          <p:nvPr/>
        </p:nvSpPr>
        <p:spPr>
          <a:xfrm flipH="1">
            <a:off x="3309847" y="4232839"/>
            <a:ext cx="112910" cy="1332267"/>
          </a:xfrm>
          <a:custGeom>
            <a:avLst/>
            <a:gdLst>
              <a:gd name="connsiteX0" fmla="*/ 0 w 225878"/>
              <a:gd name="connsiteY0" fmla="*/ 665867 h 1331734"/>
              <a:gd name="connsiteX1" fmla="*/ 112939 w 225878"/>
              <a:gd name="connsiteY1" fmla="*/ 0 h 1331734"/>
              <a:gd name="connsiteX2" fmla="*/ 225878 w 225878"/>
              <a:gd name="connsiteY2" fmla="*/ 665867 h 1331734"/>
              <a:gd name="connsiteX3" fmla="*/ 112939 w 225878"/>
              <a:gd name="connsiteY3" fmla="*/ 1331734 h 1331734"/>
              <a:gd name="connsiteX4" fmla="*/ 0 w 225878"/>
              <a:gd name="connsiteY4" fmla="*/ 665867 h 1331734"/>
              <a:gd name="connsiteX0" fmla="*/ 225878 w 317318"/>
              <a:gd name="connsiteY0" fmla="*/ 665867 h 1331734"/>
              <a:gd name="connsiteX1" fmla="*/ 112939 w 317318"/>
              <a:gd name="connsiteY1" fmla="*/ 1331734 h 1331734"/>
              <a:gd name="connsiteX2" fmla="*/ 0 w 317318"/>
              <a:gd name="connsiteY2" fmla="*/ 665867 h 1331734"/>
              <a:gd name="connsiteX3" fmla="*/ 112939 w 317318"/>
              <a:gd name="connsiteY3" fmla="*/ 0 h 1331734"/>
              <a:gd name="connsiteX4" fmla="*/ 317318 w 317318"/>
              <a:gd name="connsiteY4" fmla="*/ 757307 h 1331734"/>
              <a:gd name="connsiteX0" fmla="*/ 225878 w 317318"/>
              <a:gd name="connsiteY0" fmla="*/ 666400 h 1332267"/>
              <a:gd name="connsiteX1" fmla="*/ 112939 w 317318"/>
              <a:gd name="connsiteY1" fmla="*/ 1332267 h 1332267"/>
              <a:gd name="connsiteX2" fmla="*/ 0 w 317318"/>
              <a:gd name="connsiteY2" fmla="*/ 666400 h 1332267"/>
              <a:gd name="connsiteX3" fmla="*/ 112939 w 317318"/>
              <a:gd name="connsiteY3" fmla="*/ 533 h 1332267"/>
              <a:gd name="connsiteX4" fmla="*/ 317318 w 317318"/>
              <a:gd name="connsiteY4" fmla="*/ 757840 h 1332267"/>
              <a:gd name="connsiteX0" fmla="*/ 225878 w 225878"/>
              <a:gd name="connsiteY0" fmla="*/ 666400 h 1332267"/>
              <a:gd name="connsiteX1" fmla="*/ 112939 w 225878"/>
              <a:gd name="connsiteY1" fmla="*/ 1332267 h 1332267"/>
              <a:gd name="connsiteX2" fmla="*/ 0 w 225878"/>
              <a:gd name="connsiteY2" fmla="*/ 666400 h 1332267"/>
              <a:gd name="connsiteX3" fmla="*/ 112939 w 225878"/>
              <a:gd name="connsiteY3" fmla="*/ 533 h 1332267"/>
              <a:gd name="connsiteX0" fmla="*/ 112939 w 112939"/>
              <a:gd name="connsiteY0" fmla="*/ 1332267 h 1332267"/>
              <a:gd name="connsiteX1" fmla="*/ 0 w 112939"/>
              <a:gd name="connsiteY1" fmla="*/ 666400 h 1332267"/>
              <a:gd name="connsiteX2" fmla="*/ 112939 w 112939"/>
              <a:gd name="connsiteY2" fmla="*/ 533 h 133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9" h="1332267">
                <a:moveTo>
                  <a:pt x="112939" y="1332267"/>
                </a:moveTo>
                <a:cubicBezTo>
                  <a:pt x="50565" y="1332267"/>
                  <a:pt x="0" y="1034148"/>
                  <a:pt x="0" y="666400"/>
                </a:cubicBezTo>
                <a:cubicBezTo>
                  <a:pt x="0" y="298652"/>
                  <a:pt x="60053" y="-14707"/>
                  <a:pt x="112939" y="533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3748945" y="4043382"/>
            <a:ext cx="4703508" cy="1864945"/>
          </a:xfrm>
          <a:prstGeom prst="roundRect">
            <a:avLst>
              <a:gd name="adj" fmla="val 6421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bIns="0" rtlCol="0" anchor="b"/>
          <a:lstStyle/>
          <a:p>
            <a:pPr algn="ctr">
              <a:defRPr/>
            </a:pPr>
            <a:r>
              <a:rPr lang="en-US" sz="1400" b="1" kern="0" dirty="0">
                <a:solidFill>
                  <a:srgbClr val="8064A2">
                    <a:lumMod val="75000"/>
                  </a:srgb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IP Packet Network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606241" y="4917721"/>
            <a:ext cx="1142702" cy="533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6803" y="4917721"/>
            <a:ext cx="60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SDI</a:t>
            </a:r>
          </a:p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Video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995060" y="4532710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Audio</a:t>
            </a:r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2609946" y="4349995"/>
            <a:ext cx="1102869" cy="5506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1999702" y="4196112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Data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3899563" y="5033976"/>
            <a:ext cx="176516" cy="493864"/>
            <a:chOff x="2287741" y="5715000"/>
            <a:chExt cx="176562" cy="493864"/>
          </a:xfrm>
        </p:grpSpPr>
        <p:sp>
          <p:nvSpPr>
            <p:cNvPr id="105" name="Rounded Rectangle 104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8395933" y="4917721"/>
            <a:ext cx="1142702" cy="533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540379" y="4921736"/>
            <a:ext cx="60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SDI</a:t>
            </a:r>
          </a:p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Video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538636" y="4536725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Audio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540378" y="4181815"/>
            <a:ext cx="60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111" name="Rectangle 110"/>
          <p:cNvSpPr/>
          <p:nvPr/>
        </p:nvSpPr>
        <p:spPr>
          <a:xfrm rot="16200000">
            <a:off x="3052206" y="4146019"/>
            <a:ext cx="176561" cy="1061079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4280468" y="5033976"/>
            <a:ext cx="176515" cy="493864"/>
          </a:xfrm>
          <a:prstGeom prst="roundRect">
            <a:avLst>
              <a:gd name="adj" fmla="val 27193"/>
            </a:avLst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0469" y="5098783"/>
            <a:ext cx="176515" cy="36247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661366" y="5033976"/>
            <a:ext cx="176516" cy="493864"/>
            <a:chOff x="2287741" y="5715000"/>
            <a:chExt cx="176562" cy="493864"/>
          </a:xfrm>
        </p:grpSpPr>
        <p:sp>
          <p:nvSpPr>
            <p:cNvPr id="115" name="Rounded Rectangle 114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042268" y="5033976"/>
            <a:ext cx="176516" cy="493864"/>
            <a:chOff x="2287741" y="5715000"/>
            <a:chExt cx="176562" cy="493864"/>
          </a:xfrm>
        </p:grpSpPr>
        <p:sp>
          <p:nvSpPr>
            <p:cNvPr id="118" name="Rounded Rectangle 117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423170" y="5033976"/>
            <a:ext cx="176516" cy="493864"/>
            <a:chOff x="2287741" y="5715000"/>
            <a:chExt cx="176562" cy="493864"/>
          </a:xfrm>
        </p:grpSpPr>
        <p:sp>
          <p:nvSpPr>
            <p:cNvPr id="121" name="Rounded Rectangle 120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804072" y="5033976"/>
            <a:ext cx="176516" cy="493864"/>
            <a:chOff x="2287741" y="5715000"/>
            <a:chExt cx="176562" cy="493864"/>
          </a:xfrm>
        </p:grpSpPr>
        <p:sp>
          <p:nvSpPr>
            <p:cNvPr id="124" name="Rounded Rectangle 123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6184973" y="5033976"/>
            <a:ext cx="176516" cy="493864"/>
            <a:chOff x="2287741" y="5715000"/>
            <a:chExt cx="176562" cy="493864"/>
          </a:xfrm>
        </p:grpSpPr>
        <p:sp>
          <p:nvSpPr>
            <p:cNvPr id="127" name="Rounded Rectangle 126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6565875" y="5033976"/>
            <a:ext cx="176516" cy="493864"/>
            <a:chOff x="2287741" y="5715000"/>
            <a:chExt cx="176562" cy="493864"/>
          </a:xfrm>
        </p:grpSpPr>
        <p:sp>
          <p:nvSpPr>
            <p:cNvPr id="130" name="Rounded Rectangle 129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6946777" y="5033976"/>
            <a:ext cx="176516" cy="493864"/>
            <a:chOff x="2287741" y="5715000"/>
            <a:chExt cx="176562" cy="493864"/>
          </a:xfrm>
        </p:grpSpPr>
        <p:sp>
          <p:nvSpPr>
            <p:cNvPr id="133" name="Rounded Rectangle 132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327679" y="5033976"/>
            <a:ext cx="176516" cy="493864"/>
            <a:chOff x="2287741" y="5715000"/>
            <a:chExt cx="176562" cy="493864"/>
          </a:xfrm>
        </p:grpSpPr>
        <p:sp>
          <p:nvSpPr>
            <p:cNvPr id="136" name="Rounded Rectangle 135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7708580" y="5033976"/>
            <a:ext cx="176516" cy="493864"/>
            <a:chOff x="2287741" y="5715000"/>
            <a:chExt cx="176562" cy="493864"/>
          </a:xfrm>
        </p:grpSpPr>
        <p:sp>
          <p:nvSpPr>
            <p:cNvPr id="139" name="Rounded Rectangle 138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8089482" y="5033976"/>
            <a:ext cx="176516" cy="493864"/>
            <a:chOff x="2287741" y="5715000"/>
            <a:chExt cx="176562" cy="493864"/>
          </a:xfrm>
        </p:grpSpPr>
        <p:sp>
          <p:nvSpPr>
            <p:cNvPr id="142" name="Rounded Rectangle 141"/>
            <p:cNvSpPr/>
            <p:nvPr/>
          </p:nvSpPr>
          <p:spPr>
            <a:xfrm>
              <a:off x="2287741" y="5715000"/>
              <a:ext cx="176561" cy="493864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287742" y="5779807"/>
              <a:ext cx="176561" cy="36247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4103952" y="4519693"/>
            <a:ext cx="176515" cy="310896"/>
            <a:chOff x="2414239" y="5200717"/>
            <a:chExt cx="176561" cy="310896"/>
          </a:xfrm>
        </p:grpSpPr>
        <p:sp>
          <p:nvSpPr>
            <p:cNvPr id="145" name="Rounded Rectangle 144"/>
            <p:cNvSpPr/>
            <p:nvPr/>
          </p:nvSpPr>
          <p:spPr>
            <a:xfrm>
              <a:off x="2414239" y="5200717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414239" y="5269297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7" name="Rounded Rectangle 146"/>
          <p:cNvSpPr/>
          <p:nvPr/>
        </p:nvSpPr>
        <p:spPr>
          <a:xfrm>
            <a:off x="3596583" y="4228949"/>
            <a:ext cx="228540" cy="1298897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vert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Packetize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4737547" y="4519693"/>
            <a:ext cx="176515" cy="310896"/>
            <a:chOff x="3047999" y="5203541"/>
            <a:chExt cx="176561" cy="310896"/>
          </a:xfrm>
        </p:grpSpPr>
        <p:sp>
          <p:nvSpPr>
            <p:cNvPr id="149" name="Rounded Rectangle 148"/>
            <p:cNvSpPr/>
            <p:nvPr/>
          </p:nvSpPr>
          <p:spPr>
            <a:xfrm>
              <a:off x="3047999" y="5203541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047999" y="5272121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5371142" y="4519693"/>
            <a:ext cx="176515" cy="310896"/>
            <a:chOff x="3681759" y="5206365"/>
            <a:chExt cx="176561" cy="310896"/>
          </a:xfrm>
        </p:grpSpPr>
        <p:sp>
          <p:nvSpPr>
            <p:cNvPr id="152" name="Rounded Rectangle 151"/>
            <p:cNvSpPr/>
            <p:nvPr/>
          </p:nvSpPr>
          <p:spPr>
            <a:xfrm>
              <a:off x="3681759" y="5206365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681759" y="5274945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7271927" y="4519693"/>
            <a:ext cx="176515" cy="310896"/>
            <a:chOff x="5583039" y="5214837"/>
            <a:chExt cx="176561" cy="310896"/>
          </a:xfrm>
        </p:grpSpPr>
        <p:sp>
          <p:nvSpPr>
            <p:cNvPr id="155" name="Rounded Rectangle 154"/>
            <p:cNvSpPr/>
            <p:nvPr/>
          </p:nvSpPr>
          <p:spPr>
            <a:xfrm>
              <a:off x="5583039" y="5214837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583039" y="5283417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905522" y="4519693"/>
            <a:ext cx="176515" cy="310896"/>
            <a:chOff x="6216799" y="5217661"/>
            <a:chExt cx="176561" cy="310896"/>
          </a:xfrm>
        </p:grpSpPr>
        <p:sp>
          <p:nvSpPr>
            <p:cNvPr id="158" name="Rounded Rectangle 157"/>
            <p:cNvSpPr/>
            <p:nvPr/>
          </p:nvSpPr>
          <p:spPr>
            <a:xfrm>
              <a:off x="6216799" y="5217661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216799" y="5286241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0" name="Rounded Rectangle 159"/>
          <p:cNvSpPr/>
          <p:nvPr/>
        </p:nvSpPr>
        <p:spPr>
          <a:xfrm>
            <a:off x="4737545" y="4275024"/>
            <a:ext cx="176515" cy="155448"/>
          </a:xfrm>
          <a:prstGeom prst="roundRect">
            <a:avLst>
              <a:gd name="adj" fmla="val 27193"/>
            </a:avLst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1" name="Straight Connector 160"/>
          <p:cNvCxnSpPr>
            <a:stCxn id="160" idx="3"/>
            <a:endCxn id="160" idx="1"/>
          </p:cNvCxnSpPr>
          <p:nvPr/>
        </p:nvCxnSpPr>
        <p:spPr>
          <a:xfrm flipH="1">
            <a:off x="4737545" y="4352748"/>
            <a:ext cx="17651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2" name="Rounded Rectangle 161"/>
          <p:cNvSpPr/>
          <p:nvPr/>
        </p:nvSpPr>
        <p:spPr>
          <a:xfrm>
            <a:off x="7609472" y="4275024"/>
            <a:ext cx="176515" cy="155448"/>
          </a:xfrm>
          <a:prstGeom prst="roundRect">
            <a:avLst>
              <a:gd name="adj" fmla="val 27193"/>
            </a:avLst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3" name="Straight Connector 162"/>
          <p:cNvCxnSpPr>
            <a:stCxn id="162" idx="3"/>
            <a:endCxn id="162" idx="1"/>
          </p:cNvCxnSpPr>
          <p:nvPr/>
        </p:nvCxnSpPr>
        <p:spPr>
          <a:xfrm flipH="1">
            <a:off x="7609472" y="4352748"/>
            <a:ext cx="17651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5161156" y="5172300"/>
            <a:ext cx="1492199" cy="215444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ST 2110-20 Video</a:t>
            </a:r>
          </a:p>
        </p:txBody>
      </p:sp>
      <p:sp>
        <p:nvSpPr>
          <p:cNvPr id="165" name="Rectangle 164"/>
          <p:cNvSpPr/>
          <p:nvPr/>
        </p:nvSpPr>
        <p:spPr>
          <a:xfrm rot="16200000">
            <a:off x="8919818" y="4143195"/>
            <a:ext cx="176561" cy="1061079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6" name="Straight Connector 165"/>
          <p:cNvCxnSpPr/>
          <p:nvPr/>
        </p:nvCxnSpPr>
        <p:spPr>
          <a:xfrm flipH="1">
            <a:off x="8435767" y="4349284"/>
            <a:ext cx="1102869" cy="5506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7" name="Rounded Rectangle 166"/>
          <p:cNvSpPr/>
          <p:nvPr/>
        </p:nvSpPr>
        <p:spPr>
          <a:xfrm>
            <a:off x="8338181" y="4224934"/>
            <a:ext cx="228540" cy="1298897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vert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De-packetize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5102788" y="4236629"/>
            <a:ext cx="17033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ST 2110-40 Data</a:t>
            </a:r>
          </a:p>
        </p:txBody>
      </p:sp>
      <p:sp>
        <p:nvSpPr>
          <p:cNvPr id="169" name="Oval 165"/>
          <p:cNvSpPr/>
          <p:nvPr/>
        </p:nvSpPr>
        <p:spPr>
          <a:xfrm>
            <a:off x="3196937" y="4232839"/>
            <a:ext cx="112910" cy="1332267"/>
          </a:xfrm>
          <a:custGeom>
            <a:avLst/>
            <a:gdLst>
              <a:gd name="connsiteX0" fmla="*/ 0 w 225878"/>
              <a:gd name="connsiteY0" fmla="*/ 665867 h 1331734"/>
              <a:gd name="connsiteX1" fmla="*/ 112939 w 225878"/>
              <a:gd name="connsiteY1" fmla="*/ 0 h 1331734"/>
              <a:gd name="connsiteX2" fmla="*/ 225878 w 225878"/>
              <a:gd name="connsiteY2" fmla="*/ 665867 h 1331734"/>
              <a:gd name="connsiteX3" fmla="*/ 112939 w 225878"/>
              <a:gd name="connsiteY3" fmla="*/ 1331734 h 1331734"/>
              <a:gd name="connsiteX4" fmla="*/ 0 w 225878"/>
              <a:gd name="connsiteY4" fmla="*/ 665867 h 1331734"/>
              <a:gd name="connsiteX0" fmla="*/ 225878 w 317318"/>
              <a:gd name="connsiteY0" fmla="*/ 665867 h 1331734"/>
              <a:gd name="connsiteX1" fmla="*/ 112939 w 317318"/>
              <a:gd name="connsiteY1" fmla="*/ 1331734 h 1331734"/>
              <a:gd name="connsiteX2" fmla="*/ 0 w 317318"/>
              <a:gd name="connsiteY2" fmla="*/ 665867 h 1331734"/>
              <a:gd name="connsiteX3" fmla="*/ 112939 w 317318"/>
              <a:gd name="connsiteY3" fmla="*/ 0 h 1331734"/>
              <a:gd name="connsiteX4" fmla="*/ 317318 w 317318"/>
              <a:gd name="connsiteY4" fmla="*/ 757307 h 1331734"/>
              <a:gd name="connsiteX0" fmla="*/ 225878 w 317318"/>
              <a:gd name="connsiteY0" fmla="*/ 666400 h 1332267"/>
              <a:gd name="connsiteX1" fmla="*/ 112939 w 317318"/>
              <a:gd name="connsiteY1" fmla="*/ 1332267 h 1332267"/>
              <a:gd name="connsiteX2" fmla="*/ 0 w 317318"/>
              <a:gd name="connsiteY2" fmla="*/ 666400 h 1332267"/>
              <a:gd name="connsiteX3" fmla="*/ 112939 w 317318"/>
              <a:gd name="connsiteY3" fmla="*/ 533 h 1332267"/>
              <a:gd name="connsiteX4" fmla="*/ 317318 w 317318"/>
              <a:gd name="connsiteY4" fmla="*/ 757840 h 1332267"/>
              <a:gd name="connsiteX0" fmla="*/ 225878 w 225878"/>
              <a:gd name="connsiteY0" fmla="*/ 666400 h 1332267"/>
              <a:gd name="connsiteX1" fmla="*/ 112939 w 225878"/>
              <a:gd name="connsiteY1" fmla="*/ 1332267 h 1332267"/>
              <a:gd name="connsiteX2" fmla="*/ 0 w 225878"/>
              <a:gd name="connsiteY2" fmla="*/ 666400 h 1332267"/>
              <a:gd name="connsiteX3" fmla="*/ 112939 w 225878"/>
              <a:gd name="connsiteY3" fmla="*/ 533 h 1332267"/>
              <a:gd name="connsiteX0" fmla="*/ 112939 w 112939"/>
              <a:gd name="connsiteY0" fmla="*/ 1332267 h 1332267"/>
              <a:gd name="connsiteX1" fmla="*/ 0 w 112939"/>
              <a:gd name="connsiteY1" fmla="*/ 666400 h 1332267"/>
              <a:gd name="connsiteX2" fmla="*/ 112939 w 112939"/>
              <a:gd name="connsiteY2" fmla="*/ 533 h 133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9" h="1332267">
                <a:moveTo>
                  <a:pt x="112939" y="1332267"/>
                </a:moveTo>
                <a:cubicBezTo>
                  <a:pt x="50565" y="1332267"/>
                  <a:pt x="0" y="1034148"/>
                  <a:pt x="0" y="666400"/>
                </a:cubicBezTo>
                <a:cubicBezTo>
                  <a:pt x="0" y="298652"/>
                  <a:pt x="60053" y="-14707"/>
                  <a:pt x="112939" y="533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6004737" y="4519693"/>
            <a:ext cx="176515" cy="310896"/>
            <a:chOff x="3681759" y="5206365"/>
            <a:chExt cx="176561" cy="310896"/>
          </a:xfrm>
        </p:grpSpPr>
        <p:sp>
          <p:nvSpPr>
            <p:cNvPr id="181" name="Rounded Rectangle 180"/>
            <p:cNvSpPr/>
            <p:nvPr/>
          </p:nvSpPr>
          <p:spPr>
            <a:xfrm>
              <a:off x="3681759" y="5206365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681759" y="5274945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6638332" y="4519693"/>
            <a:ext cx="176515" cy="310896"/>
            <a:chOff x="3681759" y="5206365"/>
            <a:chExt cx="176561" cy="310896"/>
          </a:xfrm>
        </p:grpSpPr>
        <p:sp>
          <p:nvSpPr>
            <p:cNvPr id="184" name="Rounded Rectangle 183"/>
            <p:cNvSpPr/>
            <p:nvPr/>
          </p:nvSpPr>
          <p:spPr>
            <a:xfrm>
              <a:off x="3681759" y="5206365"/>
              <a:ext cx="176561" cy="310896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681759" y="5274945"/>
              <a:ext cx="176561" cy="173736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6" name="TextBox 185"/>
          <p:cNvSpPr txBox="1"/>
          <p:nvPr/>
        </p:nvSpPr>
        <p:spPr>
          <a:xfrm>
            <a:off x="5102788" y="4566006"/>
            <a:ext cx="1402575" cy="21544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ST 2110-30 Audio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16FDA7-45D7-25C4-3298-9D45D5C6AC7A}"/>
              </a:ext>
            </a:extLst>
          </p:cNvPr>
          <p:cNvGrpSpPr/>
          <p:nvPr/>
        </p:nvGrpSpPr>
        <p:grpSpPr>
          <a:xfrm>
            <a:off x="3203693" y="5669973"/>
            <a:ext cx="208816" cy="304800"/>
            <a:chOff x="7449904" y="5001894"/>
            <a:chExt cx="208816" cy="304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0D02AF-F3D3-6D5E-AA54-AF7274A0467A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8454C0-EA66-9F6B-B5DC-C0CC7C0B53A8}"/>
                </a:ext>
              </a:extLst>
            </p:cNvPr>
            <p:cNvCxnSpPr>
              <a:stCxn id="6" idx="0"/>
              <a:endCxn id="6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048B568-6819-F992-4AB5-7C71BEFD4E7E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F3713F-7345-6FD0-DEBB-8917A176DDD3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F8B929-3BDC-D284-62DF-29436BF6554D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3192AF-2D6F-0148-6C34-478C0C767EFA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3C723B7-84E2-16E3-3BA4-4C0C5A336DDA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23EAFF-E78B-6FB5-79F3-EA1EB2D10CF7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054840-50EF-46CF-E355-4C1CDEFBE648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DC2459-8BB8-27AC-B62A-13708C5681E9}"/>
              </a:ext>
            </a:extLst>
          </p:cNvPr>
          <p:cNvSpPr txBox="1"/>
          <p:nvPr/>
        </p:nvSpPr>
        <p:spPr>
          <a:xfrm>
            <a:off x="2507138" y="5714651"/>
            <a:ext cx="65082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prstClr val="black"/>
                </a:solidFill>
              </a:rPr>
              <a:t>SDP Files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76FC45-2F5F-A931-49C1-42F4495EB60A}"/>
              </a:ext>
            </a:extLst>
          </p:cNvPr>
          <p:cNvGrpSpPr/>
          <p:nvPr/>
        </p:nvGrpSpPr>
        <p:grpSpPr>
          <a:xfrm>
            <a:off x="3278194" y="5755709"/>
            <a:ext cx="208816" cy="304800"/>
            <a:chOff x="7449904" y="5001894"/>
            <a:chExt cx="208816" cy="304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A7B454-308B-4522-3449-3D5360D469CD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3CFC2C3-0A90-061C-7748-EDE89DB8AD55}"/>
                </a:ext>
              </a:extLst>
            </p:cNvPr>
            <p:cNvCxnSpPr>
              <a:stCxn id="17" idx="0"/>
              <a:endCxn id="17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075FAE-EEFD-15B4-C94E-D514B3B3C914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6B4AC3-B6AA-5FE3-D752-3918EBCCA765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D9CEF0-C03C-847A-8A33-5EE6CF192451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36733C-950B-3084-A048-347861FA0D7B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CC3D2B-0E0F-7280-F504-98E3360C9145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1DD8A4-8593-3AAC-A2F5-783F4F6CB7A3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7CDCF6-DEB5-4346-2DEB-3EDA4A2BAE6F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331E6B-6DFE-B68F-98F2-EF57E134D4EC}"/>
              </a:ext>
            </a:extLst>
          </p:cNvPr>
          <p:cNvGrpSpPr/>
          <p:nvPr/>
        </p:nvGrpSpPr>
        <p:grpSpPr>
          <a:xfrm>
            <a:off x="3352695" y="5841445"/>
            <a:ext cx="208816" cy="304800"/>
            <a:chOff x="7449904" y="5001894"/>
            <a:chExt cx="208816" cy="304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36826B-E713-21E7-4ED9-DD1BC2825789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36B173-BD8F-608E-6872-F2C80673B14B}"/>
                </a:ext>
              </a:extLst>
            </p:cNvPr>
            <p:cNvCxnSpPr>
              <a:stCxn id="27" idx="0"/>
              <a:endCxn id="27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DA9497-C1BA-6DDC-943E-4EB618A3FF89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1612C8-9547-3AF7-3057-3B19E958FD14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ED1B73A-B307-7F89-6330-4F642A92509B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A64AF9-A0B6-50D3-4CB8-36DD0E3E88FF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5068A89-A285-983F-C1BC-18791104F567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220F12-4608-450D-B22D-A56B99FDB928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8C23E5-E4B7-F67F-2CA0-4BB65B4A52E3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898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7" grpId="0" animBg="1"/>
      <p:bldP spid="99" grpId="0" animBg="1"/>
      <p:bldP spid="100" grpId="0"/>
      <p:bldP spid="101" grpId="0"/>
      <p:bldP spid="103" grpId="0"/>
      <p:bldP spid="107" grpId="0" animBg="1"/>
      <p:bldP spid="108" grpId="0"/>
      <p:bldP spid="109" grpId="0"/>
      <p:bldP spid="110" grpId="0"/>
      <p:bldP spid="111" grpId="0" animBg="1"/>
      <p:bldP spid="112" grpId="0" animBg="1"/>
      <p:bldP spid="113" grpId="0" animBg="1"/>
      <p:bldP spid="147" grpId="0" animBg="1"/>
      <p:bldP spid="160" grpId="0" animBg="1"/>
      <p:bldP spid="162" grpId="0" animBg="1"/>
      <p:bldP spid="164" grpId="0" animBg="1"/>
      <p:bldP spid="165" grpId="0" animBg="1"/>
      <p:bldP spid="167" grpId="0" animBg="1"/>
      <p:bldP spid="168" grpId="0"/>
      <p:bldP spid="169" grpId="0" animBg="1"/>
      <p:bldP spid="186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96-3DD3-4EB0-93BA-B222FE6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 2022-6 / ST 2110 </a:t>
            </a:r>
            <a:br>
              <a:rPr lang="en-GB" dirty="0"/>
            </a:br>
            <a:r>
              <a:rPr lang="en-GB" dirty="0"/>
              <a:t>Audio Processing Packet Flow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306310" y="2466095"/>
            <a:ext cx="6092824" cy="2821668"/>
            <a:chOff x="-6219" y="2176263"/>
            <a:chExt cx="6727059" cy="3276601"/>
          </a:xfrm>
        </p:grpSpPr>
        <p:sp>
          <p:nvSpPr>
            <p:cNvPr id="114" name="Rounded Rectangle 113"/>
            <p:cNvSpPr/>
            <p:nvPr/>
          </p:nvSpPr>
          <p:spPr>
            <a:xfrm>
              <a:off x="1821989" y="3709779"/>
              <a:ext cx="3048000" cy="1743085"/>
            </a:xfrm>
            <a:prstGeom prst="roundRect">
              <a:avLst>
                <a:gd name="adj" fmla="val 6694"/>
              </a:avLst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bIns="0" rtlCol="0" anchor="b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8064A2">
                      <a:lumMod val="75000"/>
                    </a:srgb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IP Packet Network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 rot="14400000">
              <a:off x="2831786" y="2364498"/>
              <a:ext cx="176561" cy="5334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49"/>
            <p:cNvSpPr/>
            <p:nvPr/>
          </p:nvSpPr>
          <p:spPr>
            <a:xfrm>
              <a:off x="2272548" y="2923618"/>
              <a:ext cx="2141829" cy="709961"/>
            </a:xfrm>
            <a:custGeom>
              <a:avLst/>
              <a:gdLst/>
              <a:ahLst/>
              <a:cxnLst/>
              <a:rect l="l" t="t" r="r" b="b"/>
              <a:pathLst>
                <a:path w="2141829" h="709961">
                  <a:moveTo>
                    <a:pt x="0" y="0"/>
                  </a:moveTo>
                  <a:lnTo>
                    <a:pt x="2141828" y="0"/>
                  </a:lnTo>
                  <a:lnTo>
                    <a:pt x="2141828" y="533399"/>
                  </a:lnTo>
                  <a:lnTo>
                    <a:pt x="2141829" y="533399"/>
                  </a:lnTo>
                  <a:lnTo>
                    <a:pt x="2141829" y="709960"/>
                  </a:lnTo>
                  <a:lnTo>
                    <a:pt x="1608429" y="709960"/>
                  </a:lnTo>
                  <a:lnTo>
                    <a:pt x="1608429" y="533400"/>
                  </a:lnTo>
                  <a:lnTo>
                    <a:pt x="533402" y="533400"/>
                  </a:lnTo>
                  <a:lnTo>
                    <a:pt x="533402" y="709961"/>
                  </a:lnTo>
                  <a:lnTo>
                    <a:pt x="2" y="709961"/>
                  </a:lnTo>
                  <a:lnTo>
                    <a:pt x="2" y="53340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71239" y="4462264"/>
              <a:ext cx="1143000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-1637" y="4462264"/>
              <a:ext cx="671134" cy="607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SDI</a:t>
              </a:r>
            </a:p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Video</a:t>
              </a:r>
            </a:p>
          </p:txBody>
        </p:sp>
        <p:sp>
          <p:nvSpPr>
            <p:cNvPr id="119" name="Parallelogram 118"/>
            <p:cNvSpPr/>
            <p:nvPr/>
          </p:nvSpPr>
          <p:spPr>
            <a:xfrm rot="842353" flipH="1">
              <a:off x="645110" y="4217447"/>
              <a:ext cx="514701" cy="152400"/>
            </a:xfrm>
            <a:prstGeom prst="parallelogram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-6219" y="4077249"/>
              <a:ext cx="675717" cy="35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Audio</a:t>
              </a:r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 flipV="1">
              <a:off x="671240" y="3928865"/>
              <a:ext cx="457199" cy="236815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2" name="Rounded Rectangle 121"/>
            <p:cNvSpPr/>
            <p:nvPr/>
          </p:nvSpPr>
          <p:spPr>
            <a:xfrm>
              <a:off x="1128439" y="4081264"/>
              <a:ext cx="228600" cy="1066800"/>
            </a:xfrm>
            <a:prstGeom prst="round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vert="vert"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Embed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9898" y="3769471"/>
              <a:ext cx="609600" cy="35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1661839" y="4081264"/>
              <a:ext cx="228600" cy="1066800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Packetize</a:t>
              </a:r>
            </a:p>
          </p:txBody>
        </p:sp>
        <p:grpSp>
          <p:nvGrpSpPr>
            <p:cNvPr id="125" name="Group 124"/>
            <p:cNvGrpSpPr/>
            <p:nvPr/>
          </p:nvGrpSpPr>
          <p:grpSpPr>
            <a:xfrm rot="19233205">
              <a:off x="2164602" y="4227999"/>
              <a:ext cx="176562" cy="686839"/>
              <a:chOff x="3581396" y="1904480"/>
              <a:chExt cx="176562" cy="686839"/>
            </a:xfrm>
          </p:grpSpPr>
          <p:sp>
            <p:nvSpPr>
              <p:cNvPr id="148" name="Rounded Rectangle 147"/>
              <p:cNvSpPr/>
              <p:nvPr/>
            </p:nvSpPr>
            <p:spPr>
              <a:xfrm>
                <a:off x="3581396" y="1904480"/>
                <a:ext cx="176561" cy="686839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581397" y="1981200"/>
                <a:ext cx="176561" cy="5334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6" name="Rounded Rectangle 125"/>
            <p:cNvSpPr/>
            <p:nvPr/>
          </p:nvSpPr>
          <p:spPr>
            <a:xfrm rot="16200000">
              <a:off x="2450968" y="3737844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 rot="16200000">
              <a:off x="2450968" y="3814563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16200000">
              <a:off x="2424949" y="3210443"/>
              <a:ext cx="228599" cy="1069848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De-packet</a:t>
              </a:r>
            </a:p>
          </p:txBody>
        </p:sp>
        <p:sp>
          <p:nvSpPr>
            <p:cNvPr id="129" name="Rounded Rectangle 128"/>
            <p:cNvSpPr/>
            <p:nvPr/>
          </p:nvSpPr>
          <p:spPr>
            <a:xfrm rot="16200000">
              <a:off x="4033376" y="3210443"/>
              <a:ext cx="228599" cy="1069848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Packetize</a:t>
              </a:r>
            </a:p>
          </p:txBody>
        </p:sp>
        <p:sp>
          <p:nvSpPr>
            <p:cNvPr id="130" name="Rounded Rectangle 129"/>
            <p:cNvSpPr/>
            <p:nvPr/>
          </p:nvSpPr>
          <p:spPr>
            <a:xfrm rot="19800000">
              <a:off x="2638989" y="2557930"/>
              <a:ext cx="228600" cy="1066800"/>
            </a:xfrm>
            <a:prstGeom prst="round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vert="vert"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De-embed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 rot="7200000" flipH="1">
              <a:off x="3646847" y="2364496"/>
              <a:ext cx="176561" cy="5334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2805949" y="2176263"/>
              <a:ext cx="998827" cy="533400"/>
            </a:xfrm>
            <a:prstGeom prst="round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/>
                </a:rPr>
                <a:t>Audio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/>
                </a:rPr>
                <a:t>Processing</a:t>
              </a:r>
            </a:p>
          </p:txBody>
        </p:sp>
        <p:sp>
          <p:nvSpPr>
            <p:cNvPr id="133" name="Rounded Rectangle 132"/>
            <p:cNvSpPr/>
            <p:nvPr/>
          </p:nvSpPr>
          <p:spPr>
            <a:xfrm rot="1800000">
              <a:off x="3751364" y="2557929"/>
              <a:ext cx="228600" cy="1066800"/>
            </a:xfrm>
            <a:prstGeom prst="round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vert="vert270"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Embed</a:t>
              </a:r>
            </a:p>
          </p:txBody>
        </p:sp>
        <p:sp>
          <p:nvSpPr>
            <p:cNvPr id="134" name="Rounded Rectangle 133"/>
            <p:cNvSpPr/>
            <p:nvPr/>
          </p:nvSpPr>
          <p:spPr>
            <a:xfrm rot="16200000">
              <a:off x="4059397" y="3733828"/>
              <a:ext cx="176561" cy="686839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 rot="16200000">
              <a:off x="4059397" y="3810547"/>
              <a:ext cx="176561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 rot="2366795" flipH="1">
              <a:off x="4345762" y="4271244"/>
              <a:ext cx="176562" cy="686839"/>
              <a:chOff x="3581396" y="1904480"/>
              <a:chExt cx="176562" cy="686839"/>
            </a:xfrm>
          </p:grpSpPr>
          <p:sp>
            <p:nvSpPr>
              <p:cNvPr id="146" name="Rounded Rectangle 145"/>
              <p:cNvSpPr/>
              <p:nvPr/>
            </p:nvSpPr>
            <p:spPr>
              <a:xfrm>
                <a:off x="3581396" y="1904480"/>
                <a:ext cx="176561" cy="686839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581397" y="1981200"/>
                <a:ext cx="176561" cy="5334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7" name="Rectangle 136"/>
            <p:cNvSpPr/>
            <p:nvPr/>
          </p:nvSpPr>
          <p:spPr>
            <a:xfrm>
              <a:off x="4869989" y="4462263"/>
              <a:ext cx="1143000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Parallelogram 137"/>
            <p:cNvSpPr/>
            <p:nvPr/>
          </p:nvSpPr>
          <p:spPr>
            <a:xfrm rot="20757647">
              <a:off x="5519452" y="4216959"/>
              <a:ext cx="514701" cy="152400"/>
            </a:xfrm>
            <a:prstGeom prst="parallelogram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9" name="Straight Connector 138"/>
            <p:cNvCxnSpPr/>
            <p:nvPr/>
          </p:nvCxnSpPr>
          <p:spPr>
            <a:xfrm flipV="1">
              <a:off x="5548202" y="3939216"/>
              <a:ext cx="457199" cy="236815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0" name="Rounded Rectangle 139"/>
            <p:cNvSpPr/>
            <p:nvPr/>
          </p:nvSpPr>
          <p:spPr>
            <a:xfrm>
              <a:off x="5311010" y="4081264"/>
              <a:ext cx="228600" cy="1066800"/>
            </a:xfrm>
            <a:prstGeom prst="round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vert="vert"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De-embed</a:t>
              </a: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4793790" y="4077248"/>
              <a:ext cx="228600" cy="1069848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De-packet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014731" y="4466280"/>
              <a:ext cx="671134" cy="607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SDI</a:t>
              </a:r>
            </a:p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Video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012989" y="4081264"/>
              <a:ext cx="707851" cy="3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Audio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12990" y="3773490"/>
              <a:ext cx="609600" cy="35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195829" y="4231136"/>
              <a:ext cx="2242472" cy="60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SMPTE 2022-6 IP Packets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Video/Audio/Data</a:t>
              </a:r>
            </a:p>
          </p:txBody>
        </p:sp>
      </p:grpSp>
      <p:sp>
        <p:nvSpPr>
          <p:cNvPr id="217" name="Title 1"/>
          <p:cNvSpPr txBox="1">
            <a:spLocks/>
          </p:cNvSpPr>
          <p:nvPr/>
        </p:nvSpPr>
        <p:spPr>
          <a:xfrm>
            <a:off x="666393" y="1582219"/>
            <a:ext cx="5299760" cy="574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07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SDI/ST 2022-6</a:t>
            </a:r>
          </a:p>
        </p:txBody>
      </p:sp>
      <p:sp>
        <p:nvSpPr>
          <p:cNvPr id="218" name="Title 1"/>
          <p:cNvSpPr txBox="1">
            <a:spLocks/>
          </p:cNvSpPr>
          <p:nvPr/>
        </p:nvSpPr>
        <p:spPr>
          <a:xfrm>
            <a:off x="6452328" y="1582220"/>
            <a:ext cx="5299760" cy="5740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407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ST 2110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4DCCC0-D038-E3CB-B500-0342BEF5CC5B}"/>
              </a:ext>
            </a:extLst>
          </p:cNvPr>
          <p:cNvGrpSpPr/>
          <p:nvPr/>
        </p:nvGrpSpPr>
        <p:grpSpPr>
          <a:xfrm>
            <a:off x="6613827" y="2653076"/>
            <a:ext cx="4921662" cy="2825090"/>
            <a:chOff x="6613827" y="2653076"/>
            <a:chExt cx="4921662" cy="2825090"/>
          </a:xfrm>
        </p:grpSpPr>
        <p:sp>
          <p:nvSpPr>
            <p:cNvPr id="150" name="Oval 165"/>
            <p:cNvSpPr/>
            <p:nvPr/>
          </p:nvSpPr>
          <p:spPr>
            <a:xfrm flipH="1">
              <a:off x="7458807" y="3595933"/>
              <a:ext cx="112910" cy="1332267"/>
            </a:xfrm>
            <a:custGeom>
              <a:avLst/>
              <a:gdLst>
                <a:gd name="connsiteX0" fmla="*/ 0 w 225878"/>
                <a:gd name="connsiteY0" fmla="*/ 665867 h 1331734"/>
                <a:gd name="connsiteX1" fmla="*/ 112939 w 225878"/>
                <a:gd name="connsiteY1" fmla="*/ 0 h 1331734"/>
                <a:gd name="connsiteX2" fmla="*/ 225878 w 225878"/>
                <a:gd name="connsiteY2" fmla="*/ 665867 h 1331734"/>
                <a:gd name="connsiteX3" fmla="*/ 112939 w 225878"/>
                <a:gd name="connsiteY3" fmla="*/ 1331734 h 1331734"/>
                <a:gd name="connsiteX4" fmla="*/ 0 w 225878"/>
                <a:gd name="connsiteY4" fmla="*/ 665867 h 1331734"/>
                <a:gd name="connsiteX0" fmla="*/ 225878 w 317318"/>
                <a:gd name="connsiteY0" fmla="*/ 665867 h 1331734"/>
                <a:gd name="connsiteX1" fmla="*/ 112939 w 317318"/>
                <a:gd name="connsiteY1" fmla="*/ 1331734 h 1331734"/>
                <a:gd name="connsiteX2" fmla="*/ 0 w 317318"/>
                <a:gd name="connsiteY2" fmla="*/ 665867 h 1331734"/>
                <a:gd name="connsiteX3" fmla="*/ 112939 w 317318"/>
                <a:gd name="connsiteY3" fmla="*/ 0 h 1331734"/>
                <a:gd name="connsiteX4" fmla="*/ 317318 w 317318"/>
                <a:gd name="connsiteY4" fmla="*/ 757307 h 1331734"/>
                <a:gd name="connsiteX0" fmla="*/ 225878 w 317318"/>
                <a:gd name="connsiteY0" fmla="*/ 666400 h 1332267"/>
                <a:gd name="connsiteX1" fmla="*/ 112939 w 317318"/>
                <a:gd name="connsiteY1" fmla="*/ 1332267 h 1332267"/>
                <a:gd name="connsiteX2" fmla="*/ 0 w 317318"/>
                <a:gd name="connsiteY2" fmla="*/ 666400 h 1332267"/>
                <a:gd name="connsiteX3" fmla="*/ 112939 w 317318"/>
                <a:gd name="connsiteY3" fmla="*/ 533 h 1332267"/>
                <a:gd name="connsiteX4" fmla="*/ 317318 w 317318"/>
                <a:gd name="connsiteY4" fmla="*/ 757840 h 1332267"/>
                <a:gd name="connsiteX0" fmla="*/ 225878 w 225878"/>
                <a:gd name="connsiteY0" fmla="*/ 666400 h 1332267"/>
                <a:gd name="connsiteX1" fmla="*/ 112939 w 225878"/>
                <a:gd name="connsiteY1" fmla="*/ 1332267 h 1332267"/>
                <a:gd name="connsiteX2" fmla="*/ 0 w 225878"/>
                <a:gd name="connsiteY2" fmla="*/ 666400 h 1332267"/>
                <a:gd name="connsiteX3" fmla="*/ 112939 w 225878"/>
                <a:gd name="connsiteY3" fmla="*/ 533 h 1332267"/>
                <a:gd name="connsiteX0" fmla="*/ 112939 w 112939"/>
                <a:gd name="connsiteY0" fmla="*/ 1332267 h 1332267"/>
                <a:gd name="connsiteX1" fmla="*/ 0 w 112939"/>
                <a:gd name="connsiteY1" fmla="*/ 666400 h 1332267"/>
                <a:gd name="connsiteX2" fmla="*/ 112939 w 112939"/>
                <a:gd name="connsiteY2" fmla="*/ 533 h 133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39" h="1332267">
                  <a:moveTo>
                    <a:pt x="112939" y="1332267"/>
                  </a:moveTo>
                  <a:cubicBezTo>
                    <a:pt x="50565" y="1332267"/>
                    <a:pt x="0" y="1034148"/>
                    <a:pt x="0" y="666400"/>
                  </a:cubicBezTo>
                  <a:cubicBezTo>
                    <a:pt x="0" y="298652"/>
                    <a:pt x="60053" y="-14707"/>
                    <a:pt x="112939" y="533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897902" y="3406476"/>
              <a:ext cx="2437765" cy="1864945"/>
            </a:xfrm>
            <a:prstGeom prst="roundRect">
              <a:avLst>
                <a:gd name="adj" fmla="val 6421"/>
              </a:avLst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bIns="0" rtlCol="0" anchor="b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8064A2">
                      <a:lumMod val="75000"/>
                    </a:srgb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IP Packet Network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 rot="10800000">
              <a:off x="8686548" y="2949859"/>
              <a:ext cx="176515" cy="5334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197355" y="4280815"/>
              <a:ext cx="700546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615568" y="4280815"/>
              <a:ext cx="607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SDI</a:t>
              </a:r>
            </a:p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Video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13827" y="3895805"/>
              <a:ext cx="609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Audio</a:t>
              </a:r>
            </a:p>
          </p:txBody>
        </p:sp>
        <p:cxnSp>
          <p:nvCxnSpPr>
            <p:cNvPr id="156" name="Straight Connector 155"/>
            <p:cNvCxnSpPr/>
            <p:nvPr/>
          </p:nvCxnSpPr>
          <p:spPr>
            <a:xfrm flipH="1">
              <a:off x="7232351" y="3713095"/>
              <a:ext cx="629423" cy="2753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6618469" y="3559206"/>
              <a:ext cx="609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0352959" y="4284830"/>
              <a:ext cx="548889" cy="533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926051" y="4288845"/>
              <a:ext cx="607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SDI</a:t>
              </a:r>
            </a:p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Video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924310" y="3903835"/>
              <a:ext cx="609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Audio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926048" y="3548924"/>
              <a:ext cx="609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483478" y="3711270"/>
              <a:ext cx="1237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2110-30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Audio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 rot="16200000">
              <a:off x="7420391" y="3728339"/>
              <a:ext cx="176561" cy="62262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8109078" y="4397070"/>
              <a:ext cx="176516" cy="493864"/>
              <a:chOff x="2287741" y="5715000"/>
              <a:chExt cx="176562" cy="493864"/>
            </a:xfrm>
          </p:grpSpPr>
          <p:sp>
            <p:nvSpPr>
              <p:cNvPr id="165" name="Rounded Rectangle 164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489980" y="4397070"/>
              <a:ext cx="176516" cy="493864"/>
              <a:chOff x="2287741" y="5715000"/>
              <a:chExt cx="176562" cy="493864"/>
            </a:xfrm>
          </p:grpSpPr>
          <p:sp>
            <p:nvSpPr>
              <p:cNvPr id="168" name="Rounded Rectangle 167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8870882" y="4397070"/>
              <a:ext cx="176516" cy="493864"/>
              <a:chOff x="2287741" y="5715000"/>
              <a:chExt cx="176562" cy="493864"/>
            </a:xfrm>
          </p:grpSpPr>
          <p:sp>
            <p:nvSpPr>
              <p:cNvPr id="171" name="Rounded Rectangle 170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9251783" y="4397070"/>
              <a:ext cx="176516" cy="493864"/>
              <a:chOff x="2287741" y="5715000"/>
              <a:chExt cx="176562" cy="493864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9632685" y="4397070"/>
              <a:ext cx="176516" cy="493864"/>
              <a:chOff x="2287741" y="5715000"/>
              <a:chExt cx="176562" cy="493864"/>
            </a:xfrm>
          </p:grpSpPr>
          <p:sp>
            <p:nvSpPr>
              <p:cNvPr id="177" name="Rounded Rectangle 176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10013587" y="4397070"/>
              <a:ext cx="176516" cy="493864"/>
              <a:chOff x="2287741" y="5715000"/>
              <a:chExt cx="176562" cy="493864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2287741" y="5715000"/>
                <a:ext cx="176561" cy="493864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2287742" y="5779807"/>
                <a:ext cx="176561" cy="36247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2" name="Rounded Rectangle 181"/>
            <p:cNvSpPr/>
            <p:nvPr/>
          </p:nvSpPr>
          <p:spPr>
            <a:xfrm>
              <a:off x="7745541" y="3592043"/>
              <a:ext cx="228540" cy="1298897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Packetize</a:t>
              </a: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8102290" y="3882787"/>
              <a:ext cx="176515" cy="310896"/>
              <a:chOff x="3047999" y="5203541"/>
              <a:chExt cx="176561" cy="310896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3047999" y="5203541"/>
                <a:ext cx="176561" cy="310896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047999" y="5272121"/>
                <a:ext cx="176561" cy="173736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 rot="18690839">
              <a:off x="8483570" y="3712523"/>
              <a:ext cx="176561" cy="310815"/>
              <a:chOff x="4315519" y="5209189"/>
              <a:chExt cx="176561" cy="310896"/>
            </a:xfrm>
          </p:grpSpPr>
          <p:sp>
            <p:nvSpPr>
              <p:cNvPr id="187" name="Rounded Rectangle 186"/>
              <p:cNvSpPr/>
              <p:nvPr/>
            </p:nvSpPr>
            <p:spPr>
              <a:xfrm>
                <a:off x="4315519" y="5209189"/>
                <a:ext cx="176561" cy="310896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4315519" y="5277769"/>
                <a:ext cx="176561" cy="173736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9957835" y="3882787"/>
              <a:ext cx="176515" cy="310896"/>
              <a:chOff x="5583039" y="5214837"/>
              <a:chExt cx="176561" cy="310896"/>
            </a:xfrm>
          </p:grpSpPr>
          <p:sp>
            <p:nvSpPr>
              <p:cNvPr id="190" name="Rounded Rectangle 189"/>
              <p:cNvSpPr/>
              <p:nvPr/>
            </p:nvSpPr>
            <p:spPr>
              <a:xfrm>
                <a:off x="5583039" y="5214837"/>
                <a:ext cx="176561" cy="310896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5583039" y="5283417"/>
                <a:ext cx="176561" cy="173736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92" name="Rounded Rectangle 191"/>
            <p:cNvSpPr/>
            <p:nvPr/>
          </p:nvSpPr>
          <p:spPr>
            <a:xfrm>
              <a:off x="8102290" y="3638118"/>
              <a:ext cx="176515" cy="155448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3" name="Straight Connector 192"/>
            <p:cNvCxnSpPr>
              <a:stCxn id="192" idx="3"/>
              <a:endCxn id="192" idx="1"/>
            </p:cNvCxnSpPr>
            <p:nvPr/>
          </p:nvCxnSpPr>
          <p:spPr>
            <a:xfrm flipH="1">
              <a:off x="8102290" y="3715842"/>
              <a:ext cx="176515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94" name="Rounded Rectangle 193"/>
            <p:cNvSpPr/>
            <p:nvPr/>
          </p:nvSpPr>
          <p:spPr>
            <a:xfrm>
              <a:off x="9954769" y="3638118"/>
              <a:ext cx="176515" cy="155448"/>
            </a:xfrm>
            <a:prstGeom prst="roundRect">
              <a:avLst>
                <a:gd name="adj" fmla="val 27193"/>
              </a:avLst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5" name="Straight Connector 194"/>
            <p:cNvCxnSpPr>
              <a:stCxn id="194" idx="3"/>
              <a:endCxn id="194" idx="1"/>
            </p:cNvCxnSpPr>
            <p:nvPr/>
          </p:nvCxnSpPr>
          <p:spPr>
            <a:xfrm flipH="1">
              <a:off x="9954769" y="3715842"/>
              <a:ext cx="176515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96" name="Rectangle 195"/>
            <p:cNvSpPr/>
            <p:nvPr/>
          </p:nvSpPr>
          <p:spPr>
            <a:xfrm rot="10800000">
              <a:off x="9276269" y="2949860"/>
              <a:ext cx="176515" cy="5334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559674" y="2653076"/>
              <a:ext cx="998567" cy="533400"/>
            </a:xfrm>
            <a:prstGeom prst="round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/>
                </a:rPr>
                <a:t>Audio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/>
                </a:rPr>
                <a:t>Processing</a:t>
              </a:r>
            </a:p>
          </p:txBody>
        </p:sp>
        <p:sp>
          <p:nvSpPr>
            <p:cNvPr id="198" name="Rounded Rectangle 197"/>
            <p:cNvSpPr/>
            <p:nvPr/>
          </p:nvSpPr>
          <p:spPr>
            <a:xfrm rot="16200000">
              <a:off x="8954612" y="2794527"/>
              <a:ext cx="228600" cy="1298559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De-pack/Pack</a:t>
              </a:r>
            </a:p>
          </p:txBody>
        </p:sp>
        <p:grpSp>
          <p:nvGrpSpPr>
            <p:cNvPr id="199" name="Group 198"/>
            <p:cNvGrpSpPr/>
            <p:nvPr/>
          </p:nvGrpSpPr>
          <p:grpSpPr>
            <a:xfrm rot="2909161" flipH="1">
              <a:off x="9553223" y="3695787"/>
              <a:ext cx="176561" cy="310815"/>
              <a:chOff x="4315519" y="5209189"/>
              <a:chExt cx="176561" cy="310896"/>
            </a:xfrm>
          </p:grpSpPr>
          <p:sp>
            <p:nvSpPr>
              <p:cNvPr id="200" name="Rounded Rectangle 199"/>
              <p:cNvSpPr/>
              <p:nvPr/>
            </p:nvSpPr>
            <p:spPr>
              <a:xfrm>
                <a:off x="4315519" y="5209189"/>
                <a:ext cx="176561" cy="310896"/>
              </a:xfrm>
              <a:prstGeom prst="roundRect">
                <a:avLst>
                  <a:gd name="adj" fmla="val 27193"/>
                </a:avLst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315519" y="5277769"/>
                <a:ext cx="176561" cy="173736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8448321" y="4535394"/>
              <a:ext cx="1368046" cy="215444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ST 2110-20 Video</a:t>
              </a:r>
            </a:p>
          </p:txBody>
        </p:sp>
        <p:sp>
          <p:nvSpPr>
            <p:cNvPr id="203" name="Rectangle 202"/>
            <p:cNvSpPr/>
            <p:nvPr/>
          </p:nvSpPr>
          <p:spPr>
            <a:xfrm rot="16200000">
              <a:off x="10579935" y="3807210"/>
              <a:ext cx="176561" cy="46726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>
            <a:xfrm flipH="1">
              <a:off x="10392790" y="3719148"/>
              <a:ext cx="509055" cy="2753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5" name="Rounded Rectangle 204"/>
            <p:cNvSpPr/>
            <p:nvPr/>
          </p:nvSpPr>
          <p:spPr>
            <a:xfrm>
              <a:off x="10295204" y="3592043"/>
              <a:ext cx="228540" cy="1298897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vert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/>
                </a:rPr>
                <a:t>De-packetize</a:t>
              </a:r>
            </a:p>
          </p:txBody>
        </p:sp>
        <p:sp>
          <p:nvSpPr>
            <p:cNvPr id="206" name="Oval 165"/>
            <p:cNvSpPr/>
            <p:nvPr/>
          </p:nvSpPr>
          <p:spPr>
            <a:xfrm>
              <a:off x="7345895" y="3595933"/>
              <a:ext cx="112910" cy="1332267"/>
            </a:xfrm>
            <a:custGeom>
              <a:avLst/>
              <a:gdLst>
                <a:gd name="connsiteX0" fmla="*/ 0 w 225878"/>
                <a:gd name="connsiteY0" fmla="*/ 665867 h 1331734"/>
                <a:gd name="connsiteX1" fmla="*/ 112939 w 225878"/>
                <a:gd name="connsiteY1" fmla="*/ 0 h 1331734"/>
                <a:gd name="connsiteX2" fmla="*/ 225878 w 225878"/>
                <a:gd name="connsiteY2" fmla="*/ 665867 h 1331734"/>
                <a:gd name="connsiteX3" fmla="*/ 112939 w 225878"/>
                <a:gd name="connsiteY3" fmla="*/ 1331734 h 1331734"/>
                <a:gd name="connsiteX4" fmla="*/ 0 w 225878"/>
                <a:gd name="connsiteY4" fmla="*/ 665867 h 1331734"/>
                <a:gd name="connsiteX0" fmla="*/ 225878 w 317318"/>
                <a:gd name="connsiteY0" fmla="*/ 665867 h 1331734"/>
                <a:gd name="connsiteX1" fmla="*/ 112939 w 317318"/>
                <a:gd name="connsiteY1" fmla="*/ 1331734 h 1331734"/>
                <a:gd name="connsiteX2" fmla="*/ 0 w 317318"/>
                <a:gd name="connsiteY2" fmla="*/ 665867 h 1331734"/>
                <a:gd name="connsiteX3" fmla="*/ 112939 w 317318"/>
                <a:gd name="connsiteY3" fmla="*/ 0 h 1331734"/>
                <a:gd name="connsiteX4" fmla="*/ 317318 w 317318"/>
                <a:gd name="connsiteY4" fmla="*/ 757307 h 1331734"/>
                <a:gd name="connsiteX0" fmla="*/ 225878 w 317318"/>
                <a:gd name="connsiteY0" fmla="*/ 666400 h 1332267"/>
                <a:gd name="connsiteX1" fmla="*/ 112939 w 317318"/>
                <a:gd name="connsiteY1" fmla="*/ 1332267 h 1332267"/>
                <a:gd name="connsiteX2" fmla="*/ 0 w 317318"/>
                <a:gd name="connsiteY2" fmla="*/ 666400 h 1332267"/>
                <a:gd name="connsiteX3" fmla="*/ 112939 w 317318"/>
                <a:gd name="connsiteY3" fmla="*/ 533 h 1332267"/>
                <a:gd name="connsiteX4" fmla="*/ 317318 w 317318"/>
                <a:gd name="connsiteY4" fmla="*/ 757840 h 1332267"/>
                <a:gd name="connsiteX0" fmla="*/ 225878 w 225878"/>
                <a:gd name="connsiteY0" fmla="*/ 666400 h 1332267"/>
                <a:gd name="connsiteX1" fmla="*/ 112939 w 225878"/>
                <a:gd name="connsiteY1" fmla="*/ 1332267 h 1332267"/>
                <a:gd name="connsiteX2" fmla="*/ 0 w 225878"/>
                <a:gd name="connsiteY2" fmla="*/ 666400 h 1332267"/>
                <a:gd name="connsiteX3" fmla="*/ 112939 w 225878"/>
                <a:gd name="connsiteY3" fmla="*/ 533 h 1332267"/>
                <a:gd name="connsiteX0" fmla="*/ 112939 w 112939"/>
                <a:gd name="connsiteY0" fmla="*/ 1332267 h 1332267"/>
                <a:gd name="connsiteX1" fmla="*/ 0 w 112939"/>
                <a:gd name="connsiteY1" fmla="*/ 666400 h 1332267"/>
                <a:gd name="connsiteX2" fmla="*/ 112939 w 112939"/>
                <a:gd name="connsiteY2" fmla="*/ 533 h 133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39" h="1332267">
                  <a:moveTo>
                    <a:pt x="112939" y="1332267"/>
                  </a:moveTo>
                  <a:cubicBezTo>
                    <a:pt x="50565" y="1332267"/>
                    <a:pt x="0" y="1034148"/>
                    <a:pt x="0" y="666400"/>
                  </a:cubicBezTo>
                  <a:cubicBezTo>
                    <a:pt x="0" y="298652"/>
                    <a:pt x="60053" y="-14707"/>
                    <a:pt x="112939" y="533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5C24CA-9132-4987-4D4A-9518A6D6205E}"/>
                </a:ext>
              </a:extLst>
            </p:cNvPr>
            <p:cNvGrpSpPr/>
            <p:nvPr/>
          </p:nvGrpSpPr>
          <p:grpSpPr>
            <a:xfrm>
              <a:off x="7451492" y="5001894"/>
              <a:ext cx="208816" cy="304800"/>
              <a:chOff x="7449904" y="5001894"/>
              <a:chExt cx="208816" cy="304800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7449904" y="5001894"/>
                <a:ext cx="208816" cy="3048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08" name="Straight Connector 207"/>
              <p:cNvCxnSpPr>
                <a:stCxn id="207" idx="0"/>
                <a:endCxn id="207" idx="0"/>
              </p:cNvCxnSpPr>
              <p:nvPr/>
            </p:nvCxnSpPr>
            <p:spPr>
              <a:xfrm>
                <a:off x="7554312" y="5001894"/>
                <a:ext cx="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7478472" y="5054298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7478472" y="5087630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7478472" y="5154294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7478472" y="5120962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7478474" y="5187626"/>
                <a:ext cx="116311" cy="1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7478472" y="5220970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7478472" y="5254302"/>
                <a:ext cx="7584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16" name="TextBox 215"/>
            <p:cNvSpPr txBox="1"/>
            <p:nvPr/>
          </p:nvSpPr>
          <p:spPr>
            <a:xfrm>
              <a:off x="6754937" y="5046572"/>
              <a:ext cx="65082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SDP Files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4397DC-CCBD-720F-8328-97F88539D0A3}"/>
                </a:ext>
              </a:extLst>
            </p:cNvPr>
            <p:cNvGrpSpPr/>
            <p:nvPr/>
          </p:nvGrpSpPr>
          <p:grpSpPr>
            <a:xfrm>
              <a:off x="7525993" y="5087630"/>
              <a:ext cx="208816" cy="304800"/>
              <a:chOff x="7449904" y="5001894"/>
              <a:chExt cx="208816" cy="3048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3F8350-FB28-6682-90CE-1D737F0858AF}"/>
                  </a:ext>
                </a:extLst>
              </p:cNvPr>
              <p:cNvSpPr/>
              <p:nvPr/>
            </p:nvSpPr>
            <p:spPr>
              <a:xfrm>
                <a:off x="7449904" y="5001894"/>
                <a:ext cx="208816" cy="3048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1AE25AF-BF41-01F2-94E8-48D5E4465407}"/>
                  </a:ext>
                </a:extLst>
              </p:cNvPr>
              <p:cNvCxnSpPr>
                <a:stCxn id="6" idx="0"/>
                <a:endCxn id="6" idx="0"/>
              </p:cNvCxnSpPr>
              <p:nvPr/>
            </p:nvCxnSpPr>
            <p:spPr>
              <a:xfrm>
                <a:off x="7554312" y="5001894"/>
                <a:ext cx="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350AB0B-2359-16F2-79EF-AAD43DA10175}"/>
                  </a:ext>
                </a:extLst>
              </p:cNvPr>
              <p:cNvCxnSpPr/>
              <p:nvPr/>
            </p:nvCxnSpPr>
            <p:spPr>
              <a:xfrm>
                <a:off x="7478472" y="5054298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9EED013-1B17-7C5D-B923-39362122DCF5}"/>
                  </a:ext>
                </a:extLst>
              </p:cNvPr>
              <p:cNvCxnSpPr/>
              <p:nvPr/>
            </p:nvCxnSpPr>
            <p:spPr>
              <a:xfrm>
                <a:off x="7478472" y="5087630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E033B06-9289-0264-5176-4EDF727F4E23}"/>
                  </a:ext>
                </a:extLst>
              </p:cNvPr>
              <p:cNvCxnSpPr/>
              <p:nvPr/>
            </p:nvCxnSpPr>
            <p:spPr>
              <a:xfrm>
                <a:off x="7478472" y="5154294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91811E2-4118-39FC-6021-DEE43DC70E5A}"/>
                  </a:ext>
                </a:extLst>
              </p:cNvPr>
              <p:cNvCxnSpPr/>
              <p:nvPr/>
            </p:nvCxnSpPr>
            <p:spPr>
              <a:xfrm>
                <a:off x="7478472" y="5120962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C5DAF07-94A6-884E-A730-7C97D1AD3610}"/>
                  </a:ext>
                </a:extLst>
              </p:cNvPr>
              <p:cNvCxnSpPr/>
              <p:nvPr/>
            </p:nvCxnSpPr>
            <p:spPr>
              <a:xfrm>
                <a:off x="7478474" y="5187626"/>
                <a:ext cx="116311" cy="1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865930C-15BB-A06D-710F-F716F3690A32}"/>
                  </a:ext>
                </a:extLst>
              </p:cNvPr>
              <p:cNvCxnSpPr/>
              <p:nvPr/>
            </p:nvCxnSpPr>
            <p:spPr>
              <a:xfrm>
                <a:off x="7478472" y="5220970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A3C0642-C3A6-A255-1780-C7E03D0A2303}"/>
                  </a:ext>
                </a:extLst>
              </p:cNvPr>
              <p:cNvCxnSpPr/>
              <p:nvPr/>
            </p:nvCxnSpPr>
            <p:spPr>
              <a:xfrm>
                <a:off x="7478472" y="5254302"/>
                <a:ext cx="7584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39BDFB-C21C-9D2B-9578-DAF36B66DF60}"/>
                </a:ext>
              </a:extLst>
            </p:cNvPr>
            <p:cNvGrpSpPr/>
            <p:nvPr/>
          </p:nvGrpSpPr>
          <p:grpSpPr>
            <a:xfrm>
              <a:off x="7600494" y="5173366"/>
              <a:ext cx="208816" cy="304800"/>
              <a:chOff x="7449904" y="5001894"/>
              <a:chExt cx="208816" cy="3048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846876-AE56-F11D-3EB7-469C64202043}"/>
                  </a:ext>
                </a:extLst>
              </p:cNvPr>
              <p:cNvSpPr/>
              <p:nvPr/>
            </p:nvSpPr>
            <p:spPr>
              <a:xfrm>
                <a:off x="7449904" y="5001894"/>
                <a:ext cx="208816" cy="3048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21E0058-4ED7-B117-8EC8-C16E7039BE23}"/>
                  </a:ext>
                </a:extLst>
              </p:cNvPr>
              <p:cNvCxnSpPr>
                <a:stCxn id="16" idx="0"/>
                <a:endCxn id="16" idx="0"/>
              </p:cNvCxnSpPr>
              <p:nvPr/>
            </p:nvCxnSpPr>
            <p:spPr>
              <a:xfrm>
                <a:off x="7554312" y="5001894"/>
                <a:ext cx="0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326321-138F-51DB-6EFB-FA552EF6563D}"/>
                  </a:ext>
                </a:extLst>
              </p:cNvPr>
              <p:cNvCxnSpPr/>
              <p:nvPr/>
            </p:nvCxnSpPr>
            <p:spPr>
              <a:xfrm>
                <a:off x="7478472" y="5054298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5C67999-C71B-4440-DF6F-8034C2F4057C}"/>
                  </a:ext>
                </a:extLst>
              </p:cNvPr>
              <p:cNvCxnSpPr/>
              <p:nvPr/>
            </p:nvCxnSpPr>
            <p:spPr>
              <a:xfrm>
                <a:off x="7478472" y="5087630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2A5920-8996-A9DA-F9EB-1AB2113A6520}"/>
                  </a:ext>
                </a:extLst>
              </p:cNvPr>
              <p:cNvCxnSpPr/>
              <p:nvPr/>
            </p:nvCxnSpPr>
            <p:spPr>
              <a:xfrm>
                <a:off x="7478472" y="5154294"/>
                <a:ext cx="10440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25D19EF-81B0-0212-F3CE-A3334D6AB15B}"/>
                  </a:ext>
                </a:extLst>
              </p:cNvPr>
              <p:cNvCxnSpPr/>
              <p:nvPr/>
            </p:nvCxnSpPr>
            <p:spPr>
              <a:xfrm>
                <a:off x="7478472" y="5120962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2CB9994-4822-976E-4F45-9801A80DE07F}"/>
                  </a:ext>
                </a:extLst>
              </p:cNvPr>
              <p:cNvCxnSpPr/>
              <p:nvPr/>
            </p:nvCxnSpPr>
            <p:spPr>
              <a:xfrm>
                <a:off x="7478474" y="5187626"/>
                <a:ext cx="116311" cy="1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70AD84-0CC7-9283-D1E2-4CB556FBF58E}"/>
                  </a:ext>
                </a:extLst>
              </p:cNvPr>
              <p:cNvCxnSpPr/>
              <p:nvPr/>
            </p:nvCxnSpPr>
            <p:spPr>
              <a:xfrm>
                <a:off x="7478472" y="5220970"/>
                <a:ext cx="15236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D86DEA9-1707-F5EA-86BF-9C81641211D1}"/>
                  </a:ext>
                </a:extLst>
              </p:cNvPr>
              <p:cNvCxnSpPr/>
              <p:nvPr/>
            </p:nvCxnSpPr>
            <p:spPr>
              <a:xfrm>
                <a:off x="7478472" y="5254302"/>
                <a:ext cx="7584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0293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96-3DD3-4EB0-93BA-B222FE6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SMPTE ST 2110 – Released Standards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20762-8CB8-40C6-BE64-A9DC77E7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22" y="1632856"/>
            <a:ext cx="11655564" cy="469329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113B91"/>
                </a:solidFill>
              </a:rPr>
              <a:t>OV 2110-0 Roadmap for the 2110 Document Suite</a:t>
            </a:r>
          </a:p>
          <a:p>
            <a:r>
              <a:rPr lang="en-GB" dirty="0">
                <a:solidFill>
                  <a:srgbClr val="113B91"/>
                </a:solidFill>
              </a:rPr>
              <a:t>ST 2110-10 System Timing and Definitions</a:t>
            </a:r>
          </a:p>
          <a:p>
            <a:r>
              <a:rPr lang="en-GB" dirty="0">
                <a:solidFill>
                  <a:srgbClr val="113B91"/>
                </a:solidFill>
              </a:rPr>
              <a:t>ST 2110-20 Uncompressed Active Video</a:t>
            </a:r>
          </a:p>
          <a:p>
            <a:r>
              <a:rPr lang="en-GB" dirty="0">
                <a:solidFill>
                  <a:srgbClr val="113B91"/>
                </a:solidFill>
              </a:rPr>
              <a:t>ST 2110-21 Traffic Shaping and Delivery Timing for Video</a:t>
            </a:r>
          </a:p>
          <a:p>
            <a:r>
              <a:rPr lang="en-GB" dirty="0">
                <a:solidFill>
                  <a:srgbClr val="113B91"/>
                </a:solidFill>
              </a:rPr>
              <a:t>ST 2110-22 Constant Bit-Rate Compressed Video</a:t>
            </a:r>
          </a:p>
          <a:p>
            <a:r>
              <a:rPr lang="en-GB" dirty="0">
                <a:solidFill>
                  <a:srgbClr val="113B91"/>
                </a:solidFill>
              </a:rPr>
              <a:t>ST 2110-30 PCM Digital Audio (uncompressed)</a:t>
            </a:r>
          </a:p>
          <a:p>
            <a:r>
              <a:rPr lang="en-GB" dirty="0">
                <a:solidFill>
                  <a:srgbClr val="113B91"/>
                </a:solidFill>
              </a:rPr>
              <a:t>ST 2110-31 AES3 Transparent Transport (for non-PCM audio)</a:t>
            </a:r>
          </a:p>
          <a:p>
            <a:r>
              <a:rPr lang="en-GB" dirty="0">
                <a:solidFill>
                  <a:srgbClr val="113B91"/>
                </a:solidFill>
              </a:rPr>
              <a:t>ST 2110-40 SMPTE ST 291-1 Ancillary Data</a:t>
            </a:r>
          </a:p>
          <a:p>
            <a:r>
              <a:rPr lang="en-GB" dirty="0">
                <a:solidFill>
                  <a:srgbClr val="113B91"/>
                </a:solidFill>
              </a:rPr>
              <a:t>ST 2110-43 TTML for Captions and Subtitles</a:t>
            </a:r>
          </a:p>
        </p:txBody>
      </p:sp>
    </p:spTree>
    <p:extLst>
      <p:ext uri="{BB962C8B-B14F-4D97-AF65-F5344CB8AC3E}">
        <p14:creationId xmlns:p14="http://schemas.microsoft.com/office/powerpoint/2010/main" val="30092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96-3DD3-4EB0-93BA-B222FE6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2110-20 Video Encapsulation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10874" y="3010679"/>
            <a:ext cx="9306613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Multiple video pixel groups (</a:t>
            </a:r>
            <a:r>
              <a:rPr lang="en-US" altLang="en-US" sz="2800" dirty="0" err="1">
                <a:solidFill>
                  <a:schemeClr val="tx1"/>
                </a:solidFill>
              </a:rPr>
              <a:t>pgroups</a:t>
            </a:r>
            <a:r>
              <a:rPr lang="en-US" altLang="en-US" sz="2800" dirty="0">
                <a:solidFill>
                  <a:schemeClr val="tx1"/>
                </a:solidFill>
              </a:rPr>
              <a:t>)</a:t>
            </a:r>
          </a:p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RTP Payload Header applied (unique to each media type)</a:t>
            </a:r>
          </a:p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Inserted into an RTP packet</a:t>
            </a:r>
          </a:p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Placed into UDP packet</a:t>
            </a:r>
          </a:p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IP packet header attached</a:t>
            </a:r>
          </a:p>
          <a:p>
            <a:pPr indent="-228600"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Wrapped into Ethernet Frame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78311" y="2385204"/>
            <a:ext cx="588949" cy="457200"/>
          </a:xfrm>
          <a:prstGeom prst="roundRect">
            <a:avLst>
              <a:gd name="adj" fmla="val 1583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PH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459747" y="2385204"/>
            <a:ext cx="1218566" cy="4572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RTP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241181" y="2385204"/>
            <a:ext cx="1218566" cy="457200"/>
          </a:xfrm>
          <a:prstGeom prst="round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UDP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438718" y="2385204"/>
            <a:ext cx="1802460" cy="457200"/>
          </a:xfrm>
          <a:prstGeom prst="round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IP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20155" y="2385204"/>
            <a:ext cx="1218566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MAC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359192" y="2385204"/>
            <a:ext cx="74891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CS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917487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85498" y="2015337"/>
            <a:ext cx="0" cy="365756"/>
          </a:xfrm>
          <a:prstGeom prst="straightConnector1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780038" y="1705305"/>
            <a:ext cx="210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1F497D">
                    <a:lumMod val="60000"/>
                    <a:lumOff val="40000"/>
                  </a:srgbClr>
                </a:solidFill>
              </a:rPr>
              <a:t>RTP Payload Header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75782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034077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92372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150667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08962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267257" y="2385204"/>
            <a:ext cx="441705" cy="457200"/>
          </a:xfrm>
          <a:prstGeom prst="roundRect">
            <a:avLst>
              <a:gd name="adj" fmla="val 21719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>
              <a:defRPr/>
            </a:pPr>
            <a:r>
              <a:rPr lang="en-US" kern="0" dirty="0" err="1">
                <a:solidFill>
                  <a:prstClr val="white"/>
                </a:solidFill>
                <a:latin typeface="Calibri"/>
              </a:rPr>
              <a:t>pg</a:t>
            </a: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5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4" grpId="0" uiExpand="1" animBg="1"/>
      <p:bldP spid="25" grpId="0" uiExpand="1" animBg="1"/>
      <p:bldP spid="26" grpId="0" uiExpand="1" animBg="1"/>
      <p:bldP spid="27" grpId="0" uiExpand="1" animBg="1"/>
      <p:bldP spid="28" grpId="0" animBg="1"/>
      <p:bldP spid="29" grpId="0" animBg="1"/>
      <p:bldP spid="30" grpId="0" uiExpand="1" animBg="1"/>
      <p:bldP spid="32" grpId="0" uiExpand="1"/>
      <p:bldP spid="33" grpId="0" uiExpand="1" animBg="1"/>
      <p:bldP spid="34" grpId="0" uiExpand="1" animBg="1"/>
      <p:bldP spid="35" grpId="0" uiExpand="1" animBg="1"/>
      <p:bldP spid="36" grpId="0" uiExpand="1" animBg="1"/>
      <p:bldP spid="37" grpId="0" uiExpand="1" animBg="1"/>
      <p:bldP spid="38" grpId="0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2110-20 Pixel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90" y="1659937"/>
            <a:ext cx="10969943" cy="4695822"/>
          </a:xfrm>
        </p:spPr>
        <p:txBody>
          <a:bodyPr>
            <a:normAutofit/>
          </a:bodyPr>
          <a:lstStyle/>
          <a:p>
            <a:r>
              <a:rPr lang="en-US" dirty="0"/>
              <a:t>Pixels formed into pgroups</a:t>
            </a:r>
          </a:p>
          <a:p>
            <a:pPr lvl="1"/>
            <a:r>
              <a:rPr lang="en-US" dirty="0"/>
              <a:t>pgroup size depends on sampling format</a:t>
            </a:r>
          </a:p>
          <a:p>
            <a:pPr lvl="1"/>
            <a:r>
              <a:rPr lang="en-US" dirty="0"/>
              <a:t>Must be integer number of octets</a:t>
            </a:r>
          </a:p>
          <a:p>
            <a:pPr lvl="1"/>
            <a:r>
              <a:rPr lang="en-US" dirty="0"/>
              <a:t>Pixels that share samples must be in the same pgroup</a:t>
            </a:r>
          </a:p>
          <a:p>
            <a:r>
              <a:rPr lang="en-US" dirty="0"/>
              <a:t>Example: 4:2:0 8-bit groups 4 pixels into 6 octets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4:2:2 10-bit groups 2 pixels into 5 octets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6185" y="3733801"/>
            <a:ext cx="8970206" cy="944267"/>
            <a:chOff x="1584597" y="4072333"/>
            <a:chExt cx="8970206" cy="944267"/>
          </a:xfrm>
        </p:grpSpPr>
        <p:sp>
          <p:nvSpPr>
            <p:cNvPr id="126" name="Rectangle 125"/>
            <p:cNvSpPr/>
            <p:nvPr/>
          </p:nvSpPr>
          <p:spPr>
            <a:xfrm>
              <a:off x="7551700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739573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927445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115317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303189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491061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678933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866806" y="4451690"/>
              <a:ext cx="182831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056183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244056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6431928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619799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6807671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995544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183415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371287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054387" y="4072333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err="1">
                  <a:solidFill>
                    <a:srgbClr val="4F81BD"/>
                  </a:solidFill>
                </a:rPr>
                <a:t>C</a:t>
              </a:r>
              <a:r>
                <a:rPr lang="en-US" b="1" kern="0" baseline="-25000" dirty="0" err="1">
                  <a:solidFill>
                    <a:srgbClr val="4F81BD"/>
                  </a:solidFill>
                </a:rPr>
                <a:t>b</a:t>
              </a:r>
              <a:r>
                <a:rPr lang="en-US" b="1" kern="0" dirty="0">
                  <a:solidFill>
                    <a:srgbClr val="4F81BD"/>
                  </a:solidFill>
                </a:rPr>
                <a:t>’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95527" y="4072333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Y’11</a:t>
              </a:r>
            </a:p>
          </p:txBody>
        </p:sp>
        <p:cxnSp>
          <p:nvCxnSpPr>
            <p:cNvPr id="170" name="Straight Connector 169"/>
            <p:cNvCxnSpPr/>
            <p:nvPr/>
          </p:nvCxnSpPr>
          <p:spPr>
            <a:xfrm>
              <a:off x="3103158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>
            <a:xfrm>
              <a:off x="4590901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>
            <a:xfrm>
              <a:off x="6078643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>
            <a:xfrm>
              <a:off x="7566385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>
            <a:xfrm>
              <a:off x="9054128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>
            <a:xfrm>
              <a:off x="1590471" y="46345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76" name="TextBox 175"/>
            <p:cNvSpPr txBox="1"/>
            <p:nvPr/>
          </p:nvSpPr>
          <p:spPr>
            <a:xfrm>
              <a:off x="2191155" y="46345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709035" y="46345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226916" y="46345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744796" y="46345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8262677" y="46345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5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0543790" y="4647268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9752338" y="4647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9056868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244741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432613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620484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808356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996229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184101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371972" y="4451690"/>
              <a:ext cx="182831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474227" y="4072333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C0504D">
                      <a:lumMod val="75000"/>
                    </a:srgbClr>
                  </a:solidFill>
                </a:rPr>
                <a:t>C</a:t>
              </a:r>
              <a:r>
                <a:rPr lang="en-US" b="1" kern="0" baseline="-25000" dirty="0">
                  <a:solidFill>
                    <a:srgbClr val="C0504D">
                      <a:lumMod val="75000"/>
                    </a:srgbClr>
                  </a:solidFill>
                </a:rPr>
                <a:t>r</a:t>
              </a:r>
              <a:r>
                <a:rPr lang="en-US" b="1" kern="0" dirty="0">
                  <a:solidFill>
                    <a:srgbClr val="C0504D">
                      <a:lumMod val="75000"/>
                    </a:srgbClr>
                  </a:solidFill>
                </a:rPr>
                <a:t>’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68476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756348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944221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132092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19964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507837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695708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883580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907820" y="4072333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Y’10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080769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68641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456514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644385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832257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020130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208001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95873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20113" y="4072333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Y’01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584597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772470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960342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148213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336086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523958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711829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899701" y="4451690"/>
              <a:ext cx="182831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923942" y="4072333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Y’00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6661" y="5181601"/>
            <a:ext cx="7482094" cy="931567"/>
            <a:chOff x="4625233" y="2011837"/>
            <a:chExt cx="7482094" cy="931567"/>
          </a:xfrm>
        </p:grpSpPr>
        <p:sp>
          <p:nvSpPr>
            <p:cNvPr id="99" name="Rectangle 98"/>
            <p:cNvSpPr/>
            <p:nvPr/>
          </p:nvSpPr>
          <p:spPr>
            <a:xfrm>
              <a:off x="4625233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813154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001075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188996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376917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564838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752759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940680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128601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316522" y="2391194"/>
              <a:ext cx="182878" cy="18287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498919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686840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874761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062682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250603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438524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626445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814366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02287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190208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362296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8550217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738138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926059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9113980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301901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9489822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677743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865664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053585" y="2391194"/>
              <a:ext cx="182878" cy="18287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0233160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0421081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0609002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0796923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984844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172765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360686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1548607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1736528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924449" y="2391194"/>
              <a:ext cx="182878" cy="18287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398422" y="2011837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4F81BD"/>
                  </a:solidFill>
                </a:rPr>
                <a:t>C’</a:t>
              </a:r>
              <a:r>
                <a:rPr lang="en-US" b="1" kern="0" baseline="-25000" dirty="0">
                  <a:solidFill>
                    <a:srgbClr val="4F81BD"/>
                  </a:solidFill>
                </a:rPr>
                <a:t>B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9137331" y="2011837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C0504D">
                      <a:lumMod val="75000"/>
                    </a:srgbClr>
                  </a:solidFill>
                </a:rPr>
                <a:t>C’</a:t>
              </a:r>
              <a:r>
                <a:rPr lang="en-US" b="1" kern="0" baseline="-25000" dirty="0">
                  <a:solidFill>
                    <a:srgbClr val="C0504D">
                      <a:lumMod val="75000"/>
                    </a:srgbClr>
                  </a:solidFill>
                </a:rPr>
                <a:t>R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321553" y="2011837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Y0’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020319" y="2011837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</a:rPr>
                <a:t>Y1’</a:t>
              </a:r>
            </a:p>
          </p:txBody>
        </p:sp>
        <p:cxnSp>
          <p:nvCxnSpPr>
            <p:cNvPr id="151" name="Straight Connector 150"/>
            <p:cNvCxnSpPr/>
            <p:nvPr/>
          </p:nvCxnSpPr>
          <p:spPr>
            <a:xfrm>
              <a:off x="6138315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>
            <a:xfrm>
              <a:off x="7626445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>
            <a:xfrm>
              <a:off x="9114575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>
            <a:xfrm>
              <a:off x="10602705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12090835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>
            <a:xfrm>
              <a:off x="4625233" y="2574072"/>
              <a:ext cx="0" cy="18287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5226074" y="2574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744350" y="2574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8262626" y="2574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780902" y="2574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1299178" y="2574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24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2110-20 Sample Row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88138" y="2387824"/>
            <a:ext cx="5850636" cy="329184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Active Video</a:t>
            </a:r>
          </a:p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(e.g. 1920x1080)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996205" y="3139162"/>
            <a:ext cx="4145280" cy="1423405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Embedded Audio</a:t>
            </a:r>
          </a:p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(HANC)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8138" y="1778224"/>
            <a:ext cx="5850636" cy="60960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Ancillary Data (VANC)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88138" y="5679664"/>
            <a:ext cx="5850636" cy="24384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982749" y="1641091"/>
            <a:ext cx="3731460" cy="4428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Calibri"/>
              </a:rPr>
              <a:t>Packet 0</a:t>
            </a:r>
          </a:p>
          <a:p>
            <a:pPr>
              <a:defRPr/>
            </a:pPr>
            <a:r>
              <a:rPr lang="en-US" sz="2800" dirty="0">
                <a:latin typeface="Calibri"/>
              </a:rPr>
              <a:t>Packet 1</a:t>
            </a:r>
          </a:p>
          <a:p>
            <a:pPr>
              <a:defRPr/>
            </a:pPr>
            <a:r>
              <a:rPr lang="en-US" sz="2800" dirty="0">
                <a:latin typeface="Calibri"/>
              </a:rPr>
              <a:t>Packet 2</a:t>
            </a:r>
          </a:p>
          <a:p>
            <a:pPr marL="457200" lvl="1" indent="0">
              <a:buNone/>
              <a:defRPr/>
            </a:pPr>
            <a:endParaRPr lang="en-US" sz="2400" dirty="0"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88139" y="2387824"/>
            <a:ext cx="2614143" cy="3505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Packet 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95530" y="2387824"/>
            <a:ext cx="2614143" cy="3505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Packet 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02920" y="2387824"/>
            <a:ext cx="635854" cy="3505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P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88138" y="2738344"/>
            <a:ext cx="1928522" cy="3505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Packet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43123" y="2913606"/>
            <a:ext cx="304813" cy="323165"/>
          </a:xfrm>
          <a:prstGeom prst="rect">
            <a:avLst/>
          </a:prstGeom>
          <a:noFill/>
        </p:spPr>
        <p:txBody>
          <a:bodyPr wrap="none" tIns="0" rIns="91440" rtlCol="0" anchor="ctr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395529" y="2738344"/>
            <a:ext cx="0" cy="17526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781132" y="2929322"/>
            <a:ext cx="457081" cy="323165"/>
          </a:xfrm>
          <a:prstGeom prst="rect">
            <a:avLst/>
          </a:prstGeom>
          <a:noFill/>
        </p:spPr>
        <p:txBody>
          <a:bodyPr wrap="square" tIns="0" rIns="91440" rtlCol="0" anchor="ctr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2X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7009672" y="2754060"/>
            <a:ext cx="0" cy="17526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66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uiExpand="1" build="p" bldLvl="2"/>
      <p:bldP spid="23" grpId="0" uiExpand="1" animBg="1"/>
      <p:bldP spid="24" grpId="0" uiExpand="1" animBg="1"/>
      <p:bldP spid="25" grpId="0" uiExpand="1" animBg="1"/>
      <p:bldP spid="26" grpId="0" uiExpand="1" animBg="1"/>
      <p:bldP spid="27" grpId="0" uiExpand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Lossless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Visually lossless compression cannot be seen by observer</a:t>
            </a:r>
          </a:p>
          <a:p>
            <a:pPr lvl="1"/>
            <a:r>
              <a:rPr lang="en-US" dirty="0"/>
              <a:t>Some data must always be removed</a:t>
            </a:r>
          </a:p>
          <a:p>
            <a:pPr lvl="1"/>
            <a:r>
              <a:rPr lang="en-US" dirty="0"/>
              <a:t>Done so as to be invisible to human viewer</a:t>
            </a:r>
          </a:p>
          <a:p>
            <a:pPr lvl="1"/>
            <a:r>
              <a:rPr lang="en-US" dirty="0"/>
              <a:t>Can have very low latency (~1 millisecond or less, encode + decode)</a:t>
            </a:r>
          </a:p>
          <a:p>
            <a:r>
              <a:rPr lang="en-US" dirty="0"/>
              <a:t>Popular codecs available</a:t>
            </a:r>
          </a:p>
          <a:p>
            <a:pPr lvl="1"/>
            <a:r>
              <a:rPr lang="en-US" dirty="0"/>
              <a:t>JPEG XS – RTP Encapsulation – RFC 9134</a:t>
            </a:r>
          </a:p>
          <a:p>
            <a:pPr lvl="1"/>
            <a:r>
              <a:rPr lang="en-US" dirty="0"/>
              <a:t>Also VC-2 DIRAC from BBC – RFC 8450</a:t>
            </a:r>
          </a:p>
          <a:p>
            <a:r>
              <a:rPr lang="en-US" sz="3200" dirty="0"/>
              <a:t>2:1 to 8:1 compression ratio</a:t>
            </a:r>
          </a:p>
          <a:p>
            <a:pPr lvl="1"/>
            <a:r>
              <a:rPr lang="en-US" dirty="0"/>
              <a:t>3Gbit/s SDI compressed to 1.5 to 0.5 </a:t>
            </a:r>
            <a:r>
              <a:rPr lang="en-US" dirty="0" err="1"/>
              <a:t>Gbit</a:t>
            </a:r>
            <a:r>
              <a:rPr lang="en-US" dirty="0"/>
              <a:t>/s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733800"/>
            <a:ext cx="1905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Video Signal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34" y="1428750"/>
            <a:ext cx="10969943" cy="1904999"/>
          </a:xfrm>
        </p:spPr>
        <p:txBody>
          <a:bodyPr>
            <a:normAutofit/>
          </a:bodyPr>
          <a:lstStyle/>
          <a:p>
            <a:r>
              <a:rPr lang="en-US" dirty="0"/>
              <a:t>Often measured in </a:t>
            </a:r>
            <a:r>
              <a:rPr lang="en-US" dirty="0" err="1"/>
              <a:t>bpp</a:t>
            </a:r>
            <a:r>
              <a:rPr lang="en-US" dirty="0"/>
              <a:t> (bits per pixel)</a:t>
            </a:r>
          </a:p>
          <a:p>
            <a:r>
              <a:rPr lang="en-US" dirty="0"/>
              <a:t>Uncompressed SDI used 4:2:2 10-bit video</a:t>
            </a:r>
          </a:p>
          <a:p>
            <a:pPr lvl="1"/>
            <a:r>
              <a:rPr lang="en-US" dirty="0"/>
              <a:t>Works out to 20 bits/pixel</a:t>
            </a:r>
          </a:p>
          <a:p>
            <a:pPr lvl="1"/>
            <a:r>
              <a:rPr lang="en-US" dirty="0"/>
              <a:t>Note that SDI also has HANC and VANC occupying significant bandwidth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664827"/>
              </p:ext>
            </p:extLst>
          </p:nvPr>
        </p:nvGraphicFramePr>
        <p:xfrm>
          <a:off x="457200" y="3343274"/>
          <a:ext cx="10895012" cy="287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3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3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33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33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94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Video Format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Pixels/frame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Pixels/second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“SDI” bit rate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</a:t>
                      </a:r>
                      <a:r>
                        <a:rPr lang="en-US" dirty="0" err="1"/>
                        <a:t>bpp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</a:t>
                      </a:r>
                      <a:r>
                        <a:rPr lang="en-US" dirty="0" err="1"/>
                        <a:t>bpp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</a:t>
                      </a:r>
                      <a:r>
                        <a:rPr lang="en-US" dirty="0" err="1"/>
                        <a:t>bpp</a:t>
                      </a:r>
                      <a:endParaRPr lang="en-US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45">
                <a:tc>
                  <a:txBody>
                    <a:bodyPr/>
                    <a:lstStyle/>
                    <a:p>
                      <a:r>
                        <a:rPr lang="en-US" dirty="0"/>
                        <a:t>720p60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921,600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55,296,000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1.485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195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390 Mbit/s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45">
                <a:tc>
                  <a:txBody>
                    <a:bodyPr/>
                    <a:lstStyle/>
                    <a:p>
                      <a:r>
                        <a:rPr lang="en-US" dirty="0"/>
                        <a:t>1080i60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2,073,600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62,208,000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1.485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195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390 Mbit/s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45">
                <a:tc>
                  <a:txBody>
                    <a:bodyPr/>
                    <a:lstStyle/>
                    <a:p>
                      <a:r>
                        <a:rPr lang="en-US" dirty="0"/>
                        <a:t>1080p60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2,073,600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124,416,000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2.97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150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390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780 Mbit/s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45">
                <a:tc>
                  <a:txBody>
                    <a:bodyPr/>
                    <a:lstStyle/>
                    <a:p>
                      <a:r>
                        <a:rPr lang="en-US" dirty="0"/>
                        <a:t>4K</a:t>
                      </a:r>
                      <a:r>
                        <a:rPr lang="en-US" baseline="0" dirty="0"/>
                        <a:t> 2160p60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8,294,400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497,664,000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11.88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500 Mbit/s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1.4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2.8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45">
                <a:tc>
                  <a:txBody>
                    <a:bodyPr/>
                    <a:lstStyle/>
                    <a:p>
                      <a:r>
                        <a:rPr lang="en-US" dirty="0"/>
                        <a:t>8K 4320p60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33,177,600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1,990,656,000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47.53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5.6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11.2 </a:t>
                      </a:r>
                      <a:r>
                        <a:rPr lang="en-US" dirty="0" err="1"/>
                        <a:t>Gbit</a:t>
                      </a:r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4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Requirements for IP Video Systems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056771"/>
              </p:ext>
            </p:extLst>
          </p:nvPr>
        </p:nvGraphicFramePr>
        <p:xfrm>
          <a:off x="611187" y="1852127"/>
          <a:ext cx="10969626" cy="13152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33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Standards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r>
                        <a:rPr lang="en-US" dirty="0"/>
                        <a:t>Encapsulation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 media data into IP packets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  <a:r>
                        <a:rPr lang="en-US" baseline="0" dirty="0"/>
                        <a:t>: ST 2110-20</a:t>
                      </a:r>
                    </a:p>
                    <a:p>
                      <a:r>
                        <a:rPr lang="en-US" baseline="0" dirty="0"/>
                        <a:t>Audio: ST 2110-30 &amp; AES67</a:t>
                      </a:r>
                    </a:p>
                    <a:p>
                      <a:r>
                        <a:rPr lang="en-US" baseline="0" dirty="0"/>
                        <a:t>Ancillary Data: ST 2110-40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09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4" y="459838"/>
            <a:ext cx="10972801" cy="7921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 2110-30 Audio Encapsulation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9344889" y="58519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ounded Rectangle 230"/>
          <p:cNvSpPr/>
          <p:nvPr/>
        </p:nvSpPr>
        <p:spPr>
          <a:xfrm>
            <a:off x="9344889" y="60043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ounded Rectangle 231"/>
          <p:cNvSpPr/>
          <p:nvPr/>
        </p:nvSpPr>
        <p:spPr>
          <a:xfrm>
            <a:off x="9344889" y="61567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ounded Rectangle 232"/>
          <p:cNvSpPr/>
          <p:nvPr/>
        </p:nvSpPr>
        <p:spPr>
          <a:xfrm>
            <a:off x="8963889" y="58519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ounded Rectangle 233"/>
          <p:cNvSpPr/>
          <p:nvPr/>
        </p:nvSpPr>
        <p:spPr>
          <a:xfrm>
            <a:off x="8963889" y="60043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ounded Rectangle 234"/>
          <p:cNvSpPr/>
          <p:nvPr/>
        </p:nvSpPr>
        <p:spPr>
          <a:xfrm>
            <a:off x="8963889" y="61567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ounded Rectangle 235"/>
          <p:cNvSpPr/>
          <p:nvPr/>
        </p:nvSpPr>
        <p:spPr>
          <a:xfrm>
            <a:off x="8582889" y="58519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8582889" y="60043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ounded Rectangle 237"/>
          <p:cNvSpPr/>
          <p:nvPr/>
        </p:nvSpPr>
        <p:spPr>
          <a:xfrm>
            <a:off x="8582889" y="61567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ounded Rectangle 238"/>
          <p:cNvSpPr/>
          <p:nvPr/>
        </p:nvSpPr>
        <p:spPr>
          <a:xfrm>
            <a:off x="8201889" y="58519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ounded Rectangle 239"/>
          <p:cNvSpPr/>
          <p:nvPr/>
        </p:nvSpPr>
        <p:spPr>
          <a:xfrm>
            <a:off x="8201889" y="60043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ounded Rectangle 240"/>
          <p:cNvSpPr/>
          <p:nvPr/>
        </p:nvSpPr>
        <p:spPr>
          <a:xfrm>
            <a:off x="8201889" y="61567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7820889" y="58519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7820889" y="60043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7820889" y="61567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ounded Rectangle 250"/>
          <p:cNvSpPr/>
          <p:nvPr/>
        </p:nvSpPr>
        <p:spPr>
          <a:xfrm>
            <a:off x="7439889" y="58519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ounded Rectangle 251"/>
          <p:cNvSpPr/>
          <p:nvPr/>
        </p:nvSpPr>
        <p:spPr>
          <a:xfrm>
            <a:off x="7439889" y="60043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ounded Rectangle 252"/>
          <p:cNvSpPr/>
          <p:nvPr/>
        </p:nvSpPr>
        <p:spPr>
          <a:xfrm>
            <a:off x="7439889" y="61567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ounded Rectangle 253"/>
          <p:cNvSpPr/>
          <p:nvPr/>
        </p:nvSpPr>
        <p:spPr>
          <a:xfrm>
            <a:off x="7058889" y="58519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ounded Rectangle 254"/>
          <p:cNvSpPr/>
          <p:nvPr/>
        </p:nvSpPr>
        <p:spPr>
          <a:xfrm>
            <a:off x="7058889" y="60043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ounded Rectangle 255"/>
          <p:cNvSpPr/>
          <p:nvPr/>
        </p:nvSpPr>
        <p:spPr>
          <a:xfrm>
            <a:off x="7058889" y="61567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ounded Rectangle 256"/>
          <p:cNvSpPr/>
          <p:nvPr/>
        </p:nvSpPr>
        <p:spPr>
          <a:xfrm>
            <a:off x="6677889" y="58519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ounded Rectangle 257"/>
          <p:cNvSpPr/>
          <p:nvPr/>
        </p:nvSpPr>
        <p:spPr>
          <a:xfrm>
            <a:off x="6677889" y="60043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ounded Rectangle 258"/>
          <p:cNvSpPr/>
          <p:nvPr/>
        </p:nvSpPr>
        <p:spPr>
          <a:xfrm>
            <a:off x="6677889" y="61567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TextBox 283"/>
          <p:cNvSpPr txBox="1"/>
          <p:nvPr/>
        </p:nvSpPr>
        <p:spPr>
          <a:xfrm>
            <a:off x="6420595" y="2308672"/>
            <a:ext cx="398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96 ea. 24 bit Samples (3 bytes) @ 96 kHz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5755766" y="1890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4694607" y="1890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3633448" y="1890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902298" y="18905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9384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9003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8622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8241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7860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7479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7098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717546" y="54826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676152" y="58519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ounded Rectangle 310"/>
          <p:cNvSpPr/>
          <p:nvPr/>
        </p:nvSpPr>
        <p:spPr>
          <a:xfrm>
            <a:off x="1676152" y="60043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ounded Rectangle 311"/>
          <p:cNvSpPr/>
          <p:nvPr/>
        </p:nvSpPr>
        <p:spPr>
          <a:xfrm>
            <a:off x="1676152" y="6156795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ounded Rectangle 312"/>
          <p:cNvSpPr/>
          <p:nvPr/>
        </p:nvSpPr>
        <p:spPr>
          <a:xfrm>
            <a:off x="1295152" y="58519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ounded Rectangle 313"/>
          <p:cNvSpPr/>
          <p:nvPr/>
        </p:nvSpPr>
        <p:spPr>
          <a:xfrm>
            <a:off x="1295152" y="60043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ounded Rectangle 314"/>
          <p:cNvSpPr/>
          <p:nvPr/>
        </p:nvSpPr>
        <p:spPr>
          <a:xfrm>
            <a:off x="1295152" y="6156795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ounded Rectangle 315"/>
          <p:cNvSpPr/>
          <p:nvPr/>
        </p:nvSpPr>
        <p:spPr>
          <a:xfrm>
            <a:off x="914152" y="58519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ounded Rectangle 316"/>
          <p:cNvSpPr/>
          <p:nvPr/>
        </p:nvSpPr>
        <p:spPr>
          <a:xfrm>
            <a:off x="914152" y="60043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ounded Rectangle 317"/>
          <p:cNvSpPr/>
          <p:nvPr/>
        </p:nvSpPr>
        <p:spPr>
          <a:xfrm>
            <a:off x="914152" y="6156795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ounded Rectangle 318"/>
          <p:cNvSpPr/>
          <p:nvPr/>
        </p:nvSpPr>
        <p:spPr>
          <a:xfrm>
            <a:off x="533152" y="58519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ounded Rectangle 319"/>
          <p:cNvSpPr/>
          <p:nvPr/>
        </p:nvSpPr>
        <p:spPr>
          <a:xfrm>
            <a:off x="533152" y="60043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ounded Rectangle 320"/>
          <p:cNvSpPr/>
          <p:nvPr/>
        </p:nvSpPr>
        <p:spPr>
          <a:xfrm>
            <a:off x="533152" y="6156795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TextBox 327"/>
          <p:cNvSpPr txBox="1"/>
          <p:nvPr/>
        </p:nvSpPr>
        <p:spPr>
          <a:xfrm>
            <a:off x="1657300" y="54826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329" name="TextBox 328"/>
          <p:cNvSpPr txBox="1"/>
          <p:nvPr/>
        </p:nvSpPr>
        <p:spPr>
          <a:xfrm>
            <a:off x="1276300" y="54826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895300" y="54826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514300" y="54826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95</a:t>
            </a:r>
          </a:p>
        </p:txBody>
      </p:sp>
      <p:sp>
        <p:nvSpPr>
          <p:cNvPr id="334" name="Oval 333"/>
          <p:cNvSpPr/>
          <p:nvPr/>
        </p:nvSpPr>
        <p:spPr>
          <a:xfrm>
            <a:off x="4353694" y="604249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3562780" y="604249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2771866" y="604249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45330" y="1814342"/>
            <a:ext cx="5181633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61781" y="1645065"/>
            <a:ext cx="7681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 msec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25889" y="5851995"/>
            <a:ext cx="583626" cy="457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RTP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309515" y="5848753"/>
            <a:ext cx="670035" cy="4572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UDP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979550" y="5848753"/>
            <a:ext cx="457201" cy="457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478392" y="5482663"/>
            <a:ext cx="10958359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2683371" y="5319207"/>
            <a:ext cx="20931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One ST 2110-30 Packet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233648" y="1890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45362" y="2264738"/>
            <a:ext cx="5181600" cy="457200"/>
            <a:chOff x="1013224" y="1593396"/>
            <a:chExt cx="5181600" cy="457200"/>
          </a:xfrm>
        </p:grpSpPr>
        <p:sp>
          <p:nvSpPr>
            <p:cNvPr id="49" name="Rounded Rectangle 48"/>
            <p:cNvSpPr/>
            <p:nvPr/>
          </p:nvSpPr>
          <p:spPr>
            <a:xfrm>
              <a:off x="10132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0132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0132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3089674" y="1783896"/>
              <a:ext cx="76200" cy="76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2499124" y="1783896"/>
              <a:ext cx="76200" cy="76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1908574" y="1783896"/>
              <a:ext cx="76200" cy="76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58138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58138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8138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7470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47470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47470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36802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36802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6802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ounded Rectangle 211"/>
            <p:cNvSpPr/>
            <p:nvPr/>
          </p:nvSpPr>
          <p:spPr>
            <a:xfrm>
              <a:off x="52804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52804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52804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ounded Rectangle 337"/>
            <p:cNvSpPr/>
            <p:nvPr/>
          </p:nvSpPr>
          <p:spPr>
            <a:xfrm>
              <a:off x="4213624" y="15933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ounded Rectangle 338"/>
            <p:cNvSpPr/>
            <p:nvPr/>
          </p:nvSpPr>
          <p:spPr>
            <a:xfrm>
              <a:off x="4213624" y="17457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ounded Rectangle 339"/>
            <p:cNvSpPr/>
            <p:nvPr/>
          </p:nvSpPr>
          <p:spPr>
            <a:xfrm>
              <a:off x="4213624" y="1898196"/>
              <a:ext cx="381000" cy="152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45329" y="2907574"/>
            <a:ext cx="5181600" cy="457200"/>
            <a:chOff x="1013191" y="2236232"/>
            <a:chExt cx="5181600" cy="457200"/>
          </a:xfrm>
        </p:grpSpPr>
        <p:sp>
          <p:nvSpPr>
            <p:cNvPr id="80" name="Rounded Rectangle 79"/>
            <p:cNvSpPr/>
            <p:nvPr/>
          </p:nvSpPr>
          <p:spPr>
            <a:xfrm>
              <a:off x="10131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10131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10131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089641" y="2426732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2499091" y="2426732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908541" y="2426732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58137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58137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58137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47469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7469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47469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36801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36801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36801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52803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ounded Rectangle 218"/>
            <p:cNvSpPr/>
            <p:nvPr/>
          </p:nvSpPr>
          <p:spPr>
            <a:xfrm>
              <a:off x="52803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ounded Rectangle 219"/>
            <p:cNvSpPr/>
            <p:nvPr/>
          </p:nvSpPr>
          <p:spPr>
            <a:xfrm>
              <a:off x="52803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ounded Rectangle 340"/>
            <p:cNvSpPr/>
            <p:nvPr/>
          </p:nvSpPr>
          <p:spPr>
            <a:xfrm>
              <a:off x="4213591" y="22362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ounded Rectangle 341"/>
            <p:cNvSpPr/>
            <p:nvPr/>
          </p:nvSpPr>
          <p:spPr>
            <a:xfrm>
              <a:off x="4213591" y="23886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ounded Rectangle 342"/>
            <p:cNvSpPr/>
            <p:nvPr/>
          </p:nvSpPr>
          <p:spPr>
            <a:xfrm>
              <a:off x="4213591" y="2541032"/>
              <a:ext cx="381000" cy="1524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5329" y="3548789"/>
            <a:ext cx="5181600" cy="457200"/>
            <a:chOff x="1013191" y="2877447"/>
            <a:chExt cx="5181600" cy="457200"/>
          </a:xfrm>
        </p:grpSpPr>
        <p:sp>
          <p:nvSpPr>
            <p:cNvPr id="110" name="Rounded Rectangle 109"/>
            <p:cNvSpPr/>
            <p:nvPr/>
          </p:nvSpPr>
          <p:spPr>
            <a:xfrm>
              <a:off x="10131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0131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10131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3089641" y="3067947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2499091" y="3067947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1908541" y="3067947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58137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58137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58137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47469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47469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47469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36801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6801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36801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52803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52803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52803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ounded Rectangle 343"/>
            <p:cNvSpPr/>
            <p:nvPr/>
          </p:nvSpPr>
          <p:spPr>
            <a:xfrm>
              <a:off x="4213591" y="28774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ounded Rectangle 344"/>
            <p:cNvSpPr/>
            <p:nvPr/>
          </p:nvSpPr>
          <p:spPr>
            <a:xfrm>
              <a:off x="4213591" y="30298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ounded Rectangle 345"/>
            <p:cNvSpPr/>
            <p:nvPr/>
          </p:nvSpPr>
          <p:spPr>
            <a:xfrm>
              <a:off x="4213591" y="3182247"/>
              <a:ext cx="381000" cy="1524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5362" y="4199731"/>
            <a:ext cx="5181600" cy="457200"/>
            <a:chOff x="1013224" y="3528389"/>
            <a:chExt cx="5181600" cy="457200"/>
          </a:xfrm>
        </p:grpSpPr>
        <p:sp>
          <p:nvSpPr>
            <p:cNvPr id="140" name="Rounded Rectangle 139"/>
            <p:cNvSpPr/>
            <p:nvPr/>
          </p:nvSpPr>
          <p:spPr>
            <a:xfrm>
              <a:off x="10132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10132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10132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3089674" y="3718889"/>
              <a:ext cx="76200" cy="7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2499124" y="3718889"/>
              <a:ext cx="76200" cy="7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908574" y="3718889"/>
              <a:ext cx="76200" cy="7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58138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58138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58138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47470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47470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47470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36802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36802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36802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ounded Rectangle 285"/>
            <p:cNvSpPr/>
            <p:nvPr/>
          </p:nvSpPr>
          <p:spPr>
            <a:xfrm>
              <a:off x="52804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52804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ounded Rectangle 289"/>
            <p:cNvSpPr/>
            <p:nvPr/>
          </p:nvSpPr>
          <p:spPr>
            <a:xfrm>
              <a:off x="52804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ounded Rectangle 346"/>
            <p:cNvSpPr/>
            <p:nvPr/>
          </p:nvSpPr>
          <p:spPr>
            <a:xfrm>
              <a:off x="4213624" y="35283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ounded Rectangle 347"/>
            <p:cNvSpPr/>
            <p:nvPr/>
          </p:nvSpPr>
          <p:spPr>
            <a:xfrm>
              <a:off x="4213624" y="36807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ounded Rectangle 348"/>
            <p:cNvSpPr/>
            <p:nvPr/>
          </p:nvSpPr>
          <p:spPr>
            <a:xfrm>
              <a:off x="4213624" y="3833189"/>
              <a:ext cx="381000" cy="152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4166848" y="1890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6287609" y="5851442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ounded Rectangle 351"/>
          <p:cNvSpPr/>
          <p:nvPr/>
        </p:nvSpPr>
        <p:spPr>
          <a:xfrm>
            <a:off x="6287609" y="6003842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Rounded Rectangle 352"/>
          <p:cNvSpPr/>
          <p:nvPr/>
        </p:nvSpPr>
        <p:spPr>
          <a:xfrm>
            <a:off x="6287609" y="6156242"/>
            <a:ext cx="381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Rounded Rectangle 353"/>
          <p:cNvSpPr/>
          <p:nvPr/>
        </p:nvSpPr>
        <p:spPr>
          <a:xfrm>
            <a:off x="5906609" y="5851442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ounded Rectangle 354"/>
          <p:cNvSpPr/>
          <p:nvPr/>
        </p:nvSpPr>
        <p:spPr>
          <a:xfrm>
            <a:off x="5906609" y="6003842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ounded Rectangle 355"/>
          <p:cNvSpPr/>
          <p:nvPr/>
        </p:nvSpPr>
        <p:spPr>
          <a:xfrm>
            <a:off x="5906609" y="6156242"/>
            <a:ext cx="381000" cy="152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ounded Rectangle 356"/>
          <p:cNvSpPr/>
          <p:nvPr/>
        </p:nvSpPr>
        <p:spPr>
          <a:xfrm>
            <a:off x="5525609" y="5851442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ounded Rectangle 357"/>
          <p:cNvSpPr/>
          <p:nvPr/>
        </p:nvSpPr>
        <p:spPr>
          <a:xfrm>
            <a:off x="5525609" y="6003842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Rounded Rectangle 358"/>
          <p:cNvSpPr/>
          <p:nvPr/>
        </p:nvSpPr>
        <p:spPr>
          <a:xfrm>
            <a:off x="5525609" y="6156242"/>
            <a:ext cx="381000" cy="1524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ounded Rectangle 359"/>
          <p:cNvSpPr/>
          <p:nvPr/>
        </p:nvSpPr>
        <p:spPr>
          <a:xfrm>
            <a:off x="5144609" y="5851442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ounded Rectangle 360"/>
          <p:cNvSpPr/>
          <p:nvPr/>
        </p:nvSpPr>
        <p:spPr>
          <a:xfrm>
            <a:off x="5144609" y="6003842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5144609" y="6156242"/>
            <a:ext cx="381000" cy="152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extBox 362"/>
          <p:cNvSpPr txBox="1"/>
          <p:nvPr/>
        </p:nvSpPr>
        <p:spPr>
          <a:xfrm>
            <a:off x="6327266" y="54821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5946266" y="54821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5565266" y="54821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5184266" y="54821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6420595" y="2951508"/>
            <a:ext cx="460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Channel has 3 x 96 = 288 bytes per packet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6420593" y="3592723"/>
            <a:ext cx="37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Channels have 4 x 288 = 1,152 bytes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6411618" y="4243187"/>
            <a:ext cx="284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channels in one IP Packet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6420594" y="4847821"/>
            <a:ext cx="550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theoretical capacity – 5 channels, 1440 bytes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60235-FD8F-B874-0963-EA99BF7C4655}"/>
              </a:ext>
            </a:extLst>
          </p:cNvPr>
          <p:cNvSpPr txBox="1"/>
          <p:nvPr/>
        </p:nvSpPr>
        <p:spPr>
          <a:xfrm>
            <a:off x="6445700" y="1604908"/>
            <a:ext cx="476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4 channels of 96 kHz 24-bit audio</a:t>
            </a:r>
          </a:p>
        </p:txBody>
      </p:sp>
    </p:spTree>
    <p:extLst>
      <p:ext uri="{BB962C8B-B14F-4D97-AF65-F5344CB8AC3E}">
        <p14:creationId xmlns:p14="http://schemas.microsoft.com/office/powerpoint/2010/main" val="15869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84" grpId="0"/>
      <p:bldP spid="285" grpId="0"/>
      <p:bldP spid="287" grpId="0"/>
      <p:bldP spid="288" grpId="0"/>
      <p:bldP spid="291" grpId="0"/>
      <p:bldP spid="292" grpId="0"/>
      <p:bldP spid="293" grpId="0"/>
      <p:bldP spid="294" grpId="0"/>
      <p:bldP spid="295" grpId="0"/>
      <p:bldP spid="298" grpId="0"/>
      <p:bldP spid="299" grpId="0"/>
      <p:bldP spid="300" grpId="0"/>
      <p:bldP spid="301" grpId="0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8" grpId="0"/>
      <p:bldP spid="329" grpId="0"/>
      <p:bldP spid="330" grpId="0"/>
      <p:bldP spid="331" grpId="0"/>
      <p:bldP spid="334" grpId="0" animBg="1"/>
      <p:bldP spid="335" grpId="0" animBg="1"/>
      <p:bldP spid="336" grpId="0" animBg="1"/>
      <p:bldP spid="5" grpId="0" animBg="1"/>
      <p:bldP spid="6" grpId="0" animBg="1"/>
      <p:bldP spid="182" grpId="0" animBg="1"/>
      <p:bldP spid="183" grpId="0" animBg="1"/>
      <p:bldP spid="188" grpId="0" animBg="1"/>
      <p:bldP spid="308" grpId="0"/>
      <p:bldP spid="350" grpId="0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/>
      <p:bldP spid="364" grpId="0"/>
      <p:bldP spid="365" grpId="0"/>
      <p:bldP spid="366" grpId="0"/>
      <p:bldP spid="367" grpId="0"/>
      <p:bldP spid="368" grpId="0"/>
      <p:bldP spid="369" grpId="0"/>
      <p:bldP spid="3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2110-40 Ancillary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28" y="1540472"/>
            <a:ext cx="10969943" cy="2301783"/>
          </a:xfrm>
        </p:spPr>
        <p:txBody>
          <a:bodyPr/>
          <a:lstStyle/>
          <a:p>
            <a:r>
              <a:rPr lang="en-US" dirty="0"/>
              <a:t>Extract ancillary ST 291 data packets from VANC or HANC</a:t>
            </a:r>
          </a:p>
          <a:p>
            <a:pPr lvl="1"/>
            <a:r>
              <a:rPr lang="en-US" dirty="0"/>
              <a:t>Captions, time code, ad triggers, etc.</a:t>
            </a:r>
          </a:p>
          <a:p>
            <a:pPr lvl="1"/>
            <a:r>
              <a:rPr lang="en-US" dirty="0"/>
              <a:t>Place them into RTP packets with custom header</a:t>
            </a:r>
          </a:p>
          <a:p>
            <a:r>
              <a:rPr lang="en-US" dirty="0"/>
              <a:t>Line numbers are based on SDI line numbering</a:t>
            </a:r>
          </a:p>
          <a:p>
            <a:pPr lvl="1"/>
            <a:r>
              <a:rPr lang="en-US" dirty="0"/>
              <a:t>Don’t match 2110-20 line numbers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480763" y="4341086"/>
            <a:ext cx="2030660" cy="35482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000 3FF 3FF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5511425" y="4341086"/>
            <a:ext cx="726142" cy="35482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41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237566" y="4341086"/>
            <a:ext cx="726142" cy="35482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547448" y="4007235"/>
            <a:ext cx="14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Ancillary Flag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534139" y="40072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DID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78410" y="400723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SDID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6963708" y="4341086"/>
            <a:ext cx="726142" cy="35482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xx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026348" y="400723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DC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689851" y="4341086"/>
            <a:ext cx="1543043" cy="35482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SCTE 104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232892" y="4341086"/>
            <a:ext cx="726142" cy="354820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zz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295532" y="400723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908242" y="4007235"/>
            <a:ext cx="110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User Data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025287" y="4195332"/>
            <a:ext cx="1079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ANC Data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Packet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480765" y="5443024"/>
            <a:ext cx="2030658" cy="35482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Line #, Offset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5511423" y="5443024"/>
            <a:ext cx="726142" cy="35482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6237565" y="5443024"/>
            <a:ext cx="726142" cy="35482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480765" y="5109173"/>
            <a:ext cx="203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Anc. Packet Header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534138" y="510917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DID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178409" y="510917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SDID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6963706" y="5443024"/>
            <a:ext cx="726142" cy="35482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xx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026346" y="510917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DC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689849" y="5443024"/>
            <a:ext cx="1543043" cy="35482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SCTE 104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232891" y="5443024"/>
            <a:ext cx="726142" cy="354820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zz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295531" y="510917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08240" y="5109173"/>
            <a:ext cx="110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User Data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025284" y="5297270"/>
            <a:ext cx="1099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RTP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Datagram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5551847" y="4841661"/>
            <a:ext cx="0" cy="267512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108" name="Straight Arrow Connector 107"/>
          <p:cNvCxnSpPr/>
          <p:nvPr/>
        </p:nvCxnSpPr>
        <p:spPr>
          <a:xfrm>
            <a:off x="8429266" y="4860305"/>
            <a:ext cx="0" cy="267512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109" name="Rounded Rectangle 108"/>
          <p:cNvSpPr/>
          <p:nvPr/>
        </p:nvSpPr>
        <p:spPr>
          <a:xfrm>
            <a:off x="2057402" y="5443024"/>
            <a:ext cx="1423362" cy="3548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057402" y="5109173"/>
            <a:ext cx="142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Payload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Hdr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11089" y="5443023"/>
            <a:ext cx="1446312" cy="3548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</a:rPr>
              <a:t>Seq. #, SSRC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94807" y="5107909"/>
            <a:ext cx="127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RTP Header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014504" y="2651795"/>
            <a:ext cx="2186896" cy="1260802"/>
            <a:chOff x="6429375" y="2066925"/>
            <a:chExt cx="1720215" cy="987376"/>
          </a:xfrm>
        </p:grpSpPr>
        <p:sp>
          <p:nvSpPr>
            <p:cNvPr id="44" name="Rectangle 43"/>
            <p:cNvSpPr/>
            <p:nvPr/>
          </p:nvSpPr>
          <p:spPr>
            <a:xfrm>
              <a:off x="6686550" y="2231341"/>
              <a:ext cx="1463040" cy="82296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429375" y="2066925"/>
              <a:ext cx="1720215" cy="154891"/>
            </a:xfrm>
            <a:prstGeom prst="rect">
              <a:avLst/>
            </a:prstGeom>
            <a:solidFill>
              <a:srgbClr val="FF979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29375" y="2231341"/>
              <a:ext cx="257175" cy="82296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689019" y="2144370"/>
              <a:ext cx="27845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8" name="Freeform 47"/>
          <p:cNvSpPr/>
          <p:nvPr/>
        </p:nvSpPr>
        <p:spPr>
          <a:xfrm>
            <a:off x="8313181" y="2575596"/>
            <a:ext cx="1189298" cy="1404251"/>
          </a:xfrm>
          <a:custGeom>
            <a:avLst/>
            <a:gdLst>
              <a:gd name="connsiteX0" fmla="*/ 2577829 w 2583559"/>
              <a:gd name="connsiteY0" fmla="*/ 290201 h 1331061"/>
              <a:gd name="connsiteX1" fmla="*/ 2178995 w 2583559"/>
              <a:gd name="connsiteY1" fmla="*/ 66465 h 1331061"/>
              <a:gd name="connsiteX2" fmla="*/ 0 w 2583559"/>
              <a:gd name="connsiteY2" fmla="*/ 1331061 h 1331061"/>
              <a:gd name="connsiteX3" fmla="*/ 0 w 2583559"/>
              <a:gd name="connsiteY3" fmla="*/ 1331061 h 1331061"/>
              <a:gd name="connsiteX0" fmla="*/ 2577829 w 2578028"/>
              <a:gd name="connsiteY0" fmla="*/ 149308 h 1190168"/>
              <a:gd name="connsiteX1" fmla="*/ 1284050 w 2578028"/>
              <a:gd name="connsiteY1" fmla="*/ 129852 h 1190168"/>
              <a:gd name="connsiteX2" fmla="*/ 0 w 2578028"/>
              <a:gd name="connsiteY2" fmla="*/ 1190168 h 1190168"/>
              <a:gd name="connsiteX3" fmla="*/ 0 w 2578028"/>
              <a:gd name="connsiteY3" fmla="*/ 1190168 h 1190168"/>
              <a:gd name="connsiteX0" fmla="*/ 2577829 w 2578038"/>
              <a:gd name="connsiteY0" fmla="*/ 61821 h 1102681"/>
              <a:gd name="connsiteX1" fmla="*/ 1327080 w 2578038"/>
              <a:gd name="connsiteY1" fmla="*/ 365094 h 1102681"/>
              <a:gd name="connsiteX2" fmla="*/ 0 w 2578038"/>
              <a:gd name="connsiteY2" fmla="*/ 1102681 h 1102681"/>
              <a:gd name="connsiteX3" fmla="*/ 0 w 2578038"/>
              <a:gd name="connsiteY3" fmla="*/ 1102681 h 1102681"/>
              <a:gd name="connsiteX0" fmla="*/ 2577829 w 2578114"/>
              <a:gd name="connsiteY0" fmla="*/ 47388 h 1088248"/>
              <a:gd name="connsiteX1" fmla="*/ 1552990 w 2578114"/>
              <a:gd name="connsiteY1" fmla="*/ 501268 h 1088248"/>
              <a:gd name="connsiteX2" fmla="*/ 0 w 2578114"/>
              <a:gd name="connsiteY2" fmla="*/ 1088248 h 1088248"/>
              <a:gd name="connsiteX3" fmla="*/ 0 w 2578114"/>
              <a:gd name="connsiteY3" fmla="*/ 1088248 h 1088248"/>
              <a:gd name="connsiteX0" fmla="*/ 2577829 w 2578084"/>
              <a:gd name="connsiteY0" fmla="*/ 59205 h 1100065"/>
              <a:gd name="connsiteX1" fmla="*/ 1552990 w 2578084"/>
              <a:gd name="connsiteY1" fmla="*/ 513085 h 1100065"/>
              <a:gd name="connsiteX2" fmla="*/ 0 w 2578084"/>
              <a:gd name="connsiteY2" fmla="*/ 1100065 h 1100065"/>
              <a:gd name="connsiteX3" fmla="*/ 0 w 2578084"/>
              <a:gd name="connsiteY3" fmla="*/ 1100065 h 1100065"/>
              <a:gd name="connsiteX0" fmla="*/ 2577829 w 2578084"/>
              <a:gd name="connsiteY0" fmla="*/ 59205 h 1153853"/>
              <a:gd name="connsiteX1" fmla="*/ 1552990 w 2578084"/>
              <a:gd name="connsiteY1" fmla="*/ 513085 h 1153853"/>
              <a:gd name="connsiteX2" fmla="*/ 0 w 2578084"/>
              <a:gd name="connsiteY2" fmla="*/ 1100065 h 1153853"/>
              <a:gd name="connsiteX3" fmla="*/ 1527586 w 2578084"/>
              <a:gd name="connsiteY3" fmla="*/ 1153853 h 1153853"/>
              <a:gd name="connsiteX0" fmla="*/ 2577829 w 2578084"/>
              <a:gd name="connsiteY0" fmla="*/ 59205 h 1100065"/>
              <a:gd name="connsiteX1" fmla="*/ 1552990 w 2578084"/>
              <a:gd name="connsiteY1" fmla="*/ 513085 h 1100065"/>
              <a:gd name="connsiteX2" fmla="*/ 0 w 2578084"/>
              <a:gd name="connsiteY2" fmla="*/ 1100065 h 1100065"/>
              <a:gd name="connsiteX0" fmla="*/ 1050802 w 1050998"/>
              <a:gd name="connsiteY0" fmla="*/ 46772 h 1033844"/>
              <a:gd name="connsiteX1" fmla="*/ 25963 w 1050998"/>
              <a:gd name="connsiteY1" fmla="*/ 500652 h 1033844"/>
              <a:gd name="connsiteX2" fmla="*/ 183439 w 1050998"/>
              <a:gd name="connsiteY2" fmla="*/ 1033844 h 1033844"/>
              <a:gd name="connsiteX0" fmla="*/ 1054941 w 1055137"/>
              <a:gd name="connsiteY0" fmla="*/ 46772 h 1033844"/>
              <a:gd name="connsiteX1" fmla="*/ 30102 w 1055137"/>
              <a:gd name="connsiteY1" fmla="*/ 500652 h 1033844"/>
              <a:gd name="connsiteX2" fmla="*/ 187578 w 1055137"/>
              <a:gd name="connsiteY2" fmla="*/ 1033844 h 1033844"/>
              <a:gd name="connsiteX0" fmla="*/ 867363 w 867728"/>
              <a:gd name="connsiteY0" fmla="*/ 49224 h 1036296"/>
              <a:gd name="connsiteX1" fmla="*/ 262072 w 867728"/>
              <a:gd name="connsiteY1" fmla="*/ 470831 h 1036296"/>
              <a:gd name="connsiteX2" fmla="*/ 0 w 867728"/>
              <a:gd name="connsiteY2" fmla="*/ 1036296 h 1036296"/>
              <a:gd name="connsiteX0" fmla="*/ 867363 w 867363"/>
              <a:gd name="connsiteY0" fmla="*/ 56979 h 1044051"/>
              <a:gd name="connsiteX1" fmla="*/ 262072 w 867363"/>
              <a:gd name="connsiteY1" fmla="*/ 478586 h 1044051"/>
              <a:gd name="connsiteX2" fmla="*/ 0 w 867363"/>
              <a:gd name="connsiteY2" fmla="*/ 1044051 h 1044051"/>
              <a:gd name="connsiteX0" fmla="*/ 867363 w 867363"/>
              <a:gd name="connsiteY0" fmla="*/ 61654 h 1048726"/>
              <a:gd name="connsiteX1" fmla="*/ 262072 w 867363"/>
              <a:gd name="connsiteY1" fmla="*/ 483261 h 1048726"/>
              <a:gd name="connsiteX2" fmla="*/ 0 w 867363"/>
              <a:gd name="connsiteY2" fmla="*/ 1048726 h 1048726"/>
              <a:gd name="connsiteX0" fmla="*/ 770545 w 770545"/>
              <a:gd name="connsiteY0" fmla="*/ 57126 h 1054955"/>
              <a:gd name="connsiteX1" fmla="*/ 165254 w 770545"/>
              <a:gd name="connsiteY1" fmla="*/ 478733 h 1054955"/>
              <a:gd name="connsiteX2" fmla="*/ 0 w 770545"/>
              <a:gd name="connsiteY2" fmla="*/ 1054955 h 1054955"/>
              <a:gd name="connsiteX0" fmla="*/ 770569 w 770569"/>
              <a:gd name="connsiteY0" fmla="*/ 57126 h 1054955"/>
              <a:gd name="connsiteX1" fmla="*/ 165278 w 770569"/>
              <a:gd name="connsiteY1" fmla="*/ 478733 h 1054955"/>
              <a:gd name="connsiteX2" fmla="*/ 24 w 770569"/>
              <a:gd name="connsiteY2" fmla="*/ 1054955 h 1054955"/>
              <a:gd name="connsiteX0" fmla="*/ 791003 w 791003"/>
              <a:gd name="connsiteY0" fmla="*/ 57126 h 1054955"/>
              <a:gd name="connsiteX1" fmla="*/ 185712 w 791003"/>
              <a:gd name="connsiteY1" fmla="*/ 478733 h 1054955"/>
              <a:gd name="connsiteX2" fmla="*/ 20458 w 791003"/>
              <a:gd name="connsiteY2" fmla="*/ 1054955 h 1054955"/>
              <a:gd name="connsiteX0" fmla="*/ 802198 w 802198"/>
              <a:gd name="connsiteY0" fmla="*/ 58082 h 1055911"/>
              <a:gd name="connsiteX1" fmla="*/ 132361 w 802198"/>
              <a:gd name="connsiteY1" fmla="*/ 468931 h 1055911"/>
              <a:gd name="connsiteX2" fmla="*/ 31653 w 802198"/>
              <a:gd name="connsiteY2" fmla="*/ 1055911 h 1055911"/>
              <a:gd name="connsiteX0" fmla="*/ 798011 w 798011"/>
              <a:gd name="connsiteY0" fmla="*/ 58082 h 1055911"/>
              <a:gd name="connsiteX1" fmla="*/ 128174 w 798011"/>
              <a:gd name="connsiteY1" fmla="*/ 468931 h 1055911"/>
              <a:gd name="connsiteX2" fmla="*/ 27466 w 798011"/>
              <a:gd name="connsiteY2" fmla="*/ 1055911 h 1055911"/>
              <a:gd name="connsiteX0" fmla="*/ 800010 w 800010"/>
              <a:gd name="connsiteY0" fmla="*/ 67327 h 1065156"/>
              <a:gd name="connsiteX1" fmla="*/ 130173 w 800010"/>
              <a:gd name="connsiteY1" fmla="*/ 478176 h 1065156"/>
              <a:gd name="connsiteX2" fmla="*/ 29465 w 800010"/>
              <a:gd name="connsiteY2" fmla="*/ 1065156 h 1065156"/>
              <a:gd name="connsiteX0" fmla="*/ 800010 w 800010"/>
              <a:gd name="connsiteY0" fmla="*/ 63075 h 1060904"/>
              <a:gd name="connsiteX1" fmla="*/ 130173 w 800010"/>
              <a:gd name="connsiteY1" fmla="*/ 473924 h 1060904"/>
              <a:gd name="connsiteX2" fmla="*/ 29465 w 800010"/>
              <a:gd name="connsiteY2" fmla="*/ 1060904 h 1060904"/>
              <a:gd name="connsiteX0" fmla="*/ 785783 w 785783"/>
              <a:gd name="connsiteY0" fmla="*/ 63075 h 1060904"/>
              <a:gd name="connsiteX1" fmla="*/ 115946 w 785783"/>
              <a:gd name="connsiteY1" fmla="*/ 473924 h 1060904"/>
              <a:gd name="connsiteX2" fmla="*/ 15238 w 785783"/>
              <a:gd name="connsiteY2" fmla="*/ 1060904 h 1060904"/>
              <a:gd name="connsiteX0" fmla="*/ 785783 w 785783"/>
              <a:gd name="connsiteY0" fmla="*/ 63075 h 1060904"/>
              <a:gd name="connsiteX1" fmla="*/ 115946 w 785783"/>
              <a:gd name="connsiteY1" fmla="*/ 473924 h 1060904"/>
              <a:gd name="connsiteX2" fmla="*/ 15238 w 785783"/>
              <a:gd name="connsiteY2" fmla="*/ 1060904 h 1060904"/>
              <a:gd name="connsiteX0" fmla="*/ 770828 w 770828"/>
              <a:gd name="connsiteY0" fmla="*/ 63075 h 1060904"/>
              <a:gd name="connsiteX1" fmla="*/ 100991 w 770828"/>
              <a:gd name="connsiteY1" fmla="*/ 473924 h 1060904"/>
              <a:gd name="connsiteX2" fmla="*/ 283 w 770828"/>
              <a:gd name="connsiteY2" fmla="*/ 1060904 h 1060904"/>
              <a:gd name="connsiteX0" fmla="*/ 816991 w 816991"/>
              <a:gd name="connsiteY0" fmla="*/ 54097 h 1049023"/>
              <a:gd name="connsiteX1" fmla="*/ 147154 w 816991"/>
              <a:gd name="connsiteY1" fmla="*/ 464946 h 1049023"/>
              <a:gd name="connsiteX2" fmla="*/ 0 w 816991"/>
              <a:gd name="connsiteY2" fmla="*/ 1049023 h 1049023"/>
              <a:gd name="connsiteX0" fmla="*/ 817621 w 817621"/>
              <a:gd name="connsiteY0" fmla="*/ 54097 h 1049023"/>
              <a:gd name="connsiteX1" fmla="*/ 147784 w 817621"/>
              <a:gd name="connsiteY1" fmla="*/ 464946 h 1049023"/>
              <a:gd name="connsiteX2" fmla="*/ 630 w 817621"/>
              <a:gd name="connsiteY2" fmla="*/ 1049023 h 1049023"/>
              <a:gd name="connsiteX0" fmla="*/ 817117 w 817117"/>
              <a:gd name="connsiteY0" fmla="*/ 62816 h 1057742"/>
              <a:gd name="connsiteX1" fmla="*/ 243075 w 817117"/>
              <a:gd name="connsiteY1" fmla="*/ 386579 h 1057742"/>
              <a:gd name="connsiteX2" fmla="*/ 126 w 817117"/>
              <a:gd name="connsiteY2" fmla="*/ 1057742 h 1057742"/>
              <a:gd name="connsiteX0" fmla="*/ 818399 w 818399"/>
              <a:gd name="connsiteY0" fmla="*/ 62816 h 1057742"/>
              <a:gd name="connsiteX1" fmla="*/ 244357 w 818399"/>
              <a:gd name="connsiteY1" fmla="*/ 386579 h 1057742"/>
              <a:gd name="connsiteX2" fmla="*/ 1408 w 818399"/>
              <a:gd name="connsiteY2" fmla="*/ 1057742 h 1057742"/>
              <a:gd name="connsiteX0" fmla="*/ 818429 w 818429"/>
              <a:gd name="connsiteY0" fmla="*/ 65251 h 1060177"/>
              <a:gd name="connsiteX1" fmla="*/ 241484 w 818429"/>
              <a:gd name="connsiteY1" fmla="*/ 368694 h 1060177"/>
              <a:gd name="connsiteX2" fmla="*/ 1438 w 818429"/>
              <a:gd name="connsiteY2" fmla="*/ 1060177 h 1060177"/>
              <a:gd name="connsiteX0" fmla="*/ 818294 w 818294"/>
              <a:gd name="connsiteY0" fmla="*/ 66253 h 1061179"/>
              <a:gd name="connsiteX1" fmla="*/ 241349 w 818294"/>
              <a:gd name="connsiteY1" fmla="*/ 369696 h 1061179"/>
              <a:gd name="connsiteX2" fmla="*/ 1303 w 818294"/>
              <a:gd name="connsiteY2" fmla="*/ 1061179 h 1061179"/>
              <a:gd name="connsiteX0" fmla="*/ 818294 w 818294"/>
              <a:gd name="connsiteY0" fmla="*/ 95688 h 1090614"/>
              <a:gd name="connsiteX1" fmla="*/ 241349 w 818294"/>
              <a:gd name="connsiteY1" fmla="*/ 399131 h 1090614"/>
              <a:gd name="connsiteX2" fmla="*/ 1303 w 818294"/>
              <a:gd name="connsiteY2" fmla="*/ 1090614 h 1090614"/>
              <a:gd name="connsiteX0" fmla="*/ 818791 w 818791"/>
              <a:gd name="connsiteY0" fmla="*/ 102859 h 1097785"/>
              <a:gd name="connsiteX1" fmla="*/ 200066 w 818791"/>
              <a:gd name="connsiteY1" fmla="*/ 361147 h 1097785"/>
              <a:gd name="connsiteX2" fmla="*/ 1800 w 818791"/>
              <a:gd name="connsiteY2" fmla="*/ 1097785 h 1097785"/>
              <a:gd name="connsiteX0" fmla="*/ 818791 w 818791"/>
              <a:gd name="connsiteY0" fmla="*/ 103433 h 1098359"/>
              <a:gd name="connsiteX1" fmla="*/ 200066 w 818791"/>
              <a:gd name="connsiteY1" fmla="*/ 361721 h 1098359"/>
              <a:gd name="connsiteX2" fmla="*/ 1800 w 818791"/>
              <a:gd name="connsiteY2" fmla="*/ 1098359 h 1098359"/>
              <a:gd name="connsiteX0" fmla="*/ 818608 w 818608"/>
              <a:gd name="connsiteY0" fmla="*/ 103433 h 1098359"/>
              <a:gd name="connsiteX1" fmla="*/ 199883 w 818608"/>
              <a:gd name="connsiteY1" fmla="*/ 361721 h 1098359"/>
              <a:gd name="connsiteX2" fmla="*/ 1617 w 818608"/>
              <a:gd name="connsiteY2" fmla="*/ 1098359 h 109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608" h="1098359">
                <a:moveTo>
                  <a:pt x="818608" y="103433"/>
                </a:moveTo>
                <a:cubicBezTo>
                  <a:pt x="542708" y="-177428"/>
                  <a:pt x="305465" y="183429"/>
                  <a:pt x="199883" y="361721"/>
                </a:cubicBezTo>
                <a:cubicBezTo>
                  <a:pt x="91087" y="547539"/>
                  <a:pt x="-14383" y="847873"/>
                  <a:pt x="1617" y="1098359"/>
                </a:cubicBezTo>
              </a:path>
            </a:pathLst>
          </a:custGeom>
          <a:noFill/>
          <a:ln w="3810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5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 animBg="1"/>
      <p:bldP spid="86" grpId="0"/>
      <p:bldP spid="87" grpId="0" animBg="1"/>
      <p:bldP spid="88" grpId="0" animBg="1"/>
      <p:bldP spid="89" grpId="0"/>
      <p:bldP spid="90" grpId="0"/>
      <p:bldP spid="91" grpId="0"/>
      <p:bldP spid="93" grpId="0" animBg="1"/>
      <p:bldP spid="94" grpId="0" animBg="1"/>
      <p:bldP spid="95" grpId="0" animBg="1"/>
      <p:bldP spid="96" grpId="0"/>
      <p:bldP spid="97" grpId="0"/>
      <p:bldP spid="98" grpId="0"/>
      <p:bldP spid="99" grpId="0" animBg="1"/>
      <p:bldP spid="100" grpId="0"/>
      <p:bldP spid="101" grpId="0" animBg="1"/>
      <p:bldP spid="102" grpId="0" animBg="1"/>
      <p:bldP spid="103" grpId="0"/>
      <p:bldP spid="104" grpId="0"/>
      <p:bldP spid="105" grpId="0"/>
      <p:bldP spid="109" grpId="0" animBg="1"/>
      <p:bldP spid="110" grpId="0"/>
      <p:bldP spid="111" grpId="0" animBg="1"/>
      <p:bldP spid="112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IP Transport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RTP Encapsulation</a:t>
            </a:r>
          </a:p>
          <a:p>
            <a:r>
              <a:rPr lang="en-US" dirty="0"/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288809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9AF0-A100-A12D-8B66-84CA287E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 Packet Features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4DA0EB-BB65-7EBA-B346-A0E5A13509DF}"/>
              </a:ext>
            </a:extLst>
          </p:cNvPr>
          <p:cNvGrpSpPr/>
          <p:nvPr/>
        </p:nvGrpSpPr>
        <p:grpSpPr>
          <a:xfrm>
            <a:off x="215346" y="1878019"/>
            <a:ext cx="4331714" cy="4094024"/>
            <a:chOff x="16942" y="3029790"/>
            <a:chExt cx="4874525" cy="31848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904AE9-0593-E47E-A1B3-C36C422A71B9}"/>
                </a:ext>
              </a:extLst>
            </p:cNvPr>
            <p:cNvSpPr txBox="1"/>
            <p:nvPr/>
          </p:nvSpPr>
          <p:spPr>
            <a:xfrm>
              <a:off x="2758978" y="3835511"/>
              <a:ext cx="2132489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Payload Type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AA5408-0ABA-C285-FC59-61E741A373D7}"/>
                </a:ext>
              </a:extLst>
            </p:cNvPr>
            <p:cNvSpPr txBox="1"/>
            <p:nvPr/>
          </p:nvSpPr>
          <p:spPr>
            <a:xfrm>
              <a:off x="17206" y="4675263"/>
              <a:ext cx="4874260" cy="704464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Time Stamp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9AFBFA-2E0E-1653-A2A6-1602622C8063}"/>
                </a:ext>
              </a:extLst>
            </p:cNvPr>
            <p:cNvSpPr txBox="1"/>
            <p:nvPr/>
          </p:nvSpPr>
          <p:spPr>
            <a:xfrm>
              <a:off x="931130" y="3835511"/>
              <a:ext cx="304642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lIns="45720" rIns="45720"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CB1302-3EB4-5F48-67CB-D314A49C1710}"/>
                </a:ext>
              </a:extLst>
            </p:cNvPr>
            <p:cNvSpPr txBox="1"/>
            <p:nvPr/>
          </p:nvSpPr>
          <p:spPr>
            <a:xfrm>
              <a:off x="626488" y="3835511"/>
              <a:ext cx="304642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lIns="45720" rIns="45720"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BD9E81-36EE-56E2-2FAA-5133F7290B18}"/>
                </a:ext>
              </a:extLst>
            </p:cNvPr>
            <p:cNvSpPr txBox="1"/>
            <p:nvPr/>
          </p:nvSpPr>
          <p:spPr>
            <a:xfrm>
              <a:off x="17206" y="3835511"/>
              <a:ext cx="609282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lIns="45720" rIns="45720"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BF2DDA-0018-3101-D58A-A73640DF3B2D}"/>
                </a:ext>
              </a:extLst>
            </p:cNvPr>
            <p:cNvSpPr txBox="1"/>
            <p:nvPr/>
          </p:nvSpPr>
          <p:spPr>
            <a:xfrm>
              <a:off x="2046053" y="3428679"/>
              <a:ext cx="81603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16 Bits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3C0CA6-8375-4BCE-7BD4-E9B9CC125C53}"/>
                </a:ext>
              </a:extLst>
            </p:cNvPr>
            <p:cNvCxnSpPr>
              <a:stCxn id="9" idx="3"/>
            </p:cNvCxnSpPr>
            <p:nvPr/>
          </p:nvCxnSpPr>
          <p:spPr>
            <a:xfrm>
              <a:off x="2862089" y="3613345"/>
              <a:ext cx="202937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275F02E-3A66-780B-B0B0-943224D68FFF}"/>
                </a:ext>
              </a:extLst>
            </p:cNvPr>
            <p:cNvCxnSpPr>
              <a:stCxn id="9" idx="1"/>
            </p:cNvCxnSpPr>
            <p:nvPr/>
          </p:nvCxnSpPr>
          <p:spPr>
            <a:xfrm flipH="1">
              <a:off x="16942" y="3613345"/>
              <a:ext cx="202911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4BC124-B2FA-B302-F632-98DDA68E55DC}"/>
                </a:ext>
              </a:extLst>
            </p:cNvPr>
            <p:cNvSpPr txBox="1"/>
            <p:nvPr/>
          </p:nvSpPr>
          <p:spPr>
            <a:xfrm>
              <a:off x="2454336" y="3835511"/>
              <a:ext cx="304642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lIns="0" rIns="0"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78229E-F3A3-B283-EAD1-C43205E44649}"/>
                </a:ext>
              </a:extLst>
            </p:cNvPr>
            <p:cNvSpPr txBox="1"/>
            <p:nvPr/>
          </p:nvSpPr>
          <p:spPr>
            <a:xfrm>
              <a:off x="1235770" y="3835511"/>
              <a:ext cx="1218566" cy="457200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lIns="45720" rIns="45720"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CC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456AE2-7E24-C3A9-48A9-C95F986FBA35}"/>
                </a:ext>
              </a:extLst>
            </p:cNvPr>
            <p:cNvSpPr txBox="1"/>
            <p:nvPr/>
          </p:nvSpPr>
          <p:spPr>
            <a:xfrm>
              <a:off x="17206" y="4292714"/>
              <a:ext cx="4874260" cy="382463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anchor="ctr" anchorCtr="0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RTP Sequence Number (low 16 bits)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4EE0F5-8ADA-F081-5B01-BD599331E30E}"/>
                </a:ext>
              </a:extLst>
            </p:cNvPr>
            <p:cNvSpPr txBox="1"/>
            <p:nvPr/>
          </p:nvSpPr>
          <p:spPr>
            <a:xfrm>
              <a:off x="17206" y="5384393"/>
              <a:ext cx="4874260" cy="830263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  <p:txBody>
            <a:bodyPr anchor="ctr">
              <a:noAutofit/>
            </a:bodyPr>
            <a:lstStyle/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Synchronization Source</a:t>
              </a:r>
            </a:p>
            <a:p>
              <a:pPr algn="ctr" defTabSz="457200">
                <a:defRPr/>
              </a:pPr>
              <a:r>
                <a:rPr lang="en-US" kern="0" dirty="0">
                  <a:solidFill>
                    <a:srgbClr val="4F81BD"/>
                  </a:solidFill>
                </a:rPr>
                <a:t>(SSRC) Identifier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C37A53-2898-8355-CFD2-77192E8E3838}"/>
                </a:ext>
              </a:extLst>
            </p:cNvPr>
            <p:cNvSpPr txBox="1"/>
            <p:nvPr/>
          </p:nvSpPr>
          <p:spPr>
            <a:xfrm>
              <a:off x="17206" y="3029790"/>
              <a:ext cx="2125329" cy="40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800" kern="0" dirty="0">
                  <a:solidFill>
                    <a:srgbClr val="C0504D">
                      <a:lumMod val="75000"/>
                    </a:srgbClr>
                  </a:solidFill>
                </a:rPr>
                <a:t>RTP Header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95A5B1-AB29-93A8-8F48-2B7FF8B0CF24}"/>
              </a:ext>
            </a:extLst>
          </p:cNvPr>
          <p:cNvSpPr/>
          <p:nvPr/>
        </p:nvSpPr>
        <p:spPr>
          <a:xfrm>
            <a:off x="3342565" y="1509016"/>
            <a:ext cx="5852160" cy="730026"/>
          </a:xfrm>
          <a:prstGeom prst="roundRect">
            <a:avLst>
              <a:gd name="adj" fmla="val 31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M-Bit – Media-specific indicator flag</a:t>
            </a:r>
          </a:p>
          <a:p>
            <a:pPr algn="ctr"/>
            <a:r>
              <a:rPr lang="en-US" sz="2000" dirty="0"/>
              <a:t>In ST 2110 video, indicates last packet of video frame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C765FE-7D27-E616-31F4-DBDF597645A5}"/>
              </a:ext>
            </a:extLst>
          </p:cNvPr>
          <p:cNvSpPr/>
          <p:nvPr/>
        </p:nvSpPr>
        <p:spPr>
          <a:xfrm>
            <a:off x="5773838" y="3559352"/>
            <a:ext cx="5852160" cy="155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Sequence number</a:t>
            </a:r>
          </a:p>
          <a:p>
            <a:pPr lvl="1"/>
            <a:r>
              <a:rPr lang="en-US" sz="2000" dirty="0"/>
              <a:t>Each packet in a stream has a unique number</a:t>
            </a:r>
          </a:p>
          <a:p>
            <a:pPr lvl="1"/>
            <a:r>
              <a:rPr lang="en-US" sz="2000" dirty="0"/>
              <a:t>Permits packets to be put into correct sequence</a:t>
            </a:r>
          </a:p>
          <a:p>
            <a:pPr lvl="1"/>
            <a:r>
              <a:rPr lang="en-US" sz="2000" dirty="0"/>
              <a:t>Allows missing packets to be detected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716000-CF19-7731-AE18-2A33AA84842A}"/>
              </a:ext>
            </a:extLst>
          </p:cNvPr>
          <p:cNvSpPr/>
          <p:nvPr/>
        </p:nvSpPr>
        <p:spPr>
          <a:xfrm>
            <a:off x="5767394" y="2534749"/>
            <a:ext cx="5852160" cy="756001"/>
          </a:xfrm>
          <a:prstGeom prst="roundRect">
            <a:avLst>
              <a:gd name="adj" fmla="val 254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Payload Type</a:t>
            </a:r>
          </a:p>
          <a:p>
            <a:pPr algn="ctr"/>
            <a:r>
              <a:rPr lang="en-US" sz="2000" dirty="0"/>
              <a:t>Indicates type of media in packet (video/audio/etc.)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54E3A3-BD76-474F-8E4F-661BF2D8D760}"/>
              </a:ext>
            </a:extLst>
          </p:cNvPr>
          <p:cNvSpPr/>
          <p:nvPr/>
        </p:nvSpPr>
        <p:spPr>
          <a:xfrm>
            <a:off x="5773838" y="5383493"/>
            <a:ext cx="5852160" cy="1209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Timestamp</a:t>
            </a:r>
          </a:p>
          <a:p>
            <a:pPr lvl="1"/>
            <a:r>
              <a:rPr lang="en-US" sz="2000" dirty="0"/>
              <a:t>Indicates when media content was created</a:t>
            </a:r>
          </a:p>
          <a:p>
            <a:pPr lvl="1"/>
            <a:r>
              <a:rPr lang="en-US" sz="2000" dirty="0"/>
              <a:t>Multiple packets may share one timestamp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125DEA-C231-F898-2F44-70806B669D26}"/>
              </a:ext>
            </a:extLst>
          </p:cNvPr>
          <p:cNvCxnSpPr>
            <a:cxnSpLocks/>
            <a:stCxn id="19" idx="1"/>
            <a:endCxn id="12" idx="0"/>
          </p:cNvCxnSpPr>
          <p:nvPr/>
        </p:nvCxnSpPr>
        <p:spPr>
          <a:xfrm flipH="1">
            <a:off x="2516679" y="1874029"/>
            <a:ext cx="825886" cy="1039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46F56F-E907-ED63-A552-E21A1677FC38}"/>
              </a:ext>
            </a:extLst>
          </p:cNvPr>
          <p:cNvCxnSpPr>
            <a:cxnSpLocks/>
            <a:stCxn id="21" idx="1"/>
            <a:endCxn id="4" idx="3"/>
          </p:cNvCxnSpPr>
          <p:nvPr/>
        </p:nvCxnSpPr>
        <p:spPr>
          <a:xfrm flipH="1">
            <a:off x="4547060" y="2912750"/>
            <a:ext cx="1220334" cy="294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9DB4E1-33E0-FA3B-DCB8-4668B79374AD}"/>
              </a:ext>
            </a:extLst>
          </p:cNvPr>
          <p:cNvCxnSpPr>
            <a:cxnSpLocks/>
            <a:stCxn id="20" idx="1"/>
            <a:endCxn id="14" idx="3"/>
          </p:cNvCxnSpPr>
          <p:nvPr/>
        </p:nvCxnSpPr>
        <p:spPr>
          <a:xfrm flipH="1" flipV="1">
            <a:off x="4547060" y="3747281"/>
            <a:ext cx="1226778" cy="5893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8939600-C67C-8DE2-6C93-07D805F5E92E}"/>
              </a:ext>
            </a:extLst>
          </p:cNvPr>
          <p:cNvCxnSpPr>
            <a:cxnSpLocks/>
            <a:stCxn id="17" idx="1"/>
            <a:endCxn id="5" idx="3"/>
          </p:cNvCxnSpPr>
          <p:nvPr/>
        </p:nvCxnSpPr>
        <p:spPr>
          <a:xfrm flipH="1" flipV="1">
            <a:off x="4547060" y="4445993"/>
            <a:ext cx="1226778" cy="1542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3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Signals in Phase at SMPTE Epoch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7537" y="5738134"/>
            <a:ext cx="127327" cy="750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" name="Straight Connector 3"/>
          <p:cNvCxnSpPr/>
          <p:nvPr/>
        </p:nvCxnSpPr>
        <p:spPr>
          <a:xfrm>
            <a:off x="2128926" y="2659189"/>
            <a:ext cx="0" cy="330423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545002" y="1447800"/>
            <a:ext cx="1165073" cy="1113340"/>
            <a:chOff x="2971800" y="5159020"/>
            <a:chExt cx="870918" cy="860780"/>
          </a:xfrm>
        </p:grpSpPr>
        <p:sp>
          <p:nvSpPr>
            <p:cNvPr id="6" name="Oval 5"/>
            <p:cNvSpPr/>
            <p:nvPr/>
          </p:nvSpPr>
          <p:spPr>
            <a:xfrm>
              <a:off x="2971800" y="5159021"/>
              <a:ext cx="870918" cy="86077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n w="381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971800" y="5590452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84377" y="5590452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78429" y="5187851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800000">
              <a:off x="3729945" y="5790190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800000">
              <a:off x="3026232" y="5388631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3600000">
              <a:off x="3175284" y="5241650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3600000">
              <a:off x="3581573" y="5937171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9800000">
              <a:off x="3026232" y="5790190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9800000">
              <a:off x="3729945" y="5388631"/>
              <a:ext cx="5834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7200000">
              <a:off x="3175283" y="5937171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7200000">
              <a:off x="3581573" y="5241650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378429" y="5990970"/>
              <a:ext cx="57661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408296" y="5228450"/>
              <a:ext cx="0" cy="372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408296" y="5380850"/>
              <a:ext cx="0" cy="2203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127539" y="3820066"/>
            <a:ext cx="8389557" cy="462767"/>
            <a:chOff x="3746447" y="2238595"/>
            <a:chExt cx="4938368" cy="28173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846638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46638" y="2239963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120634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120632" y="2520334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394949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94949" y="2239962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68945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68943" y="2520333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943260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943260" y="2239961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217256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217254" y="2520332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91571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491571" y="2239960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765567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765565" y="2520331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039882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039882" y="2239959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313878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3876" y="2520330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588193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588193" y="2239958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62189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862187" y="2520329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136504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136504" y="2239957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410500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410498" y="2520328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97683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97683" y="2239626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571679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571677" y="2519997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746447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746447" y="2238595"/>
              <a:ext cx="273996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20443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20441" y="2518966"/>
              <a:ext cx="274317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127538" y="3106975"/>
            <a:ext cx="4122436" cy="465556"/>
            <a:chOff x="3746447" y="2238595"/>
            <a:chExt cx="4803692" cy="283437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388467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388467" y="2239963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548358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548357" y="2520334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708435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708435" y="2239962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868326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868325" y="2520333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028404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028404" y="2239961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188295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88294" y="2520332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48372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348372" y="2239960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508263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08262" y="2520331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668341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668341" y="2239959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828232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28231" y="2520330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988309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988309" y="2239958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148200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48199" y="2520329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308278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308278" y="2239957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468169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468168" y="2520328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068122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4068122" y="2239626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228014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228012" y="2519997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746447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46447" y="2238595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906338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906337" y="2518966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270266" y="22416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270266" y="2241661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7430157" y="22416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430156" y="2522032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590234" y="22416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590234" y="2241660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750125" y="22416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750124" y="2522031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910203" y="22416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910203" y="2241659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070094" y="22416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8070093" y="2522030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8230171" y="22416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8230171" y="2241658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8390062" y="22416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390061" y="2522029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6949921" y="224132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6949921" y="2241324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109813" y="224132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7109811" y="2521695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628246" y="224029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6628246" y="2240293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788137" y="224029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788136" y="2520664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ectangle 118"/>
          <p:cNvSpPr/>
          <p:nvPr/>
        </p:nvSpPr>
        <p:spPr>
          <a:xfrm>
            <a:off x="2254865" y="5212455"/>
            <a:ext cx="1175200" cy="525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Rectangle 119"/>
          <p:cNvSpPr/>
          <p:nvPr/>
        </p:nvSpPr>
        <p:spPr>
          <a:xfrm>
            <a:off x="3430065" y="5739697"/>
            <a:ext cx="200594" cy="750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1" name="Rectangle 120"/>
          <p:cNvSpPr/>
          <p:nvPr/>
        </p:nvSpPr>
        <p:spPr>
          <a:xfrm>
            <a:off x="2254865" y="5738134"/>
            <a:ext cx="1175200" cy="75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2" name="Rectangle 121"/>
          <p:cNvSpPr/>
          <p:nvPr/>
        </p:nvSpPr>
        <p:spPr>
          <a:xfrm>
            <a:off x="3630658" y="5738134"/>
            <a:ext cx="1175200" cy="75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Rectangle 122"/>
          <p:cNvSpPr/>
          <p:nvPr/>
        </p:nvSpPr>
        <p:spPr>
          <a:xfrm>
            <a:off x="3632444" y="5212455"/>
            <a:ext cx="1175200" cy="525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4" name="Rectangle 123"/>
          <p:cNvSpPr/>
          <p:nvPr/>
        </p:nvSpPr>
        <p:spPr>
          <a:xfrm>
            <a:off x="4805859" y="5738134"/>
            <a:ext cx="200594" cy="750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5" name="Rectangle 124"/>
          <p:cNvSpPr/>
          <p:nvPr/>
        </p:nvSpPr>
        <p:spPr>
          <a:xfrm>
            <a:off x="8933241" y="5733443"/>
            <a:ext cx="200594" cy="750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6" name="Rectangle 125"/>
          <p:cNvSpPr/>
          <p:nvPr/>
        </p:nvSpPr>
        <p:spPr>
          <a:xfrm>
            <a:off x="10303724" y="5739697"/>
            <a:ext cx="200594" cy="750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7" name="Rectangle 126"/>
          <p:cNvSpPr/>
          <p:nvPr/>
        </p:nvSpPr>
        <p:spPr>
          <a:xfrm>
            <a:off x="5006453" y="5738134"/>
            <a:ext cx="1175200" cy="75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8" name="Rectangle 127"/>
          <p:cNvSpPr/>
          <p:nvPr/>
        </p:nvSpPr>
        <p:spPr>
          <a:xfrm>
            <a:off x="7754473" y="5738134"/>
            <a:ext cx="1178767" cy="750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9" name="Rectangle 128"/>
          <p:cNvSpPr/>
          <p:nvPr/>
        </p:nvSpPr>
        <p:spPr>
          <a:xfrm>
            <a:off x="9133837" y="5738134"/>
            <a:ext cx="1169847" cy="750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0" name="Rectangle 129"/>
          <p:cNvSpPr/>
          <p:nvPr/>
        </p:nvSpPr>
        <p:spPr>
          <a:xfrm>
            <a:off x="5006453" y="5212455"/>
            <a:ext cx="1175200" cy="525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1" name="Rectangle 130"/>
          <p:cNvSpPr/>
          <p:nvPr/>
        </p:nvSpPr>
        <p:spPr>
          <a:xfrm>
            <a:off x="7754472" y="5212455"/>
            <a:ext cx="1175200" cy="525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2" name="Rectangle 131"/>
          <p:cNvSpPr/>
          <p:nvPr/>
        </p:nvSpPr>
        <p:spPr>
          <a:xfrm>
            <a:off x="9128482" y="5212455"/>
            <a:ext cx="1175200" cy="525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33" name="Group 132"/>
          <p:cNvGrpSpPr/>
          <p:nvPr/>
        </p:nvGrpSpPr>
        <p:grpSpPr>
          <a:xfrm>
            <a:off x="6249974" y="3108940"/>
            <a:ext cx="4259654" cy="465556"/>
            <a:chOff x="3746447" y="2238595"/>
            <a:chExt cx="4963584" cy="283437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4388467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4388467" y="2239963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4548358" y="223996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4548357" y="2520334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4708435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708435" y="2239962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4868326" y="2239962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4868325" y="2520333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028404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5028404" y="2239961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5188295" y="22399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5188294" y="2520332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348372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5348372" y="2239960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5508263" y="22399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508262" y="2520331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668341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5668341" y="2239959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5828232" y="22399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5828231" y="2520330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5988309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5988309" y="2239958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6148200" y="22399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6148199" y="2520329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308278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308278" y="2239957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6468169" y="22399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6468168" y="2520328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4068122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4068122" y="2239626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4228014" y="2239626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4228012" y="2519997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3746447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3746447" y="2238595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906338" y="2238595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906337" y="2518966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270266" y="22416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7270266" y="2241661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7430157" y="2241661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7430156" y="2522032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7590234" y="22416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7590234" y="2241660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7750125" y="2241660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7750124" y="2522031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7910203" y="22416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7910203" y="2241659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8070094" y="2241659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8070093" y="2522030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8230171" y="22416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8230171" y="2241658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8390062" y="2241658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8390061" y="2522029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8550140" y="2241657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8550140" y="2241657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949921" y="224132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949921" y="2241324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109813" y="224132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109811" y="2521695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6628246" y="224029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6628246" y="2240293"/>
              <a:ext cx="159891" cy="33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6788137" y="224029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6788136" y="2520664"/>
              <a:ext cx="160078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/>
          <p:cNvGrpSpPr/>
          <p:nvPr/>
        </p:nvGrpSpPr>
        <p:grpSpPr>
          <a:xfrm>
            <a:off x="2127539" y="4533156"/>
            <a:ext cx="8389557" cy="462765"/>
            <a:chOff x="3746447" y="3106873"/>
            <a:chExt cx="4938368" cy="281738"/>
          </a:xfrm>
        </p:grpSpPr>
        <p:cxnSp>
          <p:nvCxnSpPr>
            <p:cNvPr id="197" name="Straight Connector 196"/>
            <p:cNvCxnSpPr/>
            <p:nvPr/>
          </p:nvCxnSpPr>
          <p:spPr>
            <a:xfrm>
              <a:off x="4641991" y="311396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4636434" y="3106873"/>
              <a:ext cx="1032511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5740192" y="3106874"/>
              <a:ext cx="1025373" cy="709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6838393" y="3106874"/>
              <a:ext cx="1023796" cy="515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7936594" y="3106873"/>
              <a:ext cx="748221" cy="516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4571679" y="310790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4571677" y="3388275"/>
              <a:ext cx="64757" cy="336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3746447" y="3106873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3746447" y="3106873"/>
              <a:ext cx="825232" cy="0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5740192" y="311396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5669880" y="310790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5669878" y="3388275"/>
              <a:ext cx="64757" cy="336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6838393" y="311396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6768081" y="310790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6768079" y="3388275"/>
              <a:ext cx="64757" cy="336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7936594" y="311396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7866282" y="3107904"/>
              <a:ext cx="0" cy="274647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7866280" y="3388275"/>
              <a:ext cx="64757" cy="336"/>
            </a:xfrm>
            <a:prstGeom prst="line">
              <a:avLst/>
            </a:prstGeom>
            <a:ln w="285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5" name="Straight Connector 214"/>
          <p:cNvCxnSpPr/>
          <p:nvPr/>
        </p:nvCxnSpPr>
        <p:spPr>
          <a:xfrm flipH="1">
            <a:off x="3529481" y="5663037"/>
            <a:ext cx="880" cy="30038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4905276" y="5664601"/>
            <a:ext cx="880" cy="30038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8035642" y="5663035"/>
            <a:ext cx="880" cy="30038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9032661" y="5669292"/>
            <a:ext cx="880" cy="30038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1972850" y="5963423"/>
            <a:ext cx="3093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t=0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3316282" y="5963424"/>
            <a:ext cx="4264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t=20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692957" y="5969679"/>
            <a:ext cx="4264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t=40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7938661" y="5963423"/>
            <a:ext cx="1939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t1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8952440" y="5963423"/>
            <a:ext cx="1939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t2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3317551" y="2094694"/>
            <a:ext cx="40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SMPTE Epoch – Jan. 1, 1970, 00:00:00 TAI</a:t>
            </a:r>
          </a:p>
        </p:txBody>
      </p:sp>
      <p:cxnSp>
        <p:nvCxnSpPr>
          <p:cNvPr id="225" name="Straight Arrow Connector 224"/>
          <p:cNvCxnSpPr>
            <a:stCxn id="224" idx="1"/>
          </p:cNvCxnSpPr>
          <p:nvPr/>
        </p:nvCxnSpPr>
        <p:spPr>
          <a:xfrm flipH="1">
            <a:off x="2333443" y="2279360"/>
            <a:ext cx="984108" cy="5299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 rot="16200000">
            <a:off x="495342" y="3724704"/>
            <a:ext cx="212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Other signals</a:t>
            </a:r>
          </a:p>
          <a:p>
            <a:pPr algn="ctr"/>
            <a:r>
              <a:rPr lang="en-US" dirty="0"/>
              <a:t>tied to SMPTE Epoch</a:t>
            </a:r>
          </a:p>
        </p:txBody>
      </p:sp>
      <p:sp>
        <p:nvSpPr>
          <p:cNvPr id="227" name="Left Brace 226"/>
          <p:cNvSpPr/>
          <p:nvPr/>
        </p:nvSpPr>
        <p:spPr>
          <a:xfrm>
            <a:off x="1821257" y="3106976"/>
            <a:ext cx="236898" cy="1888945"/>
          </a:xfrm>
          <a:prstGeom prst="leftBrace">
            <a:avLst>
              <a:gd name="adj1" fmla="val 73571"/>
              <a:gd name="adj2" fmla="val 5020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8" name="TextBox 227"/>
          <p:cNvSpPr txBox="1"/>
          <p:nvPr/>
        </p:nvSpPr>
        <p:spPr>
          <a:xfrm>
            <a:off x="1370626" y="5244479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 Hz</a:t>
            </a:r>
          </a:p>
          <a:p>
            <a:pPr algn="ctr"/>
            <a:r>
              <a:rPr lang="en-US" dirty="0"/>
              <a:t>video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6248953" y="5971246"/>
            <a:ext cx="1234056" cy="276999"/>
          </a:xfrm>
          <a:prstGeom prst="rect">
            <a:avLst/>
          </a:prstGeom>
          <a:noFill/>
        </p:spPr>
        <p:txBody>
          <a:bodyPr wrap="none" lIns="18288" tIns="0" rIns="18288" bIns="0" rtlCol="0">
            <a:spAutoFit/>
          </a:bodyPr>
          <a:lstStyle/>
          <a:p>
            <a:pPr algn="ctr"/>
            <a:r>
              <a:rPr lang="en-US" dirty="0"/>
              <a:t>Current time</a:t>
            </a:r>
          </a:p>
        </p:txBody>
      </p:sp>
      <p:cxnSp>
        <p:nvCxnSpPr>
          <p:cNvPr id="230" name="Straight Arrow Connector 229"/>
          <p:cNvCxnSpPr>
            <a:stCxn id="229" idx="3"/>
            <a:endCxn id="222" idx="1"/>
          </p:cNvCxnSpPr>
          <p:nvPr/>
        </p:nvCxnSpPr>
        <p:spPr>
          <a:xfrm flipV="1">
            <a:off x="7483009" y="6101923"/>
            <a:ext cx="455652" cy="78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9197096" y="5902202"/>
            <a:ext cx="1526700" cy="498598"/>
          </a:xfrm>
          <a:prstGeom prst="rect">
            <a:avLst/>
          </a:prstGeom>
          <a:noFill/>
        </p:spPr>
        <p:txBody>
          <a:bodyPr wrap="none" lIns="18288" tIns="0" rIns="18288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Next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alignment point</a:t>
            </a:r>
          </a:p>
        </p:txBody>
      </p:sp>
      <p:cxnSp>
        <p:nvCxnSpPr>
          <p:cNvPr id="232" name="Straight Arrow Connector 231"/>
          <p:cNvCxnSpPr/>
          <p:nvPr/>
        </p:nvCxnSpPr>
        <p:spPr>
          <a:xfrm flipH="1">
            <a:off x="9181530" y="6096061"/>
            <a:ext cx="504326" cy="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47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 2110-20 RTP Timestamps and Sequence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34" y="1693561"/>
            <a:ext cx="10969943" cy="2836341"/>
          </a:xfrm>
        </p:spPr>
        <p:txBody>
          <a:bodyPr/>
          <a:lstStyle/>
          <a:p>
            <a:r>
              <a:rPr lang="en-US" dirty="0"/>
              <a:t>All packets from one video frame will have the same RTP timestamp</a:t>
            </a:r>
          </a:p>
          <a:p>
            <a:pPr lvl="1"/>
            <a:r>
              <a:rPr lang="en-US" dirty="0"/>
              <a:t>However, RTP Sequence number is always incremented by one for each packet</a:t>
            </a:r>
          </a:p>
          <a:p>
            <a:pPr lvl="1"/>
            <a:r>
              <a:rPr lang="en-US" dirty="0"/>
              <a:t>For interlaced video, the packets for each field will have the same timestamp</a:t>
            </a:r>
          </a:p>
          <a:p>
            <a:r>
              <a:rPr lang="en-US" dirty="0"/>
              <a:t>Timestamp will jump for each frame of video</a:t>
            </a:r>
          </a:p>
          <a:p>
            <a:pPr lvl="1"/>
            <a:r>
              <a:rPr lang="en-US" dirty="0"/>
              <a:t>By a count equal to the clock rate (90 kHz) divided by the video frame/field rate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927" y="4907280"/>
            <a:ext cx="1463040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20000</a:t>
            </a:r>
          </a:p>
          <a:p>
            <a:pPr algn="ctr"/>
            <a:r>
              <a:rPr lang="en-US" b="1" dirty="0"/>
              <a:t>Seq. = 7999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3738" y="4907280"/>
            <a:ext cx="1463040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21800</a:t>
            </a:r>
          </a:p>
          <a:p>
            <a:pPr algn="ctr"/>
            <a:r>
              <a:rPr lang="en-US" b="1" dirty="0"/>
              <a:t>Seq. = 8000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5549" y="4907280"/>
            <a:ext cx="1463040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21800</a:t>
            </a:r>
          </a:p>
          <a:p>
            <a:pPr algn="ctr"/>
            <a:r>
              <a:rPr lang="en-US" b="1" dirty="0"/>
              <a:t>Seq. = 8001</a:t>
            </a:r>
          </a:p>
        </p:txBody>
      </p:sp>
      <p:sp>
        <p:nvSpPr>
          <p:cNvPr id="9" name="Rectangle 8"/>
          <p:cNvSpPr/>
          <p:nvPr/>
        </p:nvSpPr>
        <p:spPr>
          <a:xfrm>
            <a:off x="8437548" y="4907280"/>
            <a:ext cx="1463040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21800</a:t>
            </a:r>
          </a:p>
          <a:p>
            <a:pPr algn="ctr"/>
            <a:r>
              <a:rPr lang="en-US" b="1" dirty="0"/>
              <a:t>Seq. = 11999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19360" y="4907280"/>
            <a:ext cx="1463040" cy="822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23600</a:t>
            </a:r>
          </a:p>
          <a:p>
            <a:pPr algn="ctr"/>
            <a:r>
              <a:rPr lang="en-US" b="1" dirty="0"/>
              <a:t>Seq. = 12000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47360" y="4907280"/>
            <a:ext cx="1463040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TS = 21800</a:t>
            </a:r>
          </a:p>
          <a:p>
            <a:pPr algn="ctr"/>
            <a:r>
              <a:rPr lang="en-US" b="1" dirty="0"/>
              <a:t>Seq. = 8002</a:t>
            </a:r>
          </a:p>
        </p:txBody>
      </p:sp>
      <p:sp>
        <p:nvSpPr>
          <p:cNvPr id="12" name="Oval 11"/>
          <p:cNvSpPr/>
          <p:nvPr/>
        </p:nvSpPr>
        <p:spPr>
          <a:xfrm>
            <a:off x="7252887" y="5242560"/>
            <a:ext cx="152400" cy="152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47774" y="5242560"/>
            <a:ext cx="152400" cy="152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42661" y="5242560"/>
            <a:ext cx="152400" cy="152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74353" y="4191000"/>
            <a:ext cx="0" cy="1981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009974" y="4191000"/>
            <a:ext cx="0" cy="1981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4339" y="4343400"/>
            <a:ext cx="98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Frame 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1388" y="4344318"/>
            <a:ext cx="122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Frame N+1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26113" y="4345236"/>
            <a:ext cx="122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Frame N+2</a:t>
            </a:r>
          </a:p>
        </p:txBody>
      </p:sp>
      <p:cxnSp>
        <p:nvCxnSpPr>
          <p:cNvPr id="22" name="Straight Arrow Connector 21"/>
          <p:cNvCxnSpPr>
            <a:stCxn id="19" idx="1"/>
          </p:cNvCxnSpPr>
          <p:nvPr/>
        </p:nvCxnSpPr>
        <p:spPr>
          <a:xfrm flipH="1">
            <a:off x="2183739" y="4528984"/>
            <a:ext cx="3247648" cy="9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 flipV="1">
            <a:off x="6652940" y="4528066"/>
            <a:ext cx="3176860" cy="9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 Mbps Signal on a 10 </a:t>
            </a:r>
            <a:r>
              <a:rPr lang="en-US" dirty="0" err="1"/>
              <a:t>Gbps</a:t>
            </a:r>
            <a:r>
              <a:rPr lang="en-US" dirty="0"/>
              <a:t> Link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411647"/>
              </p:ext>
            </p:extLst>
          </p:nvPr>
        </p:nvGraphicFramePr>
        <p:xfrm>
          <a:off x="1600200" y="2275305"/>
          <a:ext cx="8382001" cy="390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23626" y="1498064"/>
            <a:ext cx="2102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10 </a:t>
            </a:r>
            <a:r>
              <a:rPr lang="en-US" sz="2000" dirty="0" err="1"/>
              <a:t>kbit</a:t>
            </a:r>
            <a:r>
              <a:rPr lang="en-US" sz="2000" dirty="0"/>
              <a:t> packets for</a:t>
            </a:r>
          </a:p>
          <a:p>
            <a:pPr algn="ctr"/>
            <a:r>
              <a:rPr lang="en-US" sz="2000" dirty="0"/>
              <a:t>1 microsecond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246120" y="2046704"/>
            <a:ext cx="4572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10200" y="2046704"/>
            <a:ext cx="4572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86526" y="4165064"/>
            <a:ext cx="1902511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/>
              <a:t>19 microsecond gap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9036" y="4349730"/>
            <a:ext cx="381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103036" y="4349730"/>
            <a:ext cx="381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3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Two 2.5 </a:t>
            </a:r>
            <a:r>
              <a:rPr lang="en-US" sz="3600" dirty="0" err="1"/>
              <a:t>Gbit</a:t>
            </a:r>
            <a:r>
              <a:rPr lang="en-US" sz="3600" dirty="0"/>
              <a:t>/s Signals on Two 10 Gbps Links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589042"/>
              </p:ext>
            </p:extLst>
          </p:nvPr>
        </p:nvGraphicFramePr>
        <p:xfrm>
          <a:off x="995364" y="1219200"/>
          <a:ext cx="10201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995364" y="3962400"/>
          <a:ext cx="10201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97976" y="3752421"/>
            <a:ext cx="2064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Switch buffers will overflow if </a:t>
            </a:r>
            <a:r>
              <a:rPr lang="en-US" sz="2000" dirty="0" err="1"/>
              <a:t>muxed</a:t>
            </a:r>
            <a:endParaRPr lang="en-US" sz="2000" dirty="0"/>
          </a:p>
          <a:p>
            <a:pPr algn="ctr"/>
            <a:r>
              <a:rPr lang="en-US" sz="2000" dirty="0"/>
              <a:t>onto a single link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48000" y="3276600"/>
            <a:ext cx="53340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048000" y="4419600"/>
            <a:ext cx="53340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50155" y="1473554"/>
            <a:ext cx="2586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signals will collide </a:t>
            </a:r>
          </a:p>
          <a:p>
            <a:r>
              <a:rPr lang="en-US" sz="2000" dirty="0"/>
              <a:t>if both are burst-mode</a:t>
            </a:r>
          </a:p>
        </p:txBody>
      </p:sp>
    </p:spTree>
    <p:extLst>
      <p:ext uri="{BB962C8B-B14F-4D97-AF65-F5344CB8AC3E}">
        <p14:creationId xmlns:p14="http://schemas.microsoft.com/office/powerpoint/2010/main" val="13677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N, NL and W Packet Pacing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5225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0024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04823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09622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14421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19220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24019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28818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33617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38416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43215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48014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52813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57612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62411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67210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2009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76808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81607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86406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91205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96004" y="15559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224" y="2470392"/>
            <a:ext cx="6781800" cy="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33326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738125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042924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47723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52522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57321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62120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66919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71718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76517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81316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6115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90914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95713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00512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05311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10110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614909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19708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224507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29306" y="22417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186396" y="33847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91195" y="33847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795994" y="33847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1395214" y="4299192"/>
            <a:ext cx="6781800" cy="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395215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664524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33833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203143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472452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741761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11071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280380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49689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818999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088308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357617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626926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896235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165544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434854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04163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973472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242782" y="3384792"/>
            <a:ext cx="73152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428881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698190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67499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236808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506118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775427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044736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314045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83354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852664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121972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391280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660588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929897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199207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68518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37828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007133" y="3994392"/>
            <a:ext cx="26930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919688" y="4042018"/>
            <a:ext cx="304819" cy="66674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224507" y="3994393"/>
            <a:ext cx="304789" cy="47625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529296" y="3994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1395205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623804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852403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085573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309622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538221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766800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995420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376418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757417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138396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519415" y="5207496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894680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281412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662391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967190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271989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576788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881587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186386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491185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795984" y="5213592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1395204" y="6127992"/>
            <a:ext cx="6781800" cy="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433324" y="5720798"/>
            <a:ext cx="223838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659523" y="5720798"/>
            <a:ext cx="233383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038287" y="5723181"/>
            <a:ext cx="378618" cy="71437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416905" y="5796998"/>
            <a:ext cx="378612" cy="102394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793116" y="5899392"/>
            <a:ext cx="383380" cy="7620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4176517" y="5975592"/>
            <a:ext cx="3809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557516" y="5975592"/>
            <a:ext cx="372381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938514" y="5975592"/>
            <a:ext cx="3809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319513" y="5975592"/>
            <a:ext cx="384651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5704164" y="5956542"/>
            <a:ext cx="301161" cy="1905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6007705" y="5899393"/>
            <a:ext cx="302384" cy="54769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310090" y="5899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614889" y="5899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919688" y="5899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24487" y="5899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529286" y="5899392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6614909" y="4070592"/>
            <a:ext cx="296659" cy="3810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279358" y="3994392"/>
            <a:ext cx="335550" cy="7620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890504" y="5720798"/>
            <a:ext cx="233383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121485" y="5720798"/>
            <a:ext cx="233383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2352466" y="5720798"/>
            <a:ext cx="233383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2583447" y="5720798"/>
            <a:ext cx="233383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2807305" y="5718418"/>
            <a:ext cx="228600" cy="4763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6348210" y="3613392"/>
            <a:ext cx="83817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472192" y="3352316"/>
            <a:ext cx="603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VANC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875468" y="1563321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Type NL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875468" y="3384792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Type N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875468" y="5206263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Type W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10210800" y="2201428"/>
            <a:ext cx="76200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>
            <a:off x="9951298" y="3115828"/>
            <a:ext cx="640522" cy="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256098" y="2811028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9951299" y="2811028"/>
            <a:ext cx="304799" cy="0"/>
          </a:xfrm>
          <a:prstGeom prst="line">
            <a:avLst/>
          </a:prstGeom>
          <a:ln w="28575" cap="rnd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141490" y="2241792"/>
            <a:ext cx="253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1217689" y="2122360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1217689" y="2241793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1141511" y="3994392"/>
            <a:ext cx="253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1217710" y="3874960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1217689" y="4092207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1141489" y="4092206"/>
            <a:ext cx="253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141488" y="5723180"/>
            <a:ext cx="253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217687" y="5603748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217711" y="5976511"/>
            <a:ext cx="0" cy="11943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141511" y="5976510"/>
            <a:ext cx="253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 rot="16200000">
            <a:off x="937379" y="1677782"/>
            <a:ext cx="560666" cy="3361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Bit Rate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Variation</a:t>
            </a:r>
          </a:p>
        </p:txBody>
      </p:sp>
      <p:sp>
        <p:nvSpPr>
          <p:cNvPr id="159" name="TextBox 158"/>
          <p:cNvSpPr txBox="1"/>
          <p:nvPr/>
        </p:nvSpPr>
        <p:spPr>
          <a:xfrm rot="16200000">
            <a:off x="937353" y="3414846"/>
            <a:ext cx="560666" cy="3361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Bit Rate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Variation</a:t>
            </a:r>
          </a:p>
        </p:txBody>
      </p:sp>
      <p:sp>
        <p:nvSpPr>
          <p:cNvPr id="160" name="TextBox 159"/>
          <p:cNvSpPr txBox="1"/>
          <p:nvPr/>
        </p:nvSpPr>
        <p:spPr>
          <a:xfrm rot="16200000">
            <a:off x="937327" y="5151910"/>
            <a:ext cx="560666" cy="3361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Bit Rate</a:t>
            </a:r>
          </a:p>
          <a:p>
            <a:pPr>
              <a:lnSpc>
                <a:spcPct val="80000"/>
              </a:lnSpc>
            </a:pPr>
            <a:r>
              <a:rPr lang="en-US" sz="1200" dirty="0"/>
              <a:t>Variation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309216" y="2171441"/>
            <a:ext cx="40927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Packet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9118294" y="2626362"/>
            <a:ext cx="100681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/>
              <a:t>Moving Average</a:t>
            </a:r>
          </a:p>
          <a:p>
            <a:pPr algn="r"/>
            <a:r>
              <a:rPr lang="en-US" sz="1200" dirty="0"/>
              <a:t> Bit Rate</a:t>
            </a:r>
          </a:p>
        </p:txBody>
      </p:sp>
    </p:spTree>
    <p:extLst>
      <p:ext uri="{BB962C8B-B14F-4D97-AF65-F5344CB8AC3E}">
        <p14:creationId xmlns:p14="http://schemas.microsoft.com/office/powerpoint/2010/main" val="22260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39" grpId="0"/>
      <p:bldP spid="140" grpId="0"/>
      <p:bldP spid="141" grpId="0"/>
      <p:bldP spid="142" grpId="0"/>
      <p:bldP spid="143" grpId="0" animBg="1"/>
      <p:bldP spid="158" grpId="0"/>
      <p:bldP spid="159" grpId="0"/>
      <p:bldP spid="160" grpId="0"/>
      <p:bldP spid="161" grpId="0"/>
      <p:bldP spid="1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2022-7 Hitless Protection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 identical signal on two separate paths</a:t>
            </a:r>
          </a:p>
          <a:p>
            <a:pPr lvl="1"/>
            <a:r>
              <a:rPr lang="en-US" dirty="0"/>
              <a:t>Identical RTP packet timestamps, RTP sequence numbers</a:t>
            </a:r>
          </a:p>
          <a:p>
            <a:pPr lvl="1"/>
            <a:r>
              <a:rPr lang="en-US" dirty="0"/>
              <a:t>Receiver aligns packets using buffer</a:t>
            </a:r>
          </a:p>
          <a:p>
            <a:pPr lvl="1"/>
            <a:r>
              <a:rPr lang="en-US" dirty="0"/>
              <a:t>Transit time equal to delay of longest path</a:t>
            </a:r>
          </a:p>
          <a:p>
            <a:r>
              <a:rPr lang="en-US" dirty="0"/>
              <a:t>SMPTE ST 2022-7 Standard</a:t>
            </a:r>
          </a:p>
          <a:p>
            <a:pPr lvl="1"/>
            <a:r>
              <a:rPr lang="en-US" dirty="0"/>
              <a:t>“Seamless Protection Switching of RTP Datagrams”</a:t>
            </a:r>
          </a:p>
          <a:p>
            <a:pPr lvl="1"/>
            <a:r>
              <a:rPr lang="en-US" dirty="0"/>
              <a:t>Published in 2019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45913" y="4887686"/>
            <a:ext cx="966399" cy="125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Source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765709" y="4887686"/>
            <a:ext cx="966399" cy="125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Destin-</a:t>
            </a:r>
          </a:p>
          <a:p>
            <a:pPr algn="ctr"/>
            <a:r>
              <a:rPr lang="en-US" b="1" dirty="0" err="1"/>
              <a:t>ation</a:t>
            </a:r>
            <a:endParaRPr lang="en-US" b="1" dirty="0"/>
          </a:p>
        </p:txBody>
      </p:sp>
      <p:sp>
        <p:nvSpPr>
          <p:cNvPr id="6" name="Cloud 5"/>
          <p:cNvSpPr/>
          <p:nvPr/>
        </p:nvSpPr>
        <p:spPr>
          <a:xfrm>
            <a:off x="6740267" y="4482737"/>
            <a:ext cx="1488778" cy="82296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Path A</a:t>
            </a:r>
          </a:p>
        </p:txBody>
      </p:sp>
      <p:sp>
        <p:nvSpPr>
          <p:cNvPr id="7" name="Cloud 6"/>
          <p:cNvSpPr/>
          <p:nvPr/>
        </p:nvSpPr>
        <p:spPr>
          <a:xfrm>
            <a:off x="6740267" y="5730240"/>
            <a:ext cx="1488778" cy="8229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Path B</a:t>
            </a:r>
          </a:p>
        </p:txBody>
      </p:sp>
      <p:cxnSp>
        <p:nvCxnSpPr>
          <p:cNvPr id="9" name="Straight Arrow Connector 8"/>
          <p:cNvCxnSpPr>
            <a:endCxn id="6" idx="2"/>
          </p:cNvCxnSpPr>
          <p:nvPr/>
        </p:nvCxnSpPr>
        <p:spPr>
          <a:xfrm flipV="1">
            <a:off x="5212311" y="4894217"/>
            <a:ext cx="1532574" cy="4114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>
            <a:off x="8227805" y="4894217"/>
            <a:ext cx="1537903" cy="4114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2"/>
          </p:cNvCxnSpPr>
          <p:nvPr/>
        </p:nvCxnSpPr>
        <p:spPr>
          <a:xfrm>
            <a:off x="5212311" y="5730243"/>
            <a:ext cx="1532574" cy="41147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V="1">
            <a:off x="8227805" y="5841277"/>
            <a:ext cx="1537903" cy="30044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Requirements for IP Video Systems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475651"/>
              </p:ext>
            </p:extLst>
          </p:nvPr>
        </p:nvGraphicFramePr>
        <p:xfrm>
          <a:off x="611187" y="1852127"/>
          <a:ext cx="10969626" cy="22104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33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Standards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r>
                        <a:rPr lang="en-US" dirty="0"/>
                        <a:t>Encapsulation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 media data into IP packets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  <a:r>
                        <a:rPr lang="en-US" baseline="0" dirty="0"/>
                        <a:t>: ST 2110-20</a:t>
                      </a:r>
                    </a:p>
                    <a:p>
                      <a:r>
                        <a:rPr lang="en-US" baseline="0" dirty="0"/>
                        <a:t>Audio: ST 2110-30 &amp; AES67</a:t>
                      </a:r>
                    </a:p>
                    <a:p>
                      <a:r>
                        <a:rPr lang="en-US" baseline="0" dirty="0"/>
                        <a:t>Ancillary Data: ST 2110-40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Synchronization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Align media streams to a common clock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IEEE 1588</a:t>
                      </a:r>
                      <a:r>
                        <a:rPr lang="en-US" baseline="0" dirty="0"/>
                        <a:t> PTP – Precision Time Protocol</a:t>
                      </a:r>
                      <a:endParaRPr lang="en-US" dirty="0"/>
                    </a:p>
                    <a:p>
                      <a:r>
                        <a:rPr lang="en-US" dirty="0"/>
                        <a:t>ST 2059 and ST 2110-10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640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SDP Example for 1080i 29.97Hz Video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11028" y="1295922"/>
            <a:ext cx="10969943" cy="571772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v=0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o=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wes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203763372 89 IN IP4 10.201.33.19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s=Example of a 1080i29.97 video signal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t=0 0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m=video 31008 RTP/AVP 101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c=IN IP4 232.201.33.11/32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a=source-filter: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incl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IN IP4 232.201.33.11 10.201.33.19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a=rtpmap:101 raw/90000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a=fmtp:101 sampling=YCbCr-4:2:2; width=1920; height=1080; interlace;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exactframerate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=30000/1001; depth=10; TCS=SDR; colorimetry=BT709; PM=2110GPM; SSN=ST2110-20:2017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a=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ts-refclk:ptp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=IEEE1588-2008:39-A7-94-FF-FE-07-CB-D0:42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a=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mediaclk:direct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2220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Multicast Stream Dynamics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22" y="4046537"/>
            <a:ext cx="70008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8788" y="1532846"/>
            <a:ext cx="10514012" cy="18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840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Source offers stream via multicast addresses listed in SDP</a:t>
            </a:r>
          </a:p>
          <a:p>
            <a:pPr lvl="1"/>
            <a:r>
              <a:rPr lang="en-US" sz="2400" dirty="0"/>
              <a:t>Destination devices get SDP via NMOS or other means</a:t>
            </a:r>
          </a:p>
          <a:p>
            <a:r>
              <a:rPr lang="en-US" sz="2800" dirty="0"/>
              <a:t>Receivers generate requests to join multicasts using IGMPv3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2800" dirty="0"/>
              <a:t>Network determines best way to deliver streams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73359" y="4533899"/>
            <a:ext cx="109696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842647" y="4497387"/>
            <a:ext cx="4491037" cy="684213"/>
          </a:xfrm>
          <a:custGeom>
            <a:avLst/>
            <a:gdLst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7" fmla="*/ 8063346 w 8063346"/>
              <a:gd name="connsiteY7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0" fmla="*/ 0 w 7531332"/>
              <a:gd name="connsiteY0" fmla="*/ 4123113 h 4219514"/>
              <a:gd name="connsiteX1" fmla="*/ 1413164 w 7531332"/>
              <a:gd name="connsiteY1" fmla="*/ 4172989 h 4219514"/>
              <a:gd name="connsiteX2" fmla="*/ 2693324 w 7531332"/>
              <a:gd name="connsiteY2" fmla="*/ 3541222 h 4219514"/>
              <a:gd name="connsiteX3" fmla="*/ 5037513 w 7531332"/>
              <a:gd name="connsiteY3" fmla="*/ 3491346 h 4219514"/>
              <a:gd name="connsiteX4" fmla="*/ 5037513 w 7531332"/>
              <a:gd name="connsiteY4" fmla="*/ 3491346 h 4219514"/>
              <a:gd name="connsiteX5" fmla="*/ 7531332 w 7531332"/>
              <a:gd name="connsiteY5" fmla="*/ 0 h 4219514"/>
              <a:gd name="connsiteX0" fmla="*/ 0 w 7531332"/>
              <a:gd name="connsiteY0" fmla="*/ 4123113 h 4219514"/>
              <a:gd name="connsiteX1" fmla="*/ 1413164 w 7531332"/>
              <a:gd name="connsiteY1" fmla="*/ 4172989 h 4219514"/>
              <a:gd name="connsiteX2" fmla="*/ 2693324 w 7531332"/>
              <a:gd name="connsiteY2" fmla="*/ 3541222 h 4219514"/>
              <a:gd name="connsiteX3" fmla="*/ 5037513 w 7531332"/>
              <a:gd name="connsiteY3" fmla="*/ 3491346 h 4219514"/>
              <a:gd name="connsiteX4" fmla="*/ 5037513 w 7531332"/>
              <a:gd name="connsiteY4" fmla="*/ 3491346 h 4219514"/>
              <a:gd name="connsiteX5" fmla="*/ 7531332 w 7531332"/>
              <a:gd name="connsiteY5" fmla="*/ 0 h 4219514"/>
              <a:gd name="connsiteX0" fmla="*/ 0 w 5037513"/>
              <a:gd name="connsiteY0" fmla="*/ 649584 h 745985"/>
              <a:gd name="connsiteX1" fmla="*/ 1413164 w 5037513"/>
              <a:gd name="connsiteY1" fmla="*/ 699460 h 745985"/>
              <a:gd name="connsiteX2" fmla="*/ 2693324 w 5037513"/>
              <a:gd name="connsiteY2" fmla="*/ 67693 h 745985"/>
              <a:gd name="connsiteX3" fmla="*/ 5037513 w 5037513"/>
              <a:gd name="connsiteY3" fmla="*/ 17817 h 745985"/>
              <a:gd name="connsiteX4" fmla="*/ 5037513 w 5037513"/>
              <a:gd name="connsiteY4" fmla="*/ 17817 h 745985"/>
              <a:gd name="connsiteX0" fmla="*/ 0 w 5037513"/>
              <a:gd name="connsiteY0" fmla="*/ 649584 h 745985"/>
              <a:gd name="connsiteX1" fmla="*/ 1413164 w 5037513"/>
              <a:gd name="connsiteY1" fmla="*/ 699460 h 745985"/>
              <a:gd name="connsiteX2" fmla="*/ 2693324 w 5037513"/>
              <a:gd name="connsiteY2" fmla="*/ 67693 h 745985"/>
              <a:gd name="connsiteX3" fmla="*/ 5037513 w 5037513"/>
              <a:gd name="connsiteY3" fmla="*/ 17817 h 745985"/>
              <a:gd name="connsiteX4" fmla="*/ 4406075 w 5037513"/>
              <a:gd name="connsiteY4" fmla="*/ 51058 h 745985"/>
              <a:gd name="connsiteX0" fmla="*/ 0 w 5037513"/>
              <a:gd name="connsiteY0" fmla="*/ 649584 h 745985"/>
              <a:gd name="connsiteX1" fmla="*/ 1413164 w 5037513"/>
              <a:gd name="connsiteY1" fmla="*/ 699460 h 745985"/>
              <a:gd name="connsiteX2" fmla="*/ 2693324 w 5037513"/>
              <a:gd name="connsiteY2" fmla="*/ 67693 h 745985"/>
              <a:gd name="connsiteX3" fmla="*/ 5037513 w 5037513"/>
              <a:gd name="connsiteY3" fmla="*/ 17817 h 745985"/>
              <a:gd name="connsiteX4" fmla="*/ 4489538 w 5037513"/>
              <a:gd name="connsiteY4" fmla="*/ 400118 h 745985"/>
              <a:gd name="connsiteX0" fmla="*/ 0 w 5037513"/>
              <a:gd name="connsiteY0" fmla="*/ 649584 h 745985"/>
              <a:gd name="connsiteX1" fmla="*/ 1413164 w 5037513"/>
              <a:gd name="connsiteY1" fmla="*/ 699460 h 745985"/>
              <a:gd name="connsiteX2" fmla="*/ 2693324 w 5037513"/>
              <a:gd name="connsiteY2" fmla="*/ 67693 h 745985"/>
              <a:gd name="connsiteX3" fmla="*/ 5037513 w 5037513"/>
              <a:gd name="connsiteY3" fmla="*/ 17817 h 745985"/>
              <a:gd name="connsiteX0" fmla="*/ 0 w 4372820"/>
              <a:gd name="connsiteY0" fmla="*/ 628694 h 725095"/>
              <a:gd name="connsiteX1" fmla="*/ 1413164 w 4372820"/>
              <a:gd name="connsiteY1" fmla="*/ 678570 h 725095"/>
              <a:gd name="connsiteX2" fmla="*/ 2693324 w 4372820"/>
              <a:gd name="connsiteY2" fmla="*/ 46803 h 725095"/>
              <a:gd name="connsiteX3" fmla="*/ 4372820 w 4372820"/>
              <a:gd name="connsiteY3" fmla="*/ 46790 h 725095"/>
              <a:gd name="connsiteX0" fmla="*/ 0 w 4490918"/>
              <a:gd name="connsiteY0" fmla="*/ 636280 h 732681"/>
              <a:gd name="connsiteX1" fmla="*/ 1413164 w 4490918"/>
              <a:gd name="connsiteY1" fmla="*/ 686156 h 732681"/>
              <a:gd name="connsiteX2" fmla="*/ 2693324 w 4490918"/>
              <a:gd name="connsiteY2" fmla="*/ 54389 h 732681"/>
              <a:gd name="connsiteX3" fmla="*/ 4490918 w 4490918"/>
              <a:gd name="connsiteY3" fmla="*/ 33589 h 732681"/>
              <a:gd name="connsiteX0" fmla="*/ 0 w 4490918"/>
              <a:gd name="connsiteY0" fmla="*/ 630727 h 681886"/>
              <a:gd name="connsiteX1" fmla="*/ 1447908 w 4490918"/>
              <a:gd name="connsiteY1" fmla="*/ 604289 h 681886"/>
              <a:gd name="connsiteX2" fmla="*/ 2693324 w 4490918"/>
              <a:gd name="connsiteY2" fmla="*/ 48836 h 681886"/>
              <a:gd name="connsiteX3" fmla="*/ 4490918 w 4490918"/>
              <a:gd name="connsiteY3" fmla="*/ 28036 h 681886"/>
              <a:gd name="connsiteX0" fmla="*/ 0 w 4490918"/>
              <a:gd name="connsiteY0" fmla="*/ 633739 h 706678"/>
              <a:gd name="connsiteX1" fmla="*/ 1496511 w 4490918"/>
              <a:gd name="connsiteY1" fmla="*/ 648744 h 706678"/>
              <a:gd name="connsiteX2" fmla="*/ 2693324 w 4490918"/>
              <a:gd name="connsiteY2" fmla="*/ 51848 h 706678"/>
              <a:gd name="connsiteX3" fmla="*/ 4490918 w 4490918"/>
              <a:gd name="connsiteY3" fmla="*/ 31048 h 706678"/>
              <a:gd name="connsiteX0" fmla="*/ 0 w 4490918"/>
              <a:gd name="connsiteY0" fmla="*/ 631213 h 685383"/>
              <a:gd name="connsiteX1" fmla="*/ 1517406 w 4490918"/>
              <a:gd name="connsiteY1" fmla="*/ 611466 h 685383"/>
              <a:gd name="connsiteX2" fmla="*/ 2693324 w 4490918"/>
              <a:gd name="connsiteY2" fmla="*/ 49322 h 685383"/>
              <a:gd name="connsiteX3" fmla="*/ 4490918 w 4490918"/>
              <a:gd name="connsiteY3" fmla="*/ 28522 h 6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918" h="685383">
                <a:moveTo>
                  <a:pt x="0" y="631213"/>
                </a:moveTo>
                <a:cubicBezTo>
                  <a:pt x="482138" y="704642"/>
                  <a:pt x="1068519" y="708448"/>
                  <a:pt x="1517406" y="611466"/>
                </a:cubicBezTo>
                <a:cubicBezTo>
                  <a:pt x="1966293" y="514484"/>
                  <a:pt x="2197739" y="146479"/>
                  <a:pt x="2693324" y="49322"/>
                </a:cubicBezTo>
                <a:cubicBezTo>
                  <a:pt x="3188909" y="-47835"/>
                  <a:pt x="4490918" y="28522"/>
                  <a:pt x="4490918" y="28522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33734" y="5448299"/>
            <a:ext cx="109696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493771" y="4545011"/>
            <a:ext cx="2286000" cy="946150"/>
          </a:xfrm>
          <a:custGeom>
            <a:avLst/>
            <a:gdLst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7" fmla="*/ 8063346 w 8063346"/>
              <a:gd name="connsiteY7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6" fmla="*/ 8063346 w 8063346"/>
              <a:gd name="connsiteY6" fmla="*/ 0 h 3986757"/>
              <a:gd name="connsiteX0" fmla="*/ 0 w 8063346"/>
              <a:gd name="connsiteY0" fmla="*/ 3890356 h 3986757"/>
              <a:gd name="connsiteX1" fmla="*/ 1413164 w 8063346"/>
              <a:gd name="connsiteY1" fmla="*/ 3940232 h 3986757"/>
              <a:gd name="connsiteX2" fmla="*/ 2693324 w 8063346"/>
              <a:gd name="connsiteY2" fmla="*/ 3308465 h 3986757"/>
              <a:gd name="connsiteX3" fmla="*/ 5037513 w 8063346"/>
              <a:gd name="connsiteY3" fmla="*/ 3258589 h 3986757"/>
              <a:gd name="connsiteX4" fmla="*/ 5037513 w 8063346"/>
              <a:gd name="connsiteY4" fmla="*/ 3258589 h 3986757"/>
              <a:gd name="connsiteX5" fmla="*/ 8063346 w 8063346"/>
              <a:gd name="connsiteY5" fmla="*/ 0 h 3986757"/>
              <a:gd name="connsiteX0" fmla="*/ 0 w 7531332"/>
              <a:gd name="connsiteY0" fmla="*/ 4123113 h 4219514"/>
              <a:gd name="connsiteX1" fmla="*/ 1413164 w 7531332"/>
              <a:gd name="connsiteY1" fmla="*/ 4172989 h 4219514"/>
              <a:gd name="connsiteX2" fmla="*/ 2693324 w 7531332"/>
              <a:gd name="connsiteY2" fmla="*/ 3541222 h 4219514"/>
              <a:gd name="connsiteX3" fmla="*/ 5037513 w 7531332"/>
              <a:gd name="connsiteY3" fmla="*/ 3491346 h 4219514"/>
              <a:gd name="connsiteX4" fmla="*/ 5037513 w 7531332"/>
              <a:gd name="connsiteY4" fmla="*/ 3491346 h 4219514"/>
              <a:gd name="connsiteX5" fmla="*/ 7531332 w 7531332"/>
              <a:gd name="connsiteY5" fmla="*/ 0 h 4219514"/>
              <a:gd name="connsiteX0" fmla="*/ 0 w 7531332"/>
              <a:gd name="connsiteY0" fmla="*/ 4123113 h 4219514"/>
              <a:gd name="connsiteX1" fmla="*/ 1413164 w 7531332"/>
              <a:gd name="connsiteY1" fmla="*/ 4172989 h 4219514"/>
              <a:gd name="connsiteX2" fmla="*/ 2693324 w 7531332"/>
              <a:gd name="connsiteY2" fmla="*/ 3541222 h 4219514"/>
              <a:gd name="connsiteX3" fmla="*/ 5037513 w 7531332"/>
              <a:gd name="connsiteY3" fmla="*/ 3491346 h 4219514"/>
              <a:gd name="connsiteX4" fmla="*/ 5037513 w 7531332"/>
              <a:gd name="connsiteY4" fmla="*/ 3491346 h 4219514"/>
              <a:gd name="connsiteX5" fmla="*/ 7531332 w 7531332"/>
              <a:gd name="connsiteY5" fmla="*/ 0 h 4219514"/>
              <a:gd name="connsiteX0" fmla="*/ 0 w 5037513"/>
              <a:gd name="connsiteY0" fmla="*/ 649584 h 745985"/>
              <a:gd name="connsiteX1" fmla="*/ 1413164 w 5037513"/>
              <a:gd name="connsiteY1" fmla="*/ 699460 h 745985"/>
              <a:gd name="connsiteX2" fmla="*/ 2693324 w 5037513"/>
              <a:gd name="connsiteY2" fmla="*/ 67693 h 745985"/>
              <a:gd name="connsiteX3" fmla="*/ 5037513 w 5037513"/>
              <a:gd name="connsiteY3" fmla="*/ 17817 h 745985"/>
              <a:gd name="connsiteX4" fmla="*/ 5037513 w 5037513"/>
              <a:gd name="connsiteY4" fmla="*/ 17817 h 745985"/>
              <a:gd name="connsiteX0" fmla="*/ 0 w 3624349"/>
              <a:gd name="connsiteY0" fmla="*/ 699460 h 699460"/>
              <a:gd name="connsiteX1" fmla="*/ 1280160 w 3624349"/>
              <a:gd name="connsiteY1" fmla="*/ 67693 h 699460"/>
              <a:gd name="connsiteX2" fmla="*/ 3624349 w 3624349"/>
              <a:gd name="connsiteY2" fmla="*/ 17817 h 699460"/>
              <a:gd name="connsiteX3" fmla="*/ 3624349 w 3624349"/>
              <a:gd name="connsiteY3" fmla="*/ 17817 h 699460"/>
              <a:gd name="connsiteX0" fmla="*/ 0 w 2793014"/>
              <a:gd name="connsiteY0" fmla="*/ 10727 h 622152"/>
              <a:gd name="connsiteX1" fmla="*/ 448825 w 2793014"/>
              <a:gd name="connsiteY1" fmla="*/ 592522 h 622152"/>
              <a:gd name="connsiteX2" fmla="*/ 2793014 w 2793014"/>
              <a:gd name="connsiteY2" fmla="*/ 542646 h 622152"/>
              <a:gd name="connsiteX3" fmla="*/ 2793014 w 2793014"/>
              <a:gd name="connsiteY3" fmla="*/ 542646 h 622152"/>
              <a:gd name="connsiteX0" fmla="*/ 0 w 2793014"/>
              <a:gd name="connsiteY0" fmla="*/ 10729 h 622060"/>
              <a:gd name="connsiteX1" fmla="*/ 1163806 w 2793014"/>
              <a:gd name="connsiteY1" fmla="*/ 592413 h 622060"/>
              <a:gd name="connsiteX2" fmla="*/ 2793014 w 2793014"/>
              <a:gd name="connsiteY2" fmla="*/ 542648 h 622060"/>
              <a:gd name="connsiteX3" fmla="*/ 2793014 w 2793014"/>
              <a:gd name="connsiteY3" fmla="*/ 542648 h 622060"/>
              <a:gd name="connsiteX0" fmla="*/ 0 w 2410600"/>
              <a:gd name="connsiteY0" fmla="*/ 7330 h 1010362"/>
              <a:gd name="connsiteX1" fmla="*/ 781392 w 2410600"/>
              <a:gd name="connsiteY1" fmla="*/ 954707 h 1010362"/>
              <a:gd name="connsiteX2" fmla="*/ 2410600 w 2410600"/>
              <a:gd name="connsiteY2" fmla="*/ 904942 h 1010362"/>
              <a:gd name="connsiteX3" fmla="*/ 2410600 w 2410600"/>
              <a:gd name="connsiteY3" fmla="*/ 904942 h 1010362"/>
              <a:gd name="connsiteX0" fmla="*/ 0 w 2410600"/>
              <a:gd name="connsiteY0" fmla="*/ 8149 h 939848"/>
              <a:gd name="connsiteX1" fmla="*/ 732956 w 2410600"/>
              <a:gd name="connsiteY1" fmla="*/ 858383 h 939848"/>
              <a:gd name="connsiteX2" fmla="*/ 2410600 w 2410600"/>
              <a:gd name="connsiteY2" fmla="*/ 905761 h 939848"/>
              <a:gd name="connsiteX3" fmla="*/ 2410600 w 2410600"/>
              <a:gd name="connsiteY3" fmla="*/ 905761 h 939848"/>
              <a:gd name="connsiteX0" fmla="*/ 0 w 2410600"/>
              <a:gd name="connsiteY0" fmla="*/ 8149 h 1196482"/>
              <a:gd name="connsiteX1" fmla="*/ 732956 w 2410600"/>
              <a:gd name="connsiteY1" fmla="*/ 858383 h 1196482"/>
              <a:gd name="connsiteX2" fmla="*/ 2410600 w 2410600"/>
              <a:gd name="connsiteY2" fmla="*/ 905761 h 1196482"/>
              <a:gd name="connsiteX3" fmla="*/ 2396924 w 2410600"/>
              <a:gd name="connsiteY3" fmla="*/ 1196482 h 1196482"/>
              <a:gd name="connsiteX0" fmla="*/ 0 w 2410600"/>
              <a:gd name="connsiteY0" fmla="*/ 8149 h 939848"/>
              <a:gd name="connsiteX1" fmla="*/ 732956 w 2410600"/>
              <a:gd name="connsiteY1" fmla="*/ 858383 h 939848"/>
              <a:gd name="connsiteX2" fmla="*/ 2410600 w 2410600"/>
              <a:gd name="connsiteY2" fmla="*/ 905761 h 939848"/>
              <a:gd name="connsiteX0" fmla="*/ 0 w 2286080"/>
              <a:gd name="connsiteY0" fmla="*/ 8170 h 946402"/>
              <a:gd name="connsiteX1" fmla="*/ 732956 w 2286080"/>
              <a:gd name="connsiteY1" fmla="*/ 858404 h 946402"/>
              <a:gd name="connsiteX2" fmla="*/ 2286080 w 2286080"/>
              <a:gd name="connsiteY2" fmla="*/ 919464 h 94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80" h="946402">
                <a:moveTo>
                  <a:pt x="0" y="8170"/>
                </a:moveTo>
                <a:cubicBezTo>
                  <a:pt x="448887" y="-88812"/>
                  <a:pt x="351943" y="706522"/>
                  <a:pt x="732956" y="858404"/>
                </a:cubicBezTo>
                <a:cubicBezTo>
                  <a:pt x="1113969" y="1010286"/>
                  <a:pt x="2286080" y="919464"/>
                  <a:pt x="2286080" y="91946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266883" y="5722936"/>
            <a:ext cx="0" cy="5603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93833" y="5122862"/>
            <a:ext cx="273050" cy="652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0F8DA-A0AB-504D-94E6-7BE95E30376E}"/>
              </a:ext>
            </a:extLst>
          </p:cNvPr>
          <p:cNvGrpSpPr/>
          <p:nvPr/>
        </p:nvGrpSpPr>
        <p:grpSpPr>
          <a:xfrm>
            <a:off x="3088840" y="3995820"/>
            <a:ext cx="208816" cy="304800"/>
            <a:chOff x="7449904" y="5001894"/>
            <a:chExt cx="208816" cy="3048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40E15B-E6B5-2B6E-3CA5-49D267F7FDC5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8B1EA7-5FDB-40BD-EF10-20BF9E9BB032}"/>
                </a:ext>
              </a:extLst>
            </p:cNvPr>
            <p:cNvCxnSpPr>
              <a:stCxn id="12" idx="0"/>
              <a:endCxn id="12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5508C5-7A5C-571E-43AD-7FEE8012D8F1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A09240-236A-16C5-A3E9-F52E4A1ED6BC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36484E-F059-72FC-ED78-3D5FB0FC9E41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3E7B11B-9132-3D9A-F302-12B250EEAB60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49B8AD-EF74-754A-B12F-3D4710FD0AEB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56F6E1-3AFE-C990-D351-E09A2D5A43A1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A5E6CD-F2C0-F2FE-7902-F5CDB680CA7C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0A25C6-55A4-37DA-19F2-0F878FB72019}"/>
              </a:ext>
            </a:extLst>
          </p:cNvPr>
          <p:cNvSpPr txBox="1"/>
          <p:nvPr/>
        </p:nvSpPr>
        <p:spPr>
          <a:xfrm>
            <a:off x="1945532" y="3943389"/>
            <a:ext cx="115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SDP File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77DF74-BCBE-E372-8BE2-D9EAC5AB66F3}"/>
              </a:ext>
            </a:extLst>
          </p:cNvPr>
          <p:cNvCxnSpPr/>
          <p:nvPr/>
        </p:nvCxnSpPr>
        <p:spPr>
          <a:xfrm flipV="1">
            <a:off x="2965728" y="4312721"/>
            <a:ext cx="189600" cy="3661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B77ABF-E396-C0C0-5A58-57AA7E0868AE}"/>
              </a:ext>
            </a:extLst>
          </p:cNvPr>
          <p:cNvGrpSpPr/>
          <p:nvPr/>
        </p:nvGrpSpPr>
        <p:grpSpPr>
          <a:xfrm>
            <a:off x="8621881" y="3665536"/>
            <a:ext cx="208816" cy="304800"/>
            <a:chOff x="7449904" y="5001894"/>
            <a:chExt cx="208816" cy="304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3D059E-970C-A6AF-1C11-6AD5BEB56907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70EF98-0F70-82D2-F635-10BE072C625A}"/>
                </a:ext>
              </a:extLst>
            </p:cNvPr>
            <p:cNvCxnSpPr>
              <a:stCxn id="25" idx="0"/>
              <a:endCxn id="25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64F6EB6-45D0-C9CC-70F6-CB5A547798E5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B17753A-967C-D16F-6D62-D177C6C39C52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00F3DE-6E35-4FB1-AC52-B41171649769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0DA622-CD80-4148-67BE-B45F2B906A34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28A5063-11C6-3590-EEB4-647A75035A14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AC89DB3-DE43-733D-8EB8-79F67A5EA359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CD3E289-BDF0-171D-29B4-6CA35AC86F78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9DCD6A-5236-E7D8-4E64-0026233DBC2B}"/>
              </a:ext>
            </a:extLst>
          </p:cNvPr>
          <p:cNvGrpSpPr/>
          <p:nvPr/>
        </p:nvGrpSpPr>
        <p:grpSpPr>
          <a:xfrm>
            <a:off x="9191925" y="4687093"/>
            <a:ext cx="208816" cy="304800"/>
            <a:chOff x="7449904" y="5001894"/>
            <a:chExt cx="208816" cy="3048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8FA0F34-525A-4212-FEB3-2ED7B8843240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3239D33-A17F-F692-DAD5-B34DB6F6AB67}"/>
                </a:ext>
              </a:extLst>
            </p:cNvPr>
            <p:cNvCxnSpPr>
              <a:stCxn id="35" idx="0"/>
              <a:endCxn id="35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92B6017-15F8-0064-D621-62814AE892D6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0D077F-0D95-7B02-1A91-9A0B13938F66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61F31C7-B591-A3BA-0DD6-ECF629B06C3C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A66F1B-4C20-53A9-21BA-EC02C2885157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BE6F44-D86E-5755-A44B-8BFC8C7C42B7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0EAE09-DDB1-0BE8-CA1A-9549CAA93FF4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644129-E345-98C7-7976-FED853BC4548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169D5A-5CA5-FB1A-A2A5-161639A663BF}"/>
              </a:ext>
            </a:extLst>
          </p:cNvPr>
          <p:cNvGrpSpPr/>
          <p:nvPr/>
        </p:nvGrpSpPr>
        <p:grpSpPr>
          <a:xfrm>
            <a:off x="7333684" y="6351511"/>
            <a:ext cx="208816" cy="304800"/>
            <a:chOff x="7449904" y="5001894"/>
            <a:chExt cx="208816" cy="3048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0CB7323-7CC2-326E-AF9A-7A4431D7CBAC}"/>
                </a:ext>
              </a:extLst>
            </p:cNvPr>
            <p:cNvSpPr/>
            <p:nvPr/>
          </p:nvSpPr>
          <p:spPr>
            <a:xfrm>
              <a:off x="7449904" y="5001894"/>
              <a:ext cx="208816" cy="304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365CF5-E1B6-94B7-2B3B-0DCF722A9C2B}"/>
                </a:ext>
              </a:extLst>
            </p:cNvPr>
            <p:cNvCxnSpPr>
              <a:stCxn id="45" idx="0"/>
              <a:endCxn id="45" idx="0"/>
            </p:cNvCxnSpPr>
            <p:nvPr/>
          </p:nvCxnSpPr>
          <p:spPr>
            <a:xfrm>
              <a:off x="7554312" y="5001894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7536AE-9DA6-EC9E-28CB-7B0EFF957F53}"/>
                </a:ext>
              </a:extLst>
            </p:cNvPr>
            <p:cNvCxnSpPr/>
            <p:nvPr/>
          </p:nvCxnSpPr>
          <p:spPr>
            <a:xfrm>
              <a:off x="7478472" y="5054298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1B2A3DD-C413-43D7-3863-FC93FEE7A7A3}"/>
                </a:ext>
              </a:extLst>
            </p:cNvPr>
            <p:cNvCxnSpPr/>
            <p:nvPr/>
          </p:nvCxnSpPr>
          <p:spPr>
            <a:xfrm>
              <a:off x="7478472" y="5087630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2C48F3-891F-6C25-9F78-08A54F9AFDBE}"/>
                </a:ext>
              </a:extLst>
            </p:cNvPr>
            <p:cNvCxnSpPr/>
            <p:nvPr/>
          </p:nvCxnSpPr>
          <p:spPr>
            <a:xfrm>
              <a:off x="7478472" y="5154294"/>
              <a:ext cx="104408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DB98F73-1624-8600-0B59-8BDDE3A790B3}"/>
                </a:ext>
              </a:extLst>
            </p:cNvPr>
            <p:cNvCxnSpPr/>
            <p:nvPr/>
          </p:nvCxnSpPr>
          <p:spPr>
            <a:xfrm>
              <a:off x="7478472" y="5120962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88BC471-69C7-4BF2-6F24-3FD2DD69CE69}"/>
                </a:ext>
              </a:extLst>
            </p:cNvPr>
            <p:cNvCxnSpPr/>
            <p:nvPr/>
          </p:nvCxnSpPr>
          <p:spPr>
            <a:xfrm>
              <a:off x="7478474" y="5187626"/>
              <a:ext cx="116311" cy="1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B807B9A-AABC-59D7-A575-B14032C19F53}"/>
                </a:ext>
              </a:extLst>
            </p:cNvPr>
            <p:cNvCxnSpPr/>
            <p:nvPr/>
          </p:nvCxnSpPr>
          <p:spPr>
            <a:xfrm>
              <a:off x="7478472" y="5220970"/>
              <a:ext cx="15236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AB78A0-B6B5-58CD-BA2B-220B02220A7B}"/>
                </a:ext>
              </a:extLst>
            </p:cNvPr>
            <p:cNvCxnSpPr/>
            <p:nvPr/>
          </p:nvCxnSpPr>
          <p:spPr>
            <a:xfrm>
              <a:off x="7478472" y="5254302"/>
              <a:ext cx="7584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FA0F260-8F51-F831-308F-BA2E390A8179}"/>
              </a:ext>
            </a:extLst>
          </p:cNvPr>
          <p:cNvCxnSpPr>
            <a:cxnSpLocks/>
          </p:cNvCxnSpPr>
          <p:nvPr/>
        </p:nvCxnSpPr>
        <p:spPr>
          <a:xfrm flipH="1">
            <a:off x="8496184" y="4046537"/>
            <a:ext cx="154267" cy="104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B64ED57-6E25-9808-9445-3CE5A6952624}"/>
              </a:ext>
            </a:extLst>
          </p:cNvPr>
          <p:cNvCxnSpPr>
            <a:cxnSpLocks/>
          </p:cNvCxnSpPr>
          <p:nvPr/>
        </p:nvCxnSpPr>
        <p:spPr>
          <a:xfrm flipH="1">
            <a:off x="9037658" y="5042862"/>
            <a:ext cx="154267" cy="104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1ED329-B7D0-785A-AE25-1D35B7D08F6C}"/>
              </a:ext>
            </a:extLst>
          </p:cNvPr>
          <p:cNvCxnSpPr>
            <a:cxnSpLocks/>
          </p:cNvCxnSpPr>
          <p:nvPr/>
        </p:nvCxnSpPr>
        <p:spPr>
          <a:xfrm flipH="1" flipV="1">
            <a:off x="6457958" y="6106973"/>
            <a:ext cx="762646" cy="3634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7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ProAV Format Comparison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55786"/>
              </p:ext>
            </p:extLst>
          </p:nvPr>
        </p:nvGraphicFramePr>
        <p:xfrm>
          <a:off x="609601" y="1395716"/>
          <a:ext cx="10820401" cy="4724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1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Capability/Feature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IPMX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 2110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SDVoE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HDBaseT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Uncompressed 4K60p Video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Visually Lossless Compression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Network-based Precision Clock (PTP)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Optional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Required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Open Standard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 process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HDCP Support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 2110 Compatibility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IR Control Link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PoE (Power over Ethernet)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Possible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PoH</a:t>
                      </a:r>
                      <a:r>
                        <a:rPr lang="en-US" sz="1800" dirty="0">
                          <a:effectLst/>
                        </a:rPr>
                        <a:t> (Power over </a:t>
                      </a:r>
                      <a:r>
                        <a:rPr lang="en-US" sz="1800" dirty="0" err="1">
                          <a:effectLst/>
                        </a:rPr>
                        <a:t>HDBaseT</a:t>
                      </a:r>
                      <a:r>
                        <a:rPr lang="en-US" sz="1800" dirty="0">
                          <a:effectLst/>
                        </a:rPr>
                        <a:t>) (100W)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82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Data Channel*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Not Required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Not Required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Up to 1 Gbit/s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 to 100 Mbit/s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0359" y="6196316"/>
            <a:ext cx="811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*IPMX and ST 2110 work over standard IP/Ethernet infrastructure.  As such, other IP and Ethernet data flows can easily be transported over the same networks.</a:t>
            </a:r>
          </a:p>
        </p:txBody>
      </p:sp>
    </p:spTree>
    <p:extLst>
      <p:ext uri="{BB962C8B-B14F-4D97-AF65-F5344CB8AC3E}">
        <p14:creationId xmlns:p14="http://schemas.microsoft.com/office/powerpoint/2010/main" val="9990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So, Why </a:t>
            </a:r>
            <a:r>
              <a:rPr lang="en-US" dirty="0"/>
              <a:t>ST 2110?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Futureproof</a:t>
            </a:r>
          </a:p>
          <a:p>
            <a:pPr lvl="1"/>
            <a:r>
              <a:rPr lang="en-US" dirty="0"/>
              <a:t>Can handle any video format: 8K, HDR, 3D, and beyond</a:t>
            </a:r>
          </a:p>
          <a:p>
            <a:r>
              <a:rPr lang="en-US" dirty="0"/>
              <a:t>Cloud-Friendly</a:t>
            </a:r>
          </a:p>
          <a:p>
            <a:pPr lvl="1"/>
            <a:r>
              <a:rPr lang="en-US" dirty="0"/>
              <a:t>IP signals travel easily to and from public and private clouds</a:t>
            </a:r>
          </a:p>
          <a:p>
            <a:r>
              <a:rPr lang="en-US" dirty="0"/>
              <a:t>Flexible</a:t>
            </a:r>
          </a:p>
          <a:p>
            <a:pPr lvl="1"/>
            <a:r>
              <a:rPr lang="en-US" dirty="0"/>
              <a:t>Common network backbone handles SD, HD, UHD, SDR, HDR, multiple frame rates, compressed/uncompressed, streaming, file transport and much more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11062-29D9-D117-146F-9E7C014E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Emmy-award Winning Technology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DA59FF-BB8C-A8E1-BC17-CBB2AFC0CC5A}"/>
              </a:ext>
            </a:extLst>
          </p:cNvPr>
          <p:cNvGrpSpPr/>
          <p:nvPr/>
        </p:nvGrpSpPr>
        <p:grpSpPr>
          <a:xfrm>
            <a:off x="9000690" y="1371600"/>
            <a:ext cx="3191310" cy="5486400"/>
            <a:chOff x="9000690" y="1371600"/>
            <a:chExt cx="3191310" cy="54864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59FA9F9-1821-E1CD-F33C-B320D0F29382}"/>
                </a:ext>
              </a:extLst>
            </p:cNvPr>
            <p:cNvSpPr/>
            <p:nvPr/>
          </p:nvSpPr>
          <p:spPr>
            <a:xfrm>
              <a:off x="9000690" y="1371600"/>
              <a:ext cx="3191310" cy="5486400"/>
            </a:xfrm>
            <a:prstGeom prst="rect">
              <a:avLst/>
            </a:prstGeom>
            <a:gradFill flip="none" rotWithShape="1">
              <a:gsLst>
                <a:gs pos="0">
                  <a:srgbClr val="1B3975"/>
                </a:gs>
                <a:gs pos="100000">
                  <a:srgbClr val="008F8F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430BEA-D2BB-F73D-7D8A-74833B1F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tretch>
              <a:fillRect/>
            </a:stretch>
          </p:blipFill>
          <p:spPr>
            <a:xfrm>
              <a:off x="9397077" y="5140440"/>
              <a:ext cx="1956723" cy="1289658"/>
            </a:xfrm>
            <a:prstGeom prst="parallelogram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785D-3B7E-3211-7FF5-B809098B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tretch>
              <a:fillRect/>
            </a:stretch>
          </p:blipFill>
          <p:spPr>
            <a:xfrm>
              <a:off x="10372291" y="3718691"/>
              <a:ext cx="1443790" cy="951589"/>
            </a:xfrm>
            <a:prstGeom prst="parallelogram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1" name="Picture 10" descr="Wes Simpson holding his Emmy Statue">
            <a:extLst>
              <a:ext uri="{FF2B5EF4-FFF2-40B4-BE49-F238E27FC236}">
                <a16:creationId xmlns:a16="http://schemas.microsoft.com/office/drawing/2014/main" id="{A1A75322-553A-06F5-966B-6A4A14199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36"/>
                    </a14:imgEffect>
                  </a14:imgLayer>
                </a14:imgProps>
              </a:ext>
            </a:extLst>
          </a:blip>
          <a:srcRect l="9091" t="6255" r="48052"/>
          <a:stretch/>
        </p:blipFill>
        <p:spPr>
          <a:xfrm rot="5400000">
            <a:off x="1757145" y="-385545"/>
            <a:ext cx="5486400" cy="90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6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B37BA2-AFC0-648B-15E7-64F68CB1427F}"/>
              </a:ext>
            </a:extLst>
          </p:cNvPr>
          <p:cNvSpPr txBox="1"/>
          <p:nvPr/>
        </p:nvSpPr>
        <p:spPr>
          <a:xfrm>
            <a:off x="2056356" y="1089194"/>
            <a:ext cx="807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2E48F-E774-4510-CFCD-2C171733C98C}"/>
              </a:ext>
            </a:extLst>
          </p:cNvPr>
          <p:cNvSpPr txBox="1"/>
          <p:nvPr/>
        </p:nvSpPr>
        <p:spPr>
          <a:xfrm>
            <a:off x="7573281" y="3131313"/>
            <a:ext cx="3191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Learn</a:t>
            </a:r>
            <a:r>
              <a:rPr lang="en-US" sz="4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IP</a:t>
            </a:r>
            <a:endParaRPr lang="en-US" sz="4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video.com</a:t>
            </a:r>
          </a:p>
        </p:txBody>
      </p:sp>
    </p:spTree>
    <p:extLst>
      <p:ext uri="{BB962C8B-B14F-4D97-AF65-F5344CB8AC3E}">
        <p14:creationId xmlns:p14="http://schemas.microsoft.com/office/powerpoint/2010/main" val="211297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Requirements for IP Video Systems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470291"/>
              </p:ext>
            </p:extLst>
          </p:nvPr>
        </p:nvGraphicFramePr>
        <p:xfrm>
          <a:off x="611187" y="1852127"/>
          <a:ext cx="10969626" cy="31056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33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Standards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r>
                        <a:rPr lang="en-US" dirty="0"/>
                        <a:t>Encapsulation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 media data into IP packets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  <a:r>
                        <a:rPr lang="en-US" baseline="0" dirty="0"/>
                        <a:t>: ST 2110-20</a:t>
                      </a:r>
                    </a:p>
                    <a:p>
                      <a:r>
                        <a:rPr lang="en-US" baseline="0" dirty="0"/>
                        <a:t>Audio: ST 2110-30 &amp; AES67</a:t>
                      </a:r>
                    </a:p>
                    <a:p>
                      <a:r>
                        <a:rPr lang="en-US" baseline="0" dirty="0"/>
                        <a:t>Ancillary Data: ST 2110-40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Synchronization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Align media streams to a common clock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IEEE 1588</a:t>
                      </a:r>
                      <a:r>
                        <a:rPr lang="en-US" baseline="0" dirty="0"/>
                        <a:t> PTP – Precision Time Protocol</a:t>
                      </a:r>
                      <a:endParaRPr lang="en-US" dirty="0"/>
                    </a:p>
                    <a:p>
                      <a:r>
                        <a:rPr lang="en-US" dirty="0"/>
                        <a:t>ST 2059 and ST 2110-10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Switching and Routing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 packets from one device to another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IGMPv3 Multicasting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86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Requirements for IP Video Systems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1187" y="1852127"/>
          <a:ext cx="10969626" cy="40008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33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Standards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r>
                        <a:rPr lang="en-US" dirty="0"/>
                        <a:t>Encapsulation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 media data into IP packets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  <a:r>
                        <a:rPr lang="en-US" baseline="0" dirty="0"/>
                        <a:t>: ST 2110-20</a:t>
                      </a:r>
                    </a:p>
                    <a:p>
                      <a:r>
                        <a:rPr lang="en-US" baseline="0" dirty="0"/>
                        <a:t>Audio: ST 2110-30 &amp; AES67</a:t>
                      </a:r>
                    </a:p>
                    <a:p>
                      <a:r>
                        <a:rPr lang="en-US" baseline="0" dirty="0"/>
                        <a:t>Ancillary Data: ST 2110-40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Synchronization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Align media streams to a common clock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IEEE 1588</a:t>
                      </a:r>
                      <a:r>
                        <a:rPr lang="en-US" baseline="0" dirty="0"/>
                        <a:t> PTP – Precision Time Protocol</a:t>
                      </a:r>
                      <a:endParaRPr lang="en-US" dirty="0"/>
                    </a:p>
                    <a:p>
                      <a:r>
                        <a:rPr lang="en-US" dirty="0"/>
                        <a:t>ST 2059 and ST 2110-10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Switching and Routing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 packets from one device to another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IGMPv3 Multicasting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Connection Management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Route signals from sources to destinations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SDP – Session Description Protocol</a:t>
                      </a:r>
                    </a:p>
                    <a:p>
                      <a:r>
                        <a:rPr lang="en-US" dirty="0"/>
                        <a:t>NMOS IS-05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08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Media Transport over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SMPTE ST 2022-6</a:t>
            </a:r>
          </a:p>
          <a:p>
            <a:r>
              <a:rPr lang="en-US" dirty="0"/>
              <a:t>SMPTE ST 2110</a:t>
            </a:r>
          </a:p>
        </p:txBody>
      </p:sp>
    </p:spTree>
    <p:extLst>
      <p:ext uri="{BB962C8B-B14F-4D97-AF65-F5344CB8AC3E}">
        <p14:creationId xmlns:p14="http://schemas.microsoft.com/office/powerpoint/2010/main" val="248605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11062-29D9-D117-146F-9E7C014E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The IP Video Ecosystem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758B331-2FE4-F780-F2C8-7054C7DDFDA5}"/>
              </a:ext>
            </a:extLst>
          </p:cNvPr>
          <p:cNvSpPr txBox="1">
            <a:spLocks/>
          </p:cNvSpPr>
          <p:nvPr/>
        </p:nvSpPr>
        <p:spPr>
          <a:xfrm>
            <a:off x="838200" y="1968358"/>
            <a:ext cx="7858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C9FA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C9FA0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Replace text box with image.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Delete side panel if image is too large to fit inside text box.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DA59FF-BB8C-A8E1-BC17-CBB2AFC0CC5A}"/>
              </a:ext>
            </a:extLst>
          </p:cNvPr>
          <p:cNvGrpSpPr/>
          <p:nvPr/>
        </p:nvGrpSpPr>
        <p:grpSpPr>
          <a:xfrm>
            <a:off x="9000690" y="1371600"/>
            <a:ext cx="3191310" cy="5486400"/>
            <a:chOff x="9000690" y="1371600"/>
            <a:chExt cx="3191310" cy="54864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59FA9F9-1821-E1CD-F33C-B320D0F29382}"/>
                </a:ext>
              </a:extLst>
            </p:cNvPr>
            <p:cNvSpPr/>
            <p:nvPr/>
          </p:nvSpPr>
          <p:spPr>
            <a:xfrm>
              <a:off x="9000690" y="1371600"/>
              <a:ext cx="3191310" cy="5486400"/>
            </a:xfrm>
            <a:prstGeom prst="rect">
              <a:avLst/>
            </a:prstGeom>
            <a:gradFill flip="none" rotWithShape="1">
              <a:gsLst>
                <a:gs pos="0">
                  <a:srgbClr val="1B3975"/>
                </a:gs>
                <a:gs pos="100000">
                  <a:srgbClr val="008F8F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430BEA-D2BB-F73D-7D8A-74833B1F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tretch>
              <a:fillRect/>
            </a:stretch>
          </p:blipFill>
          <p:spPr>
            <a:xfrm>
              <a:off x="9397077" y="5140440"/>
              <a:ext cx="1956723" cy="1289658"/>
            </a:xfrm>
            <a:prstGeom prst="parallelogram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785D-3B7E-3211-7FF5-B809098B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tretch>
              <a:fillRect/>
            </a:stretch>
          </p:blipFill>
          <p:spPr>
            <a:xfrm>
              <a:off x="10372291" y="3718691"/>
              <a:ext cx="1443790" cy="951589"/>
            </a:xfrm>
            <a:prstGeom prst="parallelogram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1B2E755-2F4C-B509-CBCC-23BA7AB2EC3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/>
          <a:stretch/>
        </p:blipFill>
        <p:spPr>
          <a:xfrm>
            <a:off x="55449" y="1492439"/>
            <a:ext cx="8947047" cy="52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9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IP Media Evolutionary Tree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2845" y="1190876"/>
            <a:ext cx="7621056" cy="5095120"/>
          </a:xfrm>
          <a:prstGeom prst="rect">
            <a:avLst/>
          </a:prstGeom>
          <a:solidFill>
            <a:srgbClr val="F7E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Uncompressed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10899" y="1172404"/>
            <a:ext cx="3825870" cy="5095120"/>
          </a:xfrm>
          <a:prstGeom prst="rect">
            <a:avLst/>
          </a:prstGeom>
          <a:solidFill>
            <a:srgbClr val="E9F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Compressed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459" y="5861175"/>
            <a:ext cx="2366458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Pro-MPEG CoP3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9283" y="5008748"/>
            <a:ext cx="1657680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2022-1,2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492" y="4164255"/>
            <a:ext cx="967964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TR-01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6509" y="3011985"/>
            <a:ext cx="184091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2022-3,4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2782" y="5861175"/>
            <a:ext cx="1613688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RFC 4175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51444" y="5515966"/>
            <a:ext cx="1256882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AES 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355" y="4809309"/>
            <a:ext cx="1226542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TR-03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2311" y="4284735"/>
            <a:ext cx="677429" cy="307777"/>
          </a:xfrm>
          <a:prstGeom prst="rect">
            <a:avLst/>
          </a:prstGeom>
          <a:noFill/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TR-04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1297" y="4764947"/>
            <a:ext cx="1292213" cy="307777"/>
          </a:xfrm>
          <a:prstGeom prst="rect">
            <a:avLst/>
          </a:prstGeom>
          <a:noFill/>
        </p:spPr>
        <p:txBody>
          <a:bodyPr wrap="none" lIns="9144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2022-5,6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74028" y="4576455"/>
            <a:ext cx="1050929" cy="307777"/>
          </a:xfrm>
          <a:prstGeom prst="rect">
            <a:avLst/>
          </a:prstGeom>
          <a:noFill/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RFC 8331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9198" y="3743504"/>
            <a:ext cx="1474700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1630" y="2492590"/>
            <a:ext cx="1687607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6507" y="2492591"/>
            <a:ext cx="164412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8420" y="2492591"/>
            <a:ext cx="160898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2110-30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29618" y="2492591"/>
            <a:ext cx="1584530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2110-40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4500" y="1761068"/>
            <a:ext cx="139489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2110-21</a:t>
            </a:r>
          </a:p>
        </p:txBody>
      </p:sp>
      <p:cxnSp>
        <p:nvCxnSpPr>
          <p:cNvPr id="21" name="Straight Connector 20"/>
          <p:cNvCxnSpPr>
            <a:stCxn id="5" idx="0"/>
            <a:endCxn id="6" idx="2"/>
          </p:cNvCxnSpPr>
          <p:nvPr/>
        </p:nvCxnSpPr>
        <p:spPr>
          <a:xfrm flipH="1" flipV="1">
            <a:off x="2108124" y="5316524"/>
            <a:ext cx="60565" cy="544650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0"/>
            <a:endCxn id="8" idx="2"/>
          </p:cNvCxnSpPr>
          <p:nvPr/>
        </p:nvCxnSpPr>
        <p:spPr>
          <a:xfrm flipV="1">
            <a:off x="2108124" y="3319761"/>
            <a:ext cx="828841" cy="168898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0"/>
            <a:endCxn id="7" idx="2"/>
          </p:cNvCxnSpPr>
          <p:nvPr/>
        </p:nvCxnSpPr>
        <p:spPr>
          <a:xfrm flipH="1" flipV="1">
            <a:off x="1110475" y="4472031"/>
            <a:ext cx="997649" cy="53671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3"/>
            <a:endCxn id="13" idx="1"/>
          </p:cNvCxnSpPr>
          <p:nvPr/>
        </p:nvCxnSpPr>
        <p:spPr>
          <a:xfrm flipV="1">
            <a:off x="2936964" y="4918836"/>
            <a:ext cx="2234333" cy="243801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2"/>
            <a:endCxn id="13" idx="0"/>
          </p:cNvCxnSpPr>
          <p:nvPr/>
        </p:nvCxnSpPr>
        <p:spPr>
          <a:xfrm flipH="1">
            <a:off x="5817403" y="4592512"/>
            <a:ext cx="43622" cy="172435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0"/>
            <a:endCxn id="11" idx="2"/>
          </p:cNvCxnSpPr>
          <p:nvPr/>
        </p:nvCxnSpPr>
        <p:spPr>
          <a:xfrm flipV="1">
            <a:off x="6069627" y="5117086"/>
            <a:ext cx="1981000" cy="744089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>
            <a:off x="8050627" y="5117084"/>
            <a:ext cx="1729259" cy="398880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2"/>
            <a:endCxn id="11" idx="0"/>
          </p:cNvCxnSpPr>
          <p:nvPr/>
        </p:nvCxnSpPr>
        <p:spPr>
          <a:xfrm>
            <a:off x="7926549" y="4051279"/>
            <a:ext cx="124078" cy="758028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0"/>
            <a:endCxn id="16" idx="2"/>
          </p:cNvCxnSpPr>
          <p:nvPr/>
        </p:nvCxnSpPr>
        <p:spPr>
          <a:xfrm flipH="1" flipV="1">
            <a:off x="5485434" y="2800367"/>
            <a:ext cx="2441115" cy="943137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7" idx="2"/>
            <a:endCxn id="15" idx="0"/>
          </p:cNvCxnSpPr>
          <p:nvPr/>
        </p:nvCxnSpPr>
        <p:spPr>
          <a:xfrm>
            <a:off x="7228568" y="2800367"/>
            <a:ext cx="697981" cy="94313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2"/>
            <a:endCxn id="15" idx="0"/>
          </p:cNvCxnSpPr>
          <p:nvPr/>
        </p:nvCxnSpPr>
        <p:spPr>
          <a:xfrm flipH="1">
            <a:off x="7926548" y="2800367"/>
            <a:ext cx="1716362" cy="94313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9" idx="2"/>
            <a:endCxn id="15" idx="0"/>
          </p:cNvCxnSpPr>
          <p:nvPr/>
        </p:nvCxnSpPr>
        <p:spPr>
          <a:xfrm flipH="1">
            <a:off x="7926549" y="2800366"/>
            <a:ext cx="3095335" cy="94313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0"/>
            <a:endCxn id="20" idx="2"/>
          </p:cNvCxnSpPr>
          <p:nvPr/>
        </p:nvCxnSpPr>
        <p:spPr>
          <a:xfrm flipH="1" flipV="1">
            <a:off x="5641945" y="2068844"/>
            <a:ext cx="1586622" cy="42374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8" idx="2"/>
            <a:endCxn id="10" idx="0"/>
          </p:cNvCxnSpPr>
          <p:nvPr/>
        </p:nvCxnSpPr>
        <p:spPr>
          <a:xfrm>
            <a:off x="9642911" y="2800367"/>
            <a:ext cx="136975" cy="2715598"/>
          </a:xfrm>
          <a:prstGeom prst="line">
            <a:avLst/>
          </a:prstGeom>
          <a:ln w="28575" cap="rnd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4" idx="0"/>
          </p:cNvCxnSpPr>
          <p:nvPr/>
        </p:nvCxnSpPr>
        <p:spPr>
          <a:xfrm>
            <a:off x="11021884" y="2800368"/>
            <a:ext cx="77609" cy="1776087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39325" y="1399471"/>
            <a:ext cx="1629649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2022-7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65637" y="3011985"/>
            <a:ext cx="1200715" cy="615553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ASPEN </a:t>
            </a:r>
          </a:p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RDD 37</a:t>
            </a:r>
          </a:p>
        </p:txBody>
      </p:sp>
      <p:cxnSp>
        <p:nvCxnSpPr>
          <p:cNvPr id="38" name="Straight Connector 37"/>
          <p:cNvCxnSpPr>
            <a:stCxn id="6" idx="3"/>
            <a:endCxn id="37" idx="2"/>
          </p:cNvCxnSpPr>
          <p:nvPr/>
        </p:nvCxnSpPr>
        <p:spPr>
          <a:xfrm flipV="1">
            <a:off x="2936964" y="3627538"/>
            <a:ext cx="2029031" cy="1535099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57955" y="3765996"/>
            <a:ext cx="1117485" cy="307777"/>
          </a:xfrm>
          <a:prstGeom prst="rect">
            <a:avLst/>
          </a:prstGeom>
          <a:noFill/>
        </p:spPr>
        <p:txBody>
          <a:bodyPr wrap="none" lIns="9144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2022-8</a:t>
            </a:r>
          </a:p>
        </p:txBody>
      </p:sp>
      <p:cxnSp>
        <p:nvCxnSpPr>
          <p:cNvPr id="40" name="Straight Connector 39"/>
          <p:cNvCxnSpPr>
            <a:stCxn id="39" idx="2"/>
            <a:endCxn id="12" idx="0"/>
          </p:cNvCxnSpPr>
          <p:nvPr/>
        </p:nvCxnSpPr>
        <p:spPr>
          <a:xfrm flipH="1">
            <a:off x="5861025" y="4073772"/>
            <a:ext cx="55672" cy="210962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900775" y="1761065"/>
            <a:ext cx="161809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2110-31</a:t>
            </a:r>
          </a:p>
        </p:txBody>
      </p:sp>
      <p:cxnSp>
        <p:nvCxnSpPr>
          <p:cNvPr id="42" name="Straight Connector 41"/>
          <p:cNvCxnSpPr>
            <a:stCxn id="18" idx="0"/>
            <a:endCxn id="41" idx="2"/>
          </p:cNvCxnSpPr>
          <p:nvPr/>
        </p:nvCxnSpPr>
        <p:spPr>
          <a:xfrm flipV="1">
            <a:off x="9642910" y="2068842"/>
            <a:ext cx="1066910" cy="423749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74174" y="1761067"/>
            <a:ext cx="1399960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RP 2110-23</a:t>
            </a:r>
          </a:p>
        </p:txBody>
      </p:sp>
      <p:cxnSp>
        <p:nvCxnSpPr>
          <p:cNvPr id="44" name="Straight Connector 43"/>
          <p:cNvCxnSpPr>
            <a:stCxn id="17" idx="0"/>
            <a:endCxn id="43" idx="2"/>
          </p:cNvCxnSpPr>
          <p:nvPr/>
        </p:nvCxnSpPr>
        <p:spPr>
          <a:xfrm flipH="1" flipV="1">
            <a:off x="7074155" y="2068844"/>
            <a:ext cx="154413" cy="423747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41879" y="1761069"/>
            <a:ext cx="1394891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ST 2110-22</a:t>
            </a:r>
          </a:p>
        </p:txBody>
      </p:sp>
      <p:cxnSp>
        <p:nvCxnSpPr>
          <p:cNvPr id="46" name="Straight Connector 45"/>
          <p:cNvCxnSpPr>
            <a:stCxn id="17" idx="0"/>
            <a:endCxn id="45" idx="2"/>
          </p:cNvCxnSpPr>
          <p:nvPr/>
        </p:nvCxnSpPr>
        <p:spPr>
          <a:xfrm flipH="1" flipV="1">
            <a:off x="3439325" y="2068846"/>
            <a:ext cx="3789243" cy="423745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5806" y="3011985"/>
            <a:ext cx="967964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RIST</a:t>
            </a:r>
          </a:p>
        </p:txBody>
      </p:sp>
      <p:cxnSp>
        <p:nvCxnSpPr>
          <p:cNvPr id="48" name="Straight Connector 47"/>
          <p:cNvCxnSpPr>
            <a:stCxn id="6" idx="0"/>
            <a:endCxn id="47" idx="2"/>
          </p:cNvCxnSpPr>
          <p:nvPr/>
        </p:nvCxnSpPr>
        <p:spPr>
          <a:xfrm flipH="1" flipV="1">
            <a:off x="839789" y="3319761"/>
            <a:ext cx="1268335" cy="168898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202594" y="2521601"/>
            <a:ext cx="967964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TR-07</a:t>
            </a:r>
          </a:p>
        </p:txBody>
      </p:sp>
      <p:cxnSp>
        <p:nvCxnSpPr>
          <p:cNvPr id="50" name="Straight Connector 49"/>
          <p:cNvCxnSpPr>
            <a:stCxn id="6" idx="0"/>
            <a:endCxn id="49" idx="2"/>
          </p:cNvCxnSpPr>
          <p:nvPr/>
        </p:nvCxnSpPr>
        <p:spPr>
          <a:xfrm flipH="1" flipV="1">
            <a:off x="1686577" y="2829377"/>
            <a:ext cx="421547" cy="2179370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9788" y="1766361"/>
            <a:ext cx="967964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TR-08</a:t>
            </a:r>
          </a:p>
        </p:txBody>
      </p:sp>
      <p:cxnSp>
        <p:nvCxnSpPr>
          <p:cNvPr id="52" name="Straight Connector 51"/>
          <p:cNvCxnSpPr>
            <a:stCxn id="17" idx="0"/>
            <a:endCxn id="51" idx="2"/>
          </p:cNvCxnSpPr>
          <p:nvPr/>
        </p:nvCxnSpPr>
        <p:spPr>
          <a:xfrm flipH="1" flipV="1">
            <a:off x="1323771" y="2074138"/>
            <a:ext cx="5904797" cy="418453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428149" y="1302191"/>
            <a:ext cx="748217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IPMX</a:t>
            </a:r>
          </a:p>
        </p:txBody>
      </p:sp>
      <p:cxnSp>
        <p:nvCxnSpPr>
          <p:cNvPr id="54" name="Straight Connector 53"/>
          <p:cNvCxnSpPr>
            <a:stCxn id="15" idx="0"/>
            <a:endCxn id="53" idx="2"/>
          </p:cNvCxnSpPr>
          <p:nvPr/>
        </p:nvCxnSpPr>
        <p:spPr>
          <a:xfrm flipV="1">
            <a:off x="7926549" y="1609967"/>
            <a:ext cx="1875709" cy="2133536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741605" y="1766361"/>
            <a:ext cx="1399960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RP 2110-24</a:t>
            </a:r>
          </a:p>
        </p:txBody>
      </p:sp>
      <p:cxnSp>
        <p:nvCxnSpPr>
          <p:cNvPr id="56" name="Straight Connector 55"/>
          <p:cNvCxnSpPr>
            <a:stCxn id="17" idx="0"/>
            <a:endCxn id="55" idx="2"/>
          </p:cNvCxnSpPr>
          <p:nvPr/>
        </p:nvCxnSpPr>
        <p:spPr>
          <a:xfrm flipV="1">
            <a:off x="7228567" y="2074138"/>
            <a:ext cx="1213018" cy="418453"/>
          </a:xfrm>
          <a:prstGeom prst="line">
            <a:avLst/>
          </a:prstGeom>
          <a:ln w="28575" cap="rnd">
            <a:solidFill>
              <a:srgbClr val="08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8ECB9BD-2866-8C8B-4D01-D8E17704CC0C}"/>
              </a:ext>
            </a:extLst>
          </p:cNvPr>
          <p:cNvSpPr txBox="1"/>
          <p:nvPr/>
        </p:nvSpPr>
        <p:spPr>
          <a:xfrm>
            <a:off x="3012319" y="6390326"/>
            <a:ext cx="7387344" cy="307777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8407E"/>
                </a:solidFill>
                <a:latin typeface="Arial Narrow" panose="020B0606020202030204" pitchFamily="34" charset="0"/>
              </a:rPr>
              <a:t>&gt;&gt; Note that ALL these signals could co-exist on the SAME IP network &lt;&lt;</a:t>
            </a:r>
          </a:p>
        </p:txBody>
      </p:sp>
    </p:spTree>
    <p:extLst>
      <p:ext uri="{BB962C8B-B14F-4D97-AF65-F5344CB8AC3E}">
        <p14:creationId xmlns:p14="http://schemas.microsoft.com/office/powerpoint/2010/main" val="31784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SMPTE ST 2022-6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 designed for transporting SDI signals over IP</a:t>
            </a:r>
          </a:p>
          <a:p>
            <a:pPr lvl="1"/>
            <a:r>
              <a:rPr lang="en-US" dirty="0"/>
              <a:t>270 Mbit/s, 1.485 </a:t>
            </a:r>
            <a:r>
              <a:rPr lang="en-US" dirty="0" err="1"/>
              <a:t>Gbit</a:t>
            </a:r>
            <a:r>
              <a:rPr lang="en-US" dirty="0"/>
              <a:t>/s and 2.97 </a:t>
            </a:r>
            <a:r>
              <a:rPr lang="en-US" dirty="0" err="1"/>
              <a:t>Gbit</a:t>
            </a:r>
            <a:r>
              <a:rPr lang="en-US" dirty="0"/>
              <a:t>/s</a:t>
            </a:r>
          </a:p>
          <a:p>
            <a:r>
              <a:rPr lang="en-US" dirty="0"/>
              <a:t>Carries entire SDI signal intact</a:t>
            </a:r>
          </a:p>
          <a:p>
            <a:pPr lvl="1"/>
            <a:r>
              <a:rPr lang="en-US" dirty="0"/>
              <a:t>Video, embedded audio, ancillary data, HANC, VANC and all other bits</a:t>
            </a:r>
          </a:p>
          <a:p>
            <a:pPr lvl="1"/>
            <a:r>
              <a:rPr lang="en-US" dirty="0"/>
              <a:t>Permits bit-for-bit copy of signal to be transported across IP network</a:t>
            </a:r>
          </a:p>
          <a:p>
            <a:r>
              <a:rPr lang="en-US" dirty="0"/>
              <a:t>Works with ST 2022-5 Forward Error Correction</a:t>
            </a:r>
          </a:p>
          <a:p>
            <a:pPr lvl="1"/>
            <a:r>
              <a:rPr lang="en-US" dirty="0"/>
              <a:t>Row/Column FEC handles lost RTP datagrams</a:t>
            </a:r>
          </a:p>
          <a:p>
            <a:pPr lvl="1"/>
            <a:r>
              <a:rPr lang="en-US" dirty="0"/>
              <a:t>Separate UDP ports used for transmission of SDI and FEC</a:t>
            </a:r>
          </a:p>
        </p:txBody>
      </p:sp>
    </p:spTree>
    <p:extLst>
      <p:ext uri="{BB962C8B-B14F-4D97-AF65-F5344CB8AC3E}">
        <p14:creationId xmlns:p14="http://schemas.microsoft.com/office/powerpoint/2010/main" val="397051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2133</Words>
  <Application>Microsoft Office PowerPoint</Application>
  <PresentationFormat>Widescreen</PresentationFormat>
  <Paragraphs>594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Narrow</vt:lpstr>
      <vt:lpstr>Arial Rounded MT Bold</vt:lpstr>
      <vt:lpstr>Calibri</vt:lpstr>
      <vt:lpstr>Calibri Light</vt:lpstr>
      <vt:lpstr>Courier New</vt:lpstr>
      <vt:lpstr>Wingdings</vt:lpstr>
      <vt:lpstr>Office Theme</vt:lpstr>
      <vt:lpstr>PowerPoint Presentation</vt:lpstr>
      <vt:lpstr>Key Requirements for IP Video Systems</vt:lpstr>
      <vt:lpstr>Key Requirements for IP Video Systems</vt:lpstr>
      <vt:lpstr>Key Requirements for IP Video Systems</vt:lpstr>
      <vt:lpstr>Key Requirements for IP Video Systems</vt:lpstr>
      <vt:lpstr>Media Transport over IP</vt:lpstr>
      <vt:lpstr>The IP Video Ecosystem</vt:lpstr>
      <vt:lpstr>IP Media Evolutionary Tree</vt:lpstr>
      <vt:lpstr>SMPTE ST 2022-6</vt:lpstr>
      <vt:lpstr>Media Transport over IP: SMPTE ST 2022-6</vt:lpstr>
      <vt:lpstr>SMPTE ST 2110</vt:lpstr>
      <vt:lpstr>Media Transport over IP: SMPTE ST 2110 </vt:lpstr>
      <vt:lpstr>ST 2022-6 / ST 2110  Audio Processing Packet Flow</vt:lpstr>
      <vt:lpstr>SMPTE ST 2110 – Released Standards</vt:lpstr>
      <vt:lpstr>ST 2110-20 Video Encapsulation</vt:lpstr>
      <vt:lpstr>ST 2110-20 Pixel Groups</vt:lpstr>
      <vt:lpstr>ST 2110-20 Sample Row Data</vt:lpstr>
      <vt:lpstr>Lossless Compression</vt:lpstr>
      <vt:lpstr>Compressed Video Signal Rates</vt:lpstr>
      <vt:lpstr>ST 2110-30 Audio Encapsulation</vt:lpstr>
      <vt:lpstr>2110-40 Ancillary Data</vt:lpstr>
      <vt:lpstr>IP Transport</vt:lpstr>
      <vt:lpstr>RTP Packet Features</vt:lpstr>
      <vt:lpstr>All Signals in Phase at SMPTE Epoch</vt:lpstr>
      <vt:lpstr>ST 2110-20 RTP Timestamps and Sequence Numbers</vt:lpstr>
      <vt:lpstr>500 Mbps Signal on a 10 Gbps Link</vt:lpstr>
      <vt:lpstr>Two 2.5 Gbit/s Signals on Two 10 Gbps Links</vt:lpstr>
      <vt:lpstr>Type N, NL and W Packet Pacing</vt:lpstr>
      <vt:lpstr>ST 2022-7 Hitless Protection Switching</vt:lpstr>
      <vt:lpstr>SDP Example for 1080i 29.97Hz Video</vt:lpstr>
      <vt:lpstr>Multicast Stream Dynamics</vt:lpstr>
      <vt:lpstr>ProAV Format Comparison</vt:lpstr>
      <vt:lpstr>So, Why ST 2110?</vt:lpstr>
      <vt:lpstr>Emmy-award Winning Technology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Laila Bishay</dc:creator>
  <cp:lastModifiedBy>wes.simpson@gmail.com</cp:lastModifiedBy>
  <cp:revision>24</cp:revision>
  <dcterms:created xsi:type="dcterms:W3CDTF">2022-07-25T14:48:25Z</dcterms:created>
  <dcterms:modified xsi:type="dcterms:W3CDTF">2022-09-11T07:42:33Z</dcterms:modified>
</cp:coreProperties>
</file>