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0" r:id="rId3"/>
    <p:sldId id="311" r:id="rId4"/>
    <p:sldId id="268" r:id="rId5"/>
    <p:sldId id="269" r:id="rId6"/>
    <p:sldId id="264" r:id="rId7"/>
    <p:sldId id="719" r:id="rId8"/>
    <p:sldId id="19347" r:id="rId9"/>
    <p:sldId id="705" r:id="rId10"/>
    <p:sldId id="19348" r:id="rId11"/>
    <p:sldId id="294" r:id="rId12"/>
    <p:sldId id="274" r:id="rId13"/>
    <p:sldId id="273" r:id="rId14"/>
    <p:sldId id="312" r:id="rId15"/>
    <p:sldId id="2076138237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E2"/>
    <a:srgbClr val="C00000"/>
    <a:srgbClr val="008F8F"/>
    <a:srgbClr val="1B3975"/>
    <a:srgbClr val="00D8D1"/>
    <a:srgbClr val="0C8F89"/>
    <a:srgbClr val="2C9FA0"/>
    <a:srgbClr val="076B0B"/>
    <a:srgbClr val="0B3B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B4501-F666-46B0-8FF3-B3824B0795E4}" v="173" dt="2022-09-10T22:42:27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5B461-C437-4385-A0B7-CF9F4DF71190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5386A-1535-4589-99D1-AA9F81342159}">
      <dgm:prSet custT="1"/>
      <dgm:spPr/>
      <dgm:t>
        <a:bodyPr/>
        <a:lstStyle/>
        <a:p>
          <a:r>
            <a:rPr lang="en-US" sz="2000" b="1" dirty="0"/>
            <a:t>NAT – Network Address Translation</a:t>
          </a:r>
        </a:p>
        <a:p>
          <a:r>
            <a:rPr lang="en-US" sz="1800" dirty="0"/>
            <a:t>Allowing to intergrade any 3</a:t>
          </a:r>
          <a:r>
            <a:rPr lang="en-US" sz="1800" baseline="30000" dirty="0"/>
            <a:t>rd</a:t>
          </a:r>
          <a:r>
            <a:rPr lang="en-US" sz="1800" dirty="0"/>
            <a:t> party non-controlled device</a:t>
          </a:r>
        </a:p>
        <a:p>
          <a:r>
            <a:rPr lang="en-US" sz="1800" dirty="0"/>
            <a:t>Securely interconnect to external networks </a:t>
          </a:r>
          <a:endParaRPr lang="en-US" sz="2400" dirty="0"/>
        </a:p>
      </dgm:t>
    </dgm:pt>
    <dgm:pt modelId="{3BBAD99E-5317-4585-B30D-99FC93A22798}" type="parTrans" cxnId="{DAF885A0-3E57-44F9-B056-795349953302}">
      <dgm:prSet/>
      <dgm:spPr/>
      <dgm:t>
        <a:bodyPr/>
        <a:lstStyle/>
        <a:p>
          <a:endParaRPr lang="en-US" sz="2400"/>
        </a:p>
      </dgm:t>
    </dgm:pt>
    <dgm:pt modelId="{03FDE657-3D64-4F4C-B2DE-75342C6CF8D2}" type="sibTrans" cxnId="{DAF885A0-3E57-44F9-B056-795349953302}">
      <dgm:prSet/>
      <dgm:spPr/>
      <dgm:t>
        <a:bodyPr/>
        <a:lstStyle/>
        <a:p>
          <a:endParaRPr lang="en-US" sz="2400"/>
        </a:p>
      </dgm:t>
    </dgm:pt>
    <dgm:pt modelId="{569CB30B-C2F9-48F1-A360-CE5166F9F699}">
      <dgm:prSet custT="1"/>
      <dgm:spPr/>
      <dgm:t>
        <a:bodyPr/>
        <a:lstStyle/>
        <a:p>
          <a:r>
            <a:rPr lang="en-US" sz="2000" b="1" dirty="0"/>
            <a:t>Ingress bandwidth policy per multicast flow</a:t>
          </a:r>
          <a:r>
            <a:rPr lang="en-US" sz="2000" dirty="0"/>
            <a:t> </a:t>
          </a:r>
        </a:p>
        <a:p>
          <a:r>
            <a:rPr lang="en-US" sz="1800" dirty="0"/>
            <a:t>Securing network from unwanted bandwidth overprovisioning </a:t>
          </a:r>
        </a:p>
      </dgm:t>
    </dgm:pt>
    <dgm:pt modelId="{FA8EA6C0-5736-4708-80F2-39D537728B13}" type="parTrans" cxnId="{9CCDD637-432D-4214-9001-D0E855B2F333}">
      <dgm:prSet/>
      <dgm:spPr/>
      <dgm:t>
        <a:bodyPr/>
        <a:lstStyle/>
        <a:p>
          <a:endParaRPr lang="en-US" sz="2400"/>
        </a:p>
      </dgm:t>
    </dgm:pt>
    <dgm:pt modelId="{EF374927-D4C1-41D4-8A54-EA9FDF4F5A81}" type="sibTrans" cxnId="{9CCDD637-432D-4214-9001-D0E855B2F333}">
      <dgm:prSet/>
      <dgm:spPr/>
      <dgm:t>
        <a:bodyPr/>
        <a:lstStyle/>
        <a:p>
          <a:endParaRPr lang="en-US" sz="2400"/>
        </a:p>
      </dgm:t>
    </dgm:pt>
    <dgm:pt modelId="{8BE69234-03CB-4969-9CF3-2BB4F2B6BDED}">
      <dgm:prSet custT="1"/>
      <dgm:spPr/>
      <dgm:t>
        <a:bodyPr/>
        <a:lstStyle/>
        <a:p>
          <a:r>
            <a:rPr lang="en-US" sz="2000" b="1" dirty="0"/>
            <a:t>Flow loss monitoring</a:t>
          </a:r>
          <a:r>
            <a:rPr lang="en-US" sz="2000" dirty="0"/>
            <a:t> </a:t>
          </a:r>
        </a:p>
        <a:p>
          <a:r>
            <a:rPr lang="en-US" sz="1800" dirty="0"/>
            <a:t>Ability to detect loss of bandwidth for individual streams and raising service alarms for affected connections</a:t>
          </a:r>
        </a:p>
      </dgm:t>
    </dgm:pt>
    <dgm:pt modelId="{0FD72CAD-6AF1-4BF1-B618-F3E0A8226C0B}" type="parTrans" cxnId="{BA7C78C1-C820-4425-A029-C0F4E8A88DA0}">
      <dgm:prSet/>
      <dgm:spPr/>
      <dgm:t>
        <a:bodyPr/>
        <a:lstStyle/>
        <a:p>
          <a:endParaRPr lang="en-US" sz="2400"/>
        </a:p>
      </dgm:t>
    </dgm:pt>
    <dgm:pt modelId="{35E43AD5-3543-4CDC-8F49-D98F31B4410A}" type="sibTrans" cxnId="{BA7C78C1-C820-4425-A029-C0F4E8A88DA0}">
      <dgm:prSet/>
      <dgm:spPr/>
      <dgm:t>
        <a:bodyPr/>
        <a:lstStyle/>
        <a:p>
          <a:endParaRPr lang="en-US" sz="2400"/>
        </a:p>
      </dgm:t>
    </dgm:pt>
    <dgm:pt modelId="{5D10B78C-EB76-4570-BEE5-4BF7530F7C9A}">
      <dgm:prSet custT="1"/>
      <dgm:spPr/>
      <dgm:t>
        <a:bodyPr/>
        <a:lstStyle/>
        <a:p>
          <a:r>
            <a:rPr lang="en-US" sz="2000" b="1" dirty="0"/>
            <a:t>Flow duplication  </a:t>
          </a:r>
        </a:p>
        <a:p>
          <a:r>
            <a:rPr lang="en-US" sz="1800" dirty="0"/>
            <a:t>Ability to create protected ST2022-7 stream from a single flow</a:t>
          </a:r>
        </a:p>
      </dgm:t>
    </dgm:pt>
    <dgm:pt modelId="{7ECBF2BF-36A6-4F2B-8665-DB2CE8EDE90A}" type="parTrans" cxnId="{4D39B15F-F384-4960-B767-ECE815E71E19}">
      <dgm:prSet/>
      <dgm:spPr/>
      <dgm:t>
        <a:bodyPr/>
        <a:lstStyle/>
        <a:p>
          <a:endParaRPr lang="en-US" sz="2400"/>
        </a:p>
      </dgm:t>
    </dgm:pt>
    <dgm:pt modelId="{434BC9BA-5FB4-4475-8DAD-2F9993CCA623}" type="sibTrans" cxnId="{4D39B15F-F384-4960-B767-ECE815E71E19}">
      <dgm:prSet/>
      <dgm:spPr/>
      <dgm:t>
        <a:bodyPr/>
        <a:lstStyle/>
        <a:p>
          <a:endParaRPr lang="en-US" sz="2400"/>
        </a:p>
      </dgm:t>
    </dgm:pt>
    <dgm:pt modelId="{8A5E21D3-600E-404C-83CA-6DC4EBFB2B96}">
      <dgm:prSet custT="1"/>
      <dgm:spPr/>
      <dgm:t>
        <a:bodyPr/>
        <a:lstStyle/>
        <a:p>
          <a:r>
            <a:rPr lang="en-US" sz="2000" b="1" dirty="0"/>
            <a:t>IGMP snooping host-join</a:t>
          </a:r>
        </a:p>
        <a:p>
          <a:r>
            <a:rPr lang="en-US" sz="1800" dirty="0"/>
            <a:t>Interconnecting SDN network with unmanaged PIM/IGMP network</a:t>
          </a:r>
          <a:endParaRPr lang="en-US" sz="2000" dirty="0"/>
        </a:p>
      </dgm:t>
    </dgm:pt>
    <dgm:pt modelId="{CD9A447D-F8D9-4370-A54A-4818387210D1}" type="parTrans" cxnId="{E9FC775C-0836-42A5-AED8-F8D9C9A1ECD5}">
      <dgm:prSet/>
      <dgm:spPr/>
      <dgm:t>
        <a:bodyPr/>
        <a:lstStyle/>
        <a:p>
          <a:endParaRPr lang="en-US" sz="2400"/>
        </a:p>
      </dgm:t>
    </dgm:pt>
    <dgm:pt modelId="{AB2AFF07-1F38-4D20-9D2F-DC74107CCFA5}" type="sibTrans" cxnId="{E9FC775C-0836-42A5-AED8-F8D9C9A1ECD5}">
      <dgm:prSet/>
      <dgm:spPr/>
      <dgm:t>
        <a:bodyPr/>
        <a:lstStyle/>
        <a:p>
          <a:endParaRPr lang="en-US" sz="2400"/>
        </a:p>
      </dgm:t>
    </dgm:pt>
    <dgm:pt modelId="{0346EABF-20EC-4283-ADC8-69838BB39162}">
      <dgm:prSet custT="1"/>
      <dgm:spPr/>
      <dgm:t>
        <a:bodyPr/>
        <a:lstStyle/>
        <a:p>
          <a:r>
            <a:rPr lang="en-US" sz="2000" b="1" dirty="0"/>
            <a:t>PTP support </a:t>
          </a:r>
          <a:r>
            <a:rPr lang="en-US" sz="2000" dirty="0"/>
            <a:t> </a:t>
          </a:r>
        </a:p>
        <a:p>
          <a:r>
            <a:rPr lang="en-US" sz="1800" dirty="0"/>
            <a:t>Transparent and/or boundary clock? How many PTP clients per port and per switch?</a:t>
          </a:r>
        </a:p>
      </dgm:t>
    </dgm:pt>
    <dgm:pt modelId="{8CFC60E2-5BCA-4F98-BF68-6E8B36CB8F1B}" type="parTrans" cxnId="{A149B41C-1F7C-43E6-BED9-EE7E97FD7063}">
      <dgm:prSet/>
      <dgm:spPr/>
      <dgm:t>
        <a:bodyPr/>
        <a:lstStyle/>
        <a:p>
          <a:endParaRPr lang="en-US" sz="2400"/>
        </a:p>
      </dgm:t>
    </dgm:pt>
    <dgm:pt modelId="{75F7E705-23DA-4EA8-9733-CBD6D3016F82}" type="sibTrans" cxnId="{A149B41C-1F7C-43E6-BED9-EE7E97FD7063}">
      <dgm:prSet/>
      <dgm:spPr/>
      <dgm:t>
        <a:bodyPr/>
        <a:lstStyle/>
        <a:p>
          <a:endParaRPr lang="en-US" sz="2400"/>
        </a:p>
      </dgm:t>
    </dgm:pt>
    <dgm:pt modelId="{09BA61A0-868F-4036-B61E-7DE78FDE55AA}" type="pres">
      <dgm:prSet presAssocID="{F375B461-C437-4385-A0B7-CF9F4DF71190}" presName="diagram" presStyleCnt="0">
        <dgm:presLayoutVars>
          <dgm:dir/>
          <dgm:resizeHandles val="exact"/>
        </dgm:presLayoutVars>
      </dgm:prSet>
      <dgm:spPr/>
    </dgm:pt>
    <dgm:pt modelId="{F40F8746-F0A3-4771-840F-EB8D479DCD00}" type="pres">
      <dgm:prSet presAssocID="{4215386A-1535-4589-99D1-AA9F81342159}" presName="node" presStyleLbl="node1" presStyleIdx="0" presStyleCnt="6">
        <dgm:presLayoutVars>
          <dgm:bulletEnabled val="1"/>
        </dgm:presLayoutVars>
      </dgm:prSet>
      <dgm:spPr/>
    </dgm:pt>
    <dgm:pt modelId="{CDD5BD9D-5355-4D2C-BD2E-B108251D1083}" type="pres">
      <dgm:prSet presAssocID="{03FDE657-3D64-4F4C-B2DE-75342C6CF8D2}" presName="sibTrans" presStyleCnt="0"/>
      <dgm:spPr/>
    </dgm:pt>
    <dgm:pt modelId="{E5796951-1C10-464D-9201-9D0419C7CC17}" type="pres">
      <dgm:prSet presAssocID="{569CB30B-C2F9-48F1-A360-CE5166F9F699}" presName="node" presStyleLbl="node1" presStyleIdx="1" presStyleCnt="6">
        <dgm:presLayoutVars>
          <dgm:bulletEnabled val="1"/>
        </dgm:presLayoutVars>
      </dgm:prSet>
      <dgm:spPr/>
    </dgm:pt>
    <dgm:pt modelId="{0F1BAFCB-A1FA-40D6-BB0D-E57F1FD5DE47}" type="pres">
      <dgm:prSet presAssocID="{EF374927-D4C1-41D4-8A54-EA9FDF4F5A81}" presName="sibTrans" presStyleCnt="0"/>
      <dgm:spPr/>
    </dgm:pt>
    <dgm:pt modelId="{5F9A30EB-F743-4686-AC8A-53ECCA887DE1}" type="pres">
      <dgm:prSet presAssocID="{8BE69234-03CB-4969-9CF3-2BB4F2B6BDED}" presName="node" presStyleLbl="node1" presStyleIdx="2" presStyleCnt="6">
        <dgm:presLayoutVars>
          <dgm:bulletEnabled val="1"/>
        </dgm:presLayoutVars>
      </dgm:prSet>
      <dgm:spPr/>
    </dgm:pt>
    <dgm:pt modelId="{002F0593-E2AE-4025-A613-8A2071C5EDC8}" type="pres">
      <dgm:prSet presAssocID="{35E43AD5-3543-4CDC-8F49-D98F31B4410A}" presName="sibTrans" presStyleCnt="0"/>
      <dgm:spPr/>
    </dgm:pt>
    <dgm:pt modelId="{6FEB8D84-15D7-4040-962F-F25077E8F247}" type="pres">
      <dgm:prSet presAssocID="{5D10B78C-EB76-4570-BEE5-4BF7530F7C9A}" presName="node" presStyleLbl="node1" presStyleIdx="3" presStyleCnt="6">
        <dgm:presLayoutVars>
          <dgm:bulletEnabled val="1"/>
        </dgm:presLayoutVars>
      </dgm:prSet>
      <dgm:spPr/>
    </dgm:pt>
    <dgm:pt modelId="{6D4BFB98-DB8D-40E3-8A04-9E3276B7B72B}" type="pres">
      <dgm:prSet presAssocID="{434BC9BA-5FB4-4475-8DAD-2F9993CCA623}" presName="sibTrans" presStyleCnt="0"/>
      <dgm:spPr/>
    </dgm:pt>
    <dgm:pt modelId="{2AFAE40D-B098-4E05-BAED-6149D0753186}" type="pres">
      <dgm:prSet presAssocID="{8A5E21D3-600E-404C-83CA-6DC4EBFB2B96}" presName="node" presStyleLbl="node1" presStyleIdx="4" presStyleCnt="6">
        <dgm:presLayoutVars>
          <dgm:bulletEnabled val="1"/>
        </dgm:presLayoutVars>
      </dgm:prSet>
      <dgm:spPr/>
    </dgm:pt>
    <dgm:pt modelId="{33D878BF-01B3-4B28-946B-753F3AB1CA85}" type="pres">
      <dgm:prSet presAssocID="{AB2AFF07-1F38-4D20-9D2F-DC74107CCFA5}" presName="sibTrans" presStyleCnt="0"/>
      <dgm:spPr/>
    </dgm:pt>
    <dgm:pt modelId="{FB08F5FE-E4D7-4ADF-952D-DE9119D85F85}" type="pres">
      <dgm:prSet presAssocID="{0346EABF-20EC-4283-ADC8-69838BB39162}" presName="node" presStyleLbl="node1" presStyleIdx="5" presStyleCnt="6">
        <dgm:presLayoutVars>
          <dgm:bulletEnabled val="1"/>
        </dgm:presLayoutVars>
      </dgm:prSet>
      <dgm:spPr/>
    </dgm:pt>
  </dgm:ptLst>
  <dgm:cxnLst>
    <dgm:cxn modelId="{0A5C3508-1346-49B5-A567-382AC110AE28}" type="presOf" srcId="{F375B461-C437-4385-A0B7-CF9F4DF71190}" destId="{09BA61A0-868F-4036-B61E-7DE78FDE55AA}" srcOrd="0" destOrd="0" presId="urn:microsoft.com/office/officeart/2005/8/layout/default"/>
    <dgm:cxn modelId="{A149B41C-1F7C-43E6-BED9-EE7E97FD7063}" srcId="{F375B461-C437-4385-A0B7-CF9F4DF71190}" destId="{0346EABF-20EC-4283-ADC8-69838BB39162}" srcOrd="5" destOrd="0" parTransId="{8CFC60E2-5BCA-4F98-BF68-6E8B36CB8F1B}" sibTransId="{75F7E705-23DA-4EA8-9733-CBD6D3016F82}"/>
    <dgm:cxn modelId="{9CCDD637-432D-4214-9001-D0E855B2F333}" srcId="{F375B461-C437-4385-A0B7-CF9F4DF71190}" destId="{569CB30B-C2F9-48F1-A360-CE5166F9F699}" srcOrd="1" destOrd="0" parTransId="{FA8EA6C0-5736-4708-80F2-39D537728B13}" sibTransId="{EF374927-D4C1-41D4-8A54-EA9FDF4F5A81}"/>
    <dgm:cxn modelId="{7261C65B-EE12-4A89-BD10-1194A7930D14}" type="presOf" srcId="{8BE69234-03CB-4969-9CF3-2BB4F2B6BDED}" destId="{5F9A30EB-F743-4686-AC8A-53ECCA887DE1}" srcOrd="0" destOrd="0" presId="urn:microsoft.com/office/officeart/2005/8/layout/default"/>
    <dgm:cxn modelId="{E9FC775C-0836-42A5-AED8-F8D9C9A1ECD5}" srcId="{F375B461-C437-4385-A0B7-CF9F4DF71190}" destId="{8A5E21D3-600E-404C-83CA-6DC4EBFB2B96}" srcOrd="4" destOrd="0" parTransId="{CD9A447D-F8D9-4370-A54A-4818387210D1}" sibTransId="{AB2AFF07-1F38-4D20-9D2F-DC74107CCFA5}"/>
    <dgm:cxn modelId="{4D39B15F-F384-4960-B767-ECE815E71E19}" srcId="{F375B461-C437-4385-A0B7-CF9F4DF71190}" destId="{5D10B78C-EB76-4570-BEE5-4BF7530F7C9A}" srcOrd="3" destOrd="0" parTransId="{7ECBF2BF-36A6-4F2B-8665-DB2CE8EDE90A}" sibTransId="{434BC9BA-5FB4-4475-8DAD-2F9993CCA623}"/>
    <dgm:cxn modelId="{26478799-31B0-4700-9221-44AB90CB0409}" type="presOf" srcId="{0346EABF-20EC-4283-ADC8-69838BB39162}" destId="{FB08F5FE-E4D7-4ADF-952D-DE9119D85F85}" srcOrd="0" destOrd="0" presId="urn:microsoft.com/office/officeart/2005/8/layout/default"/>
    <dgm:cxn modelId="{DAF885A0-3E57-44F9-B056-795349953302}" srcId="{F375B461-C437-4385-A0B7-CF9F4DF71190}" destId="{4215386A-1535-4589-99D1-AA9F81342159}" srcOrd="0" destOrd="0" parTransId="{3BBAD99E-5317-4585-B30D-99FC93A22798}" sibTransId="{03FDE657-3D64-4F4C-B2DE-75342C6CF8D2}"/>
    <dgm:cxn modelId="{ED60C2A4-0BCC-438A-9F07-0A7848D84E0F}" type="presOf" srcId="{5D10B78C-EB76-4570-BEE5-4BF7530F7C9A}" destId="{6FEB8D84-15D7-4040-962F-F25077E8F247}" srcOrd="0" destOrd="0" presId="urn:microsoft.com/office/officeart/2005/8/layout/default"/>
    <dgm:cxn modelId="{9290E7AE-CA98-4B23-84C9-E9F436DB00A8}" type="presOf" srcId="{4215386A-1535-4589-99D1-AA9F81342159}" destId="{F40F8746-F0A3-4771-840F-EB8D479DCD00}" srcOrd="0" destOrd="0" presId="urn:microsoft.com/office/officeart/2005/8/layout/default"/>
    <dgm:cxn modelId="{BA7C78C1-C820-4425-A029-C0F4E8A88DA0}" srcId="{F375B461-C437-4385-A0B7-CF9F4DF71190}" destId="{8BE69234-03CB-4969-9CF3-2BB4F2B6BDED}" srcOrd="2" destOrd="0" parTransId="{0FD72CAD-6AF1-4BF1-B618-F3E0A8226C0B}" sibTransId="{35E43AD5-3543-4CDC-8F49-D98F31B4410A}"/>
    <dgm:cxn modelId="{07CA40CB-790B-4DBF-9FA0-5BE6889F0853}" type="presOf" srcId="{8A5E21D3-600E-404C-83CA-6DC4EBFB2B96}" destId="{2AFAE40D-B098-4E05-BAED-6149D0753186}" srcOrd="0" destOrd="0" presId="urn:microsoft.com/office/officeart/2005/8/layout/default"/>
    <dgm:cxn modelId="{F84770D7-3605-4B35-8884-D38ABE9F6666}" type="presOf" srcId="{569CB30B-C2F9-48F1-A360-CE5166F9F699}" destId="{E5796951-1C10-464D-9201-9D0419C7CC17}" srcOrd="0" destOrd="0" presId="urn:microsoft.com/office/officeart/2005/8/layout/default"/>
    <dgm:cxn modelId="{89111D91-550A-41A5-8F11-526CA4625874}" type="presParOf" srcId="{09BA61A0-868F-4036-B61E-7DE78FDE55AA}" destId="{F40F8746-F0A3-4771-840F-EB8D479DCD00}" srcOrd="0" destOrd="0" presId="urn:microsoft.com/office/officeart/2005/8/layout/default"/>
    <dgm:cxn modelId="{23ACEBAF-8AA8-46E6-A6E8-26CE41B8AA50}" type="presParOf" srcId="{09BA61A0-868F-4036-B61E-7DE78FDE55AA}" destId="{CDD5BD9D-5355-4D2C-BD2E-B108251D1083}" srcOrd="1" destOrd="0" presId="urn:microsoft.com/office/officeart/2005/8/layout/default"/>
    <dgm:cxn modelId="{509B53F2-B3BF-42E1-A04A-4D777E6874A4}" type="presParOf" srcId="{09BA61A0-868F-4036-B61E-7DE78FDE55AA}" destId="{E5796951-1C10-464D-9201-9D0419C7CC17}" srcOrd="2" destOrd="0" presId="urn:microsoft.com/office/officeart/2005/8/layout/default"/>
    <dgm:cxn modelId="{76B1F494-C75F-4580-B54E-81A3C3B60E2A}" type="presParOf" srcId="{09BA61A0-868F-4036-B61E-7DE78FDE55AA}" destId="{0F1BAFCB-A1FA-40D6-BB0D-E57F1FD5DE47}" srcOrd="3" destOrd="0" presId="urn:microsoft.com/office/officeart/2005/8/layout/default"/>
    <dgm:cxn modelId="{D8EB77A2-6C46-48EB-84C9-B16F72589B14}" type="presParOf" srcId="{09BA61A0-868F-4036-B61E-7DE78FDE55AA}" destId="{5F9A30EB-F743-4686-AC8A-53ECCA887DE1}" srcOrd="4" destOrd="0" presId="urn:microsoft.com/office/officeart/2005/8/layout/default"/>
    <dgm:cxn modelId="{036825FE-BE3F-4CB2-9822-FA2C5B8C2E91}" type="presParOf" srcId="{09BA61A0-868F-4036-B61E-7DE78FDE55AA}" destId="{002F0593-E2AE-4025-A613-8A2071C5EDC8}" srcOrd="5" destOrd="0" presId="urn:microsoft.com/office/officeart/2005/8/layout/default"/>
    <dgm:cxn modelId="{A439922E-FCA2-45C4-B090-B9AFA48C62D8}" type="presParOf" srcId="{09BA61A0-868F-4036-B61E-7DE78FDE55AA}" destId="{6FEB8D84-15D7-4040-962F-F25077E8F247}" srcOrd="6" destOrd="0" presId="urn:microsoft.com/office/officeart/2005/8/layout/default"/>
    <dgm:cxn modelId="{64EE73DD-DD72-4DBF-AF70-E3B885BA4879}" type="presParOf" srcId="{09BA61A0-868F-4036-B61E-7DE78FDE55AA}" destId="{6D4BFB98-DB8D-40E3-8A04-9E3276B7B72B}" srcOrd="7" destOrd="0" presId="urn:microsoft.com/office/officeart/2005/8/layout/default"/>
    <dgm:cxn modelId="{B2A1C67E-A2E6-45CB-A0CF-4B895F5F4E7D}" type="presParOf" srcId="{09BA61A0-868F-4036-B61E-7DE78FDE55AA}" destId="{2AFAE40D-B098-4E05-BAED-6149D0753186}" srcOrd="8" destOrd="0" presId="urn:microsoft.com/office/officeart/2005/8/layout/default"/>
    <dgm:cxn modelId="{95486DBE-04AE-4A58-A57C-DDE5ED11B375}" type="presParOf" srcId="{09BA61A0-868F-4036-B61E-7DE78FDE55AA}" destId="{33D878BF-01B3-4B28-946B-753F3AB1CA85}" srcOrd="9" destOrd="0" presId="urn:microsoft.com/office/officeart/2005/8/layout/default"/>
    <dgm:cxn modelId="{121BC58D-CD3F-4D9D-B5DE-A7E3C25486DF}" type="presParOf" srcId="{09BA61A0-868F-4036-B61E-7DE78FDE55AA}" destId="{FB08F5FE-E4D7-4ADF-952D-DE9119D85F8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8746-F0A3-4771-840F-EB8D479DCD00}">
      <dsp:nvSpPr>
        <dsp:cNvPr id="0" name=""/>
        <dsp:cNvSpPr/>
      </dsp:nvSpPr>
      <dsp:spPr>
        <a:xfrm>
          <a:off x="0" y="238905"/>
          <a:ext cx="3365927" cy="2019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NAT – Network Address Translation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Allowing to intergrade any 3</a:t>
          </a:r>
          <a:r>
            <a:rPr lang="en-US" sz="1800" kern="1200" baseline="30000" dirty="0"/>
            <a:t>rd</a:t>
          </a:r>
          <a:r>
            <a:rPr lang="en-US" sz="1800" kern="1200" dirty="0"/>
            <a:t> party non-controlled device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Securely interconnect to external networks </a:t>
          </a:r>
          <a:endParaRPr lang="en-US" sz="2400" kern="1200" dirty="0"/>
        </a:p>
      </dsp:txBody>
      <dsp:txXfrm>
        <a:off x="0" y="238905"/>
        <a:ext cx="3365927" cy="2019556"/>
      </dsp:txXfrm>
    </dsp:sp>
    <dsp:sp modelId="{E5796951-1C10-464D-9201-9D0419C7CC17}">
      <dsp:nvSpPr>
        <dsp:cNvPr id="0" name=""/>
        <dsp:cNvSpPr/>
      </dsp:nvSpPr>
      <dsp:spPr>
        <a:xfrm>
          <a:off x="3702519" y="238905"/>
          <a:ext cx="3365927" cy="2019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Ingress bandwidth policy per multicast flow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Securing network from unwanted bandwidth overprovisioning </a:t>
          </a:r>
        </a:p>
      </dsp:txBody>
      <dsp:txXfrm>
        <a:off x="3702519" y="238905"/>
        <a:ext cx="3365927" cy="2019556"/>
      </dsp:txXfrm>
    </dsp:sp>
    <dsp:sp modelId="{5F9A30EB-F743-4686-AC8A-53ECCA887DE1}">
      <dsp:nvSpPr>
        <dsp:cNvPr id="0" name=""/>
        <dsp:cNvSpPr/>
      </dsp:nvSpPr>
      <dsp:spPr>
        <a:xfrm>
          <a:off x="7405039" y="238905"/>
          <a:ext cx="3365927" cy="2019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Flow loss monitoring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Ability to detect loss of bandwidth for individual streams and raising service alarms for affected connections</a:t>
          </a:r>
        </a:p>
      </dsp:txBody>
      <dsp:txXfrm>
        <a:off x="7405039" y="238905"/>
        <a:ext cx="3365927" cy="2019556"/>
      </dsp:txXfrm>
    </dsp:sp>
    <dsp:sp modelId="{6FEB8D84-15D7-4040-962F-F25077E8F247}">
      <dsp:nvSpPr>
        <dsp:cNvPr id="0" name=""/>
        <dsp:cNvSpPr/>
      </dsp:nvSpPr>
      <dsp:spPr>
        <a:xfrm>
          <a:off x="0" y="2595054"/>
          <a:ext cx="3365927" cy="2019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Flow duplication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Ability to create protected ST2022-7 stream from a single flow</a:t>
          </a:r>
        </a:p>
      </dsp:txBody>
      <dsp:txXfrm>
        <a:off x="0" y="2595054"/>
        <a:ext cx="3365927" cy="2019556"/>
      </dsp:txXfrm>
    </dsp:sp>
    <dsp:sp modelId="{2AFAE40D-B098-4E05-BAED-6149D0753186}">
      <dsp:nvSpPr>
        <dsp:cNvPr id="0" name=""/>
        <dsp:cNvSpPr/>
      </dsp:nvSpPr>
      <dsp:spPr>
        <a:xfrm>
          <a:off x="3702519" y="2595054"/>
          <a:ext cx="3365927" cy="2019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IGMP snooping host-join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Interconnecting SDN network with unmanaged PIM/IGMP network</a:t>
          </a:r>
          <a:endParaRPr lang="en-US" sz="2000" kern="1200" dirty="0"/>
        </a:p>
      </dsp:txBody>
      <dsp:txXfrm>
        <a:off x="3702519" y="2595054"/>
        <a:ext cx="3365927" cy="2019556"/>
      </dsp:txXfrm>
    </dsp:sp>
    <dsp:sp modelId="{FB08F5FE-E4D7-4ADF-952D-DE9119D85F85}">
      <dsp:nvSpPr>
        <dsp:cNvPr id="0" name=""/>
        <dsp:cNvSpPr/>
      </dsp:nvSpPr>
      <dsp:spPr>
        <a:xfrm>
          <a:off x="7405039" y="2595054"/>
          <a:ext cx="3365927" cy="2019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PTP support 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Transparent and/or boundary clock? How many PTP clients per port and per switch?</a:t>
          </a:r>
        </a:p>
      </dsp:txBody>
      <dsp:txXfrm>
        <a:off x="7405039" y="2595054"/>
        <a:ext cx="3365927" cy="2019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CEAF3-9469-43D6-ABDE-02F90EEF96E0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C8F6-A8EB-493D-B99E-B995BAF741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92192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</p:txBody>
      </p:sp>
    </p:spTree>
    <p:extLst>
      <p:ext uri="{BB962C8B-B14F-4D97-AF65-F5344CB8AC3E}">
        <p14:creationId xmlns:p14="http://schemas.microsoft.com/office/powerpoint/2010/main" val="384030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Broadcast media networks are very different, as this table shows.  Most notably, media networks need to handle a very large number of multicast flows, many of which are high bandwidth, and in a way that is synchronized.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F0656-A172-5448-9D30-D5959918614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2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</a:t>
            </a:r>
          </a:p>
        </p:txBody>
      </p:sp>
    </p:spTree>
    <p:extLst>
      <p:ext uri="{BB962C8B-B14F-4D97-AF65-F5344CB8AC3E}">
        <p14:creationId xmlns:p14="http://schemas.microsoft.com/office/powerpoint/2010/main" val="44223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61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Nevion Presentation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461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92CE0-FEFE-4BA6-9818-35AB15B8FA0A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461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 September 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461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461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Nevion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E5334-7840-4D80-AB6C-B6053AFD68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4616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4616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1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0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2242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CC15-9F07-0375-FC78-A460C9B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DB283-31B9-A03A-F776-C8F70653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8FAD-E904-CD06-E91E-380017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A82D-A3DD-A02D-2EC0-FB60D2D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A883-3C2B-56FD-786B-14EA834D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62DD7-3F2F-A8F5-8280-48FC554E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4E6B8-2007-F588-2D49-4D096F02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1F1-3C5B-F5C8-8568-782A6E1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D891-9297-B947-E069-2D35836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9025-5FD0-53C8-6CF1-AD4B90E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B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3BD0-2C75-F34F-AF5A-B2CEC806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9" y="440993"/>
            <a:ext cx="10770068" cy="59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D2A26CB2-49F5-9A4F-B2E5-52C2C29A14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502" y="1202268"/>
            <a:ext cx="10770967" cy="4853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2580-B10C-4127-8E81-8E699A35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9677" y="6476527"/>
            <a:ext cx="2152649" cy="2349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931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64924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2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43563-B626-B90A-7CC8-A11E420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9DD2-636C-4898-0D87-C1D6B0B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D901-D0EE-2362-46A0-BF56FC2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A-3DCA-B23B-D622-5FE239A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515-547E-076A-ECCF-15E08F6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8775-B685-089C-CC78-6FB79ED3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AF25-6F4E-0D05-F313-BB80EF9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3624-2917-89F3-3220-BD1A5166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F8FC-4343-5C66-B9E1-3AB4659B9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B30-5325-B253-70DB-5C79D7B9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372EC-9787-1386-7C16-04636D77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56E1-56D6-B255-D540-650BB90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ED8A-EE56-76CC-F410-EF329A6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8E0-882C-85AC-DB74-6EA5FBF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18307-A042-151C-4E24-FE3335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5A43-E95D-519A-0B2F-0F6EDF48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8F8-477F-1AD2-2840-7ACDC635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EF7-291B-DF19-426F-85E329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0564-35BD-B629-CBD4-CAA72FC4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1E0-FB1C-3AAE-CC29-734375D3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43C-366C-F788-B65F-D2A71247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F5A1-D390-6B58-F0C6-8301496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67A7-4A04-B77A-64AA-C2B4239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061A-B4BE-4C3D-46A0-2E8E28D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90CC-CE2A-BB5F-AEF5-1162881D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6976-42C6-E0E8-60D5-C1858811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97EA-2AF0-227D-37FC-10E1F366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E31D-D610-6421-A22F-D60F7B9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5BD3-1E96-BB27-59EE-41990B8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41540" b="38803"/>
          <a:stretch/>
        </p:blipFill>
        <p:spPr>
          <a:xfrm>
            <a:off x="1" y="0"/>
            <a:ext cx="12191999" cy="13481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41540" b="38803"/>
          <a:stretch/>
        </p:blipFill>
        <p:spPr>
          <a:xfrm>
            <a:off x="0" y="0"/>
            <a:ext cx="12192000" cy="134815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75272" y="412699"/>
            <a:ext cx="2069275" cy="6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1419496" y="479594"/>
            <a:ext cx="946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Designing an IP Network to Support ST 2110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9967" y="1284793"/>
            <a:ext cx="807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Martin Walbum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SVP of Solution Strategy, Nevion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57B2050-28A2-4D58-9696-C7C8EA29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25" y="4103599"/>
            <a:ext cx="2865853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4A910-E7D2-4F5A-A4D9-5E1DF069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37" y="387659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Architecture options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4A79931-02F2-468B-8FCA-536ACA644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7" y="1842890"/>
            <a:ext cx="11519263" cy="44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1978828" y="2163410"/>
            <a:ext cx="3381265" cy="4394401"/>
          </a:xfrm>
          <a:prstGeom prst="roundRect">
            <a:avLst>
              <a:gd name="adj" fmla="val 44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GB" sz="135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2281728" y="3632696"/>
            <a:ext cx="903132" cy="15233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 defTabSz="914354"/>
            <a:endParaRPr lang="en-US" sz="933" dirty="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4100733" y="3777394"/>
            <a:ext cx="903132" cy="1227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 defTabSz="914354"/>
            <a:endParaRPr lang="en-US" sz="933" dirty="0">
              <a:solidFill>
                <a:srgbClr val="54616C"/>
              </a:solidFill>
              <a:latin typeface="Verdana"/>
            </a:endParaRP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3D1274A-8D8F-4A0E-85EC-DF3B4F0A3779}"/>
              </a:ext>
            </a:extLst>
          </p:cNvPr>
          <p:cNvCxnSpPr>
            <a:cxnSpLocks/>
            <a:stCxn id="270" idx="6"/>
          </p:cNvCxnSpPr>
          <p:nvPr/>
        </p:nvCxnSpPr>
        <p:spPr>
          <a:xfrm>
            <a:off x="3050508" y="4033614"/>
            <a:ext cx="1576439" cy="357683"/>
          </a:xfrm>
          <a:prstGeom prst="line">
            <a:avLst/>
          </a:prstGeom>
          <a:ln w="12700">
            <a:solidFill>
              <a:srgbClr val="009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E823FF4-A80C-459A-B74D-A4E82A20B337}"/>
              </a:ext>
            </a:extLst>
          </p:cNvPr>
          <p:cNvCxnSpPr>
            <a:cxnSpLocks/>
            <a:stCxn id="152" idx="6"/>
          </p:cNvCxnSpPr>
          <p:nvPr/>
        </p:nvCxnSpPr>
        <p:spPr>
          <a:xfrm flipV="1">
            <a:off x="3049207" y="4391297"/>
            <a:ext cx="1577739" cy="37805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>
          <a:xfrm>
            <a:off x="4100733" y="5156610"/>
            <a:ext cx="903132" cy="1227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 defTabSz="914354"/>
            <a:endParaRPr lang="en-US" sz="933" dirty="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4102962" y="2405390"/>
            <a:ext cx="903132" cy="1227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 defTabSz="914354"/>
            <a:endParaRPr lang="en-US" sz="933" dirty="0">
              <a:solidFill>
                <a:srgbClr val="54616C"/>
              </a:solidFill>
              <a:latin typeface="Verdana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4391599" y="5217952"/>
            <a:ext cx="342983" cy="342983"/>
            <a:chOff x="397240" y="1349439"/>
            <a:chExt cx="1107553" cy="1107553"/>
          </a:xfrm>
          <a:solidFill>
            <a:srgbClr val="74C042"/>
          </a:solidFill>
        </p:grpSpPr>
        <p:sp>
          <p:nvSpPr>
            <p:cNvPr id="174" name="Oval 173"/>
            <p:cNvSpPr/>
            <p:nvPr/>
          </p:nvSpPr>
          <p:spPr>
            <a:xfrm>
              <a:off x="397240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75" name="Picture 174" descr="camera.em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797" y="1626327"/>
              <a:ext cx="724438" cy="553777"/>
            </a:xfrm>
            <a:prstGeom prst="rect">
              <a:avLst/>
            </a:prstGeom>
            <a:grpFill/>
          </p:spPr>
        </p:pic>
      </p:grpSp>
      <p:grpSp>
        <p:nvGrpSpPr>
          <p:cNvPr id="165" name="Group 164"/>
          <p:cNvGrpSpPr/>
          <p:nvPr/>
        </p:nvGrpSpPr>
        <p:grpSpPr>
          <a:xfrm>
            <a:off x="4391599" y="5604559"/>
            <a:ext cx="342983" cy="342983"/>
            <a:chOff x="1881214" y="1347383"/>
            <a:chExt cx="1107553" cy="1107553"/>
          </a:xfrm>
          <a:solidFill>
            <a:srgbClr val="74C042"/>
          </a:solidFill>
        </p:grpSpPr>
        <p:sp>
          <p:nvSpPr>
            <p:cNvPr id="172" name="Oval 171"/>
            <p:cNvSpPr/>
            <p:nvPr/>
          </p:nvSpPr>
          <p:spPr>
            <a:xfrm>
              <a:off x="1881214" y="1347383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206" y="1430624"/>
              <a:ext cx="607568" cy="941070"/>
            </a:xfrm>
            <a:prstGeom prst="rect">
              <a:avLst/>
            </a:prstGeom>
            <a:grpFill/>
          </p:spPr>
        </p:pic>
      </p:grpSp>
      <p:grpSp>
        <p:nvGrpSpPr>
          <p:cNvPr id="237" name="Group 236"/>
          <p:cNvGrpSpPr/>
          <p:nvPr/>
        </p:nvGrpSpPr>
        <p:grpSpPr>
          <a:xfrm>
            <a:off x="4391597" y="2451690"/>
            <a:ext cx="342983" cy="342983"/>
            <a:chOff x="8280294" y="1533242"/>
            <a:chExt cx="257237" cy="257237"/>
          </a:xfrm>
          <a:solidFill>
            <a:srgbClr val="74C042"/>
          </a:solidFill>
        </p:grpSpPr>
        <p:sp>
          <p:nvSpPr>
            <p:cNvPr id="187" name="Oval 186"/>
            <p:cNvSpPr/>
            <p:nvPr/>
          </p:nvSpPr>
          <p:spPr>
            <a:xfrm>
              <a:off x="8280294" y="1533242"/>
              <a:ext cx="257237" cy="25723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88" name="Picture 187" descr="camera.em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4784" y="1597551"/>
              <a:ext cx="168256" cy="128619"/>
            </a:xfrm>
            <a:prstGeom prst="rect">
              <a:avLst/>
            </a:prstGeom>
            <a:grpFill/>
          </p:spPr>
        </p:pic>
      </p:grpSp>
      <p:grpSp>
        <p:nvGrpSpPr>
          <p:cNvPr id="236" name="Group 235"/>
          <p:cNvGrpSpPr/>
          <p:nvPr/>
        </p:nvGrpSpPr>
        <p:grpSpPr>
          <a:xfrm>
            <a:off x="4391597" y="2838294"/>
            <a:ext cx="342983" cy="342983"/>
            <a:chOff x="8280294" y="1823195"/>
            <a:chExt cx="257237" cy="257237"/>
          </a:xfrm>
          <a:solidFill>
            <a:srgbClr val="74C042"/>
          </a:solidFill>
        </p:grpSpPr>
        <p:sp>
          <p:nvSpPr>
            <p:cNvPr id="185" name="Oval 184"/>
            <p:cNvSpPr/>
            <p:nvPr/>
          </p:nvSpPr>
          <p:spPr>
            <a:xfrm>
              <a:off x="8280294" y="1823195"/>
              <a:ext cx="257237" cy="25723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8356" y="1842528"/>
              <a:ext cx="141112" cy="218570"/>
            </a:xfrm>
            <a:prstGeom prst="rect">
              <a:avLst/>
            </a:prstGeom>
            <a:grpFill/>
          </p:spPr>
        </p:pic>
      </p:grpSp>
      <p:grpSp>
        <p:nvGrpSpPr>
          <p:cNvPr id="190" name="Group 189"/>
          <p:cNvGrpSpPr/>
          <p:nvPr/>
        </p:nvGrpSpPr>
        <p:grpSpPr>
          <a:xfrm>
            <a:off x="4391595" y="3818136"/>
            <a:ext cx="342983" cy="342983"/>
            <a:chOff x="418749" y="2930618"/>
            <a:chExt cx="1107553" cy="1107553"/>
          </a:xfrm>
          <a:solidFill>
            <a:srgbClr val="74C042"/>
          </a:solidFill>
        </p:grpSpPr>
        <p:sp>
          <p:nvSpPr>
            <p:cNvPr id="201" name="Oval 200"/>
            <p:cNvSpPr/>
            <p:nvPr/>
          </p:nvSpPr>
          <p:spPr>
            <a:xfrm>
              <a:off x="418749" y="2930618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402" y="3207826"/>
              <a:ext cx="862246" cy="590487"/>
            </a:xfrm>
            <a:prstGeom prst="rect">
              <a:avLst/>
            </a:prstGeom>
            <a:grpFill/>
          </p:spPr>
        </p:pic>
      </p:grpSp>
      <p:grpSp>
        <p:nvGrpSpPr>
          <p:cNvPr id="166" name="Group 165"/>
          <p:cNvGrpSpPr/>
          <p:nvPr/>
        </p:nvGrpSpPr>
        <p:grpSpPr>
          <a:xfrm>
            <a:off x="4391599" y="5991163"/>
            <a:ext cx="342983" cy="342983"/>
            <a:chOff x="4774567" y="2984587"/>
            <a:chExt cx="1107553" cy="1107553"/>
          </a:xfrm>
          <a:solidFill>
            <a:srgbClr val="C00000"/>
          </a:solidFill>
        </p:grpSpPr>
        <p:sp>
          <p:nvSpPr>
            <p:cNvPr id="170" name="Oval 169"/>
            <p:cNvSpPr/>
            <p:nvPr/>
          </p:nvSpPr>
          <p:spPr>
            <a:xfrm>
              <a:off x="4774567" y="2984587"/>
              <a:ext cx="1107553" cy="110755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 dirty="0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7432" y="3244409"/>
              <a:ext cx="861822" cy="58790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69" name="Straight Connector 168"/>
          <p:cNvCxnSpPr>
            <a:cxnSpLocks/>
            <a:stCxn id="152" idx="6"/>
            <a:endCxn id="170" idx="2"/>
          </p:cNvCxnSpPr>
          <p:nvPr/>
        </p:nvCxnSpPr>
        <p:spPr>
          <a:xfrm>
            <a:off x="3049208" y="4769351"/>
            <a:ext cx="1342391" cy="139330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4391597" y="3224900"/>
            <a:ext cx="342983" cy="342983"/>
            <a:chOff x="8280294" y="2113150"/>
            <a:chExt cx="257237" cy="257237"/>
          </a:xfrm>
          <a:solidFill>
            <a:srgbClr val="C00000"/>
          </a:solidFill>
        </p:grpSpPr>
        <p:sp>
          <p:nvSpPr>
            <p:cNvPr id="183" name="Oval 182"/>
            <p:cNvSpPr/>
            <p:nvPr/>
          </p:nvSpPr>
          <p:spPr>
            <a:xfrm>
              <a:off x="8280294" y="2113150"/>
              <a:ext cx="257237" cy="257237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 dirty="0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8830" y="2173495"/>
              <a:ext cx="200164" cy="136546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82" name="Straight Connector 181"/>
          <p:cNvCxnSpPr>
            <a:cxnSpLocks/>
            <a:stCxn id="152" idx="6"/>
            <a:endCxn id="183" idx="2"/>
          </p:cNvCxnSpPr>
          <p:nvPr/>
        </p:nvCxnSpPr>
        <p:spPr>
          <a:xfrm flipV="1">
            <a:off x="3049208" y="3396392"/>
            <a:ext cx="1342389" cy="137295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/>
          <p:cNvGrpSpPr/>
          <p:nvPr/>
        </p:nvGrpSpPr>
        <p:grpSpPr>
          <a:xfrm>
            <a:off x="4391596" y="4591346"/>
            <a:ext cx="342983" cy="342983"/>
            <a:chOff x="423246" y="2735797"/>
            <a:chExt cx="1107553" cy="1107553"/>
          </a:xfrm>
          <a:solidFill>
            <a:srgbClr val="C00000"/>
          </a:solidFill>
        </p:grpSpPr>
        <p:sp>
          <p:nvSpPr>
            <p:cNvPr id="199" name="Oval 198"/>
            <p:cNvSpPr/>
            <p:nvPr/>
          </p:nvSpPr>
          <p:spPr>
            <a:xfrm>
              <a:off x="423246" y="2735797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178" y="2975883"/>
              <a:ext cx="805688" cy="627380"/>
            </a:xfrm>
            <a:prstGeom prst="rect">
              <a:avLst/>
            </a:prstGeom>
            <a:grpFill/>
          </p:spPr>
        </p:pic>
      </p:grpSp>
      <p:cxnSp>
        <p:nvCxnSpPr>
          <p:cNvPr id="196" name="Straight Connector 195"/>
          <p:cNvCxnSpPr>
            <a:cxnSpLocks/>
            <a:stCxn id="152" idx="6"/>
            <a:endCxn id="199" idx="2"/>
          </p:cNvCxnSpPr>
          <p:nvPr/>
        </p:nvCxnSpPr>
        <p:spPr>
          <a:xfrm flipV="1">
            <a:off x="3049208" y="4762838"/>
            <a:ext cx="1342388" cy="651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1" name="Group 230"/>
          <p:cNvGrpSpPr/>
          <p:nvPr/>
        </p:nvGrpSpPr>
        <p:grpSpPr>
          <a:xfrm>
            <a:off x="2455777" y="4472635"/>
            <a:ext cx="593431" cy="593431"/>
            <a:chOff x="6729326" y="3093474"/>
            <a:chExt cx="276426" cy="276426"/>
          </a:xfrm>
          <a:solidFill>
            <a:srgbClr val="C00000"/>
          </a:solidFill>
        </p:grpSpPr>
        <p:sp>
          <p:nvSpPr>
            <p:cNvPr id="152" name="Oval 151"/>
            <p:cNvSpPr/>
            <p:nvPr/>
          </p:nvSpPr>
          <p:spPr>
            <a:xfrm>
              <a:off x="6729326" y="3093474"/>
              <a:ext cx="276426" cy="276426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2765" y="3136913"/>
              <a:ext cx="189548" cy="189548"/>
            </a:xfrm>
            <a:prstGeom prst="rect">
              <a:avLst/>
            </a:prstGeom>
            <a:grpFill/>
          </p:spPr>
        </p:pic>
      </p:grpSp>
      <p:grpSp>
        <p:nvGrpSpPr>
          <p:cNvPr id="8" name="Group 7"/>
          <p:cNvGrpSpPr/>
          <p:nvPr/>
        </p:nvGrpSpPr>
        <p:grpSpPr>
          <a:xfrm>
            <a:off x="2462800" y="3734130"/>
            <a:ext cx="594227" cy="594227"/>
            <a:chOff x="6729326" y="2591483"/>
            <a:chExt cx="276426" cy="276426"/>
          </a:xfrm>
          <a:solidFill>
            <a:srgbClr val="74C042"/>
          </a:solidFill>
        </p:grpSpPr>
        <p:sp>
          <p:nvSpPr>
            <p:cNvPr id="154" name="Oval 153"/>
            <p:cNvSpPr/>
            <p:nvPr/>
          </p:nvSpPr>
          <p:spPr>
            <a:xfrm>
              <a:off x="6729326" y="2591483"/>
              <a:ext cx="276426" cy="276426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2765" y="2634922"/>
              <a:ext cx="189548" cy="189548"/>
            </a:xfrm>
            <a:prstGeom prst="rect">
              <a:avLst/>
            </a:prstGeom>
            <a:grpFill/>
          </p:spPr>
        </p:pic>
      </p:grpSp>
      <p:sp>
        <p:nvSpPr>
          <p:cNvPr id="252" name="TextBox 251"/>
          <p:cNvSpPr txBox="1"/>
          <p:nvPr/>
        </p:nvSpPr>
        <p:spPr>
          <a:xfrm rot="16200000">
            <a:off x="4777989" y="2872108"/>
            <a:ext cx="78739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r>
              <a:rPr lang="en-GB" sz="1467" dirty="0">
                <a:solidFill>
                  <a:srgbClr val="54616C"/>
                </a:solidFill>
                <a:latin typeface="Verdana"/>
              </a:rPr>
              <a:t>Studio</a:t>
            </a:r>
          </a:p>
        </p:txBody>
      </p:sp>
      <p:sp>
        <p:nvSpPr>
          <p:cNvPr id="253" name="TextBox 252"/>
          <p:cNvSpPr txBox="1"/>
          <p:nvPr/>
        </p:nvSpPr>
        <p:spPr>
          <a:xfrm rot="16200000">
            <a:off x="4457697" y="4239489"/>
            <a:ext cx="142378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r>
              <a:rPr lang="en-GB" sz="1467" dirty="0">
                <a:solidFill>
                  <a:srgbClr val="54616C"/>
                </a:solidFill>
                <a:latin typeface="Verdana"/>
              </a:rPr>
              <a:t>Control room</a:t>
            </a:r>
          </a:p>
        </p:txBody>
      </p:sp>
      <p:sp>
        <p:nvSpPr>
          <p:cNvPr id="254" name="TextBox 253"/>
          <p:cNvSpPr txBox="1"/>
          <p:nvPr/>
        </p:nvSpPr>
        <p:spPr>
          <a:xfrm rot="16200000">
            <a:off x="1487966" y="4247569"/>
            <a:ext cx="132119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r>
              <a:rPr lang="en-GB" sz="1467" dirty="0">
                <a:solidFill>
                  <a:srgbClr val="54616C"/>
                </a:solidFill>
                <a:latin typeface="Verdana"/>
              </a:rPr>
              <a:t>Data Center</a:t>
            </a:r>
          </a:p>
        </p:txBody>
      </p:sp>
      <p:sp>
        <p:nvSpPr>
          <p:cNvPr id="255" name="TextBox 254"/>
          <p:cNvSpPr txBox="1"/>
          <p:nvPr/>
        </p:nvSpPr>
        <p:spPr>
          <a:xfrm rot="16200000">
            <a:off x="4775893" y="5603105"/>
            <a:ext cx="78739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r>
              <a:rPr lang="en-GB" sz="1467" dirty="0">
                <a:solidFill>
                  <a:srgbClr val="54616C"/>
                </a:solidFill>
                <a:latin typeface="Verdana"/>
              </a:rPr>
              <a:t>Studio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2456280" y="3736500"/>
            <a:ext cx="594227" cy="594227"/>
            <a:chOff x="6729326" y="2591483"/>
            <a:chExt cx="276426" cy="276426"/>
          </a:xfrm>
          <a:solidFill>
            <a:srgbClr val="0090E2"/>
          </a:solidFill>
        </p:grpSpPr>
        <p:sp>
          <p:nvSpPr>
            <p:cNvPr id="270" name="Oval 269"/>
            <p:cNvSpPr/>
            <p:nvPr/>
          </p:nvSpPr>
          <p:spPr>
            <a:xfrm>
              <a:off x="6729326" y="2591483"/>
              <a:ext cx="276426" cy="276426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2765" y="2634922"/>
              <a:ext cx="189548" cy="189548"/>
            </a:xfrm>
            <a:prstGeom prst="rect">
              <a:avLst/>
            </a:prstGeom>
            <a:grpFill/>
          </p:spPr>
        </p:pic>
      </p:grpSp>
      <p:grpSp>
        <p:nvGrpSpPr>
          <p:cNvPr id="273" name="Group 272"/>
          <p:cNvGrpSpPr/>
          <p:nvPr/>
        </p:nvGrpSpPr>
        <p:grpSpPr>
          <a:xfrm>
            <a:off x="4385077" y="5217952"/>
            <a:ext cx="342983" cy="342983"/>
            <a:chOff x="397240" y="1349439"/>
            <a:chExt cx="1107553" cy="1107553"/>
          </a:xfrm>
          <a:solidFill>
            <a:srgbClr val="0090E2"/>
          </a:solidFill>
        </p:grpSpPr>
        <p:sp>
          <p:nvSpPr>
            <p:cNvPr id="291" name="Oval 290"/>
            <p:cNvSpPr/>
            <p:nvPr/>
          </p:nvSpPr>
          <p:spPr>
            <a:xfrm>
              <a:off x="397240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92" name="Picture 291" descr="camera.em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797" y="1626327"/>
              <a:ext cx="724438" cy="553777"/>
            </a:xfrm>
            <a:prstGeom prst="rect">
              <a:avLst/>
            </a:prstGeom>
            <a:grpFill/>
          </p:spPr>
        </p:pic>
      </p:grpSp>
      <p:grpSp>
        <p:nvGrpSpPr>
          <p:cNvPr id="274" name="Group 273"/>
          <p:cNvGrpSpPr/>
          <p:nvPr/>
        </p:nvGrpSpPr>
        <p:grpSpPr>
          <a:xfrm>
            <a:off x="4385077" y="5604559"/>
            <a:ext cx="342983" cy="342983"/>
            <a:chOff x="1881214" y="1347383"/>
            <a:chExt cx="1107553" cy="1107553"/>
          </a:xfrm>
          <a:solidFill>
            <a:srgbClr val="0090E2"/>
          </a:solidFill>
        </p:grpSpPr>
        <p:sp>
          <p:nvSpPr>
            <p:cNvPr id="289" name="Oval 288"/>
            <p:cNvSpPr/>
            <p:nvPr/>
          </p:nvSpPr>
          <p:spPr>
            <a:xfrm>
              <a:off x="1881214" y="1347383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1206" y="1430624"/>
              <a:ext cx="607568" cy="941070"/>
            </a:xfrm>
            <a:prstGeom prst="rect">
              <a:avLst/>
            </a:prstGeom>
            <a:grpFill/>
          </p:spPr>
        </p:pic>
      </p:grpSp>
      <p:cxnSp>
        <p:nvCxnSpPr>
          <p:cNvPr id="275" name="Straight Connector 274"/>
          <p:cNvCxnSpPr>
            <a:cxnSpLocks/>
            <a:stCxn id="154" idx="6"/>
            <a:endCxn id="291" idx="2"/>
          </p:cNvCxnSpPr>
          <p:nvPr/>
        </p:nvCxnSpPr>
        <p:spPr>
          <a:xfrm>
            <a:off x="3057027" y="4031244"/>
            <a:ext cx="1328050" cy="1358200"/>
          </a:xfrm>
          <a:prstGeom prst="line">
            <a:avLst/>
          </a:prstGeom>
          <a:ln w="12700">
            <a:solidFill>
              <a:srgbClr val="009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>
            <a:cxnSpLocks/>
            <a:stCxn id="270" idx="6"/>
            <a:endCxn id="289" idx="2"/>
          </p:cNvCxnSpPr>
          <p:nvPr/>
        </p:nvCxnSpPr>
        <p:spPr>
          <a:xfrm>
            <a:off x="3050507" y="4033614"/>
            <a:ext cx="1334570" cy="1742437"/>
          </a:xfrm>
          <a:prstGeom prst="line">
            <a:avLst/>
          </a:prstGeom>
          <a:ln w="12700">
            <a:solidFill>
              <a:srgbClr val="009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/>
          <p:cNvGrpSpPr/>
          <p:nvPr/>
        </p:nvGrpSpPr>
        <p:grpSpPr>
          <a:xfrm>
            <a:off x="4385076" y="2451690"/>
            <a:ext cx="342983" cy="342983"/>
            <a:chOff x="8280294" y="1533242"/>
            <a:chExt cx="257237" cy="257237"/>
          </a:xfrm>
          <a:solidFill>
            <a:srgbClr val="0090E2"/>
          </a:solidFill>
        </p:grpSpPr>
        <p:sp>
          <p:nvSpPr>
            <p:cNvPr id="287" name="Oval 286"/>
            <p:cNvSpPr/>
            <p:nvPr/>
          </p:nvSpPr>
          <p:spPr>
            <a:xfrm>
              <a:off x="8280294" y="1533242"/>
              <a:ext cx="257237" cy="25723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88" name="Picture 287" descr="camera.em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4784" y="1597551"/>
              <a:ext cx="168256" cy="128619"/>
            </a:xfrm>
            <a:prstGeom prst="rect">
              <a:avLst/>
            </a:prstGeom>
            <a:grpFill/>
          </p:spPr>
        </p:pic>
      </p:grpSp>
      <p:grpSp>
        <p:nvGrpSpPr>
          <p:cNvPr id="278" name="Group 277"/>
          <p:cNvGrpSpPr/>
          <p:nvPr/>
        </p:nvGrpSpPr>
        <p:grpSpPr>
          <a:xfrm>
            <a:off x="4385076" y="2838294"/>
            <a:ext cx="342983" cy="342983"/>
            <a:chOff x="8280294" y="1823195"/>
            <a:chExt cx="257237" cy="257237"/>
          </a:xfrm>
          <a:solidFill>
            <a:srgbClr val="0090E2"/>
          </a:solidFill>
        </p:grpSpPr>
        <p:sp>
          <p:nvSpPr>
            <p:cNvPr id="285" name="Oval 284"/>
            <p:cNvSpPr/>
            <p:nvPr/>
          </p:nvSpPr>
          <p:spPr>
            <a:xfrm>
              <a:off x="8280294" y="1823195"/>
              <a:ext cx="257237" cy="25723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86" name="Picture 28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8356" y="1842528"/>
              <a:ext cx="141112" cy="218570"/>
            </a:xfrm>
            <a:prstGeom prst="rect">
              <a:avLst/>
            </a:prstGeom>
            <a:grpFill/>
          </p:spPr>
        </p:pic>
      </p:grpSp>
      <p:cxnSp>
        <p:nvCxnSpPr>
          <p:cNvPr id="279" name="Straight Connector 278"/>
          <p:cNvCxnSpPr>
            <a:cxnSpLocks/>
            <a:stCxn id="154" idx="6"/>
            <a:endCxn id="287" idx="2"/>
          </p:cNvCxnSpPr>
          <p:nvPr/>
        </p:nvCxnSpPr>
        <p:spPr>
          <a:xfrm flipV="1">
            <a:off x="3057027" y="2623182"/>
            <a:ext cx="1328049" cy="1408062"/>
          </a:xfrm>
          <a:prstGeom prst="line">
            <a:avLst/>
          </a:prstGeom>
          <a:ln w="12700">
            <a:solidFill>
              <a:srgbClr val="009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cxnSpLocks/>
            <a:stCxn id="270" idx="6"/>
            <a:endCxn id="285" idx="2"/>
          </p:cNvCxnSpPr>
          <p:nvPr/>
        </p:nvCxnSpPr>
        <p:spPr>
          <a:xfrm flipV="1">
            <a:off x="3050507" y="3009786"/>
            <a:ext cx="1334569" cy="1023828"/>
          </a:xfrm>
          <a:prstGeom prst="line">
            <a:avLst/>
          </a:prstGeom>
          <a:ln w="12700">
            <a:solidFill>
              <a:srgbClr val="009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/>
          <p:cNvGrpSpPr/>
          <p:nvPr/>
        </p:nvGrpSpPr>
        <p:grpSpPr>
          <a:xfrm>
            <a:off x="4385073" y="3818136"/>
            <a:ext cx="342983" cy="342983"/>
            <a:chOff x="418749" y="2930618"/>
            <a:chExt cx="1107553" cy="1107553"/>
          </a:xfrm>
          <a:solidFill>
            <a:srgbClr val="0090E2"/>
          </a:solidFill>
        </p:grpSpPr>
        <p:sp>
          <p:nvSpPr>
            <p:cNvPr id="283" name="Oval 282"/>
            <p:cNvSpPr/>
            <p:nvPr/>
          </p:nvSpPr>
          <p:spPr>
            <a:xfrm>
              <a:off x="418749" y="2930618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1467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402" y="3207826"/>
              <a:ext cx="862246" cy="590487"/>
            </a:xfrm>
            <a:prstGeom prst="rect">
              <a:avLst/>
            </a:prstGeom>
            <a:grpFill/>
          </p:spPr>
        </p:pic>
      </p:grpSp>
      <p:cxnSp>
        <p:nvCxnSpPr>
          <p:cNvPr id="282" name="Straight Connector 281"/>
          <p:cNvCxnSpPr>
            <a:cxnSpLocks/>
            <a:stCxn id="270" idx="6"/>
            <a:endCxn id="283" idx="2"/>
          </p:cNvCxnSpPr>
          <p:nvPr/>
        </p:nvCxnSpPr>
        <p:spPr>
          <a:xfrm flipV="1">
            <a:off x="3050507" y="3989628"/>
            <a:ext cx="1334566" cy="43986"/>
          </a:xfrm>
          <a:prstGeom prst="line">
            <a:avLst/>
          </a:prstGeom>
          <a:ln w="12700">
            <a:solidFill>
              <a:srgbClr val="0090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object 14">
            <a:extLst>
              <a:ext uri="{FF2B5EF4-FFF2-40B4-BE49-F238E27FC236}">
                <a16:creationId xmlns:a16="http://schemas.microsoft.com/office/drawing/2014/main" id="{D23B9991-FF56-4A53-AC2C-81B89854F1E6}"/>
              </a:ext>
            </a:extLst>
          </p:cNvPr>
          <p:cNvSpPr/>
          <p:nvPr/>
        </p:nvSpPr>
        <p:spPr>
          <a:xfrm>
            <a:off x="5462814" y="2163409"/>
            <a:ext cx="5370668" cy="4394401"/>
          </a:xfrm>
          <a:custGeom>
            <a:avLst/>
            <a:gdLst/>
            <a:ahLst/>
            <a:cxnLst/>
            <a:rect l="l" t="t" r="r" b="b"/>
            <a:pathLst>
              <a:path w="4442459" h="4404360">
                <a:moveTo>
                  <a:pt x="4207510" y="0"/>
                </a:moveTo>
                <a:lnTo>
                  <a:pt x="234823" y="0"/>
                </a:lnTo>
                <a:lnTo>
                  <a:pt x="187504" y="4771"/>
                </a:lnTo>
                <a:lnTo>
                  <a:pt x="143428" y="18456"/>
                </a:lnTo>
                <a:lnTo>
                  <a:pt x="103540" y="40109"/>
                </a:lnTo>
                <a:lnTo>
                  <a:pt x="68786" y="68786"/>
                </a:lnTo>
                <a:lnTo>
                  <a:pt x="40109" y="103540"/>
                </a:lnTo>
                <a:lnTo>
                  <a:pt x="18456" y="143428"/>
                </a:lnTo>
                <a:lnTo>
                  <a:pt x="4771" y="187504"/>
                </a:lnTo>
                <a:lnTo>
                  <a:pt x="0" y="234823"/>
                </a:lnTo>
                <a:lnTo>
                  <a:pt x="0" y="4169473"/>
                </a:lnTo>
                <a:lnTo>
                  <a:pt x="4771" y="4216809"/>
                </a:lnTo>
                <a:lnTo>
                  <a:pt x="18456" y="4260899"/>
                </a:lnTo>
                <a:lnTo>
                  <a:pt x="40109" y="4300797"/>
                </a:lnTo>
                <a:lnTo>
                  <a:pt x="68786" y="4335560"/>
                </a:lnTo>
                <a:lnTo>
                  <a:pt x="103540" y="4364243"/>
                </a:lnTo>
                <a:lnTo>
                  <a:pt x="143428" y="4385900"/>
                </a:lnTo>
                <a:lnTo>
                  <a:pt x="187504" y="4399587"/>
                </a:lnTo>
                <a:lnTo>
                  <a:pt x="234823" y="4404360"/>
                </a:lnTo>
                <a:lnTo>
                  <a:pt x="4207510" y="4404360"/>
                </a:lnTo>
                <a:lnTo>
                  <a:pt x="4254870" y="4399587"/>
                </a:lnTo>
                <a:lnTo>
                  <a:pt x="4298977" y="4385900"/>
                </a:lnTo>
                <a:lnTo>
                  <a:pt x="4338888" y="4364243"/>
                </a:lnTo>
                <a:lnTo>
                  <a:pt x="4373657" y="4335560"/>
                </a:lnTo>
                <a:lnTo>
                  <a:pt x="4402343" y="4300797"/>
                </a:lnTo>
                <a:lnTo>
                  <a:pt x="4424001" y="4260899"/>
                </a:lnTo>
                <a:lnTo>
                  <a:pt x="4437688" y="4216809"/>
                </a:lnTo>
                <a:lnTo>
                  <a:pt x="4442460" y="4169473"/>
                </a:lnTo>
                <a:lnTo>
                  <a:pt x="4442460" y="234823"/>
                </a:lnTo>
                <a:lnTo>
                  <a:pt x="4437688" y="187504"/>
                </a:lnTo>
                <a:lnTo>
                  <a:pt x="4424001" y="143428"/>
                </a:lnTo>
                <a:lnTo>
                  <a:pt x="4402343" y="103540"/>
                </a:lnTo>
                <a:lnTo>
                  <a:pt x="4373657" y="68786"/>
                </a:lnTo>
                <a:lnTo>
                  <a:pt x="4338888" y="40109"/>
                </a:lnTo>
                <a:lnTo>
                  <a:pt x="4298977" y="18456"/>
                </a:lnTo>
                <a:lnTo>
                  <a:pt x="4254870" y="4771"/>
                </a:lnTo>
                <a:lnTo>
                  <a:pt x="4207510" y="0"/>
                </a:lnTo>
                <a:close/>
              </a:path>
            </a:pathLst>
          </a:custGeom>
          <a:solidFill>
            <a:srgbClr val="D9D9D9"/>
          </a:solidFill>
          <a:ln>
            <a:solidFill>
              <a:schemeClr val="tx2"/>
            </a:solidFill>
          </a:ln>
        </p:spPr>
        <p:txBody>
          <a:bodyPr wrap="square" lIns="96000" tIns="0" rIns="0" bIns="0" rtlCol="0"/>
          <a:lstStyle/>
          <a:p>
            <a:pPr>
              <a:spcBef>
                <a:spcPts val="400"/>
              </a:spcBef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Advantages: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Similar to traditional MCR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Non-blocking network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 signal routing overhead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 SDN / Broadcast Controller</a:t>
            </a:r>
          </a:p>
          <a:p>
            <a:pPr>
              <a:spcBef>
                <a:spcPts val="400"/>
              </a:spcBef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Challenges: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Fiber management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Redundancy must be handled by  edge devices</a:t>
            </a:r>
          </a:p>
          <a:p>
            <a:pPr>
              <a:spcBef>
                <a:spcPts val="400"/>
              </a:spcBef>
            </a:pPr>
            <a:endParaRPr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4" name="object 11">
            <a:extLst>
              <a:ext uri="{FF2B5EF4-FFF2-40B4-BE49-F238E27FC236}">
                <a16:creationId xmlns:a16="http://schemas.microsoft.com/office/drawing/2014/main" id="{311B50F8-0647-4146-B42D-441F6003717E}"/>
              </a:ext>
            </a:extLst>
          </p:cNvPr>
          <p:cNvSpPr/>
          <p:nvPr/>
        </p:nvSpPr>
        <p:spPr>
          <a:xfrm rot="20107550">
            <a:off x="98521" y="2112445"/>
            <a:ext cx="3370579" cy="670560"/>
          </a:xfrm>
          <a:custGeom>
            <a:avLst/>
            <a:gdLst/>
            <a:ahLst/>
            <a:cxnLst/>
            <a:rect l="l" t="t" r="r" b="b"/>
            <a:pathLst>
              <a:path w="3370579" h="670560">
                <a:moveTo>
                  <a:pt x="3237610" y="0"/>
                </a:moveTo>
                <a:lnTo>
                  <a:pt x="132994" y="0"/>
                </a:lnTo>
                <a:lnTo>
                  <a:pt x="90960" y="6781"/>
                </a:lnTo>
                <a:lnTo>
                  <a:pt x="54452" y="25664"/>
                </a:lnTo>
                <a:lnTo>
                  <a:pt x="25662" y="54452"/>
                </a:lnTo>
                <a:lnTo>
                  <a:pt x="6780" y="90952"/>
                </a:lnTo>
                <a:lnTo>
                  <a:pt x="0" y="132969"/>
                </a:lnTo>
                <a:lnTo>
                  <a:pt x="0" y="537590"/>
                </a:lnTo>
                <a:lnTo>
                  <a:pt x="6780" y="579607"/>
                </a:lnTo>
                <a:lnTo>
                  <a:pt x="25662" y="616107"/>
                </a:lnTo>
                <a:lnTo>
                  <a:pt x="54452" y="644895"/>
                </a:lnTo>
                <a:lnTo>
                  <a:pt x="90960" y="663778"/>
                </a:lnTo>
                <a:lnTo>
                  <a:pt x="132994" y="670560"/>
                </a:lnTo>
                <a:lnTo>
                  <a:pt x="3237610" y="670560"/>
                </a:lnTo>
                <a:lnTo>
                  <a:pt x="3279627" y="663778"/>
                </a:lnTo>
                <a:lnTo>
                  <a:pt x="3316127" y="644895"/>
                </a:lnTo>
                <a:lnTo>
                  <a:pt x="3344915" y="616107"/>
                </a:lnTo>
                <a:lnTo>
                  <a:pt x="3363798" y="579607"/>
                </a:lnTo>
                <a:lnTo>
                  <a:pt x="3370579" y="537590"/>
                </a:lnTo>
                <a:lnTo>
                  <a:pt x="3370579" y="132969"/>
                </a:lnTo>
                <a:lnTo>
                  <a:pt x="3363798" y="90952"/>
                </a:lnTo>
                <a:lnTo>
                  <a:pt x="3344915" y="54452"/>
                </a:lnTo>
                <a:lnTo>
                  <a:pt x="3316127" y="25664"/>
                </a:lnTo>
                <a:lnTo>
                  <a:pt x="3279627" y="6781"/>
                </a:lnTo>
                <a:lnTo>
                  <a:pt x="3237610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 anchor="ctr"/>
          <a:lstStyle/>
          <a:p>
            <a:pPr marL="12700" algn="ctr">
              <a:spcBef>
                <a:spcPts val="111"/>
              </a:spcBef>
            </a:pPr>
            <a:r>
              <a:rPr lang="en-US" sz="1600" b="1" dirty="0">
                <a:solidFill>
                  <a:schemeClr val="bg1"/>
                </a:solidFill>
                <a:latin typeface="Verdana"/>
              </a:rPr>
              <a:t>Centralized Resilient</a:t>
            </a:r>
          </a:p>
          <a:p>
            <a:pPr marL="12700" algn="ctr">
              <a:spcBef>
                <a:spcPts val="111"/>
              </a:spcBef>
            </a:pPr>
            <a:r>
              <a:rPr lang="en-US" sz="1600" b="1" dirty="0">
                <a:solidFill>
                  <a:schemeClr val="bg1"/>
                </a:solidFill>
                <a:latin typeface="Verdana"/>
              </a:rPr>
              <a:t>(Monolithic)</a:t>
            </a:r>
          </a:p>
        </p:txBody>
      </p:sp>
      <p:sp>
        <p:nvSpPr>
          <p:cNvPr id="81" name="Title 3">
            <a:extLst>
              <a:ext uri="{FF2B5EF4-FFF2-40B4-BE49-F238E27FC236}">
                <a16:creationId xmlns:a16="http://schemas.microsoft.com/office/drawing/2014/main" id="{8862AF0B-0386-4942-ABE6-5EADF355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37" y="387659"/>
            <a:ext cx="10515600" cy="80242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Architecture options</a:t>
            </a:r>
          </a:p>
        </p:txBody>
      </p:sp>
      <p:grpSp>
        <p:nvGrpSpPr>
          <p:cNvPr id="85" name="Group 240">
            <a:extLst>
              <a:ext uri="{FF2B5EF4-FFF2-40B4-BE49-F238E27FC236}">
                <a16:creationId xmlns:a16="http://schemas.microsoft.com/office/drawing/2014/main" id="{F7A73067-D2A0-433B-B3EE-93AD3D137EF6}"/>
              </a:ext>
            </a:extLst>
          </p:cNvPr>
          <p:cNvGrpSpPr/>
          <p:nvPr/>
        </p:nvGrpSpPr>
        <p:grpSpPr>
          <a:xfrm>
            <a:off x="4380346" y="4206641"/>
            <a:ext cx="347605" cy="341196"/>
            <a:chOff x="8280293" y="2848030"/>
            <a:chExt cx="262070" cy="257238"/>
          </a:xfrm>
        </p:grpSpPr>
        <p:sp>
          <p:nvSpPr>
            <p:cNvPr id="86" name="Oval 190">
              <a:extLst>
                <a:ext uri="{FF2B5EF4-FFF2-40B4-BE49-F238E27FC236}">
                  <a16:creationId xmlns:a16="http://schemas.microsoft.com/office/drawing/2014/main" id="{79A1F19B-828E-43E9-B9A1-D6341699EC18}"/>
                </a:ext>
              </a:extLst>
            </p:cNvPr>
            <p:cNvSpPr/>
            <p:nvPr/>
          </p:nvSpPr>
          <p:spPr>
            <a:xfrm>
              <a:off x="8280293" y="2848030"/>
              <a:ext cx="257237" cy="257237"/>
            </a:xfrm>
            <a:prstGeom prst="ellipse">
              <a:avLst/>
            </a:prstGeom>
            <a:solidFill>
              <a:srgbClr val="0090E2"/>
            </a:solidFill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/>
            </a:p>
          </p:txBody>
        </p:sp>
        <p:sp>
          <p:nvSpPr>
            <p:cNvPr id="87" name="Chord 196">
              <a:extLst>
                <a:ext uri="{FF2B5EF4-FFF2-40B4-BE49-F238E27FC236}">
                  <a16:creationId xmlns:a16="http://schemas.microsoft.com/office/drawing/2014/main" id="{3A2FB379-AC6F-4F48-B435-729BD1BB64CF}"/>
                </a:ext>
              </a:extLst>
            </p:cNvPr>
            <p:cNvSpPr/>
            <p:nvPr/>
          </p:nvSpPr>
          <p:spPr>
            <a:xfrm rot="16200000" flipV="1">
              <a:off x="8286156" y="2849061"/>
              <a:ext cx="256207" cy="256207"/>
            </a:xfrm>
            <a:prstGeom prst="chord">
              <a:avLst>
                <a:gd name="adj1" fmla="val 5374467"/>
                <a:gd name="adj2" fmla="val 1620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89" name="Picture 197">
              <a:extLst>
                <a:ext uri="{FF2B5EF4-FFF2-40B4-BE49-F238E27FC236}">
                  <a16:creationId xmlns:a16="http://schemas.microsoft.com/office/drawing/2014/main" id="{43F9BAB1-DE8E-4E0A-8F44-53B14E1C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081" y="2906860"/>
              <a:ext cx="185593" cy="13957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9775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5379244" y="2269671"/>
            <a:ext cx="5351779" cy="4404360"/>
          </a:xfrm>
          <a:custGeom>
            <a:avLst/>
            <a:gdLst/>
            <a:ahLst/>
            <a:cxnLst/>
            <a:rect l="l" t="t" r="r" b="b"/>
            <a:pathLst>
              <a:path w="4442459" h="4404360">
                <a:moveTo>
                  <a:pt x="4207510" y="0"/>
                </a:moveTo>
                <a:lnTo>
                  <a:pt x="234823" y="0"/>
                </a:lnTo>
                <a:lnTo>
                  <a:pt x="187504" y="4771"/>
                </a:lnTo>
                <a:lnTo>
                  <a:pt x="143428" y="18456"/>
                </a:lnTo>
                <a:lnTo>
                  <a:pt x="103540" y="40109"/>
                </a:lnTo>
                <a:lnTo>
                  <a:pt x="68786" y="68786"/>
                </a:lnTo>
                <a:lnTo>
                  <a:pt x="40109" y="103540"/>
                </a:lnTo>
                <a:lnTo>
                  <a:pt x="18456" y="143428"/>
                </a:lnTo>
                <a:lnTo>
                  <a:pt x="4771" y="187504"/>
                </a:lnTo>
                <a:lnTo>
                  <a:pt x="0" y="234823"/>
                </a:lnTo>
                <a:lnTo>
                  <a:pt x="0" y="4169473"/>
                </a:lnTo>
                <a:lnTo>
                  <a:pt x="4771" y="4216809"/>
                </a:lnTo>
                <a:lnTo>
                  <a:pt x="18456" y="4260899"/>
                </a:lnTo>
                <a:lnTo>
                  <a:pt x="40109" y="4300797"/>
                </a:lnTo>
                <a:lnTo>
                  <a:pt x="68786" y="4335560"/>
                </a:lnTo>
                <a:lnTo>
                  <a:pt x="103540" y="4364243"/>
                </a:lnTo>
                <a:lnTo>
                  <a:pt x="143428" y="4385900"/>
                </a:lnTo>
                <a:lnTo>
                  <a:pt x="187504" y="4399587"/>
                </a:lnTo>
                <a:lnTo>
                  <a:pt x="234823" y="4404360"/>
                </a:lnTo>
                <a:lnTo>
                  <a:pt x="4207510" y="4404360"/>
                </a:lnTo>
                <a:lnTo>
                  <a:pt x="4254870" y="4399587"/>
                </a:lnTo>
                <a:lnTo>
                  <a:pt x="4298977" y="4385900"/>
                </a:lnTo>
                <a:lnTo>
                  <a:pt x="4338888" y="4364243"/>
                </a:lnTo>
                <a:lnTo>
                  <a:pt x="4373657" y="4335560"/>
                </a:lnTo>
                <a:lnTo>
                  <a:pt x="4402343" y="4300797"/>
                </a:lnTo>
                <a:lnTo>
                  <a:pt x="4424001" y="4260899"/>
                </a:lnTo>
                <a:lnTo>
                  <a:pt x="4437688" y="4216809"/>
                </a:lnTo>
                <a:lnTo>
                  <a:pt x="4442460" y="4169473"/>
                </a:lnTo>
                <a:lnTo>
                  <a:pt x="4442460" y="234823"/>
                </a:lnTo>
                <a:lnTo>
                  <a:pt x="4437688" y="187504"/>
                </a:lnTo>
                <a:lnTo>
                  <a:pt x="4424001" y="143428"/>
                </a:lnTo>
                <a:lnTo>
                  <a:pt x="4402343" y="103540"/>
                </a:lnTo>
                <a:lnTo>
                  <a:pt x="4373657" y="68786"/>
                </a:lnTo>
                <a:lnTo>
                  <a:pt x="4338888" y="40109"/>
                </a:lnTo>
                <a:lnTo>
                  <a:pt x="4298977" y="18456"/>
                </a:lnTo>
                <a:lnTo>
                  <a:pt x="4254870" y="4771"/>
                </a:lnTo>
                <a:lnTo>
                  <a:pt x="4207510" y="0"/>
                </a:lnTo>
                <a:close/>
              </a:path>
            </a:pathLst>
          </a:custGeom>
          <a:solidFill>
            <a:srgbClr val="D9D9D9"/>
          </a:solidFill>
          <a:ln>
            <a:solidFill>
              <a:schemeClr val="tx2"/>
            </a:solidFill>
          </a:ln>
        </p:spPr>
        <p:txBody>
          <a:bodyPr wrap="square" lIns="96000" tIns="0" rIns="0" bIns="0" rtlCol="0"/>
          <a:lstStyle/>
          <a:p>
            <a:pPr>
              <a:spcBef>
                <a:spcPts val="400"/>
              </a:spcBef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Advantages: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Similar to traditional MCR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Simple signal routing</a:t>
            </a:r>
          </a:p>
          <a:p>
            <a:pPr>
              <a:spcBef>
                <a:spcPts val="400"/>
              </a:spcBef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Challenges: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 signal aggregation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Fiber management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Expensive for low bandwidth ports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Tie-line management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Redundancy must be handled by  edge devices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38B51DAE-F8E3-4395-9022-8A93A4D68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8556593"/>
            <a:ext cx="3738880" cy="24622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9/11/2022</a:t>
            </a:fld>
            <a:endParaRPr lang="en-US" dirty="0"/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ABE4799B-AA6A-49F8-AD66-701778DA1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87470" y="8581991"/>
            <a:ext cx="565575" cy="22570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1219170" rtl="0" eaLnBrk="1" latinLnBrk="0" hangingPunct="1">
              <a:defRPr sz="1467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Verdana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66">
              <a:spcBef>
                <a:spcPts val="140"/>
              </a:spcBef>
            </a:pPr>
            <a:fld id="{81D60167-4931-47E6-BA6A-407CBD079E47}" type="slidenum">
              <a:rPr lang="en-US" smtClean="0"/>
              <a:pPr marL="33866">
                <a:spcBef>
                  <a:spcPts val="140"/>
                </a:spcBef>
              </a:pPr>
              <a:t>12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748DC1-15F3-4D93-96DE-E494C86B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225" y="2264908"/>
            <a:ext cx="3438443" cy="441388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 rot="20081908">
            <a:off x="104935" y="2149927"/>
            <a:ext cx="3370579" cy="670560"/>
          </a:xfrm>
          <a:custGeom>
            <a:avLst/>
            <a:gdLst/>
            <a:ahLst/>
            <a:cxnLst/>
            <a:rect l="l" t="t" r="r" b="b"/>
            <a:pathLst>
              <a:path w="3370579" h="670560">
                <a:moveTo>
                  <a:pt x="3237610" y="0"/>
                </a:moveTo>
                <a:lnTo>
                  <a:pt x="132994" y="0"/>
                </a:lnTo>
                <a:lnTo>
                  <a:pt x="90960" y="6781"/>
                </a:lnTo>
                <a:lnTo>
                  <a:pt x="54452" y="25664"/>
                </a:lnTo>
                <a:lnTo>
                  <a:pt x="25662" y="54452"/>
                </a:lnTo>
                <a:lnTo>
                  <a:pt x="6780" y="90952"/>
                </a:lnTo>
                <a:lnTo>
                  <a:pt x="0" y="132969"/>
                </a:lnTo>
                <a:lnTo>
                  <a:pt x="0" y="537590"/>
                </a:lnTo>
                <a:lnTo>
                  <a:pt x="6780" y="579607"/>
                </a:lnTo>
                <a:lnTo>
                  <a:pt x="25662" y="616107"/>
                </a:lnTo>
                <a:lnTo>
                  <a:pt x="54452" y="644895"/>
                </a:lnTo>
                <a:lnTo>
                  <a:pt x="90960" y="663778"/>
                </a:lnTo>
                <a:lnTo>
                  <a:pt x="132994" y="670560"/>
                </a:lnTo>
                <a:lnTo>
                  <a:pt x="3237610" y="670560"/>
                </a:lnTo>
                <a:lnTo>
                  <a:pt x="3279627" y="663778"/>
                </a:lnTo>
                <a:lnTo>
                  <a:pt x="3316127" y="644895"/>
                </a:lnTo>
                <a:lnTo>
                  <a:pt x="3344915" y="616107"/>
                </a:lnTo>
                <a:lnTo>
                  <a:pt x="3363798" y="579607"/>
                </a:lnTo>
                <a:lnTo>
                  <a:pt x="3370579" y="537590"/>
                </a:lnTo>
                <a:lnTo>
                  <a:pt x="3370579" y="132969"/>
                </a:lnTo>
                <a:lnTo>
                  <a:pt x="3363798" y="90952"/>
                </a:lnTo>
                <a:lnTo>
                  <a:pt x="3344915" y="54452"/>
                </a:lnTo>
                <a:lnTo>
                  <a:pt x="3316127" y="25664"/>
                </a:lnTo>
                <a:lnTo>
                  <a:pt x="3279627" y="6781"/>
                </a:lnTo>
                <a:lnTo>
                  <a:pt x="3237610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 anchor="ctr"/>
          <a:lstStyle/>
          <a:p>
            <a:pPr marL="12700" algn="ctr">
              <a:spcBef>
                <a:spcPts val="111"/>
              </a:spcBef>
            </a:pPr>
            <a:r>
              <a:rPr lang="en-US" sz="1600" b="1" dirty="0">
                <a:solidFill>
                  <a:schemeClr val="bg1"/>
                </a:solidFill>
                <a:latin typeface="Verdana"/>
              </a:rPr>
              <a:t>Dual Star</a:t>
            </a:r>
          </a:p>
          <a:p>
            <a:pPr marL="12700" algn="ctr">
              <a:spcBef>
                <a:spcPts val="111"/>
              </a:spcBef>
            </a:pPr>
            <a:r>
              <a:rPr lang="en-US" sz="1600" b="1" dirty="0">
                <a:solidFill>
                  <a:schemeClr val="bg1"/>
                </a:solidFill>
                <a:latin typeface="Verdana"/>
              </a:rPr>
              <a:t>(Red-blue network)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2E86C65-7A8F-4D38-B50A-6E5D2655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9" y="446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Architecture options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5308292" y="2037806"/>
            <a:ext cx="5375366" cy="4702464"/>
          </a:xfrm>
          <a:custGeom>
            <a:avLst/>
            <a:gdLst/>
            <a:ahLst/>
            <a:cxnLst/>
            <a:rect l="l" t="t" r="r" b="b"/>
            <a:pathLst>
              <a:path w="4445000" h="4404360">
                <a:moveTo>
                  <a:pt x="4210177" y="0"/>
                </a:moveTo>
                <a:lnTo>
                  <a:pt x="234823" y="0"/>
                </a:lnTo>
                <a:lnTo>
                  <a:pt x="187504" y="4771"/>
                </a:lnTo>
                <a:lnTo>
                  <a:pt x="143428" y="18456"/>
                </a:lnTo>
                <a:lnTo>
                  <a:pt x="103540" y="40109"/>
                </a:lnTo>
                <a:lnTo>
                  <a:pt x="68786" y="68786"/>
                </a:lnTo>
                <a:lnTo>
                  <a:pt x="40109" y="103540"/>
                </a:lnTo>
                <a:lnTo>
                  <a:pt x="18456" y="143428"/>
                </a:lnTo>
                <a:lnTo>
                  <a:pt x="4771" y="187504"/>
                </a:lnTo>
                <a:lnTo>
                  <a:pt x="0" y="234823"/>
                </a:lnTo>
                <a:lnTo>
                  <a:pt x="0" y="4169473"/>
                </a:lnTo>
                <a:lnTo>
                  <a:pt x="4771" y="4216813"/>
                </a:lnTo>
                <a:lnTo>
                  <a:pt x="18456" y="4260904"/>
                </a:lnTo>
                <a:lnTo>
                  <a:pt x="40109" y="4300803"/>
                </a:lnTo>
                <a:lnTo>
                  <a:pt x="68786" y="4335565"/>
                </a:lnTo>
                <a:lnTo>
                  <a:pt x="103540" y="4364246"/>
                </a:lnTo>
                <a:lnTo>
                  <a:pt x="143428" y="4385902"/>
                </a:lnTo>
                <a:lnTo>
                  <a:pt x="187504" y="4399588"/>
                </a:lnTo>
                <a:lnTo>
                  <a:pt x="234823" y="4404360"/>
                </a:lnTo>
                <a:lnTo>
                  <a:pt x="4210177" y="4404360"/>
                </a:lnTo>
                <a:lnTo>
                  <a:pt x="4257495" y="4399588"/>
                </a:lnTo>
                <a:lnTo>
                  <a:pt x="4301571" y="4385902"/>
                </a:lnTo>
                <a:lnTo>
                  <a:pt x="4341459" y="4364246"/>
                </a:lnTo>
                <a:lnTo>
                  <a:pt x="4376213" y="4335565"/>
                </a:lnTo>
                <a:lnTo>
                  <a:pt x="4404890" y="4300803"/>
                </a:lnTo>
                <a:lnTo>
                  <a:pt x="4426543" y="4260904"/>
                </a:lnTo>
                <a:lnTo>
                  <a:pt x="4440228" y="4216813"/>
                </a:lnTo>
                <a:lnTo>
                  <a:pt x="4445000" y="4169473"/>
                </a:lnTo>
                <a:lnTo>
                  <a:pt x="4445000" y="234823"/>
                </a:lnTo>
                <a:lnTo>
                  <a:pt x="4440228" y="187504"/>
                </a:lnTo>
                <a:lnTo>
                  <a:pt x="4426543" y="143428"/>
                </a:lnTo>
                <a:lnTo>
                  <a:pt x="4404890" y="103540"/>
                </a:lnTo>
                <a:lnTo>
                  <a:pt x="4376213" y="68786"/>
                </a:lnTo>
                <a:lnTo>
                  <a:pt x="4341459" y="40109"/>
                </a:lnTo>
                <a:lnTo>
                  <a:pt x="4301571" y="18456"/>
                </a:lnTo>
                <a:lnTo>
                  <a:pt x="4257495" y="4771"/>
                </a:lnTo>
                <a:lnTo>
                  <a:pt x="4210177" y="0"/>
                </a:lnTo>
                <a:close/>
              </a:path>
            </a:pathLst>
          </a:custGeom>
          <a:solidFill>
            <a:srgbClr val="D9D9D9"/>
          </a:solidFill>
          <a:ln>
            <a:solidFill>
              <a:schemeClr val="tx2"/>
            </a:solidFill>
          </a:ln>
        </p:spPr>
        <p:txBody>
          <a:bodyPr wrap="square" lIns="96000" tIns="0" rIns="0" bIns="0" rtlCol="0"/>
          <a:lstStyle/>
          <a:p>
            <a:pPr>
              <a:spcBef>
                <a:spcPts val="400"/>
              </a:spcBef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Advantages: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Signal aggregation at the Leaf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Simpler fiber management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Cost effective edge ports for all  bandwidths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Built-in network redundancy (red/blue per stream)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 endpoints blocked due to loss of  single Spine</a:t>
            </a:r>
          </a:p>
          <a:p>
            <a:pPr>
              <a:spcBef>
                <a:spcPts val="400"/>
              </a:spcBef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Challenges: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Blocking/Non-blocking depends on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Utilization of Leaf-Spine links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More complex signal routing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Scalability dependent on amount of</a:t>
            </a:r>
          </a:p>
          <a:p>
            <a:pPr marL="228594" indent="-228594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Uplink interfaces on Leaf</a:t>
            </a:r>
          </a:p>
        </p:txBody>
      </p:sp>
      <p:sp>
        <p:nvSpPr>
          <p:cNvPr id="69" name="Holder 5">
            <a:extLst>
              <a:ext uri="{FF2B5EF4-FFF2-40B4-BE49-F238E27FC236}">
                <a16:creationId xmlns:a16="http://schemas.microsoft.com/office/drawing/2014/main" id="{B6B55C47-4E16-4BDA-92A7-360F02E97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" y="8556593"/>
            <a:ext cx="3738880" cy="24622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121917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9/11/2022</a:t>
            </a:fld>
            <a:endParaRPr lang="en-US" dirty="0"/>
          </a:p>
        </p:txBody>
      </p:sp>
      <p:sp>
        <p:nvSpPr>
          <p:cNvPr id="70" name="Holder 6">
            <a:extLst>
              <a:ext uri="{FF2B5EF4-FFF2-40B4-BE49-F238E27FC236}">
                <a16:creationId xmlns:a16="http://schemas.microsoft.com/office/drawing/2014/main" id="{6FCBC696-97C5-414F-8461-E5809AF50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87470" y="8581991"/>
            <a:ext cx="565575" cy="22570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1219170" rtl="0" eaLnBrk="1" latinLnBrk="0" hangingPunct="1">
              <a:defRPr sz="1467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Verdana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66">
              <a:spcBef>
                <a:spcPts val="140"/>
              </a:spcBef>
            </a:pPr>
            <a:fld id="{81D60167-4931-47E6-BA6A-407CBD079E47}" type="slidenum">
              <a:rPr lang="en-US" smtClean="0"/>
              <a:pPr marL="33866">
                <a:spcBef>
                  <a:spcPts val="140"/>
                </a:spcBef>
              </a:pPr>
              <a:t>13</a:t>
            </a:fld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1BF6B9A-C710-48D2-A1E8-1C73FC77115C}"/>
              </a:ext>
            </a:extLst>
          </p:cNvPr>
          <p:cNvSpPr/>
          <p:nvPr/>
        </p:nvSpPr>
        <p:spPr>
          <a:xfrm>
            <a:off x="1700968" y="2037806"/>
            <a:ext cx="3381264" cy="4702464"/>
          </a:xfrm>
          <a:prstGeom prst="roundRect">
            <a:avLst>
              <a:gd name="adj" fmla="val 44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55A10F5-0037-4920-AE9C-60987E4C9E92}"/>
              </a:ext>
            </a:extLst>
          </p:cNvPr>
          <p:cNvSpPr/>
          <p:nvPr/>
        </p:nvSpPr>
        <p:spPr>
          <a:xfrm>
            <a:off x="3845818" y="5166387"/>
            <a:ext cx="903132" cy="1227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7D20166-3934-4F3E-B8B4-0668660B5DFE}"/>
              </a:ext>
            </a:extLst>
          </p:cNvPr>
          <p:cNvSpPr/>
          <p:nvPr/>
        </p:nvSpPr>
        <p:spPr>
          <a:xfrm>
            <a:off x="3848047" y="2415169"/>
            <a:ext cx="903132" cy="1227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C328F8D-8168-4C5D-903C-8C4A88744F28}"/>
              </a:ext>
            </a:extLst>
          </p:cNvPr>
          <p:cNvSpPr/>
          <p:nvPr/>
        </p:nvSpPr>
        <p:spPr>
          <a:xfrm>
            <a:off x="3845818" y="3787173"/>
            <a:ext cx="903132" cy="1227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D49B630-A06E-4619-8967-24F7AE72C1B5}"/>
              </a:ext>
            </a:extLst>
          </p:cNvPr>
          <p:cNvSpPr/>
          <p:nvPr/>
        </p:nvSpPr>
        <p:spPr>
          <a:xfrm>
            <a:off x="2026814" y="3642472"/>
            <a:ext cx="903132" cy="15098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endParaRPr lang="en-US" sz="933" dirty="0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71E194-5D10-40FE-BE36-18FFD1DF9EB7}"/>
              </a:ext>
            </a:extLst>
          </p:cNvPr>
          <p:cNvSpPr/>
          <p:nvPr/>
        </p:nvSpPr>
        <p:spPr>
          <a:xfrm>
            <a:off x="2183077" y="3743908"/>
            <a:ext cx="596351" cy="5963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C133895-9485-4897-A14A-EAAC04443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90" y="3837622"/>
            <a:ext cx="408924" cy="408924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4D291C5-3242-4971-BACA-F8875B44001F}"/>
              </a:ext>
            </a:extLst>
          </p:cNvPr>
          <p:cNvGrpSpPr/>
          <p:nvPr/>
        </p:nvGrpSpPr>
        <p:grpSpPr>
          <a:xfrm>
            <a:off x="2192127" y="4472919"/>
            <a:ext cx="596351" cy="596351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122368E-7A17-4CB9-B0C6-3690085BB8AD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918CEAD-F2BE-4824-90DF-15665DB54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3B60235-C2FE-4557-80A6-FA36191CEC9B}"/>
              </a:ext>
            </a:extLst>
          </p:cNvPr>
          <p:cNvCxnSpPr>
            <a:stCxn id="76" idx="6"/>
            <a:endCxn id="142" idx="2"/>
          </p:cNvCxnSpPr>
          <p:nvPr/>
        </p:nvCxnSpPr>
        <p:spPr>
          <a:xfrm flipV="1">
            <a:off x="2779427" y="3331591"/>
            <a:ext cx="890605" cy="710492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980B27-F590-424A-8B9A-C1E91207AC73}"/>
              </a:ext>
            </a:extLst>
          </p:cNvPr>
          <p:cNvCxnSpPr>
            <a:stCxn id="76" idx="6"/>
            <a:endCxn id="136" idx="2"/>
          </p:cNvCxnSpPr>
          <p:nvPr/>
        </p:nvCxnSpPr>
        <p:spPr>
          <a:xfrm>
            <a:off x="2779427" y="4042082"/>
            <a:ext cx="893173" cy="372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D69CD96-52BE-494E-BC16-D5070BDBB617}"/>
              </a:ext>
            </a:extLst>
          </p:cNvPr>
          <p:cNvCxnSpPr>
            <a:stCxn id="76" idx="6"/>
            <a:endCxn id="139" idx="2"/>
          </p:cNvCxnSpPr>
          <p:nvPr/>
        </p:nvCxnSpPr>
        <p:spPr>
          <a:xfrm>
            <a:off x="2779427" y="4042085"/>
            <a:ext cx="893173" cy="66134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5DE8C90-0C0E-4415-9177-9E9DEB559F07}"/>
              </a:ext>
            </a:extLst>
          </p:cNvPr>
          <p:cNvCxnSpPr>
            <a:stCxn id="76" idx="6"/>
            <a:endCxn id="130" idx="2"/>
          </p:cNvCxnSpPr>
          <p:nvPr/>
        </p:nvCxnSpPr>
        <p:spPr>
          <a:xfrm>
            <a:off x="2779427" y="4042084"/>
            <a:ext cx="893173" cy="143025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C29964E-3E17-44DC-9F66-8D80D0FD016B}"/>
              </a:ext>
            </a:extLst>
          </p:cNvPr>
          <p:cNvCxnSpPr>
            <a:stCxn id="76" idx="6"/>
            <a:endCxn id="133" idx="2"/>
          </p:cNvCxnSpPr>
          <p:nvPr/>
        </p:nvCxnSpPr>
        <p:spPr>
          <a:xfrm>
            <a:off x="2779427" y="4042084"/>
            <a:ext cx="893173" cy="205431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66ACC4-FE4A-42F2-9734-16088774CB23}"/>
              </a:ext>
            </a:extLst>
          </p:cNvPr>
          <p:cNvCxnSpPr>
            <a:cxnSpLocks/>
            <a:stCxn id="79" idx="6"/>
            <a:endCxn id="133" idx="2"/>
          </p:cNvCxnSpPr>
          <p:nvPr/>
        </p:nvCxnSpPr>
        <p:spPr>
          <a:xfrm>
            <a:off x="2788477" y="4771095"/>
            <a:ext cx="884123" cy="132530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C7BF4EC-5221-4546-B8FB-9B8C93A655E5}"/>
              </a:ext>
            </a:extLst>
          </p:cNvPr>
          <p:cNvCxnSpPr>
            <a:stCxn id="79" idx="6"/>
            <a:endCxn id="130" idx="2"/>
          </p:cNvCxnSpPr>
          <p:nvPr/>
        </p:nvCxnSpPr>
        <p:spPr>
          <a:xfrm>
            <a:off x="2788477" y="4771093"/>
            <a:ext cx="884123" cy="70124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7B46AB6-22AB-441D-9002-5BDA5F61BF08}"/>
              </a:ext>
            </a:extLst>
          </p:cNvPr>
          <p:cNvCxnSpPr>
            <a:cxnSpLocks/>
            <a:stCxn id="79" idx="6"/>
            <a:endCxn id="139" idx="2"/>
          </p:cNvCxnSpPr>
          <p:nvPr/>
        </p:nvCxnSpPr>
        <p:spPr>
          <a:xfrm flipV="1">
            <a:off x="2788477" y="4703430"/>
            <a:ext cx="884123" cy="6766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264C808-8C58-416B-A818-582E4CFE8074}"/>
              </a:ext>
            </a:extLst>
          </p:cNvPr>
          <p:cNvCxnSpPr>
            <a:stCxn id="79" idx="6"/>
            <a:endCxn id="136" idx="2"/>
          </p:cNvCxnSpPr>
          <p:nvPr/>
        </p:nvCxnSpPr>
        <p:spPr>
          <a:xfrm flipV="1">
            <a:off x="2788477" y="4079372"/>
            <a:ext cx="884123" cy="69172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F392C3F-D0E6-4DAD-ADF0-FC24872D01A5}"/>
              </a:ext>
            </a:extLst>
          </p:cNvPr>
          <p:cNvCxnSpPr>
            <a:stCxn id="79" idx="6"/>
            <a:endCxn id="142" idx="2"/>
          </p:cNvCxnSpPr>
          <p:nvPr/>
        </p:nvCxnSpPr>
        <p:spPr>
          <a:xfrm flipV="1">
            <a:off x="2788477" y="3331592"/>
            <a:ext cx="881555" cy="143950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218AB59-AD34-4EED-9459-5C6821B3E221}"/>
              </a:ext>
            </a:extLst>
          </p:cNvPr>
          <p:cNvCxnSpPr>
            <a:stCxn id="79" idx="6"/>
            <a:endCxn id="145" idx="2"/>
          </p:cNvCxnSpPr>
          <p:nvPr/>
        </p:nvCxnSpPr>
        <p:spPr>
          <a:xfrm flipV="1">
            <a:off x="2788477" y="2707533"/>
            <a:ext cx="881555" cy="206356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404A06-30DE-4B5C-B983-37535432005F}"/>
              </a:ext>
            </a:extLst>
          </p:cNvPr>
          <p:cNvGrpSpPr/>
          <p:nvPr/>
        </p:nvGrpSpPr>
        <p:grpSpPr>
          <a:xfrm>
            <a:off x="4382854" y="5226270"/>
            <a:ext cx="342983" cy="342983"/>
            <a:chOff x="397240" y="1349439"/>
            <a:chExt cx="1107553" cy="1107553"/>
          </a:xfrm>
          <a:solidFill>
            <a:srgbClr val="7030A0"/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F7F6690-B7F7-4605-B8BF-B908C8484667}"/>
                </a:ext>
              </a:extLst>
            </p:cNvPr>
            <p:cNvSpPr/>
            <p:nvPr/>
          </p:nvSpPr>
          <p:spPr>
            <a:xfrm>
              <a:off x="397240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94" name="Picture 93" descr="camera.emf">
              <a:extLst>
                <a:ext uri="{FF2B5EF4-FFF2-40B4-BE49-F238E27FC236}">
                  <a16:creationId xmlns:a16="http://schemas.microsoft.com/office/drawing/2014/main" id="{FFAF958B-9B2C-4FD7-8371-184300CC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97" y="1626327"/>
              <a:ext cx="724438" cy="553777"/>
            </a:xfrm>
            <a:prstGeom prst="rect">
              <a:avLst/>
            </a:prstGeom>
            <a:grpFill/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FFFB192-4C15-453A-A9E2-878F43934B99}"/>
              </a:ext>
            </a:extLst>
          </p:cNvPr>
          <p:cNvGrpSpPr/>
          <p:nvPr/>
        </p:nvGrpSpPr>
        <p:grpSpPr>
          <a:xfrm>
            <a:off x="4382854" y="5612875"/>
            <a:ext cx="342983" cy="342983"/>
            <a:chOff x="1881214" y="1347383"/>
            <a:chExt cx="1107553" cy="1107553"/>
          </a:xfrm>
          <a:solidFill>
            <a:srgbClr val="7030A0"/>
          </a:solidFill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9A0889B-19B5-4066-9D41-39B8F9A2C7C4}"/>
                </a:ext>
              </a:extLst>
            </p:cNvPr>
            <p:cNvSpPr/>
            <p:nvPr/>
          </p:nvSpPr>
          <p:spPr>
            <a:xfrm>
              <a:off x="1881214" y="1347383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C83A1FFB-CF61-4551-979A-3BB2E0F8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206" y="1430624"/>
              <a:ext cx="607568" cy="941070"/>
            </a:xfrm>
            <a:prstGeom prst="rect">
              <a:avLst/>
            </a:prstGeom>
            <a:grpFill/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B4B0726-CC43-4E89-99B8-6BF38BA4CCF9}"/>
              </a:ext>
            </a:extLst>
          </p:cNvPr>
          <p:cNvGrpSpPr/>
          <p:nvPr/>
        </p:nvGrpSpPr>
        <p:grpSpPr>
          <a:xfrm>
            <a:off x="4382854" y="5999480"/>
            <a:ext cx="342983" cy="342983"/>
            <a:chOff x="4774567" y="2984587"/>
            <a:chExt cx="1107553" cy="1107553"/>
          </a:xfrm>
          <a:solidFill>
            <a:srgbClr val="7030A0"/>
          </a:solidFill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F683BF3-D552-487C-B0A2-AC8606740E40}"/>
                </a:ext>
              </a:extLst>
            </p:cNvPr>
            <p:cNvSpPr/>
            <p:nvPr/>
          </p:nvSpPr>
          <p:spPr>
            <a:xfrm>
              <a:off x="4774567" y="2984587"/>
              <a:ext cx="1107553" cy="110755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 dirty="0"/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B0124CBF-5247-40AB-B413-CEB854F0A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432" y="3244409"/>
              <a:ext cx="861822" cy="58790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8EE9567-54D3-490D-9178-C869E4D5A14C}"/>
              </a:ext>
            </a:extLst>
          </p:cNvPr>
          <p:cNvCxnSpPr>
            <a:stCxn id="130" idx="6"/>
            <a:endCxn id="93" idx="2"/>
          </p:cNvCxnSpPr>
          <p:nvPr/>
        </p:nvCxnSpPr>
        <p:spPr>
          <a:xfrm flipV="1">
            <a:off x="4041168" y="5397760"/>
            <a:ext cx="341685" cy="7457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ADFC484-7754-439A-A08B-30100F1F7F27}"/>
              </a:ext>
            </a:extLst>
          </p:cNvPr>
          <p:cNvCxnSpPr>
            <a:stCxn id="130" idx="6"/>
            <a:endCxn id="96" idx="2"/>
          </p:cNvCxnSpPr>
          <p:nvPr/>
        </p:nvCxnSpPr>
        <p:spPr>
          <a:xfrm>
            <a:off x="4041168" y="5472336"/>
            <a:ext cx="341685" cy="31202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DE87130-F9FE-4F65-8494-5598A17F89CA}"/>
              </a:ext>
            </a:extLst>
          </p:cNvPr>
          <p:cNvCxnSpPr>
            <a:cxnSpLocks/>
            <a:stCxn id="133" idx="6"/>
            <a:endCxn id="99" idx="2"/>
          </p:cNvCxnSpPr>
          <p:nvPr/>
        </p:nvCxnSpPr>
        <p:spPr>
          <a:xfrm>
            <a:off x="4041168" y="6096395"/>
            <a:ext cx="341685" cy="7457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6CEA46D-AFBD-4226-A246-68A7C53D3883}"/>
              </a:ext>
            </a:extLst>
          </p:cNvPr>
          <p:cNvGrpSpPr/>
          <p:nvPr/>
        </p:nvGrpSpPr>
        <p:grpSpPr>
          <a:xfrm>
            <a:off x="4382855" y="3833304"/>
            <a:ext cx="342983" cy="342983"/>
            <a:chOff x="418749" y="2930618"/>
            <a:chExt cx="1107553" cy="1107553"/>
          </a:xfrm>
          <a:solidFill>
            <a:srgbClr val="7030A0"/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E1BE717-A4CA-45CA-AD4A-8BB5148A38D5}"/>
                </a:ext>
              </a:extLst>
            </p:cNvPr>
            <p:cNvSpPr/>
            <p:nvPr/>
          </p:nvSpPr>
          <p:spPr>
            <a:xfrm>
              <a:off x="418749" y="2930618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E58808C-B8E0-4EB8-8849-27EC6E32A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2" y="3207826"/>
              <a:ext cx="862246" cy="590487"/>
            </a:xfrm>
            <a:prstGeom prst="rect">
              <a:avLst/>
            </a:prstGeom>
            <a:grpFill/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AED190F-8981-4731-9008-E7486D76B63F}"/>
              </a:ext>
            </a:extLst>
          </p:cNvPr>
          <p:cNvGrpSpPr/>
          <p:nvPr/>
        </p:nvGrpSpPr>
        <p:grpSpPr>
          <a:xfrm>
            <a:off x="4382855" y="4219908"/>
            <a:ext cx="342983" cy="342983"/>
            <a:chOff x="6230945" y="2984587"/>
            <a:chExt cx="1107552" cy="1107552"/>
          </a:xfrm>
          <a:solidFill>
            <a:srgbClr val="7030A0"/>
          </a:solidFill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D4B934E-572E-48B8-8517-B2C1811FB437}"/>
                </a:ext>
              </a:extLst>
            </p:cNvPr>
            <p:cNvSpPr/>
            <p:nvPr/>
          </p:nvSpPr>
          <p:spPr>
            <a:xfrm>
              <a:off x="6230945" y="2984587"/>
              <a:ext cx="1107552" cy="110755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 dirty="0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605938B-96FF-4843-A1E0-BCAA6E35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179" y="3237881"/>
              <a:ext cx="799084" cy="600964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12DC478-B5FB-4074-9589-B30115D7C12D}"/>
              </a:ext>
            </a:extLst>
          </p:cNvPr>
          <p:cNvGrpSpPr/>
          <p:nvPr/>
        </p:nvGrpSpPr>
        <p:grpSpPr>
          <a:xfrm>
            <a:off x="4382855" y="4606514"/>
            <a:ext cx="342983" cy="342983"/>
            <a:chOff x="423246" y="2735797"/>
            <a:chExt cx="1107553" cy="1107553"/>
          </a:xfrm>
          <a:solidFill>
            <a:srgbClr val="7030A0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D63C922-2056-4CEF-94D6-AFE8D03833EA}"/>
                </a:ext>
              </a:extLst>
            </p:cNvPr>
            <p:cNvSpPr/>
            <p:nvPr/>
          </p:nvSpPr>
          <p:spPr>
            <a:xfrm>
              <a:off x="423246" y="2735797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C41F7A33-2EE1-4A2A-ADEA-4289B68D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78" y="2975883"/>
              <a:ext cx="805688" cy="627380"/>
            </a:xfrm>
            <a:prstGeom prst="rect">
              <a:avLst/>
            </a:prstGeom>
            <a:grpFill/>
          </p:spPr>
        </p:pic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15117C3-3791-4D40-A0ED-DFE0A765434F}"/>
              </a:ext>
            </a:extLst>
          </p:cNvPr>
          <p:cNvCxnSpPr>
            <a:stCxn id="136" idx="6"/>
            <a:endCxn id="105" idx="2"/>
          </p:cNvCxnSpPr>
          <p:nvPr/>
        </p:nvCxnSpPr>
        <p:spPr>
          <a:xfrm flipV="1">
            <a:off x="4041169" y="4004794"/>
            <a:ext cx="341687" cy="7457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E4993C2-95A4-49D3-AAEF-3D5B7266694D}"/>
              </a:ext>
            </a:extLst>
          </p:cNvPr>
          <p:cNvCxnSpPr>
            <a:stCxn id="136" idx="6"/>
            <a:endCxn id="108" idx="2"/>
          </p:cNvCxnSpPr>
          <p:nvPr/>
        </p:nvCxnSpPr>
        <p:spPr>
          <a:xfrm>
            <a:off x="4041169" y="4079371"/>
            <a:ext cx="341687" cy="31202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63910C6-DEC3-49C8-A387-FDA9E11E64C0}"/>
              </a:ext>
            </a:extLst>
          </p:cNvPr>
          <p:cNvCxnSpPr>
            <a:cxnSpLocks/>
            <a:stCxn id="139" idx="6"/>
            <a:endCxn id="108" idx="2"/>
          </p:cNvCxnSpPr>
          <p:nvPr/>
        </p:nvCxnSpPr>
        <p:spPr>
          <a:xfrm flipV="1">
            <a:off x="4041169" y="4391400"/>
            <a:ext cx="341687" cy="31202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456FC5A-6B3D-4EBA-AFCB-7639D0F01ABE}"/>
              </a:ext>
            </a:extLst>
          </p:cNvPr>
          <p:cNvCxnSpPr>
            <a:stCxn id="139" idx="6"/>
            <a:endCxn id="111" idx="2"/>
          </p:cNvCxnSpPr>
          <p:nvPr/>
        </p:nvCxnSpPr>
        <p:spPr>
          <a:xfrm>
            <a:off x="4041169" y="4703428"/>
            <a:ext cx="341687" cy="7457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6627A02-8FE6-4A03-A974-6A1C1D35FFB1}"/>
              </a:ext>
            </a:extLst>
          </p:cNvPr>
          <p:cNvGrpSpPr/>
          <p:nvPr/>
        </p:nvGrpSpPr>
        <p:grpSpPr>
          <a:xfrm>
            <a:off x="4380287" y="2461467"/>
            <a:ext cx="342983" cy="342983"/>
            <a:chOff x="397240" y="1349439"/>
            <a:chExt cx="1107553" cy="1107553"/>
          </a:xfrm>
          <a:solidFill>
            <a:srgbClr val="7030A0"/>
          </a:solidFill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2AC7BAC-CEA3-486E-9DAF-BC8E669CA641}"/>
                </a:ext>
              </a:extLst>
            </p:cNvPr>
            <p:cNvSpPr/>
            <p:nvPr/>
          </p:nvSpPr>
          <p:spPr>
            <a:xfrm>
              <a:off x="397240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19" name="Picture 118" descr="camera.emf">
              <a:extLst>
                <a:ext uri="{FF2B5EF4-FFF2-40B4-BE49-F238E27FC236}">
                  <a16:creationId xmlns:a16="http://schemas.microsoft.com/office/drawing/2014/main" id="{39D4BEAF-FE72-4705-B787-4D5EE828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97" y="1626327"/>
              <a:ext cx="724438" cy="553777"/>
            </a:xfrm>
            <a:prstGeom prst="rect">
              <a:avLst/>
            </a:prstGeom>
            <a:grpFill/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D08B819-A1E0-4D45-A305-85C7542B6525}"/>
              </a:ext>
            </a:extLst>
          </p:cNvPr>
          <p:cNvGrpSpPr/>
          <p:nvPr/>
        </p:nvGrpSpPr>
        <p:grpSpPr>
          <a:xfrm>
            <a:off x="4380287" y="2848071"/>
            <a:ext cx="342983" cy="342983"/>
            <a:chOff x="1881214" y="1347383"/>
            <a:chExt cx="1107553" cy="1107553"/>
          </a:xfrm>
          <a:solidFill>
            <a:srgbClr val="7030A0"/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CA46D8C-181C-48AC-8E3F-2C7AA415F0F9}"/>
                </a:ext>
              </a:extLst>
            </p:cNvPr>
            <p:cNvSpPr/>
            <p:nvPr/>
          </p:nvSpPr>
          <p:spPr>
            <a:xfrm>
              <a:off x="1881214" y="1347383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F5219090-D672-4449-AFCF-8BAE3CD3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206" y="1430624"/>
              <a:ext cx="607568" cy="941070"/>
            </a:xfrm>
            <a:prstGeom prst="rect">
              <a:avLst/>
            </a:prstGeom>
            <a:grpFill/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51D8D7-3AE7-418C-B61F-02360753E171}"/>
              </a:ext>
            </a:extLst>
          </p:cNvPr>
          <p:cNvGrpSpPr/>
          <p:nvPr/>
        </p:nvGrpSpPr>
        <p:grpSpPr>
          <a:xfrm>
            <a:off x="4380287" y="3234678"/>
            <a:ext cx="342983" cy="342983"/>
            <a:chOff x="4774567" y="2984587"/>
            <a:chExt cx="1107553" cy="1107553"/>
          </a:xfrm>
          <a:solidFill>
            <a:srgbClr val="7030A0"/>
          </a:solidFill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CBFDBB3-2C98-4DE7-8CDE-634F738279F6}"/>
                </a:ext>
              </a:extLst>
            </p:cNvPr>
            <p:cNvSpPr/>
            <p:nvPr/>
          </p:nvSpPr>
          <p:spPr>
            <a:xfrm>
              <a:off x="4774567" y="2984587"/>
              <a:ext cx="1107553" cy="110755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 dirty="0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F1BB91D7-3582-49D3-A97E-F5AC73A2D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432" y="3244409"/>
              <a:ext cx="861822" cy="58790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852D784-0D48-43E7-8C59-D9EED5C252DF}"/>
              </a:ext>
            </a:extLst>
          </p:cNvPr>
          <p:cNvCxnSpPr>
            <a:stCxn id="145" idx="6"/>
            <a:endCxn id="118" idx="2"/>
          </p:cNvCxnSpPr>
          <p:nvPr/>
        </p:nvCxnSpPr>
        <p:spPr>
          <a:xfrm flipV="1">
            <a:off x="4038601" y="2632957"/>
            <a:ext cx="341687" cy="74576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1BF3AA7-5D8C-4B1C-8080-81693F611B72}"/>
              </a:ext>
            </a:extLst>
          </p:cNvPr>
          <p:cNvCxnSpPr>
            <a:stCxn id="145" idx="6"/>
            <a:endCxn id="121" idx="2"/>
          </p:cNvCxnSpPr>
          <p:nvPr/>
        </p:nvCxnSpPr>
        <p:spPr>
          <a:xfrm>
            <a:off x="4038601" y="2707535"/>
            <a:ext cx="341687" cy="31202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3C51649-C397-46CD-A75C-A5F3A8C642D8}"/>
              </a:ext>
            </a:extLst>
          </p:cNvPr>
          <p:cNvCxnSpPr>
            <a:stCxn id="142" idx="6"/>
            <a:endCxn id="124" idx="2"/>
          </p:cNvCxnSpPr>
          <p:nvPr/>
        </p:nvCxnSpPr>
        <p:spPr>
          <a:xfrm>
            <a:off x="4038601" y="3331593"/>
            <a:ext cx="341687" cy="74577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EA955D8-736F-4EF6-9F76-65B9C1003718}"/>
              </a:ext>
            </a:extLst>
          </p:cNvPr>
          <p:cNvGrpSpPr/>
          <p:nvPr/>
        </p:nvGrpSpPr>
        <p:grpSpPr>
          <a:xfrm>
            <a:off x="3672599" y="5288052"/>
            <a:ext cx="368568" cy="368568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8529CE-21F9-4BC5-8B47-F09475D7DE51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FDDCF27-4055-49E2-A8F0-17E55134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CA39AE5-7691-42AA-98E7-62D0BE55255D}"/>
              </a:ext>
            </a:extLst>
          </p:cNvPr>
          <p:cNvGrpSpPr/>
          <p:nvPr/>
        </p:nvGrpSpPr>
        <p:grpSpPr>
          <a:xfrm>
            <a:off x="3672599" y="5912109"/>
            <a:ext cx="368568" cy="368568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0D83EE3-37C2-4DBC-8536-CF76C193CD78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FD702A3-61C2-40D0-94C2-70045FDB1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E6A890A-16BC-4D35-85C1-0013C72B28B2}"/>
              </a:ext>
            </a:extLst>
          </p:cNvPr>
          <p:cNvGrpSpPr/>
          <p:nvPr/>
        </p:nvGrpSpPr>
        <p:grpSpPr>
          <a:xfrm>
            <a:off x="3672599" y="3895086"/>
            <a:ext cx="368568" cy="368568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FF4613D-5BAB-4FED-8490-87CA24164539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9D102FD-94F7-42D6-B419-6549266D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B656130-08F0-4505-8A69-FBABD2542A84}"/>
              </a:ext>
            </a:extLst>
          </p:cNvPr>
          <p:cNvGrpSpPr/>
          <p:nvPr/>
        </p:nvGrpSpPr>
        <p:grpSpPr>
          <a:xfrm>
            <a:off x="3672599" y="4519144"/>
            <a:ext cx="368568" cy="368568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FD47349-0D6C-4C1D-84BF-8BC925F99BAB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F4D6FA1-E02C-43B9-8FDE-3B1D47A1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E207FAB-01F7-47CB-A5AC-9F177A404868}"/>
              </a:ext>
            </a:extLst>
          </p:cNvPr>
          <p:cNvGrpSpPr/>
          <p:nvPr/>
        </p:nvGrpSpPr>
        <p:grpSpPr>
          <a:xfrm>
            <a:off x="3670031" y="3147306"/>
            <a:ext cx="368568" cy="368568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6F4A3DE-96E3-44F7-8655-C61205128076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3A695B9E-007B-4747-9D26-8D7DD5AF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BAC65F3-9E73-4BA3-B7B6-F7CD695CD291}"/>
              </a:ext>
            </a:extLst>
          </p:cNvPr>
          <p:cNvGrpSpPr/>
          <p:nvPr/>
        </p:nvGrpSpPr>
        <p:grpSpPr>
          <a:xfrm>
            <a:off x="3670031" y="2523249"/>
            <a:ext cx="368568" cy="368568"/>
            <a:chOff x="4729674" y="1349439"/>
            <a:chExt cx="1107553" cy="1107553"/>
          </a:xfrm>
          <a:solidFill>
            <a:srgbClr val="7030A0"/>
          </a:solidFill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2DA7F5E-A614-4F61-BA97-B0F55D2849A1}"/>
                </a:ext>
              </a:extLst>
            </p:cNvPr>
            <p:cNvSpPr/>
            <p:nvPr/>
          </p:nvSpPr>
          <p:spPr>
            <a:xfrm>
              <a:off x="4729674" y="1349439"/>
              <a:ext cx="1107553" cy="110755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7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45DD8A66-E6CB-44AC-96B5-F25AFC487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20" y="1523485"/>
              <a:ext cx="759460" cy="759460"/>
            </a:xfrm>
            <a:prstGeom prst="rect">
              <a:avLst/>
            </a:prstGeom>
            <a:grpFill/>
          </p:spPr>
        </p:pic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7C4656AF-D1EB-48A6-A301-2A863EFA1E5E}"/>
              </a:ext>
            </a:extLst>
          </p:cNvPr>
          <p:cNvSpPr txBox="1"/>
          <p:nvPr/>
        </p:nvSpPr>
        <p:spPr>
          <a:xfrm rot="16200000">
            <a:off x="4572445" y="2881885"/>
            <a:ext cx="67518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/>
              <a:t>Studio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1D1E873-5BF6-4B1A-A09D-ACC8FB26BD1B}"/>
              </a:ext>
            </a:extLst>
          </p:cNvPr>
          <p:cNvSpPr txBox="1"/>
          <p:nvPr/>
        </p:nvSpPr>
        <p:spPr>
          <a:xfrm rot="16200000">
            <a:off x="4304923" y="4249267"/>
            <a:ext cx="120603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/>
              <a:t>Control room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48AC2E6-F678-4545-90FA-5B7D35646DB8}"/>
              </a:ext>
            </a:extLst>
          </p:cNvPr>
          <p:cNvSpPr txBox="1"/>
          <p:nvPr/>
        </p:nvSpPr>
        <p:spPr>
          <a:xfrm rot="16200000">
            <a:off x="1340835" y="4257348"/>
            <a:ext cx="109215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/>
              <a:t>Data Center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6A032FC-4209-475D-B504-A98EF852FD66}"/>
              </a:ext>
            </a:extLst>
          </p:cNvPr>
          <p:cNvSpPr txBox="1"/>
          <p:nvPr/>
        </p:nvSpPr>
        <p:spPr>
          <a:xfrm rot="16200000">
            <a:off x="4570349" y="5612884"/>
            <a:ext cx="67518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dirty="0"/>
              <a:t>Studio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DEE19AC-5E81-4C62-B774-C50CAD46364B}"/>
              </a:ext>
            </a:extLst>
          </p:cNvPr>
          <p:cNvCxnSpPr>
            <a:cxnSpLocks/>
            <a:stCxn id="76" idx="6"/>
            <a:endCxn id="145" idx="2"/>
          </p:cNvCxnSpPr>
          <p:nvPr/>
        </p:nvCxnSpPr>
        <p:spPr>
          <a:xfrm flipV="1">
            <a:off x="2779427" y="2707535"/>
            <a:ext cx="890605" cy="1334549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itle 3">
            <a:extLst>
              <a:ext uri="{FF2B5EF4-FFF2-40B4-BE49-F238E27FC236}">
                <a16:creationId xmlns:a16="http://schemas.microsoft.com/office/drawing/2014/main" id="{D5FF3B69-8067-4023-88D4-94E4E5D3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37" y="-4008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Architecture options</a:t>
            </a:r>
          </a:p>
        </p:txBody>
      </p:sp>
      <p:sp>
        <p:nvSpPr>
          <p:cNvPr id="62" name="object 62"/>
          <p:cNvSpPr/>
          <p:nvPr/>
        </p:nvSpPr>
        <p:spPr>
          <a:xfrm rot="20125843">
            <a:off x="1149" y="2070144"/>
            <a:ext cx="3370579" cy="670560"/>
          </a:xfrm>
          <a:custGeom>
            <a:avLst/>
            <a:gdLst/>
            <a:ahLst/>
            <a:cxnLst/>
            <a:rect l="l" t="t" r="r" b="b"/>
            <a:pathLst>
              <a:path w="3370579" h="670560">
                <a:moveTo>
                  <a:pt x="3237611" y="0"/>
                </a:moveTo>
                <a:lnTo>
                  <a:pt x="132994" y="0"/>
                </a:lnTo>
                <a:lnTo>
                  <a:pt x="90960" y="6781"/>
                </a:lnTo>
                <a:lnTo>
                  <a:pt x="54452" y="25664"/>
                </a:lnTo>
                <a:lnTo>
                  <a:pt x="25662" y="54452"/>
                </a:lnTo>
                <a:lnTo>
                  <a:pt x="6780" y="90952"/>
                </a:lnTo>
                <a:lnTo>
                  <a:pt x="0" y="132969"/>
                </a:lnTo>
                <a:lnTo>
                  <a:pt x="0" y="537590"/>
                </a:lnTo>
                <a:lnTo>
                  <a:pt x="6780" y="579607"/>
                </a:lnTo>
                <a:lnTo>
                  <a:pt x="25662" y="616107"/>
                </a:lnTo>
                <a:lnTo>
                  <a:pt x="54452" y="644895"/>
                </a:lnTo>
                <a:lnTo>
                  <a:pt x="90960" y="663778"/>
                </a:lnTo>
                <a:lnTo>
                  <a:pt x="132994" y="670560"/>
                </a:lnTo>
                <a:lnTo>
                  <a:pt x="3237611" y="670560"/>
                </a:lnTo>
                <a:lnTo>
                  <a:pt x="3279627" y="663778"/>
                </a:lnTo>
                <a:lnTo>
                  <a:pt x="3316127" y="644895"/>
                </a:lnTo>
                <a:lnTo>
                  <a:pt x="3344915" y="616107"/>
                </a:lnTo>
                <a:lnTo>
                  <a:pt x="3363798" y="579607"/>
                </a:lnTo>
                <a:lnTo>
                  <a:pt x="3370579" y="537590"/>
                </a:lnTo>
                <a:lnTo>
                  <a:pt x="3370579" y="132969"/>
                </a:lnTo>
                <a:lnTo>
                  <a:pt x="3363798" y="90952"/>
                </a:lnTo>
                <a:lnTo>
                  <a:pt x="3344915" y="54452"/>
                </a:lnTo>
                <a:lnTo>
                  <a:pt x="3316127" y="25664"/>
                </a:lnTo>
                <a:lnTo>
                  <a:pt x="3279627" y="6781"/>
                </a:lnTo>
                <a:lnTo>
                  <a:pt x="3237611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 anchor="ctr"/>
          <a:lstStyle/>
          <a:p>
            <a:pPr marL="12700" algn="ctr">
              <a:spcBef>
                <a:spcPts val="111"/>
              </a:spcBef>
            </a:pPr>
            <a:r>
              <a:rPr lang="en-US" sz="1600" b="1" dirty="0">
                <a:solidFill>
                  <a:schemeClr val="bg1"/>
                </a:solidFill>
                <a:latin typeface="Verdana"/>
              </a:rPr>
              <a:t>True Spine-Leaf</a:t>
            </a:r>
          </a:p>
          <a:p>
            <a:pPr marL="12700" algn="ctr">
              <a:spcBef>
                <a:spcPts val="111"/>
              </a:spcBef>
            </a:pPr>
            <a:r>
              <a:rPr lang="en-US" sz="1600" b="1" dirty="0">
                <a:solidFill>
                  <a:schemeClr val="bg1"/>
                </a:solidFill>
                <a:latin typeface="Verdana"/>
              </a:rPr>
              <a:t>(Purple network)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443155C8-CCAA-440A-906D-93A9E13C29F1}"/>
              </a:ext>
            </a:extLst>
          </p:cNvPr>
          <p:cNvGrpSpPr/>
          <p:nvPr/>
        </p:nvGrpSpPr>
        <p:grpSpPr>
          <a:xfrm>
            <a:off x="2768872" y="4391400"/>
            <a:ext cx="1594379" cy="1779572"/>
            <a:chOff x="68640" y="3520546"/>
            <a:chExt cx="1594379" cy="1779572"/>
          </a:xfrm>
        </p:grpSpPr>
        <p:cxnSp>
          <p:nvCxnSpPr>
            <p:cNvPr id="153" name="Straight Connector 85">
              <a:extLst>
                <a:ext uri="{FF2B5EF4-FFF2-40B4-BE49-F238E27FC236}">
                  <a16:creationId xmlns:a16="http://schemas.microsoft.com/office/drawing/2014/main" id="{452C5516-E373-4881-A720-CFDE7FBA02EB}"/>
                </a:ext>
              </a:extLst>
            </p:cNvPr>
            <p:cNvCxnSpPr>
              <a:cxnSpLocks/>
            </p:cNvCxnSpPr>
            <p:nvPr/>
          </p:nvCxnSpPr>
          <p:spPr>
            <a:xfrm>
              <a:off x="68640" y="3900241"/>
              <a:ext cx="884123" cy="13253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87">
              <a:extLst>
                <a:ext uri="{FF2B5EF4-FFF2-40B4-BE49-F238E27FC236}">
                  <a16:creationId xmlns:a16="http://schemas.microsoft.com/office/drawing/2014/main" id="{DEF97469-EA5E-4B21-8976-BB3ECC534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640" y="3832576"/>
              <a:ext cx="884123" cy="6766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02">
              <a:extLst>
                <a:ext uri="{FF2B5EF4-FFF2-40B4-BE49-F238E27FC236}">
                  <a16:creationId xmlns:a16="http://schemas.microsoft.com/office/drawing/2014/main" id="{C5DBAD1F-CFB6-42B8-B8B1-DE4345265CEF}"/>
                </a:ext>
              </a:extLst>
            </p:cNvPr>
            <p:cNvCxnSpPr>
              <a:cxnSpLocks/>
            </p:cNvCxnSpPr>
            <p:nvPr/>
          </p:nvCxnSpPr>
          <p:spPr>
            <a:xfrm>
              <a:off x="1321331" y="5225541"/>
              <a:ext cx="341685" cy="7457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14">
              <a:extLst>
                <a:ext uri="{FF2B5EF4-FFF2-40B4-BE49-F238E27FC236}">
                  <a16:creationId xmlns:a16="http://schemas.microsoft.com/office/drawing/2014/main" id="{7BE63D88-8A07-4EC2-9538-51F4193D7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1332" y="3520546"/>
              <a:ext cx="341687" cy="31202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4BD132E7-35D3-4132-BA55-9B1FC4305E64}"/>
              </a:ext>
            </a:extLst>
          </p:cNvPr>
          <p:cNvGrpSpPr/>
          <p:nvPr/>
        </p:nvGrpSpPr>
        <p:grpSpPr>
          <a:xfrm>
            <a:off x="2790119" y="4030229"/>
            <a:ext cx="1603429" cy="2054313"/>
            <a:chOff x="5794620" y="1591920"/>
            <a:chExt cx="1603429" cy="2054313"/>
          </a:xfrm>
        </p:grpSpPr>
        <p:cxnSp>
          <p:nvCxnSpPr>
            <p:cNvPr id="157" name="Straight Connector 81">
              <a:extLst>
                <a:ext uri="{FF2B5EF4-FFF2-40B4-BE49-F238E27FC236}">
                  <a16:creationId xmlns:a16="http://schemas.microsoft.com/office/drawing/2014/main" id="{A49D2A8D-4E29-48C3-8704-CDA42436E421}"/>
                </a:ext>
              </a:extLst>
            </p:cNvPr>
            <p:cNvCxnSpPr/>
            <p:nvPr/>
          </p:nvCxnSpPr>
          <p:spPr>
            <a:xfrm>
              <a:off x="5794620" y="1591920"/>
              <a:ext cx="893173" cy="37288"/>
            </a:xfrm>
            <a:prstGeom prst="line">
              <a:avLst/>
            </a:prstGeom>
            <a:ln w="28575">
              <a:solidFill>
                <a:srgbClr val="0090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84">
              <a:extLst>
                <a:ext uri="{FF2B5EF4-FFF2-40B4-BE49-F238E27FC236}">
                  <a16:creationId xmlns:a16="http://schemas.microsoft.com/office/drawing/2014/main" id="{F0E9DC48-817C-49AD-AD59-511D8D3B2734}"/>
                </a:ext>
              </a:extLst>
            </p:cNvPr>
            <p:cNvCxnSpPr/>
            <p:nvPr/>
          </p:nvCxnSpPr>
          <p:spPr>
            <a:xfrm>
              <a:off x="5794620" y="1591922"/>
              <a:ext cx="893173" cy="2054311"/>
            </a:xfrm>
            <a:prstGeom prst="line">
              <a:avLst/>
            </a:prstGeom>
            <a:ln w="28575">
              <a:solidFill>
                <a:srgbClr val="0090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13">
              <a:extLst>
                <a:ext uri="{FF2B5EF4-FFF2-40B4-BE49-F238E27FC236}">
                  <a16:creationId xmlns:a16="http://schemas.microsoft.com/office/drawing/2014/main" id="{66984036-00E5-4114-B545-5D0926679E96}"/>
                </a:ext>
              </a:extLst>
            </p:cNvPr>
            <p:cNvCxnSpPr/>
            <p:nvPr/>
          </p:nvCxnSpPr>
          <p:spPr>
            <a:xfrm>
              <a:off x="7056362" y="1629209"/>
              <a:ext cx="341687" cy="312028"/>
            </a:xfrm>
            <a:prstGeom prst="line">
              <a:avLst/>
            </a:prstGeom>
            <a:ln w="28575">
              <a:solidFill>
                <a:srgbClr val="0090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39E010-ABAE-4837-8DBE-66BA3487C60D}"/>
              </a:ext>
            </a:extLst>
          </p:cNvPr>
          <p:cNvSpPr/>
          <p:nvPr/>
        </p:nvSpPr>
        <p:spPr>
          <a:xfrm>
            <a:off x="6338903" y="1850483"/>
            <a:ext cx="5473384" cy="459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30EB4F-F2CE-4902-8BD0-FE05807B318D}"/>
              </a:ext>
            </a:extLst>
          </p:cNvPr>
          <p:cNvSpPr/>
          <p:nvPr/>
        </p:nvSpPr>
        <p:spPr>
          <a:xfrm>
            <a:off x="393740" y="1850483"/>
            <a:ext cx="5473384" cy="459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596" y="416792"/>
            <a:ext cx="14020800" cy="522965"/>
          </a:xfrm>
          <a:prstGeom prst="rect">
            <a:avLst/>
          </a:prstGeom>
        </p:spPr>
        <p:txBody>
          <a:bodyPr spcFirstLastPara="1" vert="horz" wrap="square" lIns="0" tIns="11431" rIns="0" bIns="0" rtlCol="0" anchor="t" anchorCtr="0">
            <a:spAutoFit/>
          </a:bodyPr>
          <a:lstStyle/>
          <a:p>
            <a:pPr marL="12700">
              <a:spcBef>
                <a:spcPts val="91"/>
              </a:spcBef>
            </a:pPr>
            <a:r>
              <a:rPr lang="en-US" sz="3600" spc="-15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Options </a:t>
            </a:r>
            <a:r>
              <a:rPr lang="en-US" sz="3600" spc="-5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for traffic</a:t>
            </a:r>
            <a:r>
              <a:rPr lang="en-US" sz="3600" spc="-105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3600" spc="-15" dirty="0">
                <a:solidFill>
                  <a:schemeClr val="bg1"/>
                </a:solidFill>
                <a:ea typeface="Helvetica Neue" charset="0"/>
                <a:cs typeface="Helvetica Neue" charset="0"/>
              </a:rPr>
              <a:t>control</a:t>
            </a:r>
            <a:endParaRPr sz="3600" dirty="0">
              <a:solidFill>
                <a:schemeClr val="bg1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156" y="1850483"/>
            <a:ext cx="5285968" cy="114826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8914" indent="-236214" defTabSz="914377">
              <a:spcBef>
                <a:spcPts val="555"/>
              </a:spcBef>
              <a:buClr>
                <a:srgbClr val="74C042"/>
              </a:buClr>
              <a:buFont typeface="Arial"/>
              <a:buChar char="•"/>
              <a:tabLst>
                <a:tab pos="249548" algn="l"/>
              </a:tabLst>
              <a:defRPr/>
            </a:pPr>
            <a:r>
              <a:rPr sz="2400" b="1" spc="-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Automatically </a:t>
            </a:r>
            <a:r>
              <a:rPr sz="2400" b="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routed </a:t>
            </a:r>
            <a:r>
              <a:rPr sz="2400" b="1" spc="1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IP</a:t>
            </a:r>
            <a:r>
              <a:rPr sz="2400" b="1" spc="9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sz="2400" b="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networks</a:t>
            </a:r>
            <a:endParaRPr sz="2400" b="1" dirty="0">
              <a:solidFill>
                <a:srgbClr val="54616C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48914" lvl="1" defTabSz="914377">
              <a:spcBef>
                <a:spcPts val="409"/>
              </a:spcBef>
              <a:tabLst>
                <a:tab pos="607679" algn="l"/>
              </a:tabLst>
              <a:defRPr/>
            </a:pPr>
            <a:r>
              <a:rPr sz="2133" spc="-1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Routing intelligence </a:t>
            </a:r>
            <a:r>
              <a:rPr sz="2133" spc="-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is built </a:t>
            </a:r>
            <a:r>
              <a:rPr sz="2133" spc="-1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in </a:t>
            </a:r>
            <a:r>
              <a:rPr sz="2133" spc="-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to the network</a:t>
            </a:r>
            <a:r>
              <a:rPr sz="2133" spc="240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sz="2133" spc="-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components</a:t>
            </a:r>
            <a:endParaRPr sz="2133" dirty="0">
              <a:solidFill>
                <a:srgbClr val="54616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9F5B16-5021-40B6-BDFA-B23BBA7F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8" y="3617088"/>
            <a:ext cx="4906189" cy="2547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DC6E70-9E35-464B-9BB8-2EF34513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87" y="3264277"/>
            <a:ext cx="4751021" cy="290013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DB3E0A51-5DDD-40D8-B20E-0E8B60EE9CE6}"/>
              </a:ext>
            </a:extLst>
          </p:cNvPr>
          <p:cNvSpPr txBox="1"/>
          <p:nvPr/>
        </p:nvSpPr>
        <p:spPr>
          <a:xfrm>
            <a:off x="6476726" y="1850483"/>
            <a:ext cx="5285967" cy="82003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8914" indent="-236214" defTabSz="914377">
              <a:spcBef>
                <a:spcPts val="1215"/>
              </a:spcBef>
              <a:buClr>
                <a:srgbClr val="74C042"/>
              </a:buClr>
              <a:buFont typeface="Arial"/>
              <a:buChar char="•"/>
              <a:tabLst>
                <a:tab pos="249548" algn="l"/>
              </a:tabLst>
              <a:defRPr/>
            </a:pPr>
            <a:r>
              <a:rPr sz="2400" b="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Software Defined</a:t>
            </a:r>
            <a:r>
              <a:rPr sz="2400" b="1" spc="6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sz="2400" b="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Networking</a:t>
            </a:r>
            <a:endParaRPr sz="2400" b="1" dirty="0">
              <a:solidFill>
                <a:srgbClr val="54616C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48914" lvl="1" defTabSz="914377">
              <a:spcBef>
                <a:spcPts val="409"/>
              </a:spcBef>
              <a:tabLst>
                <a:tab pos="713722" algn="l"/>
                <a:tab pos="714357" algn="l"/>
              </a:tabLst>
              <a:defRPr/>
            </a:pPr>
            <a:r>
              <a:rPr sz="2133" spc="-1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Routing intelligence </a:t>
            </a:r>
            <a:r>
              <a:rPr sz="2133" spc="-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is</a:t>
            </a:r>
            <a:r>
              <a:rPr sz="2133" spc="75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sz="2133" spc="-11" dirty="0">
                <a:solidFill>
                  <a:srgbClr val="53606C"/>
                </a:solidFill>
                <a:latin typeface="Helvetica Neue" charset="0"/>
                <a:ea typeface="Helvetica Neue" charset="0"/>
                <a:cs typeface="Helvetica Neue" charset="0"/>
              </a:rPr>
              <a:t>centralized</a:t>
            </a:r>
            <a:endParaRPr sz="2133" dirty="0">
              <a:solidFill>
                <a:srgbClr val="54616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0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01583DA-A9C1-1DD8-2823-FD84F39E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61" y="239943"/>
            <a:ext cx="10770068" cy="5952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Choosing the right switch depends on</a:t>
            </a:r>
            <a:b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required combination of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8BBC1-32AF-4AB5-9355-7FC6586C2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9677" y="6476527"/>
            <a:ext cx="2152649" cy="2349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800"/>
              <a:t>Confidential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6B4D5B0F-F4EF-5D6E-9A5D-9A82B915083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79370648"/>
              </p:ext>
            </p:extLst>
          </p:nvPr>
        </p:nvGraphicFramePr>
        <p:xfrm>
          <a:off x="644799" y="1857961"/>
          <a:ext cx="10770967" cy="485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felt 1">
            <a:extLst>
              <a:ext uri="{FF2B5EF4-FFF2-40B4-BE49-F238E27FC236}">
                <a16:creationId xmlns:a16="http://schemas.microsoft.com/office/drawing/2014/main" id="{ED134C7C-E962-469F-BA55-CB564444C84B}"/>
              </a:ext>
            </a:extLst>
          </p:cNvPr>
          <p:cNvSpPr txBox="1"/>
          <p:nvPr/>
        </p:nvSpPr>
        <p:spPr>
          <a:xfrm>
            <a:off x="644799" y="1504797"/>
            <a:ext cx="1039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A </a:t>
            </a:r>
            <a:r>
              <a:rPr lang="da-DK" sz="2400" dirty="0" err="1"/>
              <a:t>few</a:t>
            </a:r>
            <a:r>
              <a:rPr lang="da-DK" sz="2400" dirty="0"/>
              <a:t> </a:t>
            </a:r>
            <a:r>
              <a:rPr lang="da-DK" sz="2400" dirty="0" err="1"/>
              <a:t>examples</a:t>
            </a:r>
            <a:r>
              <a:rPr lang="da-DK" sz="2400" dirty="0"/>
              <a:t> of features to </a:t>
            </a:r>
            <a:r>
              <a:rPr lang="da-DK" sz="2400" dirty="0" err="1"/>
              <a:t>consider</a:t>
            </a:r>
            <a:r>
              <a:rPr lang="da-DK" sz="2400" dirty="0"/>
              <a:t> (</a:t>
            </a:r>
            <a:r>
              <a:rPr lang="da-DK" sz="2400" dirty="0" err="1"/>
              <a:t>although</a:t>
            </a:r>
            <a:r>
              <a:rPr lang="da-DK" sz="2400" dirty="0"/>
              <a:t> not all </a:t>
            </a:r>
            <a:r>
              <a:rPr lang="da-DK" sz="2400" dirty="0" err="1"/>
              <a:t>strictly</a:t>
            </a:r>
            <a:r>
              <a:rPr lang="da-DK" sz="2400" dirty="0"/>
              <a:t> </a:t>
            </a:r>
            <a:r>
              <a:rPr lang="da-DK" sz="2400" dirty="0" err="1"/>
              <a:t>required</a:t>
            </a:r>
            <a:r>
              <a:rPr lang="da-DK" sz="2400" dirty="0"/>
              <a:t> for 2110):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65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6356" y="1089194"/>
            <a:ext cx="807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A0BECF1-FDF4-41C6-8B63-78D91FA3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25" y="4103599"/>
            <a:ext cx="2865853" cy="13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BAD1AFA2-9EA5-486A-B22E-2DF5CF455530}"/>
              </a:ext>
            </a:extLst>
          </p:cNvPr>
          <p:cNvCxnSpPr>
            <a:cxnSpLocks/>
            <a:stCxn id="114" idx="6"/>
            <a:endCxn id="138" idx="2"/>
          </p:cNvCxnSpPr>
          <p:nvPr/>
        </p:nvCxnSpPr>
        <p:spPr>
          <a:xfrm>
            <a:off x="2659768" y="5100866"/>
            <a:ext cx="4125880" cy="265996"/>
          </a:xfrm>
          <a:prstGeom prst="curvedConnector3">
            <a:avLst/>
          </a:prstGeom>
          <a:noFill/>
          <a:ln w="28575" cap="flat" cmpd="sng" algn="ctr">
            <a:solidFill>
              <a:srgbClr val="54616C"/>
            </a:solidFill>
            <a:prstDash val="sysDot"/>
          </a:ln>
          <a:effectLst/>
        </p:spPr>
      </p:cxn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42215F4E-686B-4E5B-9E1A-64F82EC53BCC}"/>
              </a:ext>
            </a:extLst>
          </p:cNvPr>
          <p:cNvCxnSpPr>
            <a:cxnSpLocks/>
            <a:stCxn id="120" idx="4"/>
            <a:endCxn id="138" idx="0"/>
          </p:cNvCxnSpPr>
          <p:nvPr/>
        </p:nvCxnSpPr>
        <p:spPr>
          <a:xfrm rot="16200000" flipH="1">
            <a:off x="5337516" y="3421483"/>
            <a:ext cx="1246892" cy="209940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54616C"/>
            </a:solidFill>
            <a:prstDash val="sysDot"/>
          </a:ln>
          <a:effectLst/>
        </p:spPr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8ECB8524-0965-4CDE-8E90-3B680B49C898}"/>
              </a:ext>
            </a:extLst>
          </p:cNvPr>
          <p:cNvCxnSpPr>
            <a:cxnSpLocks/>
            <a:stCxn id="129" idx="4"/>
            <a:endCxn id="138" idx="7"/>
          </p:cNvCxnSpPr>
          <p:nvPr/>
        </p:nvCxnSpPr>
        <p:spPr>
          <a:xfrm rot="5400000">
            <a:off x="6738735" y="3954528"/>
            <a:ext cx="1650873" cy="78880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54616C"/>
            </a:solidFill>
            <a:prstDash val="sysDot"/>
          </a:ln>
          <a:effectLst/>
        </p:spPr>
      </p:cxnSp>
      <p:cxnSp>
        <p:nvCxnSpPr>
          <p:cNvPr id="112" name="Connector: Curved 111">
            <a:extLst>
              <a:ext uri="{FF2B5EF4-FFF2-40B4-BE49-F238E27FC236}">
                <a16:creationId xmlns:a16="http://schemas.microsoft.com/office/drawing/2014/main" id="{84F8F26C-7398-4C41-9E86-224DB867BBDD}"/>
              </a:ext>
            </a:extLst>
          </p:cNvPr>
          <p:cNvCxnSpPr>
            <a:cxnSpLocks/>
            <a:stCxn id="126" idx="4"/>
            <a:endCxn id="138" idx="6"/>
          </p:cNvCxnSpPr>
          <p:nvPr/>
        </p:nvCxnSpPr>
        <p:spPr>
          <a:xfrm rot="5400000">
            <a:off x="8130223" y="3234166"/>
            <a:ext cx="1238147" cy="3027245"/>
          </a:xfrm>
          <a:prstGeom prst="curvedConnector2">
            <a:avLst/>
          </a:prstGeom>
          <a:noFill/>
          <a:ln w="28575" cap="flat" cmpd="sng" algn="ctr">
            <a:solidFill>
              <a:srgbClr val="54616C"/>
            </a:solidFill>
            <a:prstDash val="sysDot"/>
          </a:ln>
          <a:effectLst/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54AA27-7F1D-45B9-8E9D-62E8E998A3DA}"/>
              </a:ext>
            </a:extLst>
          </p:cNvPr>
          <p:cNvGrpSpPr/>
          <p:nvPr/>
        </p:nvGrpSpPr>
        <p:grpSpPr>
          <a:xfrm>
            <a:off x="634060" y="3811848"/>
            <a:ext cx="3584891" cy="2614663"/>
            <a:chOff x="705953" y="2806261"/>
            <a:chExt cx="2688668" cy="1960997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7B99678-1902-414C-A46D-1C31723AF243}"/>
                </a:ext>
              </a:extLst>
            </p:cNvPr>
            <p:cNvSpPr/>
            <p:nvPr/>
          </p:nvSpPr>
          <p:spPr>
            <a:xfrm>
              <a:off x="1930320" y="3625568"/>
              <a:ext cx="294914" cy="294914"/>
            </a:xfrm>
            <a:prstGeom prst="ellipse">
              <a:avLst/>
            </a:prstGeom>
            <a:solidFill>
              <a:srgbClr val="9FC63B"/>
            </a:solidFill>
            <a:ln w="10795" cap="flat" cmpd="sng" algn="ctr">
              <a:solidFill>
                <a:srgbClr val="9FC63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5" name="Oval 13">
              <a:extLst>
                <a:ext uri="{FF2B5EF4-FFF2-40B4-BE49-F238E27FC236}">
                  <a16:creationId xmlns:a16="http://schemas.microsoft.com/office/drawing/2014/main" id="{56F173C4-1DAA-4AA2-B653-8AB9D2AB7E38}"/>
                </a:ext>
              </a:extLst>
            </p:cNvPr>
            <p:cNvSpPr/>
            <p:nvPr/>
          </p:nvSpPr>
          <p:spPr>
            <a:xfrm>
              <a:off x="705953" y="2806261"/>
              <a:ext cx="2688668" cy="1960997"/>
            </a:xfrm>
            <a:custGeom>
              <a:avLst/>
              <a:gdLst/>
              <a:ahLst/>
              <a:cxnLst/>
              <a:rect l="l" t="t" r="r" b="b"/>
              <a:pathLst>
                <a:path w="3550356" h="2432758">
                  <a:moveTo>
                    <a:pt x="1312333" y="0"/>
                  </a:moveTo>
                  <a:cubicBezTo>
                    <a:pt x="1507946" y="0"/>
                    <a:pt x="1685041" y="82763"/>
                    <a:pt x="1813232" y="216572"/>
                  </a:cubicBezTo>
                  <a:lnTo>
                    <a:pt x="1867506" y="285236"/>
                  </a:lnTo>
                  <a:lnTo>
                    <a:pt x="1929693" y="229950"/>
                  </a:lnTo>
                  <a:cubicBezTo>
                    <a:pt x="2045904" y="145353"/>
                    <a:pt x="2185998" y="95956"/>
                    <a:pt x="2336799" y="95956"/>
                  </a:cubicBezTo>
                  <a:cubicBezTo>
                    <a:pt x="2713803" y="95956"/>
                    <a:pt x="3023886" y="404688"/>
                    <a:pt x="3061174" y="800316"/>
                  </a:cubicBezTo>
                  <a:lnTo>
                    <a:pt x="3063457" y="849026"/>
                  </a:lnTo>
                  <a:lnTo>
                    <a:pt x="3172869" y="882075"/>
                  </a:lnTo>
                  <a:cubicBezTo>
                    <a:pt x="3394702" y="973375"/>
                    <a:pt x="3550356" y="1187114"/>
                    <a:pt x="3550356" y="1436229"/>
                  </a:cubicBezTo>
                  <a:cubicBezTo>
                    <a:pt x="3550356" y="1768382"/>
                    <a:pt x="3273638" y="2037646"/>
                    <a:pt x="2932289" y="2037646"/>
                  </a:cubicBezTo>
                  <a:lnTo>
                    <a:pt x="2885224" y="2034181"/>
                  </a:lnTo>
                  <a:lnTo>
                    <a:pt x="2875252" y="2065440"/>
                  </a:lnTo>
                  <a:cubicBezTo>
                    <a:pt x="2781425" y="2281297"/>
                    <a:pt x="2561768" y="2432758"/>
                    <a:pt x="2305756" y="2432758"/>
                  </a:cubicBezTo>
                  <a:cubicBezTo>
                    <a:pt x="2135082" y="2432758"/>
                    <a:pt x="1980565" y="2365442"/>
                    <a:pt x="1868717" y="2256607"/>
                  </a:cubicBezTo>
                  <a:lnTo>
                    <a:pt x="1834259" y="2215968"/>
                  </a:lnTo>
                  <a:lnTo>
                    <a:pt x="1804656" y="2239734"/>
                  </a:lnTo>
                  <a:cubicBezTo>
                    <a:pt x="1706012" y="2304582"/>
                    <a:pt x="1587095" y="2342447"/>
                    <a:pt x="1459089" y="2342447"/>
                  </a:cubicBezTo>
                  <a:cubicBezTo>
                    <a:pt x="1245746" y="2342447"/>
                    <a:pt x="1057649" y="2237266"/>
                    <a:pt x="946578" y="2077288"/>
                  </a:cubicBezTo>
                  <a:lnTo>
                    <a:pt x="925618" y="2039712"/>
                  </a:lnTo>
                  <a:lnTo>
                    <a:pt x="833773" y="2065609"/>
                  </a:lnTo>
                  <a:cubicBezTo>
                    <a:pt x="793073" y="2073198"/>
                    <a:pt x="751169" y="2077158"/>
                    <a:pt x="708378" y="2077158"/>
                  </a:cubicBezTo>
                  <a:cubicBezTo>
                    <a:pt x="317152" y="2077158"/>
                    <a:pt x="0" y="1746107"/>
                    <a:pt x="0" y="1337735"/>
                  </a:cubicBezTo>
                  <a:cubicBezTo>
                    <a:pt x="0" y="980410"/>
                    <a:pt x="242820" y="682283"/>
                    <a:pt x="565615" y="613335"/>
                  </a:cubicBezTo>
                  <a:lnTo>
                    <a:pt x="616922" y="605161"/>
                  </a:lnTo>
                  <a:lnTo>
                    <a:pt x="618347" y="590403"/>
                  </a:lnTo>
                  <a:cubicBezTo>
                    <a:pt x="684401" y="253461"/>
                    <a:pt x="970010" y="0"/>
                    <a:pt x="1312333" y="0"/>
                  </a:cubicBezTo>
                  <a:close/>
                </a:path>
              </a:pathLst>
            </a:custGeom>
            <a:solidFill>
              <a:srgbClr val="54616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3733" b="1" dirty="0">
                  <a:solidFill>
                    <a:srgbClr val="FFFFFF"/>
                  </a:solidFill>
                  <a:latin typeface="Verdana"/>
                </a:rPr>
                <a:t>IP LAN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7CF809E-40AA-46C6-A2E8-F9AE0E1D188C}"/>
              </a:ext>
            </a:extLst>
          </p:cNvPr>
          <p:cNvGrpSpPr/>
          <p:nvPr/>
        </p:nvGrpSpPr>
        <p:grpSpPr>
          <a:xfrm>
            <a:off x="1523440" y="3309001"/>
            <a:ext cx="1476737" cy="1476737"/>
            <a:chOff x="7862496" y="2771334"/>
            <a:chExt cx="1107553" cy="1107553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ABD8720-ACBC-43F8-A672-BAA25A4E6348}"/>
                </a:ext>
              </a:extLst>
            </p:cNvPr>
            <p:cNvSpPr/>
            <p:nvPr/>
          </p:nvSpPr>
          <p:spPr>
            <a:xfrm>
              <a:off x="7862496" y="2771334"/>
              <a:ext cx="1107553" cy="1107553"/>
            </a:xfrm>
            <a:prstGeom prst="ellipse">
              <a:avLst/>
            </a:prstGeom>
            <a:solidFill>
              <a:srgbClr val="007FC8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B4DDBDCB-400B-4C85-BC1A-6A5CB54D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9938" y="2966776"/>
              <a:ext cx="772668" cy="680212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A598205-CA4D-4393-9C50-07731E482660}"/>
              </a:ext>
            </a:extLst>
          </p:cNvPr>
          <p:cNvGrpSpPr/>
          <p:nvPr/>
        </p:nvGrpSpPr>
        <p:grpSpPr>
          <a:xfrm>
            <a:off x="4226900" y="3000764"/>
            <a:ext cx="1295628" cy="1412984"/>
            <a:chOff x="3479461" y="1683272"/>
            <a:chExt cx="1134580" cy="123734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801A657-B236-425C-AF61-20B46AD02D2C}"/>
                </a:ext>
              </a:extLst>
            </p:cNvPr>
            <p:cNvSpPr/>
            <p:nvPr/>
          </p:nvSpPr>
          <p:spPr>
            <a:xfrm>
              <a:off x="3931298" y="2130051"/>
              <a:ext cx="294914" cy="294914"/>
            </a:xfrm>
            <a:prstGeom prst="ellipse">
              <a:avLst/>
            </a:prstGeom>
            <a:solidFill>
              <a:srgbClr val="9FC63B"/>
            </a:solidFill>
            <a:ln w="10795" cap="flat" cmpd="sng" algn="ctr">
              <a:solidFill>
                <a:srgbClr val="9FC63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6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1" name="Oval 13">
              <a:extLst>
                <a:ext uri="{FF2B5EF4-FFF2-40B4-BE49-F238E27FC236}">
                  <a16:creationId xmlns:a16="http://schemas.microsoft.com/office/drawing/2014/main" id="{26AF8E85-3730-4349-AEB6-66F8AA7D20AA}"/>
                </a:ext>
              </a:extLst>
            </p:cNvPr>
            <p:cNvSpPr/>
            <p:nvPr/>
          </p:nvSpPr>
          <p:spPr>
            <a:xfrm>
              <a:off x="3479461" y="1683272"/>
              <a:ext cx="1134580" cy="1237348"/>
            </a:xfrm>
            <a:custGeom>
              <a:avLst/>
              <a:gdLst/>
              <a:ahLst/>
              <a:cxnLst/>
              <a:rect l="l" t="t" r="r" b="b"/>
              <a:pathLst>
                <a:path w="3550356" h="2432758">
                  <a:moveTo>
                    <a:pt x="1312333" y="0"/>
                  </a:moveTo>
                  <a:cubicBezTo>
                    <a:pt x="1507946" y="0"/>
                    <a:pt x="1685041" y="82763"/>
                    <a:pt x="1813232" y="216572"/>
                  </a:cubicBezTo>
                  <a:lnTo>
                    <a:pt x="1867506" y="285236"/>
                  </a:lnTo>
                  <a:lnTo>
                    <a:pt x="1929693" y="229950"/>
                  </a:lnTo>
                  <a:cubicBezTo>
                    <a:pt x="2045904" y="145353"/>
                    <a:pt x="2185998" y="95956"/>
                    <a:pt x="2336799" y="95956"/>
                  </a:cubicBezTo>
                  <a:cubicBezTo>
                    <a:pt x="2713803" y="95956"/>
                    <a:pt x="3023886" y="404688"/>
                    <a:pt x="3061174" y="800316"/>
                  </a:cubicBezTo>
                  <a:lnTo>
                    <a:pt x="3063457" y="849026"/>
                  </a:lnTo>
                  <a:lnTo>
                    <a:pt x="3172869" y="882075"/>
                  </a:lnTo>
                  <a:cubicBezTo>
                    <a:pt x="3394702" y="973375"/>
                    <a:pt x="3550356" y="1187114"/>
                    <a:pt x="3550356" y="1436229"/>
                  </a:cubicBezTo>
                  <a:cubicBezTo>
                    <a:pt x="3550356" y="1768382"/>
                    <a:pt x="3273638" y="2037646"/>
                    <a:pt x="2932289" y="2037646"/>
                  </a:cubicBezTo>
                  <a:lnTo>
                    <a:pt x="2885224" y="2034181"/>
                  </a:lnTo>
                  <a:lnTo>
                    <a:pt x="2875252" y="2065440"/>
                  </a:lnTo>
                  <a:cubicBezTo>
                    <a:pt x="2781425" y="2281297"/>
                    <a:pt x="2561768" y="2432758"/>
                    <a:pt x="2305756" y="2432758"/>
                  </a:cubicBezTo>
                  <a:cubicBezTo>
                    <a:pt x="2135082" y="2432758"/>
                    <a:pt x="1980565" y="2365442"/>
                    <a:pt x="1868717" y="2256607"/>
                  </a:cubicBezTo>
                  <a:lnTo>
                    <a:pt x="1834259" y="2215968"/>
                  </a:lnTo>
                  <a:lnTo>
                    <a:pt x="1804656" y="2239734"/>
                  </a:lnTo>
                  <a:cubicBezTo>
                    <a:pt x="1706012" y="2304582"/>
                    <a:pt x="1587095" y="2342447"/>
                    <a:pt x="1459089" y="2342447"/>
                  </a:cubicBezTo>
                  <a:cubicBezTo>
                    <a:pt x="1245746" y="2342447"/>
                    <a:pt x="1057649" y="2237266"/>
                    <a:pt x="946578" y="2077288"/>
                  </a:cubicBezTo>
                  <a:lnTo>
                    <a:pt x="925618" y="2039712"/>
                  </a:lnTo>
                  <a:lnTo>
                    <a:pt x="833773" y="2065609"/>
                  </a:lnTo>
                  <a:cubicBezTo>
                    <a:pt x="793073" y="2073198"/>
                    <a:pt x="751169" y="2077158"/>
                    <a:pt x="708378" y="2077158"/>
                  </a:cubicBezTo>
                  <a:cubicBezTo>
                    <a:pt x="317152" y="2077158"/>
                    <a:pt x="0" y="1746107"/>
                    <a:pt x="0" y="1337735"/>
                  </a:cubicBezTo>
                  <a:cubicBezTo>
                    <a:pt x="0" y="980410"/>
                    <a:pt x="242820" y="682283"/>
                    <a:pt x="565615" y="613335"/>
                  </a:cubicBezTo>
                  <a:lnTo>
                    <a:pt x="616922" y="605161"/>
                  </a:lnTo>
                  <a:lnTo>
                    <a:pt x="618347" y="590403"/>
                  </a:lnTo>
                  <a:cubicBezTo>
                    <a:pt x="684401" y="253461"/>
                    <a:pt x="970010" y="0"/>
                    <a:pt x="1312333" y="0"/>
                  </a:cubicBezTo>
                  <a:close/>
                </a:path>
              </a:pathLst>
            </a:custGeom>
            <a:solidFill>
              <a:srgbClr val="54616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2133" b="1" dirty="0">
                  <a:solidFill>
                    <a:srgbClr val="FFFFFF"/>
                  </a:solidFill>
                  <a:latin typeface="Verdana"/>
                </a:rPr>
                <a:t>IP LAN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66B2B24-F803-4AA6-B754-59702ADE805A}"/>
              </a:ext>
            </a:extLst>
          </p:cNvPr>
          <p:cNvGrpSpPr/>
          <p:nvPr/>
        </p:nvGrpSpPr>
        <p:grpSpPr>
          <a:xfrm>
            <a:off x="4250920" y="2649461"/>
            <a:ext cx="837148" cy="837148"/>
            <a:chOff x="4838731" y="1349439"/>
            <a:chExt cx="1107553" cy="1107553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199515C-FF65-42AE-8405-7CAA45284E94}"/>
                </a:ext>
              </a:extLst>
            </p:cNvPr>
            <p:cNvSpPr/>
            <p:nvPr/>
          </p:nvSpPr>
          <p:spPr>
            <a:xfrm>
              <a:off x="4838731" y="1349439"/>
              <a:ext cx="1107553" cy="1107553"/>
            </a:xfrm>
            <a:prstGeom prst="ellipse">
              <a:avLst/>
            </a:prstGeom>
            <a:solidFill>
              <a:srgbClr val="7E1B7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F44D80E-4269-4944-BEF9-256ECF6C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0823" y="1496211"/>
              <a:ext cx="835406" cy="729742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D305E45-2B46-42B3-970F-DA0CD58D4ADB}"/>
              </a:ext>
            </a:extLst>
          </p:cNvPr>
          <p:cNvGrpSpPr/>
          <p:nvPr/>
        </p:nvGrpSpPr>
        <p:grpSpPr>
          <a:xfrm>
            <a:off x="9152943" y="2724660"/>
            <a:ext cx="2265659" cy="2387708"/>
            <a:chOff x="7095115" y="1801686"/>
            <a:chExt cx="1699244" cy="1790781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8C745B8-6963-4591-876F-7634C77690B2}"/>
                </a:ext>
              </a:extLst>
            </p:cNvPr>
            <p:cNvSpPr/>
            <p:nvPr/>
          </p:nvSpPr>
          <p:spPr>
            <a:xfrm>
              <a:off x="7780140" y="2559814"/>
              <a:ext cx="294914" cy="294914"/>
            </a:xfrm>
            <a:prstGeom prst="ellipse">
              <a:avLst/>
            </a:prstGeom>
            <a:solidFill>
              <a:srgbClr val="9FC63B"/>
            </a:solidFill>
            <a:ln w="10795" cap="flat" cmpd="sng" algn="ctr">
              <a:solidFill>
                <a:srgbClr val="9FC63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27" name="Oval 13">
              <a:extLst>
                <a:ext uri="{FF2B5EF4-FFF2-40B4-BE49-F238E27FC236}">
                  <a16:creationId xmlns:a16="http://schemas.microsoft.com/office/drawing/2014/main" id="{1619201C-DFE7-42D3-873F-21FCD2E1E9A4}"/>
                </a:ext>
              </a:extLst>
            </p:cNvPr>
            <p:cNvSpPr/>
            <p:nvPr/>
          </p:nvSpPr>
          <p:spPr>
            <a:xfrm>
              <a:off x="7095115" y="1801686"/>
              <a:ext cx="1699244" cy="1790781"/>
            </a:xfrm>
            <a:custGeom>
              <a:avLst/>
              <a:gdLst/>
              <a:ahLst/>
              <a:cxnLst/>
              <a:rect l="l" t="t" r="r" b="b"/>
              <a:pathLst>
                <a:path w="3550356" h="2432758">
                  <a:moveTo>
                    <a:pt x="1312333" y="0"/>
                  </a:moveTo>
                  <a:cubicBezTo>
                    <a:pt x="1507946" y="0"/>
                    <a:pt x="1685041" y="82763"/>
                    <a:pt x="1813232" y="216572"/>
                  </a:cubicBezTo>
                  <a:lnTo>
                    <a:pt x="1867506" y="285236"/>
                  </a:lnTo>
                  <a:lnTo>
                    <a:pt x="1929693" y="229950"/>
                  </a:lnTo>
                  <a:cubicBezTo>
                    <a:pt x="2045904" y="145353"/>
                    <a:pt x="2185998" y="95956"/>
                    <a:pt x="2336799" y="95956"/>
                  </a:cubicBezTo>
                  <a:cubicBezTo>
                    <a:pt x="2713803" y="95956"/>
                    <a:pt x="3023886" y="404688"/>
                    <a:pt x="3061174" y="800316"/>
                  </a:cubicBezTo>
                  <a:lnTo>
                    <a:pt x="3063457" y="849026"/>
                  </a:lnTo>
                  <a:lnTo>
                    <a:pt x="3172869" y="882075"/>
                  </a:lnTo>
                  <a:cubicBezTo>
                    <a:pt x="3394702" y="973375"/>
                    <a:pt x="3550356" y="1187114"/>
                    <a:pt x="3550356" y="1436229"/>
                  </a:cubicBezTo>
                  <a:cubicBezTo>
                    <a:pt x="3550356" y="1768382"/>
                    <a:pt x="3273638" y="2037646"/>
                    <a:pt x="2932289" y="2037646"/>
                  </a:cubicBezTo>
                  <a:lnTo>
                    <a:pt x="2885224" y="2034181"/>
                  </a:lnTo>
                  <a:lnTo>
                    <a:pt x="2875252" y="2065440"/>
                  </a:lnTo>
                  <a:cubicBezTo>
                    <a:pt x="2781425" y="2281297"/>
                    <a:pt x="2561768" y="2432758"/>
                    <a:pt x="2305756" y="2432758"/>
                  </a:cubicBezTo>
                  <a:cubicBezTo>
                    <a:pt x="2135082" y="2432758"/>
                    <a:pt x="1980565" y="2365442"/>
                    <a:pt x="1868717" y="2256607"/>
                  </a:cubicBezTo>
                  <a:lnTo>
                    <a:pt x="1834259" y="2215968"/>
                  </a:lnTo>
                  <a:lnTo>
                    <a:pt x="1804656" y="2239734"/>
                  </a:lnTo>
                  <a:cubicBezTo>
                    <a:pt x="1706012" y="2304582"/>
                    <a:pt x="1587095" y="2342447"/>
                    <a:pt x="1459089" y="2342447"/>
                  </a:cubicBezTo>
                  <a:cubicBezTo>
                    <a:pt x="1245746" y="2342447"/>
                    <a:pt x="1057649" y="2237266"/>
                    <a:pt x="946578" y="2077288"/>
                  </a:cubicBezTo>
                  <a:lnTo>
                    <a:pt x="925618" y="2039712"/>
                  </a:lnTo>
                  <a:lnTo>
                    <a:pt x="833773" y="2065609"/>
                  </a:lnTo>
                  <a:cubicBezTo>
                    <a:pt x="793073" y="2073198"/>
                    <a:pt x="751169" y="2077158"/>
                    <a:pt x="708378" y="2077158"/>
                  </a:cubicBezTo>
                  <a:cubicBezTo>
                    <a:pt x="317152" y="2077158"/>
                    <a:pt x="0" y="1746107"/>
                    <a:pt x="0" y="1337735"/>
                  </a:cubicBezTo>
                  <a:cubicBezTo>
                    <a:pt x="0" y="980410"/>
                    <a:pt x="242820" y="682283"/>
                    <a:pt x="565615" y="613335"/>
                  </a:cubicBezTo>
                  <a:lnTo>
                    <a:pt x="616922" y="605161"/>
                  </a:lnTo>
                  <a:lnTo>
                    <a:pt x="618347" y="590403"/>
                  </a:lnTo>
                  <a:cubicBezTo>
                    <a:pt x="684401" y="253461"/>
                    <a:pt x="970010" y="0"/>
                    <a:pt x="1312333" y="0"/>
                  </a:cubicBezTo>
                  <a:close/>
                </a:path>
              </a:pathLst>
            </a:custGeom>
            <a:solidFill>
              <a:srgbClr val="54616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Verdana"/>
                </a:rPr>
                <a:t>IP LAN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98AFCC7-1C76-4B03-A768-40BCC1F7A020}"/>
              </a:ext>
            </a:extLst>
          </p:cNvPr>
          <p:cNvGrpSpPr/>
          <p:nvPr/>
        </p:nvGrpSpPr>
        <p:grpSpPr>
          <a:xfrm>
            <a:off x="7148961" y="2548593"/>
            <a:ext cx="1512773" cy="1649797"/>
            <a:chOff x="5592128" y="1638104"/>
            <a:chExt cx="1134580" cy="1237348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D227630-A4EF-4CF9-8E91-497C2DAA6420}"/>
                </a:ext>
              </a:extLst>
            </p:cNvPr>
            <p:cNvSpPr/>
            <p:nvPr/>
          </p:nvSpPr>
          <p:spPr>
            <a:xfrm>
              <a:off x="6051878" y="2074364"/>
              <a:ext cx="294914" cy="294914"/>
            </a:xfrm>
            <a:prstGeom prst="ellipse">
              <a:avLst/>
            </a:prstGeom>
            <a:solidFill>
              <a:srgbClr val="9FC63B"/>
            </a:solidFill>
            <a:ln w="10795" cap="flat" cmpd="sng" algn="ctr">
              <a:solidFill>
                <a:srgbClr val="9FC63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30" name="Oval 13">
              <a:extLst>
                <a:ext uri="{FF2B5EF4-FFF2-40B4-BE49-F238E27FC236}">
                  <a16:creationId xmlns:a16="http://schemas.microsoft.com/office/drawing/2014/main" id="{8AF123E6-CE71-4330-94B0-BAFCF3A95B68}"/>
                </a:ext>
              </a:extLst>
            </p:cNvPr>
            <p:cNvSpPr/>
            <p:nvPr/>
          </p:nvSpPr>
          <p:spPr>
            <a:xfrm>
              <a:off x="5592128" y="1638104"/>
              <a:ext cx="1134580" cy="1237348"/>
            </a:xfrm>
            <a:custGeom>
              <a:avLst/>
              <a:gdLst/>
              <a:ahLst/>
              <a:cxnLst/>
              <a:rect l="l" t="t" r="r" b="b"/>
              <a:pathLst>
                <a:path w="3550356" h="2432758">
                  <a:moveTo>
                    <a:pt x="1312333" y="0"/>
                  </a:moveTo>
                  <a:cubicBezTo>
                    <a:pt x="1507946" y="0"/>
                    <a:pt x="1685041" y="82763"/>
                    <a:pt x="1813232" y="216572"/>
                  </a:cubicBezTo>
                  <a:lnTo>
                    <a:pt x="1867506" y="285236"/>
                  </a:lnTo>
                  <a:lnTo>
                    <a:pt x="1929693" y="229950"/>
                  </a:lnTo>
                  <a:cubicBezTo>
                    <a:pt x="2045904" y="145353"/>
                    <a:pt x="2185998" y="95956"/>
                    <a:pt x="2336799" y="95956"/>
                  </a:cubicBezTo>
                  <a:cubicBezTo>
                    <a:pt x="2713803" y="95956"/>
                    <a:pt x="3023886" y="404688"/>
                    <a:pt x="3061174" y="800316"/>
                  </a:cubicBezTo>
                  <a:lnTo>
                    <a:pt x="3063457" y="849026"/>
                  </a:lnTo>
                  <a:lnTo>
                    <a:pt x="3172869" y="882075"/>
                  </a:lnTo>
                  <a:cubicBezTo>
                    <a:pt x="3394702" y="973375"/>
                    <a:pt x="3550356" y="1187114"/>
                    <a:pt x="3550356" y="1436229"/>
                  </a:cubicBezTo>
                  <a:cubicBezTo>
                    <a:pt x="3550356" y="1768382"/>
                    <a:pt x="3273638" y="2037646"/>
                    <a:pt x="2932289" y="2037646"/>
                  </a:cubicBezTo>
                  <a:lnTo>
                    <a:pt x="2885224" y="2034181"/>
                  </a:lnTo>
                  <a:lnTo>
                    <a:pt x="2875252" y="2065440"/>
                  </a:lnTo>
                  <a:cubicBezTo>
                    <a:pt x="2781425" y="2281297"/>
                    <a:pt x="2561768" y="2432758"/>
                    <a:pt x="2305756" y="2432758"/>
                  </a:cubicBezTo>
                  <a:cubicBezTo>
                    <a:pt x="2135082" y="2432758"/>
                    <a:pt x="1980565" y="2365442"/>
                    <a:pt x="1868717" y="2256607"/>
                  </a:cubicBezTo>
                  <a:lnTo>
                    <a:pt x="1834259" y="2215968"/>
                  </a:lnTo>
                  <a:lnTo>
                    <a:pt x="1804656" y="2239734"/>
                  </a:lnTo>
                  <a:cubicBezTo>
                    <a:pt x="1706012" y="2304582"/>
                    <a:pt x="1587095" y="2342447"/>
                    <a:pt x="1459089" y="2342447"/>
                  </a:cubicBezTo>
                  <a:cubicBezTo>
                    <a:pt x="1245746" y="2342447"/>
                    <a:pt x="1057649" y="2237266"/>
                    <a:pt x="946578" y="2077288"/>
                  </a:cubicBezTo>
                  <a:lnTo>
                    <a:pt x="925618" y="2039712"/>
                  </a:lnTo>
                  <a:lnTo>
                    <a:pt x="833773" y="2065609"/>
                  </a:lnTo>
                  <a:cubicBezTo>
                    <a:pt x="793073" y="2073198"/>
                    <a:pt x="751169" y="2077158"/>
                    <a:pt x="708378" y="2077158"/>
                  </a:cubicBezTo>
                  <a:cubicBezTo>
                    <a:pt x="317152" y="2077158"/>
                    <a:pt x="0" y="1746107"/>
                    <a:pt x="0" y="1337735"/>
                  </a:cubicBezTo>
                  <a:cubicBezTo>
                    <a:pt x="0" y="980410"/>
                    <a:pt x="242820" y="682283"/>
                    <a:pt x="565615" y="613335"/>
                  </a:cubicBezTo>
                  <a:lnTo>
                    <a:pt x="616922" y="605161"/>
                  </a:lnTo>
                  <a:lnTo>
                    <a:pt x="618347" y="590403"/>
                  </a:lnTo>
                  <a:cubicBezTo>
                    <a:pt x="684401" y="253461"/>
                    <a:pt x="970010" y="0"/>
                    <a:pt x="1312333" y="0"/>
                  </a:cubicBezTo>
                  <a:close/>
                </a:path>
              </a:pathLst>
            </a:custGeom>
            <a:solidFill>
              <a:srgbClr val="54616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2400" b="1" dirty="0">
                  <a:solidFill>
                    <a:srgbClr val="FFFFFF"/>
                  </a:solidFill>
                  <a:latin typeface="Verdana"/>
                </a:rPr>
                <a:t>IP LAN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8B22C58-5EB9-43B8-A5AE-152C6FE7AA23}"/>
              </a:ext>
            </a:extLst>
          </p:cNvPr>
          <p:cNvGrpSpPr/>
          <p:nvPr/>
        </p:nvGrpSpPr>
        <p:grpSpPr>
          <a:xfrm>
            <a:off x="7402852" y="2339390"/>
            <a:ext cx="824899" cy="824899"/>
            <a:chOff x="7862496" y="2771334"/>
            <a:chExt cx="1107553" cy="1107553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7C3A163-2CE4-4740-8C25-D46D2F69BAF2}"/>
                </a:ext>
              </a:extLst>
            </p:cNvPr>
            <p:cNvSpPr/>
            <p:nvPr/>
          </p:nvSpPr>
          <p:spPr>
            <a:xfrm>
              <a:off x="7862496" y="2771334"/>
              <a:ext cx="1107553" cy="1107553"/>
            </a:xfrm>
            <a:prstGeom prst="ellipse">
              <a:avLst/>
            </a:prstGeom>
            <a:solidFill>
              <a:srgbClr val="009E7D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0DB8732-D7ED-45ED-B1BE-13A7E982D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9938" y="2966776"/>
              <a:ext cx="772668" cy="680212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A8C871B-F715-43C1-8416-7C44CF8C305B}"/>
              </a:ext>
            </a:extLst>
          </p:cNvPr>
          <p:cNvGrpSpPr/>
          <p:nvPr/>
        </p:nvGrpSpPr>
        <p:grpSpPr>
          <a:xfrm>
            <a:off x="9694165" y="2419973"/>
            <a:ext cx="1183215" cy="1183215"/>
            <a:chOff x="1873767" y="1349439"/>
            <a:chExt cx="1107553" cy="1107553"/>
          </a:xfrm>
          <a:effectLst>
            <a:reflection blurRad="6350" stA="52000" endA="300" endPos="15000" dir="5400000" sy="-100000" algn="bl" rotWithShape="0"/>
          </a:effectLst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D6AAB6C-30A2-4988-B1F9-A64CBA1CA42A}"/>
                </a:ext>
              </a:extLst>
            </p:cNvPr>
            <p:cNvSpPr/>
            <p:nvPr/>
          </p:nvSpPr>
          <p:spPr>
            <a:xfrm>
              <a:off x="1873767" y="1349439"/>
              <a:ext cx="1107553" cy="1107553"/>
            </a:xfrm>
            <a:prstGeom prst="ellipse">
              <a:avLst/>
            </a:prstGeom>
            <a:solidFill>
              <a:srgbClr val="74C042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ACFF8655-4A0D-4C68-AF41-8D1041EE9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3330" y="1615941"/>
              <a:ext cx="868426" cy="574548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6FCC71C-6A94-4387-845B-A2B1E7F2D5E2}"/>
              </a:ext>
            </a:extLst>
          </p:cNvPr>
          <p:cNvGrpSpPr/>
          <p:nvPr/>
        </p:nvGrpSpPr>
        <p:grpSpPr>
          <a:xfrm>
            <a:off x="4564950" y="3165909"/>
            <a:ext cx="4988488" cy="4401909"/>
            <a:chOff x="3758161" y="2146751"/>
            <a:chExt cx="3269092" cy="2384333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70A69FC-CD19-4DBD-98E9-731B5B6A018B}"/>
                </a:ext>
              </a:extLst>
            </p:cNvPr>
            <p:cNvSpPr/>
            <p:nvPr/>
          </p:nvSpPr>
          <p:spPr>
            <a:xfrm>
              <a:off x="5213445" y="3191460"/>
              <a:ext cx="294914" cy="294914"/>
            </a:xfrm>
            <a:prstGeom prst="ellipse">
              <a:avLst/>
            </a:prstGeom>
            <a:solidFill>
              <a:srgbClr val="9FC63B"/>
            </a:solidFill>
            <a:ln w="10795" cap="flat" cmpd="sng" algn="ctr">
              <a:solidFill>
                <a:srgbClr val="9FC63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39" name="Oval 13">
              <a:extLst>
                <a:ext uri="{FF2B5EF4-FFF2-40B4-BE49-F238E27FC236}">
                  <a16:creationId xmlns:a16="http://schemas.microsoft.com/office/drawing/2014/main" id="{C1F5F998-BC30-49B5-9B68-7C5AD9E96BC0}"/>
                </a:ext>
              </a:extLst>
            </p:cNvPr>
            <p:cNvSpPr/>
            <p:nvPr/>
          </p:nvSpPr>
          <p:spPr>
            <a:xfrm>
              <a:off x="3758161" y="2146751"/>
              <a:ext cx="3269092" cy="2384333"/>
            </a:xfrm>
            <a:custGeom>
              <a:avLst/>
              <a:gdLst/>
              <a:ahLst/>
              <a:cxnLst/>
              <a:rect l="l" t="t" r="r" b="b"/>
              <a:pathLst>
                <a:path w="3550356" h="2432758">
                  <a:moveTo>
                    <a:pt x="1312333" y="0"/>
                  </a:moveTo>
                  <a:cubicBezTo>
                    <a:pt x="1507946" y="0"/>
                    <a:pt x="1685041" y="82763"/>
                    <a:pt x="1813232" y="216572"/>
                  </a:cubicBezTo>
                  <a:lnTo>
                    <a:pt x="1867506" y="285236"/>
                  </a:lnTo>
                  <a:lnTo>
                    <a:pt x="1929693" y="229950"/>
                  </a:lnTo>
                  <a:cubicBezTo>
                    <a:pt x="2045904" y="145353"/>
                    <a:pt x="2185998" y="95956"/>
                    <a:pt x="2336799" y="95956"/>
                  </a:cubicBezTo>
                  <a:cubicBezTo>
                    <a:pt x="2713803" y="95956"/>
                    <a:pt x="3023886" y="404688"/>
                    <a:pt x="3061174" y="800316"/>
                  </a:cubicBezTo>
                  <a:lnTo>
                    <a:pt x="3063457" y="849026"/>
                  </a:lnTo>
                  <a:lnTo>
                    <a:pt x="3172869" y="882075"/>
                  </a:lnTo>
                  <a:cubicBezTo>
                    <a:pt x="3394702" y="973375"/>
                    <a:pt x="3550356" y="1187114"/>
                    <a:pt x="3550356" y="1436229"/>
                  </a:cubicBezTo>
                  <a:cubicBezTo>
                    <a:pt x="3550356" y="1768382"/>
                    <a:pt x="3273638" y="2037646"/>
                    <a:pt x="2932289" y="2037646"/>
                  </a:cubicBezTo>
                  <a:lnTo>
                    <a:pt x="2885224" y="2034181"/>
                  </a:lnTo>
                  <a:lnTo>
                    <a:pt x="2875252" y="2065440"/>
                  </a:lnTo>
                  <a:cubicBezTo>
                    <a:pt x="2781425" y="2281297"/>
                    <a:pt x="2561768" y="2432758"/>
                    <a:pt x="2305756" y="2432758"/>
                  </a:cubicBezTo>
                  <a:cubicBezTo>
                    <a:pt x="2135082" y="2432758"/>
                    <a:pt x="1980565" y="2365442"/>
                    <a:pt x="1868717" y="2256607"/>
                  </a:cubicBezTo>
                  <a:lnTo>
                    <a:pt x="1834259" y="2215968"/>
                  </a:lnTo>
                  <a:lnTo>
                    <a:pt x="1804656" y="2239734"/>
                  </a:lnTo>
                  <a:cubicBezTo>
                    <a:pt x="1706012" y="2304582"/>
                    <a:pt x="1587095" y="2342447"/>
                    <a:pt x="1459089" y="2342447"/>
                  </a:cubicBezTo>
                  <a:cubicBezTo>
                    <a:pt x="1245746" y="2342447"/>
                    <a:pt x="1057649" y="2237266"/>
                    <a:pt x="946578" y="2077288"/>
                  </a:cubicBezTo>
                  <a:lnTo>
                    <a:pt x="925618" y="2039712"/>
                  </a:lnTo>
                  <a:lnTo>
                    <a:pt x="833773" y="2065609"/>
                  </a:lnTo>
                  <a:cubicBezTo>
                    <a:pt x="793073" y="2073198"/>
                    <a:pt x="751169" y="2077158"/>
                    <a:pt x="708378" y="2077158"/>
                  </a:cubicBezTo>
                  <a:cubicBezTo>
                    <a:pt x="317152" y="2077158"/>
                    <a:pt x="0" y="1746107"/>
                    <a:pt x="0" y="1337735"/>
                  </a:cubicBezTo>
                  <a:cubicBezTo>
                    <a:pt x="0" y="980410"/>
                    <a:pt x="242820" y="682283"/>
                    <a:pt x="565615" y="613335"/>
                  </a:cubicBezTo>
                  <a:lnTo>
                    <a:pt x="616922" y="605161"/>
                  </a:lnTo>
                  <a:lnTo>
                    <a:pt x="618347" y="590403"/>
                  </a:lnTo>
                  <a:cubicBezTo>
                    <a:pt x="684401" y="253461"/>
                    <a:pt x="970010" y="0"/>
                    <a:pt x="1312333" y="0"/>
                  </a:cubicBezTo>
                  <a:close/>
                </a:path>
              </a:pathLst>
            </a:custGeom>
            <a:solidFill>
              <a:srgbClr val="54616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isometricOffAxis1Top"/>
              <a:lightRig rig="threePt" dir="t"/>
            </a:scene3d>
          </p:spPr>
          <p:txBody>
            <a:bodyPr rtlCol="0" anchor="ctr"/>
            <a:lstStyle/>
            <a:p>
              <a:pPr algn="ctr" defTabSz="914377">
                <a:defRPr/>
              </a:pPr>
              <a:r>
                <a:rPr lang="en-GB" sz="4800" b="1" dirty="0">
                  <a:solidFill>
                    <a:srgbClr val="FFFFFF"/>
                  </a:solidFill>
                  <a:latin typeface="Verdana"/>
                </a:rPr>
                <a:t>IP WAN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2510004-4B61-4E77-AE8D-C071D392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0" y="386622"/>
            <a:ext cx="10515600" cy="542695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 / WAN convergence</a:t>
            </a:r>
          </a:p>
        </p:txBody>
      </p:sp>
    </p:spTree>
    <p:extLst>
      <p:ext uri="{BB962C8B-B14F-4D97-AF65-F5344CB8AC3E}">
        <p14:creationId xmlns:p14="http://schemas.microsoft.com/office/powerpoint/2010/main" val="174605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09B93B-53B9-4FC0-84B6-830B1F229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8" t="6819" r="23859" b="7806"/>
          <a:stretch/>
        </p:blipFill>
        <p:spPr>
          <a:xfrm>
            <a:off x="3779520" y="1915886"/>
            <a:ext cx="4101738" cy="44065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BC7A29-1505-4C3C-AE3B-07FE5E86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4" y="369864"/>
            <a:ext cx="10515600" cy="706029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Driving new opportunities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857101F-513C-4674-B277-B1F284005B5A}"/>
              </a:ext>
            </a:extLst>
          </p:cNvPr>
          <p:cNvSpPr txBox="1"/>
          <p:nvPr/>
        </p:nvSpPr>
        <p:spPr>
          <a:xfrm>
            <a:off x="5060691" y="6320859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Shared </a:t>
            </a:r>
            <a:r>
              <a:rPr lang="da-DK" dirty="0" err="1"/>
              <a:t>people</a:t>
            </a:r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C8B1D78-0BB4-4FE3-86A3-042836C0A9A0}"/>
              </a:ext>
            </a:extLst>
          </p:cNvPr>
          <p:cNvSpPr txBox="1"/>
          <p:nvPr/>
        </p:nvSpPr>
        <p:spPr>
          <a:xfrm>
            <a:off x="4999731" y="1510320"/>
            <a:ext cx="18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Shared </a:t>
            </a:r>
            <a:r>
              <a:rPr lang="da-DK" dirty="0" err="1"/>
              <a:t>processing</a:t>
            </a:r>
            <a:endParaRPr lang="en-US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E2061BD-E398-4ED1-A895-A381CF64773D}"/>
              </a:ext>
            </a:extLst>
          </p:cNvPr>
          <p:cNvSpPr txBox="1"/>
          <p:nvPr/>
        </p:nvSpPr>
        <p:spPr>
          <a:xfrm>
            <a:off x="2301038" y="3052744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Shared studios</a:t>
            </a:r>
            <a:endParaRPr lang="en-US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D0CA5BF-8E90-416B-9FC8-7A393925D104}"/>
              </a:ext>
            </a:extLst>
          </p:cNvPr>
          <p:cNvSpPr txBox="1"/>
          <p:nvPr/>
        </p:nvSpPr>
        <p:spPr>
          <a:xfrm>
            <a:off x="7811589" y="486295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Processing as a service</a:t>
            </a:r>
            <a:endParaRPr lang="en-US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319D500-773B-4144-9B04-04CBDA25EF9C}"/>
              </a:ext>
            </a:extLst>
          </p:cNvPr>
          <p:cNvSpPr txBox="1"/>
          <p:nvPr/>
        </p:nvSpPr>
        <p:spPr>
          <a:xfrm>
            <a:off x="7811589" y="3033150"/>
            <a:ext cx="252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Broadcasting as a service</a:t>
            </a:r>
            <a:endParaRPr lang="en-US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FD3AD2F-9E84-4A21-81AF-BC2C9B55C822}"/>
              </a:ext>
            </a:extLst>
          </p:cNvPr>
          <p:cNvSpPr txBox="1"/>
          <p:nvPr/>
        </p:nvSpPr>
        <p:spPr>
          <a:xfrm>
            <a:off x="2301038" y="4862563"/>
            <a:ext cx="15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Shared </a:t>
            </a:r>
            <a:r>
              <a:rPr lang="da-DK" dirty="0" err="1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9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54459" y="4202624"/>
            <a:ext cx="3903979" cy="186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2719" y="5520946"/>
            <a:ext cx="843280" cy="830580"/>
          </a:xfrm>
          <a:custGeom>
            <a:avLst/>
            <a:gdLst/>
            <a:ahLst/>
            <a:cxnLst/>
            <a:rect l="l" t="t" r="r" b="b"/>
            <a:pathLst>
              <a:path w="843280" h="830579">
                <a:moveTo>
                  <a:pt x="421639" y="0"/>
                </a:moveTo>
                <a:lnTo>
                  <a:pt x="372458" y="2793"/>
                </a:lnTo>
                <a:lnTo>
                  <a:pt x="324945" y="10967"/>
                </a:lnTo>
                <a:lnTo>
                  <a:pt x="279417" y="24210"/>
                </a:lnTo>
                <a:lnTo>
                  <a:pt x="236190" y="42209"/>
                </a:lnTo>
                <a:lnTo>
                  <a:pt x="195580" y="64654"/>
                </a:lnTo>
                <a:lnTo>
                  <a:pt x="157903" y="91233"/>
                </a:lnTo>
                <a:lnTo>
                  <a:pt x="123475" y="121634"/>
                </a:lnTo>
                <a:lnTo>
                  <a:pt x="92612" y="155545"/>
                </a:lnTo>
                <a:lnTo>
                  <a:pt x="65631" y="192656"/>
                </a:lnTo>
                <a:lnTo>
                  <a:pt x="42846" y="232654"/>
                </a:lnTo>
                <a:lnTo>
                  <a:pt x="24575" y="275228"/>
                </a:lnTo>
                <a:lnTo>
                  <a:pt x="11133" y="320066"/>
                </a:lnTo>
                <a:lnTo>
                  <a:pt x="2835" y="366857"/>
                </a:lnTo>
                <a:lnTo>
                  <a:pt x="0" y="415289"/>
                </a:lnTo>
                <a:lnTo>
                  <a:pt x="2835" y="463722"/>
                </a:lnTo>
                <a:lnTo>
                  <a:pt x="11133" y="510513"/>
                </a:lnTo>
                <a:lnTo>
                  <a:pt x="24575" y="555351"/>
                </a:lnTo>
                <a:lnTo>
                  <a:pt x="42846" y="597925"/>
                </a:lnTo>
                <a:lnTo>
                  <a:pt x="65631" y="637923"/>
                </a:lnTo>
                <a:lnTo>
                  <a:pt x="92612" y="675034"/>
                </a:lnTo>
                <a:lnTo>
                  <a:pt x="123475" y="708945"/>
                </a:lnTo>
                <a:lnTo>
                  <a:pt x="157903" y="739346"/>
                </a:lnTo>
                <a:lnTo>
                  <a:pt x="195580" y="765925"/>
                </a:lnTo>
                <a:lnTo>
                  <a:pt x="236190" y="788370"/>
                </a:lnTo>
                <a:lnTo>
                  <a:pt x="279417" y="806369"/>
                </a:lnTo>
                <a:lnTo>
                  <a:pt x="324945" y="819612"/>
                </a:lnTo>
                <a:lnTo>
                  <a:pt x="372458" y="827786"/>
                </a:lnTo>
                <a:lnTo>
                  <a:pt x="421639" y="830579"/>
                </a:lnTo>
                <a:lnTo>
                  <a:pt x="470821" y="827786"/>
                </a:lnTo>
                <a:lnTo>
                  <a:pt x="518334" y="819612"/>
                </a:lnTo>
                <a:lnTo>
                  <a:pt x="563862" y="806369"/>
                </a:lnTo>
                <a:lnTo>
                  <a:pt x="607089" y="788370"/>
                </a:lnTo>
                <a:lnTo>
                  <a:pt x="647699" y="765925"/>
                </a:lnTo>
                <a:lnTo>
                  <a:pt x="685376" y="739346"/>
                </a:lnTo>
                <a:lnTo>
                  <a:pt x="719804" y="708945"/>
                </a:lnTo>
                <a:lnTo>
                  <a:pt x="750667" y="675034"/>
                </a:lnTo>
                <a:lnTo>
                  <a:pt x="777648" y="637923"/>
                </a:lnTo>
                <a:lnTo>
                  <a:pt x="800433" y="597925"/>
                </a:lnTo>
                <a:lnTo>
                  <a:pt x="818704" y="555351"/>
                </a:lnTo>
                <a:lnTo>
                  <a:pt x="832146" y="510513"/>
                </a:lnTo>
                <a:lnTo>
                  <a:pt x="840444" y="463722"/>
                </a:lnTo>
                <a:lnTo>
                  <a:pt x="843280" y="415289"/>
                </a:lnTo>
                <a:lnTo>
                  <a:pt x="840444" y="366857"/>
                </a:lnTo>
                <a:lnTo>
                  <a:pt x="832146" y="320066"/>
                </a:lnTo>
                <a:lnTo>
                  <a:pt x="818704" y="275228"/>
                </a:lnTo>
                <a:lnTo>
                  <a:pt x="800433" y="232654"/>
                </a:lnTo>
                <a:lnTo>
                  <a:pt x="777648" y="192656"/>
                </a:lnTo>
                <a:lnTo>
                  <a:pt x="750667" y="155545"/>
                </a:lnTo>
                <a:lnTo>
                  <a:pt x="719804" y="121634"/>
                </a:lnTo>
                <a:lnTo>
                  <a:pt x="685376" y="91233"/>
                </a:lnTo>
                <a:lnTo>
                  <a:pt x="647699" y="64654"/>
                </a:lnTo>
                <a:lnTo>
                  <a:pt x="607089" y="42209"/>
                </a:lnTo>
                <a:lnTo>
                  <a:pt x="563862" y="24210"/>
                </a:lnTo>
                <a:lnTo>
                  <a:pt x="518334" y="10967"/>
                </a:lnTo>
                <a:lnTo>
                  <a:pt x="470821" y="2793"/>
                </a:lnTo>
                <a:lnTo>
                  <a:pt x="42163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0039" y="5726689"/>
            <a:ext cx="548640" cy="416559"/>
          </a:xfrm>
          <a:custGeom>
            <a:avLst/>
            <a:gdLst/>
            <a:ahLst/>
            <a:cxnLst/>
            <a:rect l="l" t="t" r="r" b="b"/>
            <a:pathLst>
              <a:path w="548639" h="416560">
                <a:moveTo>
                  <a:pt x="0" y="416559"/>
                </a:moveTo>
                <a:lnTo>
                  <a:pt x="548640" y="416559"/>
                </a:lnTo>
                <a:lnTo>
                  <a:pt x="548640" y="0"/>
                </a:lnTo>
                <a:lnTo>
                  <a:pt x="0" y="0"/>
                </a:lnTo>
                <a:lnTo>
                  <a:pt x="0" y="41655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0017" y="5726726"/>
            <a:ext cx="546735" cy="414655"/>
          </a:xfrm>
          <a:custGeom>
            <a:avLst/>
            <a:gdLst/>
            <a:ahLst/>
            <a:cxnLst/>
            <a:rect l="l" t="t" r="r" b="b"/>
            <a:pathLst>
              <a:path w="546735" h="414654">
                <a:moveTo>
                  <a:pt x="380544" y="99508"/>
                </a:moveTo>
                <a:lnTo>
                  <a:pt x="35020" y="99508"/>
                </a:lnTo>
                <a:lnTo>
                  <a:pt x="21668" y="101970"/>
                </a:lnTo>
                <a:lnTo>
                  <a:pt x="10505" y="108774"/>
                </a:lnTo>
                <a:lnTo>
                  <a:pt x="2845" y="119049"/>
                </a:lnTo>
                <a:lnTo>
                  <a:pt x="0" y="131923"/>
                </a:lnTo>
                <a:lnTo>
                  <a:pt x="0" y="379550"/>
                </a:lnTo>
                <a:lnTo>
                  <a:pt x="2845" y="392785"/>
                </a:lnTo>
                <a:lnTo>
                  <a:pt x="10505" y="403850"/>
                </a:lnTo>
                <a:lnTo>
                  <a:pt x="21668" y="411444"/>
                </a:lnTo>
                <a:lnTo>
                  <a:pt x="35020" y="414264"/>
                </a:lnTo>
                <a:lnTo>
                  <a:pt x="380544" y="414264"/>
                </a:lnTo>
                <a:lnTo>
                  <a:pt x="393893" y="411444"/>
                </a:lnTo>
                <a:lnTo>
                  <a:pt x="405052" y="403850"/>
                </a:lnTo>
                <a:lnTo>
                  <a:pt x="412710" y="392785"/>
                </a:lnTo>
                <a:lnTo>
                  <a:pt x="415555" y="379550"/>
                </a:lnTo>
                <a:lnTo>
                  <a:pt x="415555" y="314749"/>
                </a:lnTo>
                <a:lnTo>
                  <a:pt x="546300" y="314749"/>
                </a:lnTo>
                <a:lnTo>
                  <a:pt x="546300" y="182834"/>
                </a:lnTo>
                <a:lnTo>
                  <a:pt x="415555" y="182834"/>
                </a:lnTo>
                <a:lnTo>
                  <a:pt x="415555" y="131923"/>
                </a:lnTo>
                <a:lnTo>
                  <a:pt x="412710" y="119049"/>
                </a:lnTo>
                <a:lnTo>
                  <a:pt x="405052" y="108774"/>
                </a:lnTo>
                <a:lnTo>
                  <a:pt x="393893" y="101970"/>
                </a:lnTo>
                <a:lnTo>
                  <a:pt x="380544" y="99508"/>
                </a:lnTo>
                <a:close/>
              </a:path>
              <a:path w="546735" h="414654">
                <a:moveTo>
                  <a:pt x="546300" y="314749"/>
                </a:moveTo>
                <a:lnTo>
                  <a:pt x="415555" y="314749"/>
                </a:lnTo>
                <a:lnTo>
                  <a:pt x="529963" y="377235"/>
                </a:lnTo>
                <a:lnTo>
                  <a:pt x="534638" y="379550"/>
                </a:lnTo>
                <a:lnTo>
                  <a:pt x="541625" y="379550"/>
                </a:lnTo>
                <a:lnTo>
                  <a:pt x="543962" y="377235"/>
                </a:lnTo>
                <a:lnTo>
                  <a:pt x="546300" y="372606"/>
                </a:lnTo>
                <a:lnTo>
                  <a:pt x="546300" y="314749"/>
                </a:lnTo>
                <a:close/>
              </a:path>
              <a:path w="546735" h="414654">
                <a:moveTo>
                  <a:pt x="539287" y="115729"/>
                </a:moveTo>
                <a:lnTo>
                  <a:pt x="534638" y="115729"/>
                </a:lnTo>
                <a:lnTo>
                  <a:pt x="529963" y="118046"/>
                </a:lnTo>
                <a:lnTo>
                  <a:pt x="415555" y="182834"/>
                </a:lnTo>
                <a:lnTo>
                  <a:pt x="546300" y="182834"/>
                </a:lnTo>
                <a:lnTo>
                  <a:pt x="546300" y="122654"/>
                </a:lnTo>
                <a:lnTo>
                  <a:pt x="539287" y="115729"/>
                </a:lnTo>
                <a:close/>
              </a:path>
              <a:path w="546735" h="414654">
                <a:moveTo>
                  <a:pt x="511289" y="0"/>
                </a:moveTo>
                <a:lnTo>
                  <a:pt x="413217" y="0"/>
                </a:lnTo>
                <a:lnTo>
                  <a:pt x="401512" y="2063"/>
                </a:lnTo>
                <a:lnTo>
                  <a:pt x="391339" y="7817"/>
                </a:lnTo>
                <a:lnTo>
                  <a:pt x="383352" y="16607"/>
                </a:lnTo>
                <a:lnTo>
                  <a:pt x="378206" y="27780"/>
                </a:lnTo>
                <a:lnTo>
                  <a:pt x="315171" y="27780"/>
                </a:lnTo>
                <a:lnTo>
                  <a:pt x="298389" y="31070"/>
                </a:lnTo>
                <a:lnTo>
                  <a:pt x="284235" y="40218"/>
                </a:lnTo>
                <a:lnTo>
                  <a:pt x="274458" y="54141"/>
                </a:lnTo>
                <a:lnTo>
                  <a:pt x="270810" y="71754"/>
                </a:lnTo>
                <a:lnTo>
                  <a:pt x="270810" y="99508"/>
                </a:lnTo>
                <a:lnTo>
                  <a:pt x="289484" y="99508"/>
                </a:lnTo>
                <a:lnTo>
                  <a:pt x="289484" y="71754"/>
                </a:lnTo>
                <a:lnTo>
                  <a:pt x="291529" y="61910"/>
                </a:lnTo>
                <a:lnTo>
                  <a:pt x="297078" y="53809"/>
                </a:lnTo>
                <a:lnTo>
                  <a:pt x="305252" y="48315"/>
                </a:lnTo>
                <a:lnTo>
                  <a:pt x="315171" y="46291"/>
                </a:lnTo>
                <a:lnTo>
                  <a:pt x="544310" y="46291"/>
                </a:lnTo>
                <a:lnTo>
                  <a:pt x="546300" y="37022"/>
                </a:lnTo>
                <a:lnTo>
                  <a:pt x="546300" y="32414"/>
                </a:lnTo>
                <a:lnTo>
                  <a:pt x="543456" y="19540"/>
                </a:lnTo>
                <a:lnTo>
                  <a:pt x="535797" y="9265"/>
                </a:lnTo>
                <a:lnTo>
                  <a:pt x="524638" y="2461"/>
                </a:lnTo>
                <a:lnTo>
                  <a:pt x="511289" y="0"/>
                </a:lnTo>
                <a:close/>
              </a:path>
              <a:path w="546735" h="414654">
                <a:moveTo>
                  <a:pt x="544310" y="46291"/>
                </a:moveTo>
                <a:lnTo>
                  <a:pt x="378206" y="46291"/>
                </a:lnTo>
                <a:lnTo>
                  <a:pt x="383352" y="56124"/>
                </a:lnTo>
                <a:lnTo>
                  <a:pt x="391339" y="64227"/>
                </a:lnTo>
                <a:lnTo>
                  <a:pt x="401512" y="69727"/>
                </a:lnTo>
                <a:lnTo>
                  <a:pt x="413217" y="71754"/>
                </a:lnTo>
                <a:lnTo>
                  <a:pt x="511289" y="71754"/>
                </a:lnTo>
                <a:lnTo>
                  <a:pt x="524638" y="68934"/>
                </a:lnTo>
                <a:lnTo>
                  <a:pt x="535797" y="61340"/>
                </a:lnTo>
                <a:lnTo>
                  <a:pt x="543456" y="50270"/>
                </a:lnTo>
                <a:lnTo>
                  <a:pt x="544310" y="46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780" y="5520946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420369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69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39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6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1279" y="5581907"/>
            <a:ext cx="462280" cy="706120"/>
          </a:xfrm>
          <a:custGeom>
            <a:avLst/>
            <a:gdLst/>
            <a:ahLst/>
            <a:cxnLst/>
            <a:rect l="l" t="t" r="r" b="b"/>
            <a:pathLst>
              <a:path w="462280" h="706120">
                <a:moveTo>
                  <a:pt x="0" y="706119"/>
                </a:moveTo>
                <a:lnTo>
                  <a:pt x="462280" y="706119"/>
                </a:lnTo>
                <a:lnTo>
                  <a:pt x="462280" y="0"/>
                </a:lnTo>
                <a:lnTo>
                  <a:pt x="0" y="0"/>
                </a:lnTo>
                <a:lnTo>
                  <a:pt x="0" y="70611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6313" y="5581868"/>
            <a:ext cx="374991" cy="408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83540" y="5984814"/>
            <a:ext cx="331471" cy="300991"/>
          </a:xfrm>
          <a:custGeom>
            <a:avLst/>
            <a:gdLst/>
            <a:ahLst/>
            <a:cxnLst/>
            <a:rect l="l" t="t" r="r" b="b"/>
            <a:pathLst>
              <a:path w="331469" h="300989">
                <a:moveTo>
                  <a:pt x="329074" y="58496"/>
                </a:moveTo>
                <a:lnTo>
                  <a:pt x="270715" y="58496"/>
                </a:lnTo>
                <a:lnTo>
                  <a:pt x="291098" y="59761"/>
                </a:lnTo>
                <a:lnTo>
                  <a:pt x="293323" y="59761"/>
                </a:lnTo>
                <a:lnTo>
                  <a:pt x="295547" y="64148"/>
                </a:lnTo>
                <a:lnTo>
                  <a:pt x="295544" y="102464"/>
                </a:lnTo>
                <a:lnTo>
                  <a:pt x="281052" y="144095"/>
                </a:lnTo>
                <a:lnTo>
                  <a:pt x="258563" y="190253"/>
                </a:lnTo>
                <a:lnTo>
                  <a:pt x="232342" y="235568"/>
                </a:lnTo>
                <a:lnTo>
                  <a:pt x="206655" y="274673"/>
                </a:lnTo>
                <a:lnTo>
                  <a:pt x="203252" y="281184"/>
                </a:lnTo>
                <a:lnTo>
                  <a:pt x="202766" y="287283"/>
                </a:lnTo>
                <a:lnTo>
                  <a:pt x="204780" y="292560"/>
                </a:lnTo>
                <a:lnTo>
                  <a:pt x="208877" y="296603"/>
                </a:lnTo>
                <a:lnTo>
                  <a:pt x="213322" y="298796"/>
                </a:lnTo>
                <a:lnTo>
                  <a:pt x="215544" y="300989"/>
                </a:lnTo>
                <a:lnTo>
                  <a:pt x="224431" y="300989"/>
                </a:lnTo>
                <a:lnTo>
                  <a:pt x="228876" y="298796"/>
                </a:lnTo>
                <a:lnTo>
                  <a:pt x="277015" y="225358"/>
                </a:lnTo>
                <a:lnTo>
                  <a:pt x="306596" y="169516"/>
                </a:lnTo>
                <a:lnTo>
                  <a:pt x="327964" y="112516"/>
                </a:lnTo>
                <a:lnTo>
                  <a:pt x="331096" y="64148"/>
                </a:lnTo>
                <a:lnTo>
                  <a:pt x="329074" y="58496"/>
                </a:lnTo>
                <a:close/>
              </a:path>
              <a:path w="331469" h="300989">
                <a:moveTo>
                  <a:pt x="74439" y="0"/>
                </a:moveTo>
                <a:lnTo>
                  <a:pt x="26109" y="48528"/>
                </a:lnTo>
                <a:lnTo>
                  <a:pt x="5972" y="87279"/>
                </a:lnTo>
                <a:lnTo>
                  <a:pt x="0" y="129938"/>
                </a:lnTo>
                <a:lnTo>
                  <a:pt x="2013" y="144261"/>
                </a:lnTo>
                <a:lnTo>
                  <a:pt x="7777" y="157350"/>
                </a:lnTo>
                <a:lnTo>
                  <a:pt x="16874" y="168794"/>
                </a:lnTo>
                <a:lnTo>
                  <a:pt x="28887" y="178182"/>
                </a:lnTo>
                <a:lnTo>
                  <a:pt x="65413" y="188017"/>
                </a:lnTo>
                <a:lnTo>
                  <a:pt x="104439" y="176264"/>
                </a:lnTo>
                <a:lnTo>
                  <a:pt x="137609" y="154952"/>
                </a:lnTo>
                <a:lnTo>
                  <a:pt x="70378" y="154952"/>
                </a:lnTo>
                <a:lnTo>
                  <a:pt x="46663" y="151868"/>
                </a:lnTo>
                <a:lnTo>
                  <a:pt x="40796" y="146522"/>
                </a:lnTo>
                <a:lnTo>
                  <a:pt x="36387" y="140354"/>
                </a:lnTo>
                <a:lnTo>
                  <a:pt x="33227" y="133363"/>
                </a:lnTo>
                <a:lnTo>
                  <a:pt x="31109" y="125551"/>
                </a:lnTo>
                <a:lnTo>
                  <a:pt x="36352" y="98414"/>
                </a:lnTo>
                <a:lnTo>
                  <a:pt x="51386" y="69631"/>
                </a:lnTo>
                <a:lnTo>
                  <a:pt x="70169" y="44139"/>
                </a:lnTo>
                <a:lnTo>
                  <a:pt x="86661" y="26872"/>
                </a:lnTo>
                <a:lnTo>
                  <a:pt x="90412" y="21593"/>
                </a:lnTo>
                <a:lnTo>
                  <a:pt x="91662" y="15906"/>
                </a:lnTo>
                <a:lnTo>
                  <a:pt x="90412" y="10219"/>
                </a:lnTo>
                <a:lnTo>
                  <a:pt x="86661" y="4940"/>
                </a:lnTo>
                <a:lnTo>
                  <a:pt x="80967" y="1235"/>
                </a:lnTo>
                <a:lnTo>
                  <a:pt x="74439" y="0"/>
                </a:lnTo>
                <a:close/>
              </a:path>
              <a:path w="331469" h="300989">
                <a:moveTo>
                  <a:pt x="275052" y="24511"/>
                </a:moveTo>
                <a:lnTo>
                  <a:pt x="240541" y="36468"/>
                </a:lnTo>
                <a:lnTo>
                  <a:pt x="203530" y="61171"/>
                </a:lnTo>
                <a:lnTo>
                  <a:pt x="164435" y="92658"/>
                </a:lnTo>
                <a:lnTo>
                  <a:pt x="131971" y="119179"/>
                </a:lnTo>
                <a:lnTo>
                  <a:pt x="99716" y="141999"/>
                </a:lnTo>
                <a:lnTo>
                  <a:pt x="70378" y="154952"/>
                </a:lnTo>
                <a:lnTo>
                  <a:pt x="137609" y="154952"/>
                </a:lnTo>
                <a:lnTo>
                  <a:pt x="145131" y="150119"/>
                </a:lnTo>
                <a:lnTo>
                  <a:pt x="186656" y="116778"/>
                </a:lnTo>
                <a:lnTo>
                  <a:pt x="215786" y="92143"/>
                </a:lnTo>
                <a:lnTo>
                  <a:pt x="244709" y="71003"/>
                </a:lnTo>
                <a:lnTo>
                  <a:pt x="270715" y="58496"/>
                </a:lnTo>
                <a:lnTo>
                  <a:pt x="329074" y="58496"/>
                </a:lnTo>
                <a:lnTo>
                  <a:pt x="327272" y="53460"/>
                </a:lnTo>
                <a:lnTo>
                  <a:pt x="322199" y="44413"/>
                </a:lnTo>
                <a:lnTo>
                  <a:pt x="315462" y="37013"/>
                </a:lnTo>
                <a:lnTo>
                  <a:pt x="306647" y="31264"/>
                </a:lnTo>
                <a:lnTo>
                  <a:pt x="275052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66898" y="5520946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420370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70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40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70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60878" y="5726688"/>
            <a:ext cx="655320" cy="444500"/>
          </a:xfrm>
          <a:custGeom>
            <a:avLst/>
            <a:gdLst/>
            <a:ahLst/>
            <a:cxnLst/>
            <a:rect l="l" t="t" r="r" b="b"/>
            <a:pathLst>
              <a:path w="655320" h="444500">
                <a:moveTo>
                  <a:pt x="0" y="444500"/>
                </a:moveTo>
                <a:lnTo>
                  <a:pt x="655320" y="444500"/>
                </a:lnTo>
                <a:lnTo>
                  <a:pt x="655320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0837" y="5726643"/>
            <a:ext cx="653415" cy="442595"/>
          </a:xfrm>
          <a:custGeom>
            <a:avLst/>
            <a:gdLst/>
            <a:ahLst/>
            <a:cxnLst/>
            <a:rect l="l" t="t" r="r" b="b"/>
            <a:pathLst>
              <a:path w="653414" h="442595">
                <a:moveTo>
                  <a:pt x="449698" y="420014"/>
                </a:moveTo>
                <a:lnTo>
                  <a:pt x="201123" y="420014"/>
                </a:lnTo>
                <a:lnTo>
                  <a:pt x="196603" y="424482"/>
                </a:lnTo>
                <a:lnTo>
                  <a:pt x="196603" y="437887"/>
                </a:lnTo>
                <a:lnTo>
                  <a:pt x="201123" y="442355"/>
                </a:lnTo>
                <a:lnTo>
                  <a:pt x="449698" y="442355"/>
                </a:lnTo>
                <a:lnTo>
                  <a:pt x="456486" y="437887"/>
                </a:lnTo>
                <a:lnTo>
                  <a:pt x="456486" y="424482"/>
                </a:lnTo>
                <a:lnTo>
                  <a:pt x="449698" y="420014"/>
                </a:lnTo>
                <a:close/>
              </a:path>
              <a:path w="653414" h="442595">
                <a:moveTo>
                  <a:pt x="379658" y="402140"/>
                </a:moveTo>
                <a:lnTo>
                  <a:pt x="271179" y="402140"/>
                </a:lnTo>
                <a:lnTo>
                  <a:pt x="271179" y="420014"/>
                </a:lnTo>
                <a:lnTo>
                  <a:pt x="379658" y="420014"/>
                </a:lnTo>
                <a:lnTo>
                  <a:pt x="379658" y="402140"/>
                </a:lnTo>
                <a:close/>
              </a:path>
              <a:path w="653414" h="442595">
                <a:moveTo>
                  <a:pt x="614667" y="0"/>
                </a:moveTo>
                <a:lnTo>
                  <a:pt x="36157" y="0"/>
                </a:lnTo>
                <a:lnTo>
                  <a:pt x="21927" y="3106"/>
                </a:lnTo>
                <a:lnTo>
                  <a:pt x="10451" y="11448"/>
                </a:lnTo>
                <a:lnTo>
                  <a:pt x="2789" y="23560"/>
                </a:lnTo>
                <a:lnTo>
                  <a:pt x="0" y="37977"/>
                </a:lnTo>
                <a:lnTo>
                  <a:pt x="0" y="364160"/>
                </a:lnTo>
                <a:lnTo>
                  <a:pt x="2789" y="379520"/>
                </a:lnTo>
                <a:lnTo>
                  <a:pt x="10451" y="391528"/>
                </a:lnTo>
                <a:lnTo>
                  <a:pt x="21927" y="399348"/>
                </a:lnTo>
                <a:lnTo>
                  <a:pt x="36157" y="402140"/>
                </a:lnTo>
                <a:lnTo>
                  <a:pt x="614667" y="402140"/>
                </a:lnTo>
                <a:lnTo>
                  <a:pt x="629250" y="399348"/>
                </a:lnTo>
                <a:lnTo>
                  <a:pt x="641501" y="391528"/>
                </a:lnTo>
                <a:lnTo>
                  <a:pt x="646603" y="384267"/>
                </a:lnTo>
                <a:lnTo>
                  <a:pt x="318643" y="384267"/>
                </a:lnTo>
                <a:lnTo>
                  <a:pt x="314118" y="377567"/>
                </a:lnTo>
                <a:lnTo>
                  <a:pt x="314118" y="366395"/>
                </a:lnTo>
                <a:lnTo>
                  <a:pt x="318643" y="359691"/>
                </a:lnTo>
                <a:lnTo>
                  <a:pt x="653081" y="359691"/>
                </a:lnTo>
                <a:lnTo>
                  <a:pt x="653081" y="348522"/>
                </a:lnTo>
                <a:lnTo>
                  <a:pt x="27116" y="348522"/>
                </a:lnTo>
                <a:lnTo>
                  <a:pt x="24857" y="346287"/>
                </a:lnTo>
                <a:lnTo>
                  <a:pt x="24857" y="31266"/>
                </a:lnTo>
                <a:lnTo>
                  <a:pt x="27116" y="26817"/>
                </a:lnTo>
                <a:lnTo>
                  <a:pt x="650649" y="26817"/>
                </a:lnTo>
                <a:lnTo>
                  <a:pt x="649939" y="23560"/>
                </a:lnTo>
                <a:lnTo>
                  <a:pt x="641501" y="11448"/>
                </a:lnTo>
                <a:lnTo>
                  <a:pt x="629250" y="3106"/>
                </a:lnTo>
                <a:lnTo>
                  <a:pt x="614667" y="0"/>
                </a:lnTo>
                <a:close/>
              </a:path>
              <a:path w="653414" h="442595">
                <a:moveTo>
                  <a:pt x="653081" y="359691"/>
                </a:moveTo>
                <a:lnTo>
                  <a:pt x="332193" y="359691"/>
                </a:lnTo>
                <a:lnTo>
                  <a:pt x="336719" y="366395"/>
                </a:lnTo>
                <a:lnTo>
                  <a:pt x="336719" y="377567"/>
                </a:lnTo>
                <a:lnTo>
                  <a:pt x="332193" y="384267"/>
                </a:lnTo>
                <a:lnTo>
                  <a:pt x="646603" y="384267"/>
                </a:lnTo>
                <a:lnTo>
                  <a:pt x="649939" y="379520"/>
                </a:lnTo>
                <a:lnTo>
                  <a:pt x="653081" y="364160"/>
                </a:lnTo>
                <a:lnTo>
                  <a:pt x="653081" y="359691"/>
                </a:lnTo>
                <a:close/>
              </a:path>
              <a:path w="653414" h="442595">
                <a:moveTo>
                  <a:pt x="650649" y="26817"/>
                </a:moveTo>
                <a:lnTo>
                  <a:pt x="625955" y="26817"/>
                </a:lnTo>
                <a:lnTo>
                  <a:pt x="628218" y="31266"/>
                </a:lnTo>
                <a:lnTo>
                  <a:pt x="628218" y="346287"/>
                </a:lnTo>
                <a:lnTo>
                  <a:pt x="625955" y="348522"/>
                </a:lnTo>
                <a:lnTo>
                  <a:pt x="653081" y="348522"/>
                </a:lnTo>
                <a:lnTo>
                  <a:pt x="653081" y="37977"/>
                </a:lnTo>
                <a:lnTo>
                  <a:pt x="650649" y="26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99253" y="5769096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04" y="0"/>
                </a:moveTo>
                <a:lnTo>
                  <a:pt x="0" y="0"/>
                </a:lnTo>
                <a:lnTo>
                  <a:pt x="0" y="138513"/>
                </a:lnTo>
                <a:lnTo>
                  <a:pt x="185304" y="138513"/>
                </a:lnTo>
                <a:lnTo>
                  <a:pt x="185304" y="100535"/>
                </a:lnTo>
                <a:lnTo>
                  <a:pt x="65535" y="100535"/>
                </a:lnTo>
                <a:lnTo>
                  <a:pt x="63275" y="98298"/>
                </a:lnTo>
                <a:lnTo>
                  <a:pt x="63275" y="40214"/>
                </a:lnTo>
                <a:lnTo>
                  <a:pt x="65535" y="37977"/>
                </a:lnTo>
                <a:lnTo>
                  <a:pt x="185304" y="37977"/>
                </a:lnTo>
                <a:lnTo>
                  <a:pt x="185304" y="0"/>
                </a:lnTo>
                <a:close/>
              </a:path>
              <a:path w="185420" h="139064">
                <a:moveTo>
                  <a:pt x="185304" y="37977"/>
                </a:moveTo>
                <a:lnTo>
                  <a:pt x="67795" y="37977"/>
                </a:lnTo>
                <a:lnTo>
                  <a:pt x="119769" y="67007"/>
                </a:lnTo>
                <a:lnTo>
                  <a:pt x="119769" y="71480"/>
                </a:lnTo>
                <a:lnTo>
                  <a:pt x="67795" y="100535"/>
                </a:lnTo>
                <a:lnTo>
                  <a:pt x="185304" y="100535"/>
                </a:lnTo>
                <a:lnTo>
                  <a:pt x="185304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93596" y="5769096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12" y="0"/>
                </a:moveTo>
                <a:lnTo>
                  <a:pt x="2260" y="0"/>
                </a:lnTo>
                <a:lnTo>
                  <a:pt x="0" y="2236"/>
                </a:lnTo>
                <a:lnTo>
                  <a:pt x="0" y="138513"/>
                </a:lnTo>
                <a:lnTo>
                  <a:pt x="185312" y="138513"/>
                </a:lnTo>
                <a:lnTo>
                  <a:pt x="185312" y="100535"/>
                </a:lnTo>
                <a:lnTo>
                  <a:pt x="65545" y="100535"/>
                </a:lnTo>
                <a:lnTo>
                  <a:pt x="65545" y="37977"/>
                </a:lnTo>
                <a:lnTo>
                  <a:pt x="185312" y="37977"/>
                </a:lnTo>
                <a:lnTo>
                  <a:pt x="185312" y="0"/>
                </a:lnTo>
                <a:close/>
              </a:path>
              <a:path w="185420" h="139064">
                <a:moveTo>
                  <a:pt x="185312" y="37977"/>
                </a:moveTo>
                <a:lnTo>
                  <a:pt x="67782" y="37977"/>
                </a:lnTo>
                <a:lnTo>
                  <a:pt x="119772" y="67007"/>
                </a:lnTo>
                <a:lnTo>
                  <a:pt x="122034" y="67007"/>
                </a:lnTo>
                <a:lnTo>
                  <a:pt x="122034" y="71480"/>
                </a:lnTo>
                <a:lnTo>
                  <a:pt x="119772" y="71480"/>
                </a:lnTo>
                <a:lnTo>
                  <a:pt x="67782" y="100535"/>
                </a:lnTo>
                <a:lnTo>
                  <a:pt x="185312" y="100535"/>
                </a:lnTo>
                <a:lnTo>
                  <a:pt x="185312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7932" y="5769096"/>
            <a:ext cx="187960" cy="139065"/>
          </a:xfrm>
          <a:custGeom>
            <a:avLst/>
            <a:gdLst/>
            <a:ahLst/>
            <a:cxnLst/>
            <a:rect l="l" t="t" r="r" b="b"/>
            <a:pathLst>
              <a:path w="187960" h="139064">
                <a:moveTo>
                  <a:pt x="187570" y="0"/>
                </a:moveTo>
                <a:lnTo>
                  <a:pt x="2262" y="0"/>
                </a:lnTo>
                <a:lnTo>
                  <a:pt x="0" y="2236"/>
                </a:lnTo>
                <a:lnTo>
                  <a:pt x="0" y="138513"/>
                </a:lnTo>
                <a:lnTo>
                  <a:pt x="187570" y="138513"/>
                </a:lnTo>
                <a:lnTo>
                  <a:pt x="187570" y="100535"/>
                </a:lnTo>
                <a:lnTo>
                  <a:pt x="65540" y="100535"/>
                </a:lnTo>
                <a:lnTo>
                  <a:pt x="65540" y="37977"/>
                </a:lnTo>
                <a:lnTo>
                  <a:pt x="187570" y="37977"/>
                </a:lnTo>
                <a:lnTo>
                  <a:pt x="187570" y="0"/>
                </a:lnTo>
                <a:close/>
              </a:path>
              <a:path w="187960" h="139064">
                <a:moveTo>
                  <a:pt x="187570" y="37977"/>
                </a:moveTo>
                <a:lnTo>
                  <a:pt x="70065" y="37977"/>
                </a:lnTo>
                <a:lnTo>
                  <a:pt x="119767" y="67007"/>
                </a:lnTo>
                <a:lnTo>
                  <a:pt x="122029" y="67007"/>
                </a:lnTo>
                <a:lnTo>
                  <a:pt x="122029" y="71480"/>
                </a:lnTo>
                <a:lnTo>
                  <a:pt x="119767" y="71480"/>
                </a:lnTo>
                <a:lnTo>
                  <a:pt x="70065" y="100535"/>
                </a:lnTo>
                <a:lnTo>
                  <a:pt x="187570" y="100535"/>
                </a:lnTo>
                <a:lnTo>
                  <a:pt x="187570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93596" y="5923247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12" y="0"/>
                </a:moveTo>
                <a:lnTo>
                  <a:pt x="0" y="0"/>
                </a:lnTo>
                <a:lnTo>
                  <a:pt x="0" y="138515"/>
                </a:lnTo>
                <a:lnTo>
                  <a:pt x="185312" y="138515"/>
                </a:lnTo>
                <a:lnTo>
                  <a:pt x="185312" y="100535"/>
                </a:lnTo>
                <a:lnTo>
                  <a:pt x="65545" y="100535"/>
                </a:lnTo>
                <a:lnTo>
                  <a:pt x="65545" y="37979"/>
                </a:lnTo>
                <a:lnTo>
                  <a:pt x="185312" y="37979"/>
                </a:lnTo>
                <a:lnTo>
                  <a:pt x="185312" y="0"/>
                </a:lnTo>
                <a:close/>
              </a:path>
              <a:path w="185420" h="139064">
                <a:moveTo>
                  <a:pt x="185312" y="37979"/>
                </a:moveTo>
                <a:lnTo>
                  <a:pt x="67782" y="37979"/>
                </a:lnTo>
                <a:lnTo>
                  <a:pt x="119772" y="67022"/>
                </a:lnTo>
                <a:lnTo>
                  <a:pt x="122034" y="67022"/>
                </a:lnTo>
                <a:lnTo>
                  <a:pt x="122034" y="71490"/>
                </a:lnTo>
                <a:lnTo>
                  <a:pt x="119772" y="71490"/>
                </a:lnTo>
                <a:lnTo>
                  <a:pt x="67782" y="100535"/>
                </a:lnTo>
                <a:lnTo>
                  <a:pt x="185312" y="100535"/>
                </a:lnTo>
                <a:lnTo>
                  <a:pt x="185312" y="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87932" y="5923247"/>
            <a:ext cx="187960" cy="139065"/>
          </a:xfrm>
          <a:custGeom>
            <a:avLst/>
            <a:gdLst/>
            <a:ahLst/>
            <a:cxnLst/>
            <a:rect l="l" t="t" r="r" b="b"/>
            <a:pathLst>
              <a:path w="187960" h="139064">
                <a:moveTo>
                  <a:pt x="187570" y="0"/>
                </a:moveTo>
                <a:lnTo>
                  <a:pt x="0" y="0"/>
                </a:lnTo>
                <a:lnTo>
                  <a:pt x="0" y="138515"/>
                </a:lnTo>
                <a:lnTo>
                  <a:pt x="187570" y="138515"/>
                </a:lnTo>
                <a:lnTo>
                  <a:pt x="187570" y="100535"/>
                </a:lnTo>
                <a:lnTo>
                  <a:pt x="65540" y="100535"/>
                </a:lnTo>
                <a:lnTo>
                  <a:pt x="65540" y="37979"/>
                </a:lnTo>
                <a:lnTo>
                  <a:pt x="187570" y="37979"/>
                </a:lnTo>
                <a:lnTo>
                  <a:pt x="187570" y="0"/>
                </a:lnTo>
                <a:close/>
              </a:path>
              <a:path w="187960" h="139064">
                <a:moveTo>
                  <a:pt x="187570" y="37979"/>
                </a:moveTo>
                <a:lnTo>
                  <a:pt x="70065" y="37979"/>
                </a:lnTo>
                <a:lnTo>
                  <a:pt x="119767" y="67022"/>
                </a:lnTo>
                <a:lnTo>
                  <a:pt x="122029" y="67022"/>
                </a:lnTo>
                <a:lnTo>
                  <a:pt x="122029" y="71490"/>
                </a:lnTo>
                <a:lnTo>
                  <a:pt x="119767" y="71490"/>
                </a:lnTo>
                <a:lnTo>
                  <a:pt x="70065" y="100535"/>
                </a:lnTo>
                <a:lnTo>
                  <a:pt x="187570" y="100535"/>
                </a:lnTo>
                <a:lnTo>
                  <a:pt x="187570" y="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99253" y="5923246"/>
            <a:ext cx="90805" cy="65405"/>
          </a:xfrm>
          <a:custGeom>
            <a:avLst/>
            <a:gdLst/>
            <a:ahLst/>
            <a:cxnLst/>
            <a:rect l="l" t="t" r="r" b="b"/>
            <a:pathLst>
              <a:path w="90804" h="65404">
                <a:moveTo>
                  <a:pt x="90391" y="0"/>
                </a:moveTo>
                <a:lnTo>
                  <a:pt x="0" y="0"/>
                </a:lnTo>
                <a:lnTo>
                  <a:pt x="0" y="64787"/>
                </a:lnTo>
                <a:lnTo>
                  <a:pt x="90391" y="64787"/>
                </a:lnTo>
                <a:lnTo>
                  <a:pt x="90391" y="49149"/>
                </a:lnTo>
                <a:lnTo>
                  <a:pt x="31636" y="49149"/>
                </a:lnTo>
                <a:lnTo>
                  <a:pt x="31636" y="15638"/>
                </a:lnTo>
                <a:lnTo>
                  <a:pt x="90391" y="15638"/>
                </a:lnTo>
                <a:lnTo>
                  <a:pt x="90391" y="0"/>
                </a:lnTo>
                <a:close/>
              </a:path>
              <a:path w="90804" h="65404">
                <a:moveTo>
                  <a:pt x="90391" y="15638"/>
                </a:moveTo>
                <a:lnTo>
                  <a:pt x="33896" y="15638"/>
                </a:lnTo>
                <a:lnTo>
                  <a:pt x="63275" y="31276"/>
                </a:lnTo>
                <a:lnTo>
                  <a:pt x="63275" y="33511"/>
                </a:lnTo>
                <a:lnTo>
                  <a:pt x="33896" y="49149"/>
                </a:lnTo>
                <a:lnTo>
                  <a:pt x="90391" y="49149"/>
                </a:lnTo>
                <a:lnTo>
                  <a:pt x="90391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96423" y="5923246"/>
            <a:ext cx="86360" cy="65405"/>
          </a:xfrm>
          <a:custGeom>
            <a:avLst/>
            <a:gdLst/>
            <a:ahLst/>
            <a:cxnLst/>
            <a:rect l="l" t="t" r="r" b="b"/>
            <a:pathLst>
              <a:path w="86360" h="65404">
                <a:moveTo>
                  <a:pt x="85873" y="0"/>
                </a:moveTo>
                <a:lnTo>
                  <a:pt x="0" y="0"/>
                </a:lnTo>
                <a:lnTo>
                  <a:pt x="0" y="64787"/>
                </a:lnTo>
                <a:lnTo>
                  <a:pt x="85873" y="64787"/>
                </a:lnTo>
                <a:lnTo>
                  <a:pt x="85873" y="49149"/>
                </a:lnTo>
                <a:lnTo>
                  <a:pt x="31638" y="49149"/>
                </a:lnTo>
                <a:lnTo>
                  <a:pt x="31638" y="15638"/>
                </a:lnTo>
                <a:lnTo>
                  <a:pt x="85873" y="15638"/>
                </a:lnTo>
                <a:lnTo>
                  <a:pt x="85873" y="0"/>
                </a:lnTo>
                <a:close/>
              </a:path>
              <a:path w="86360" h="65404">
                <a:moveTo>
                  <a:pt x="85873" y="15638"/>
                </a:moveTo>
                <a:lnTo>
                  <a:pt x="33896" y="15638"/>
                </a:lnTo>
                <a:lnTo>
                  <a:pt x="61014" y="31276"/>
                </a:lnTo>
                <a:lnTo>
                  <a:pt x="63275" y="31276"/>
                </a:lnTo>
                <a:lnTo>
                  <a:pt x="63275" y="33511"/>
                </a:lnTo>
                <a:lnTo>
                  <a:pt x="61014" y="33511"/>
                </a:lnTo>
                <a:lnTo>
                  <a:pt x="33896" y="49149"/>
                </a:lnTo>
                <a:lnTo>
                  <a:pt x="85873" y="49149"/>
                </a:lnTo>
                <a:lnTo>
                  <a:pt x="85873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99253" y="5996971"/>
            <a:ext cx="90805" cy="65405"/>
          </a:xfrm>
          <a:custGeom>
            <a:avLst/>
            <a:gdLst/>
            <a:ahLst/>
            <a:cxnLst/>
            <a:rect l="l" t="t" r="r" b="b"/>
            <a:pathLst>
              <a:path w="90804" h="65404">
                <a:moveTo>
                  <a:pt x="90391" y="0"/>
                </a:moveTo>
                <a:lnTo>
                  <a:pt x="0" y="0"/>
                </a:lnTo>
                <a:lnTo>
                  <a:pt x="0" y="64790"/>
                </a:lnTo>
                <a:lnTo>
                  <a:pt x="90391" y="64790"/>
                </a:lnTo>
                <a:lnTo>
                  <a:pt x="90391" y="49149"/>
                </a:lnTo>
                <a:lnTo>
                  <a:pt x="31636" y="49149"/>
                </a:lnTo>
                <a:lnTo>
                  <a:pt x="31636" y="15638"/>
                </a:lnTo>
                <a:lnTo>
                  <a:pt x="90391" y="15638"/>
                </a:lnTo>
                <a:lnTo>
                  <a:pt x="90391" y="0"/>
                </a:lnTo>
                <a:close/>
              </a:path>
              <a:path w="90804" h="65404">
                <a:moveTo>
                  <a:pt x="90391" y="15638"/>
                </a:moveTo>
                <a:lnTo>
                  <a:pt x="33896" y="15638"/>
                </a:lnTo>
                <a:lnTo>
                  <a:pt x="63275" y="31276"/>
                </a:lnTo>
                <a:lnTo>
                  <a:pt x="63275" y="33511"/>
                </a:lnTo>
                <a:lnTo>
                  <a:pt x="33896" y="49149"/>
                </a:lnTo>
                <a:lnTo>
                  <a:pt x="90391" y="49149"/>
                </a:lnTo>
                <a:lnTo>
                  <a:pt x="90391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6423" y="5996971"/>
            <a:ext cx="86360" cy="65405"/>
          </a:xfrm>
          <a:custGeom>
            <a:avLst/>
            <a:gdLst/>
            <a:ahLst/>
            <a:cxnLst/>
            <a:rect l="l" t="t" r="r" b="b"/>
            <a:pathLst>
              <a:path w="86360" h="65404">
                <a:moveTo>
                  <a:pt x="85873" y="0"/>
                </a:moveTo>
                <a:lnTo>
                  <a:pt x="0" y="0"/>
                </a:lnTo>
                <a:lnTo>
                  <a:pt x="0" y="64790"/>
                </a:lnTo>
                <a:lnTo>
                  <a:pt x="85873" y="64790"/>
                </a:lnTo>
                <a:lnTo>
                  <a:pt x="85873" y="49149"/>
                </a:lnTo>
                <a:lnTo>
                  <a:pt x="31638" y="49149"/>
                </a:lnTo>
                <a:lnTo>
                  <a:pt x="31638" y="15638"/>
                </a:lnTo>
                <a:lnTo>
                  <a:pt x="85873" y="15638"/>
                </a:lnTo>
                <a:lnTo>
                  <a:pt x="85873" y="0"/>
                </a:lnTo>
                <a:close/>
              </a:path>
              <a:path w="86360" h="65404">
                <a:moveTo>
                  <a:pt x="85873" y="15638"/>
                </a:moveTo>
                <a:lnTo>
                  <a:pt x="33896" y="15638"/>
                </a:lnTo>
                <a:lnTo>
                  <a:pt x="61014" y="31276"/>
                </a:lnTo>
                <a:lnTo>
                  <a:pt x="63275" y="31276"/>
                </a:lnTo>
                <a:lnTo>
                  <a:pt x="61014" y="33511"/>
                </a:lnTo>
                <a:lnTo>
                  <a:pt x="33896" y="49149"/>
                </a:lnTo>
                <a:lnTo>
                  <a:pt x="85873" y="49149"/>
                </a:lnTo>
                <a:lnTo>
                  <a:pt x="85873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78840" y="5520946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420369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69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39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6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78840" y="5520946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0" y="415289"/>
                </a:moveTo>
                <a:lnTo>
                  <a:pt x="2828" y="366857"/>
                </a:lnTo>
                <a:lnTo>
                  <a:pt x="11102" y="320066"/>
                </a:lnTo>
                <a:lnTo>
                  <a:pt x="24507" y="275228"/>
                </a:lnTo>
                <a:lnTo>
                  <a:pt x="42728" y="232654"/>
                </a:lnTo>
                <a:lnTo>
                  <a:pt x="65448" y="192656"/>
                </a:lnTo>
                <a:lnTo>
                  <a:pt x="92353" y="155545"/>
                </a:lnTo>
                <a:lnTo>
                  <a:pt x="123126" y="121634"/>
                </a:lnTo>
                <a:lnTo>
                  <a:pt x="157453" y="91233"/>
                </a:lnTo>
                <a:lnTo>
                  <a:pt x="195018" y="64654"/>
                </a:lnTo>
                <a:lnTo>
                  <a:pt x="235505" y="42209"/>
                </a:lnTo>
                <a:lnTo>
                  <a:pt x="278599" y="24210"/>
                </a:lnTo>
                <a:lnTo>
                  <a:pt x="323985" y="10967"/>
                </a:lnTo>
                <a:lnTo>
                  <a:pt x="371347" y="2793"/>
                </a:lnTo>
                <a:lnTo>
                  <a:pt x="420369" y="0"/>
                </a:lnTo>
                <a:lnTo>
                  <a:pt x="469392" y="2793"/>
                </a:lnTo>
                <a:lnTo>
                  <a:pt x="516754" y="10967"/>
                </a:lnTo>
                <a:lnTo>
                  <a:pt x="562140" y="24210"/>
                </a:lnTo>
                <a:lnTo>
                  <a:pt x="605234" y="42209"/>
                </a:lnTo>
                <a:lnTo>
                  <a:pt x="645721" y="64654"/>
                </a:lnTo>
                <a:lnTo>
                  <a:pt x="683286" y="91233"/>
                </a:lnTo>
                <a:lnTo>
                  <a:pt x="717613" y="121634"/>
                </a:lnTo>
                <a:lnTo>
                  <a:pt x="748386" y="155545"/>
                </a:lnTo>
                <a:lnTo>
                  <a:pt x="775291" y="192656"/>
                </a:lnTo>
                <a:lnTo>
                  <a:pt x="798011" y="232654"/>
                </a:lnTo>
                <a:lnTo>
                  <a:pt x="816232" y="275228"/>
                </a:lnTo>
                <a:lnTo>
                  <a:pt x="829637" y="320066"/>
                </a:lnTo>
                <a:lnTo>
                  <a:pt x="837911" y="366857"/>
                </a:lnTo>
                <a:lnTo>
                  <a:pt x="840739" y="415289"/>
                </a:lnTo>
                <a:lnTo>
                  <a:pt x="837911" y="463722"/>
                </a:lnTo>
                <a:lnTo>
                  <a:pt x="829637" y="510513"/>
                </a:lnTo>
                <a:lnTo>
                  <a:pt x="816232" y="555351"/>
                </a:lnTo>
                <a:lnTo>
                  <a:pt x="798011" y="597925"/>
                </a:lnTo>
                <a:lnTo>
                  <a:pt x="775291" y="637923"/>
                </a:lnTo>
                <a:lnTo>
                  <a:pt x="748386" y="675034"/>
                </a:lnTo>
                <a:lnTo>
                  <a:pt x="717613" y="708945"/>
                </a:lnTo>
                <a:lnTo>
                  <a:pt x="683286" y="739346"/>
                </a:lnTo>
                <a:lnTo>
                  <a:pt x="645721" y="765925"/>
                </a:lnTo>
                <a:lnTo>
                  <a:pt x="605234" y="788370"/>
                </a:lnTo>
                <a:lnTo>
                  <a:pt x="562140" y="806369"/>
                </a:lnTo>
                <a:lnTo>
                  <a:pt x="516754" y="819612"/>
                </a:lnTo>
                <a:lnTo>
                  <a:pt x="469392" y="827786"/>
                </a:lnTo>
                <a:lnTo>
                  <a:pt x="420369" y="830579"/>
                </a:lnTo>
                <a:lnTo>
                  <a:pt x="371347" y="827786"/>
                </a:lnTo>
                <a:lnTo>
                  <a:pt x="323985" y="819612"/>
                </a:lnTo>
                <a:lnTo>
                  <a:pt x="278599" y="806369"/>
                </a:lnTo>
                <a:lnTo>
                  <a:pt x="235505" y="788370"/>
                </a:lnTo>
                <a:lnTo>
                  <a:pt x="195018" y="765925"/>
                </a:lnTo>
                <a:lnTo>
                  <a:pt x="157453" y="739346"/>
                </a:lnTo>
                <a:lnTo>
                  <a:pt x="123126" y="708945"/>
                </a:lnTo>
                <a:lnTo>
                  <a:pt x="92353" y="675034"/>
                </a:lnTo>
                <a:lnTo>
                  <a:pt x="65448" y="637923"/>
                </a:lnTo>
                <a:lnTo>
                  <a:pt x="42728" y="597925"/>
                </a:lnTo>
                <a:lnTo>
                  <a:pt x="24507" y="555351"/>
                </a:lnTo>
                <a:lnTo>
                  <a:pt x="11102" y="510513"/>
                </a:lnTo>
                <a:lnTo>
                  <a:pt x="2828" y="463722"/>
                </a:lnTo>
                <a:lnTo>
                  <a:pt x="0" y="415289"/>
                </a:lnTo>
                <a:close/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95678" y="5708907"/>
            <a:ext cx="607060" cy="452120"/>
          </a:xfrm>
          <a:custGeom>
            <a:avLst/>
            <a:gdLst/>
            <a:ahLst/>
            <a:cxnLst/>
            <a:rect l="l" t="t" r="r" b="b"/>
            <a:pathLst>
              <a:path w="607060" h="452120">
                <a:moveTo>
                  <a:pt x="0" y="452119"/>
                </a:moveTo>
                <a:lnTo>
                  <a:pt x="607060" y="452119"/>
                </a:lnTo>
                <a:lnTo>
                  <a:pt x="607060" y="0"/>
                </a:lnTo>
                <a:lnTo>
                  <a:pt x="0" y="0"/>
                </a:lnTo>
                <a:lnTo>
                  <a:pt x="0" y="45211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95674" y="5708813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4494" y="0"/>
                </a:moveTo>
                <a:lnTo>
                  <a:pt x="46702" y="0"/>
                </a:lnTo>
                <a:lnTo>
                  <a:pt x="40030" y="8833"/>
                </a:lnTo>
                <a:lnTo>
                  <a:pt x="40030" y="55162"/>
                </a:lnTo>
                <a:lnTo>
                  <a:pt x="23455" y="62804"/>
                </a:lnTo>
                <a:lnTo>
                  <a:pt x="10841" y="75001"/>
                </a:lnTo>
                <a:lnTo>
                  <a:pt x="2814" y="90510"/>
                </a:lnTo>
                <a:lnTo>
                  <a:pt x="0" y="108090"/>
                </a:lnTo>
                <a:lnTo>
                  <a:pt x="0" y="198514"/>
                </a:lnTo>
                <a:lnTo>
                  <a:pt x="2814" y="217370"/>
                </a:lnTo>
                <a:lnTo>
                  <a:pt x="10841" y="233537"/>
                </a:lnTo>
                <a:lnTo>
                  <a:pt x="23455" y="245980"/>
                </a:lnTo>
                <a:lnTo>
                  <a:pt x="40030" y="253666"/>
                </a:lnTo>
                <a:lnTo>
                  <a:pt x="40030" y="443357"/>
                </a:lnTo>
                <a:lnTo>
                  <a:pt x="46702" y="449974"/>
                </a:lnTo>
                <a:lnTo>
                  <a:pt x="64494" y="449974"/>
                </a:lnTo>
                <a:lnTo>
                  <a:pt x="73391" y="443357"/>
                </a:lnTo>
                <a:lnTo>
                  <a:pt x="73391" y="253666"/>
                </a:lnTo>
                <a:lnTo>
                  <a:pt x="89028" y="245980"/>
                </a:lnTo>
                <a:lnTo>
                  <a:pt x="101746" y="233537"/>
                </a:lnTo>
                <a:lnTo>
                  <a:pt x="107431" y="222784"/>
                </a:lnTo>
                <a:lnTo>
                  <a:pt x="55599" y="222784"/>
                </a:lnTo>
                <a:lnTo>
                  <a:pt x="46494" y="220854"/>
                </a:lnTo>
                <a:lnTo>
                  <a:pt x="39475" y="215615"/>
                </a:lnTo>
                <a:lnTo>
                  <a:pt x="34958" y="207893"/>
                </a:lnTo>
                <a:lnTo>
                  <a:pt x="33360" y="198514"/>
                </a:lnTo>
                <a:lnTo>
                  <a:pt x="33360" y="108090"/>
                </a:lnTo>
                <a:lnTo>
                  <a:pt x="34958" y="98719"/>
                </a:lnTo>
                <a:lnTo>
                  <a:pt x="39475" y="90996"/>
                </a:lnTo>
                <a:lnTo>
                  <a:pt x="46494" y="85754"/>
                </a:lnTo>
                <a:lnTo>
                  <a:pt x="55599" y="83822"/>
                </a:lnTo>
                <a:lnTo>
                  <a:pt x="107100" y="83822"/>
                </a:lnTo>
                <a:lnTo>
                  <a:pt x="101746" y="74172"/>
                </a:lnTo>
                <a:lnTo>
                  <a:pt x="89028" y="62493"/>
                </a:lnTo>
                <a:lnTo>
                  <a:pt x="73391" y="55162"/>
                </a:lnTo>
                <a:lnTo>
                  <a:pt x="73391" y="8833"/>
                </a:lnTo>
                <a:lnTo>
                  <a:pt x="64494" y="0"/>
                </a:lnTo>
                <a:close/>
              </a:path>
              <a:path w="113664" h="450214">
                <a:moveTo>
                  <a:pt x="107100" y="83822"/>
                </a:moveTo>
                <a:lnTo>
                  <a:pt x="55599" y="83822"/>
                </a:lnTo>
                <a:lnTo>
                  <a:pt x="65050" y="85754"/>
                </a:lnTo>
                <a:lnTo>
                  <a:pt x="72834" y="90996"/>
                </a:lnTo>
                <a:lnTo>
                  <a:pt x="78115" y="98719"/>
                </a:lnTo>
                <a:lnTo>
                  <a:pt x="80061" y="108090"/>
                </a:lnTo>
                <a:lnTo>
                  <a:pt x="80061" y="198514"/>
                </a:lnTo>
                <a:lnTo>
                  <a:pt x="78115" y="207893"/>
                </a:lnTo>
                <a:lnTo>
                  <a:pt x="72834" y="215615"/>
                </a:lnTo>
                <a:lnTo>
                  <a:pt x="65050" y="220854"/>
                </a:lnTo>
                <a:lnTo>
                  <a:pt x="55599" y="222784"/>
                </a:lnTo>
                <a:lnTo>
                  <a:pt x="107431" y="222784"/>
                </a:lnTo>
                <a:lnTo>
                  <a:pt x="110294" y="217370"/>
                </a:lnTo>
                <a:lnTo>
                  <a:pt x="113421" y="198514"/>
                </a:lnTo>
                <a:lnTo>
                  <a:pt x="113421" y="108090"/>
                </a:lnTo>
                <a:lnTo>
                  <a:pt x="110294" y="89579"/>
                </a:lnTo>
                <a:lnTo>
                  <a:pt x="107100" y="8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60246" y="5708813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4494" y="0"/>
                </a:moveTo>
                <a:lnTo>
                  <a:pt x="46703" y="0"/>
                </a:lnTo>
                <a:lnTo>
                  <a:pt x="40030" y="8833"/>
                </a:lnTo>
                <a:lnTo>
                  <a:pt x="40030" y="150002"/>
                </a:lnTo>
                <a:lnTo>
                  <a:pt x="23455" y="157678"/>
                </a:lnTo>
                <a:lnTo>
                  <a:pt x="10841" y="170117"/>
                </a:lnTo>
                <a:lnTo>
                  <a:pt x="2814" y="186282"/>
                </a:lnTo>
                <a:lnTo>
                  <a:pt x="0" y="205139"/>
                </a:lnTo>
                <a:lnTo>
                  <a:pt x="0" y="295575"/>
                </a:lnTo>
                <a:lnTo>
                  <a:pt x="2814" y="314081"/>
                </a:lnTo>
                <a:lnTo>
                  <a:pt x="10841" y="329486"/>
                </a:lnTo>
                <a:lnTo>
                  <a:pt x="23455" y="341169"/>
                </a:lnTo>
                <a:lnTo>
                  <a:pt x="40030" y="348511"/>
                </a:lnTo>
                <a:lnTo>
                  <a:pt x="40030" y="443357"/>
                </a:lnTo>
                <a:lnTo>
                  <a:pt x="46703" y="449974"/>
                </a:lnTo>
                <a:lnTo>
                  <a:pt x="64494" y="449974"/>
                </a:lnTo>
                <a:lnTo>
                  <a:pt x="71167" y="443357"/>
                </a:lnTo>
                <a:lnTo>
                  <a:pt x="71167" y="348511"/>
                </a:lnTo>
                <a:lnTo>
                  <a:pt x="88091" y="341169"/>
                </a:lnTo>
                <a:lnTo>
                  <a:pt x="101470" y="329486"/>
                </a:lnTo>
                <a:lnTo>
                  <a:pt x="106975" y="319838"/>
                </a:lnTo>
                <a:lnTo>
                  <a:pt x="55597" y="319838"/>
                </a:lnTo>
                <a:lnTo>
                  <a:pt x="46146" y="317908"/>
                </a:lnTo>
                <a:lnTo>
                  <a:pt x="38363" y="312669"/>
                </a:lnTo>
                <a:lnTo>
                  <a:pt x="33082" y="304949"/>
                </a:lnTo>
                <a:lnTo>
                  <a:pt x="31136" y="295575"/>
                </a:lnTo>
                <a:lnTo>
                  <a:pt x="31136" y="205139"/>
                </a:lnTo>
                <a:lnTo>
                  <a:pt x="33082" y="195767"/>
                </a:lnTo>
                <a:lnTo>
                  <a:pt x="38363" y="188045"/>
                </a:lnTo>
                <a:lnTo>
                  <a:pt x="46146" y="182803"/>
                </a:lnTo>
                <a:lnTo>
                  <a:pt x="55597" y="180871"/>
                </a:lnTo>
                <a:lnTo>
                  <a:pt x="107318" y="180871"/>
                </a:lnTo>
                <a:lnTo>
                  <a:pt x="101470" y="170117"/>
                </a:lnTo>
                <a:lnTo>
                  <a:pt x="88091" y="157678"/>
                </a:lnTo>
                <a:lnTo>
                  <a:pt x="71167" y="150002"/>
                </a:lnTo>
                <a:lnTo>
                  <a:pt x="71167" y="8833"/>
                </a:lnTo>
                <a:lnTo>
                  <a:pt x="64494" y="0"/>
                </a:lnTo>
                <a:close/>
              </a:path>
              <a:path w="113664" h="450214">
                <a:moveTo>
                  <a:pt x="107318" y="180871"/>
                </a:moveTo>
                <a:lnTo>
                  <a:pt x="55597" y="180871"/>
                </a:lnTo>
                <a:lnTo>
                  <a:pt x="65050" y="182803"/>
                </a:lnTo>
                <a:lnTo>
                  <a:pt x="72834" y="188045"/>
                </a:lnTo>
                <a:lnTo>
                  <a:pt x="78116" y="195767"/>
                </a:lnTo>
                <a:lnTo>
                  <a:pt x="80061" y="205139"/>
                </a:lnTo>
                <a:lnTo>
                  <a:pt x="80061" y="295575"/>
                </a:lnTo>
                <a:lnTo>
                  <a:pt x="78116" y="304949"/>
                </a:lnTo>
                <a:lnTo>
                  <a:pt x="72834" y="312669"/>
                </a:lnTo>
                <a:lnTo>
                  <a:pt x="65050" y="317908"/>
                </a:lnTo>
                <a:lnTo>
                  <a:pt x="55597" y="319838"/>
                </a:lnTo>
                <a:lnTo>
                  <a:pt x="106975" y="319838"/>
                </a:lnTo>
                <a:lnTo>
                  <a:pt x="110260" y="314081"/>
                </a:lnTo>
                <a:lnTo>
                  <a:pt x="113422" y="295575"/>
                </a:lnTo>
                <a:lnTo>
                  <a:pt x="113422" y="205139"/>
                </a:lnTo>
                <a:lnTo>
                  <a:pt x="110260" y="186282"/>
                </a:lnTo>
                <a:lnTo>
                  <a:pt x="107318" y="180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22582" y="5708813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6726" y="0"/>
                </a:moveTo>
                <a:lnTo>
                  <a:pt x="48937" y="0"/>
                </a:lnTo>
                <a:lnTo>
                  <a:pt x="40030" y="8833"/>
                </a:lnTo>
                <a:lnTo>
                  <a:pt x="40030" y="213963"/>
                </a:lnTo>
                <a:lnTo>
                  <a:pt x="24403" y="222578"/>
                </a:lnTo>
                <a:lnTo>
                  <a:pt x="11684" y="234916"/>
                </a:lnTo>
                <a:lnTo>
                  <a:pt x="3130" y="250563"/>
                </a:lnTo>
                <a:lnTo>
                  <a:pt x="0" y="269105"/>
                </a:lnTo>
                <a:lnTo>
                  <a:pt x="0" y="359541"/>
                </a:lnTo>
                <a:lnTo>
                  <a:pt x="3130" y="378047"/>
                </a:lnTo>
                <a:lnTo>
                  <a:pt x="11684" y="393452"/>
                </a:lnTo>
                <a:lnTo>
                  <a:pt x="24403" y="405136"/>
                </a:lnTo>
                <a:lnTo>
                  <a:pt x="40030" y="412477"/>
                </a:lnTo>
                <a:lnTo>
                  <a:pt x="40030" y="443357"/>
                </a:lnTo>
                <a:lnTo>
                  <a:pt x="48937" y="449974"/>
                </a:lnTo>
                <a:lnTo>
                  <a:pt x="66726" y="449974"/>
                </a:lnTo>
                <a:lnTo>
                  <a:pt x="73406" y="443357"/>
                </a:lnTo>
                <a:lnTo>
                  <a:pt x="73406" y="414683"/>
                </a:lnTo>
                <a:lnTo>
                  <a:pt x="89984" y="406066"/>
                </a:lnTo>
                <a:lnTo>
                  <a:pt x="102598" y="393728"/>
                </a:lnTo>
                <a:lnTo>
                  <a:pt x="107689" y="383802"/>
                </a:lnTo>
                <a:lnTo>
                  <a:pt x="57844" y="383802"/>
                </a:lnTo>
                <a:lnTo>
                  <a:pt x="48385" y="381872"/>
                </a:lnTo>
                <a:lnTo>
                  <a:pt x="40600" y="376634"/>
                </a:lnTo>
                <a:lnTo>
                  <a:pt x="35320" y="368914"/>
                </a:lnTo>
                <a:lnTo>
                  <a:pt x="33375" y="359541"/>
                </a:lnTo>
                <a:lnTo>
                  <a:pt x="33375" y="269105"/>
                </a:lnTo>
                <a:lnTo>
                  <a:pt x="35320" y="259731"/>
                </a:lnTo>
                <a:lnTo>
                  <a:pt x="40600" y="252011"/>
                </a:lnTo>
                <a:lnTo>
                  <a:pt x="48385" y="246772"/>
                </a:lnTo>
                <a:lnTo>
                  <a:pt x="57844" y="244842"/>
                </a:lnTo>
                <a:lnTo>
                  <a:pt x="107689" y="244842"/>
                </a:lnTo>
                <a:lnTo>
                  <a:pt x="102598" y="234916"/>
                </a:lnTo>
                <a:lnTo>
                  <a:pt x="89984" y="222578"/>
                </a:lnTo>
                <a:lnTo>
                  <a:pt x="73406" y="213963"/>
                </a:lnTo>
                <a:lnTo>
                  <a:pt x="73406" y="8833"/>
                </a:lnTo>
                <a:lnTo>
                  <a:pt x="66726" y="0"/>
                </a:lnTo>
                <a:close/>
              </a:path>
              <a:path w="113664" h="450214">
                <a:moveTo>
                  <a:pt x="107689" y="244842"/>
                </a:moveTo>
                <a:lnTo>
                  <a:pt x="57844" y="244842"/>
                </a:lnTo>
                <a:lnTo>
                  <a:pt x="67289" y="246772"/>
                </a:lnTo>
                <a:lnTo>
                  <a:pt x="75067" y="252011"/>
                </a:lnTo>
                <a:lnTo>
                  <a:pt x="80344" y="259731"/>
                </a:lnTo>
                <a:lnTo>
                  <a:pt x="82288" y="269105"/>
                </a:lnTo>
                <a:lnTo>
                  <a:pt x="82288" y="359541"/>
                </a:lnTo>
                <a:lnTo>
                  <a:pt x="80344" y="368914"/>
                </a:lnTo>
                <a:lnTo>
                  <a:pt x="75067" y="376634"/>
                </a:lnTo>
                <a:lnTo>
                  <a:pt x="67289" y="381872"/>
                </a:lnTo>
                <a:lnTo>
                  <a:pt x="57844" y="383802"/>
                </a:lnTo>
                <a:lnTo>
                  <a:pt x="107689" y="383802"/>
                </a:lnTo>
                <a:lnTo>
                  <a:pt x="110629" y="378047"/>
                </a:lnTo>
                <a:lnTo>
                  <a:pt x="113437" y="359541"/>
                </a:lnTo>
                <a:lnTo>
                  <a:pt x="113437" y="269105"/>
                </a:lnTo>
                <a:lnTo>
                  <a:pt x="110623" y="250563"/>
                </a:lnTo>
                <a:lnTo>
                  <a:pt x="107689" y="244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87158" y="5708813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6726" y="0"/>
                </a:moveTo>
                <a:lnTo>
                  <a:pt x="46711" y="0"/>
                </a:lnTo>
                <a:lnTo>
                  <a:pt x="40030" y="8833"/>
                </a:lnTo>
                <a:lnTo>
                  <a:pt x="40030" y="44119"/>
                </a:lnTo>
                <a:lnTo>
                  <a:pt x="24392" y="51465"/>
                </a:lnTo>
                <a:lnTo>
                  <a:pt x="11674" y="63149"/>
                </a:lnTo>
                <a:lnTo>
                  <a:pt x="3127" y="78550"/>
                </a:lnTo>
                <a:lnTo>
                  <a:pt x="0" y="97048"/>
                </a:lnTo>
                <a:lnTo>
                  <a:pt x="0" y="187496"/>
                </a:lnTo>
                <a:lnTo>
                  <a:pt x="3127" y="206037"/>
                </a:lnTo>
                <a:lnTo>
                  <a:pt x="11674" y="221683"/>
                </a:lnTo>
                <a:lnTo>
                  <a:pt x="24392" y="234021"/>
                </a:lnTo>
                <a:lnTo>
                  <a:pt x="40030" y="242636"/>
                </a:lnTo>
                <a:lnTo>
                  <a:pt x="40030" y="443357"/>
                </a:lnTo>
                <a:lnTo>
                  <a:pt x="46711" y="449974"/>
                </a:lnTo>
                <a:lnTo>
                  <a:pt x="66726" y="449974"/>
                </a:lnTo>
                <a:lnTo>
                  <a:pt x="73406" y="443357"/>
                </a:lnTo>
                <a:lnTo>
                  <a:pt x="73406" y="242636"/>
                </a:lnTo>
                <a:lnTo>
                  <a:pt x="89034" y="234951"/>
                </a:lnTo>
                <a:lnTo>
                  <a:pt x="101753" y="222510"/>
                </a:lnTo>
                <a:lnTo>
                  <a:pt x="107444" y="211757"/>
                </a:lnTo>
                <a:lnTo>
                  <a:pt x="57819" y="211757"/>
                </a:lnTo>
                <a:lnTo>
                  <a:pt x="48374" y="209826"/>
                </a:lnTo>
                <a:lnTo>
                  <a:pt x="40597" y="204586"/>
                </a:lnTo>
                <a:lnTo>
                  <a:pt x="35319" y="196867"/>
                </a:lnTo>
                <a:lnTo>
                  <a:pt x="33375" y="187496"/>
                </a:lnTo>
                <a:lnTo>
                  <a:pt x="33375" y="97048"/>
                </a:lnTo>
                <a:lnTo>
                  <a:pt x="35319" y="87680"/>
                </a:lnTo>
                <a:lnTo>
                  <a:pt x="40597" y="79967"/>
                </a:lnTo>
                <a:lnTo>
                  <a:pt x="48374" y="74733"/>
                </a:lnTo>
                <a:lnTo>
                  <a:pt x="57819" y="72805"/>
                </a:lnTo>
                <a:lnTo>
                  <a:pt x="107116" y="72805"/>
                </a:lnTo>
                <a:lnTo>
                  <a:pt x="101753" y="63149"/>
                </a:lnTo>
                <a:lnTo>
                  <a:pt x="89034" y="51465"/>
                </a:lnTo>
                <a:lnTo>
                  <a:pt x="73406" y="44119"/>
                </a:lnTo>
                <a:lnTo>
                  <a:pt x="73406" y="8833"/>
                </a:lnTo>
                <a:lnTo>
                  <a:pt x="66726" y="0"/>
                </a:lnTo>
                <a:close/>
              </a:path>
              <a:path w="113664" h="450214">
                <a:moveTo>
                  <a:pt x="107116" y="72805"/>
                </a:moveTo>
                <a:lnTo>
                  <a:pt x="57819" y="72805"/>
                </a:lnTo>
                <a:lnTo>
                  <a:pt x="66931" y="74733"/>
                </a:lnTo>
                <a:lnTo>
                  <a:pt x="73950" y="79967"/>
                </a:lnTo>
                <a:lnTo>
                  <a:pt x="78465" y="87680"/>
                </a:lnTo>
                <a:lnTo>
                  <a:pt x="80061" y="97048"/>
                </a:lnTo>
                <a:lnTo>
                  <a:pt x="80061" y="187496"/>
                </a:lnTo>
                <a:lnTo>
                  <a:pt x="78465" y="196867"/>
                </a:lnTo>
                <a:lnTo>
                  <a:pt x="73950" y="204586"/>
                </a:lnTo>
                <a:lnTo>
                  <a:pt x="66931" y="209826"/>
                </a:lnTo>
                <a:lnTo>
                  <a:pt x="57819" y="211757"/>
                </a:lnTo>
                <a:lnTo>
                  <a:pt x="107444" y="211757"/>
                </a:lnTo>
                <a:lnTo>
                  <a:pt x="110307" y="206347"/>
                </a:lnTo>
                <a:lnTo>
                  <a:pt x="113437" y="187496"/>
                </a:lnTo>
                <a:lnTo>
                  <a:pt x="113437" y="97048"/>
                </a:lnTo>
                <a:lnTo>
                  <a:pt x="110307" y="78550"/>
                </a:lnTo>
                <a:lnTo>
                  <a:pt x="107116" y="72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85140" y="4443988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309" y="0"/>
                </a:moveTo>
                <a:lnTo>
                  <a:pt x="273837" y="3484"/>
                </a:lnTo>
                <a:lnTo>
                  <a:pt x="228524" y="13606"/>
                </a:lnTo>
                <a:lnTo>
                  <a:pt x="185869" y="29869"/>
                </a:lnTo>
                <a:lnTo>
                  <a:pt x="146369" y="51774"/>
                </a:lnTo>
                <a:lnTo>
                  <a:pt x="110521" y="78823"/>
                </a:lnTo>
                <a:lnTo>
                  <a:pt x="78823" y="110521"/>
                </a:lnTo>
                <a:lnTo>
                  <a:pt x="51774" y="146369"/>
                </a:lnTo>
                <a:lnTo>
                  <a:pt x="29869" y="185869"/>
                </a:lnTo>
                <a:lnTo>
                  <a:pt x="13606" y="228524"/>
                </a:lnTo>
                <a:lnTo>
                  <a:pt x="3484" y="273837"/>
                </a:lnTo>
                <a:lnTo>
                  <a:pt x="0" y="321310"/>
                </a:lnTo>
                <a:lnTo>
                  <a:pt x="3484" y="368782"/>
                </a:lnTo>
                <a:lnTo>
                  <a:pt x="13606" y="414095"/>
                </a:lnTo>
                <a:lnTo>
                  <a:pt x="29869" y="456750"/>
                </a:lnTo>
                <a:lnTo>
                  <a:pt x="51774" y="496250"/>
                </a:lnTo>
                <a:lnTo>
                  <a:pt x="78823" y="532098"/>
                </a:lnTo>
                <a:lnTo>
                  <a:pt x="110521" y="563796"/>
                </a:lnTo>
                <a:lnTo>
                  <a:pt x="146369" y="590845"/>
                </a:lnTo>
                <a:lnTo>
                  <a:pt x="185869" y="612750"/>
                </a:lnTo>
                <a:lnTo>
                  <a:pt x="228524" y="629013"/>
                </a:lnTo>
                <a:lnTo>
                  <a:pt x="273837" y="639135"/>
                </a:lnTo>
                <a:lnTo>
                  <a:pt x="321309" y="642619"/>
                </a:lnTo>
                <a:lnTo>
                  <a:pt x="368782" y="639135"/>
                </a:lnTo>
                <a:lnTo>
                  <a:pt x="414095" y="629013"/>
                </a:lnTo>
                <a:lnTo>
                  <a:pt x="456750" y="612750"/>
                </a:lnTo>
                <a:lnTo>
                  <a:pt x="496250" y="590845"/>
                </a:lnTo>
                <a:lnTo>
                  <a:pt x="532098" y="563796"/>
                </a:lnTo>
                <a:lnTo>
                  <a:pt x="563796" y="532098"/>
                </a:lnTo>
                <a:lnTo>
                  <a:pt x="590845" y="496250"/>
                </a:lnTo>
                <a:lnTo>
                  <a:pt x="612750" y="456750"/>
                </a:lnTo>
                <a:lnTo>
                  <a:pt x="629013" y="414095"/>
                </a:lnTo>
                <a:lnTo>
                  <a:pt x="639135" y="368782"/>
                </a:lnTo>
                <a:lnTo>
                  <a:pt x="642619" y="321310"/>
                </a:lnTo>
                <a:lnTo>
                  <a:pt x="639135" y="273837"/>
                </a:lnTo>
                <a:lnTo>
                  <a:pt x="629013" y="228524"/>
                </a:lnTo>
                <a:lnTo>
                  <a:pt x="612750" y="185869"/>
                </a:lnTo>
                <a:lnTo>
                  <a:pt x="590845" y="146369"/>
                </a:lnTo>
                <a:lnTo>
                  <a:pt x="563796" y="110521"/>
                </a:lnTo>
                <a:lnTo>
                  <a:pt x="532098" y="78823"/>
                </a:lnTo>
                <a:lnTo>
                  <a:pt x="496250" y="51774"/>
                </a:lnTo>
                <a:lnTo>
                  <a:pt x="456750" y="29869"/>
                </a:lnTo>
                <a:lnTo>
                  <a:pt x="414095" y="13606"/>
                </a:lnTo>
                <a:lnTo>
                  <a:pt x="368782" y="3484"/>
                </a:lnTo>
                <a:lnTo>
                  <a:pt x="321309" y="0"/>
                </a:lnTo>
                <a:close/>
              </a:path>
            </a:pathLst>
          </a:custGeom>
          <a:solidFill>
            <a:srgbClr val="007EC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91788" y="4538005"/>
            <a:ext cx="210427" cy="132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91789" y="4692338"/>
            <a:ext cx="427991" cy="299085"/>
          </a:xfrm>
          <a:custGeom>
            <a:avLst/>
            <a:gdLst/>
            <a:ahLst/>
            <a:cxnLst/>
            <a:rect l="l" t="t" r="r" b="b"/>
            <a:pathLst>
              <a:path w="427989" h="299085">
                <a:moveTo>
                  <a:pt x="55999" y="259519"/>
                </a:moveTo>
                <a:lnTo>
                  <a:pt x="42424" y="259519"/>
                </a:lnTo>
                <a:lnTo>
                  <a:pt x="42424" y="296835"/>
                </a:lnTo>
                <a:lnTo>
                  <a:pt x="45816" y="298531"/>
                </a:lnTo>
                <a:lnTo>
                  <a:pt x="52605" y="298531"/>
                </a:lnTo>
                <a:lnTo>
                  <a:pt x="55999" y="296835"/>
                </a:lnTo>
                <a:lnTo>
                  <a:pt x="55999" y="259519"/>
                </a:lnTo>
                <a:close/>
              </a:path>
              <a:path w="427989" h="299085">
                <a:moveTo>
                  <a:pt x="207028" y="237470"/>
                </a:moveTo>
                <a:lnTo>
                  <a:pt x="195154" y="237470"/>
                </a:lnTo>
                <a:lnTo>
                  <a:pt x="195154" y="296835"/>
                </a:lnTo>
                <a:lnTo>
                  <a:pt x="196853" y="298531"/>
                </a:lnTo>
                <a:lnTo>
                  <a:pt x="203630" y="298531"/>
                </a:lnTo>
                <a:lnTo>
                  <a:pt x="207028" y="296835"/>
                </a:lnTo>
                <a:lnTo>
                  <a:pt x="207028" y="237470"/>
                </a:lnTo>
                <a:close/>
              </a:path>
              <a:path w="427989" h="299085">
                <a:moveTo>
                  <a:pt x="424241" y="200154"/>
                </a:moveTo>
                <a:lnTo>
                  <a:pt x="334305" y="200154"/>
                </a:lnTo>
                <a:lnTo>
                  <a:pt x="329208" y="205243"/>
                </a:lnTo>
                <a:lnTo>
                  <a:pt x="329208" y="225597"/>
                </a:lnTo>
                <a:lnTo>
                  <a:pt x="3393" y="225597"/>
                </a:lnTo>
                <a:lnTo>
                  <a:pt x="1696" y="228988"/>
                </a:lnTo>
                <a:lnTo>
                  <a:pt x="1696" y="235774"/>
                </a:lnTo>
                <a:lnTo>
                  <a:pt x="3393" y="237470"/>
                </a:lnTo>
                <a:lnTo>
                  <a:pt x="329208" y="237470"/>
                </a:lnTo>
                <a:lnTo>
                  <a:pt x="329208" y="257824"/>
                </a:lnTo>
                <a:lnTo>
                  <a:pt x="334305" y="262912"/>
                </a:lnTo>
                <a:lnTo>
                  <a:pt x="424241" y="262912"/>
                </a:lnTo>
                <a:lnTo>
                  <a:pt x="427620" y="257824"/>
                </a:lnTo>
                <a:lnTo>
                  <a:pt x="427620" y="205243"/>
                </a:lnTo>
                <a:lnTo>
                  <a:pt x="424241" y="200154"/>
                </a:lnTo>
                <a:close/>
              </a:path>
              <a:path w="427989" h="299085">
                <a:moveTo>
                  <a:pt x="76361" y="237470"/>
                </a:moveTo>
                <a:lnTo>
                  <a:pt x="22060" y="237470"/>
                </a:lnTo>
                <a:lnTo>
                  <a:pt x="22060" y="254432"/>
                </a:lnTo>
                <a:lnTo>
                  <a:pt x="27151" y="259519"/>
                </a:lnTo>
                <a:lnTo>
                  <a:pt x="71271" y="259519"/>
                </a:lnTo>
                <a:lnTo>
                  <a:pt x="76361" y="254432"/>
                </a:lnTo>
                <a:lnTo>
                  <a:pt x="76361" y="237470"/>
                </a:lnTo>
                <a:close/>
              </a:path>
              <a:path w="427989" h="299085">
                <a:moveTo>
                  <a:pt x="71271" y="205243"/>
                </a:moveTo>
                <a:lnTo>
                  <a:pt x="27151" y="205243"/>
                </a:lnTo>
                <a:lnTo>
                  <a:pt x="22060" y="210332"/>
                </a:lnTo>
                <a:lnTo>
                  <a:pt x="22060" y="225597"/>
                </a:lnTo>
                <a:lnTo>
                  <a:pt x="76361" y="225597"/>
                </a:lnTo>
                <a:lnTo>
                  <a:pt x="76361" y="210332"/>
                </a:lnTo>
                <a:lnTo>
                  <a:pt x="71271" y="205243"/>
                </a:lnTo>
                <a:close/>
              </a:path>
              <a:path w="427989" h="299085">
                <a:moveTo>
                  <a:pt x="207028" y="159447"/>
                </a:moveTo>
                <a:lnTo>
                  <a:pt x="193455" y="159447"/>
                </a:lnTo>
                <a:lnTo>
                  <a:pt x="195154" y="225597"/>
                </a:lnTo>
                <a:lnTo>
                  <a:pt x="207028" y="225597"/>
                </a:lnTo>
                <a:lnTo>
                  <a:pt x="207028" y="159447"/>
                </a:lnTo>
                <a:close/>
              </a:path>
              <a:path w="427989" h="299085">
                <a:moveTo>
                  <a:pt x="55999" y="137396"/>
                </a:moveTo>
                <a:lnTo>
                  <a:pt x="42424" y="137396"/>
                </a:lnTo>
                <a:lnTo>
                  <a:pt x="42424" y="205243"/>
                </a:lnTo>
                <a:lnTo>
                  <a:pt x="55999" y="205243"/>
                </a:lnTo>
                <a:lnTo>
                  <a:pt x="55999" y="137396"/>
                </a:lnTo>
                <a:close/>
              </a:path>
              <a:path w="427989" h="299085">
                <a:moveTo>
                  <a:pt x="222301" y="105178"/>
                </a:moveTo>
                <a:lnTo>
                  <a:pt x="178178" y="105178"/>
                </a:lnTo>
                <a:lnTo>
                  <a:pt x="173087" y="110258"/>
                </a:lnTo>
                <a:lnTo>
                  <a:pt x="173087" y="123827"/>
                </a:lnTo>
                <a:lnTo>
                  <a:pt x="55999" y="125523"/>
                </a:lnTo>
                <a:lnTo>
                  <a:pt x="3393" y="125523"/>
                </a:lnTo>
                <a:lnTo>
                  <a:pt x="1696" y="127219"/>
                </a:lnTo>
                <a:lnTo>
                  <a:pt x="1696" y="134005"/>
                </a:lnTo>
                <a:lnTo>
                  <a:pt x="3393" y="137396"/>
                </a:lnTo>
                <a:lnTo>
                  <a:pt x="329208" y="137396"/>
                </a:lnTo>
                <a:lnTo>
                  <a:pt x="329208" y="157750"/>
                </a:lnTo>
                <a:lnTo>
                  <a:pt x="334305" y="162839"/>
                </a:lnTo>
                <a:lnTo>
                  <a:pt x="424241" y="162839"/>
                </a:lnTo>
                <a:lnTo>
                  <a:pt x="427620" y="157750"/>
                </a:lnTo>
                <a:lnTo>
                  <a:pt x="427620" y="123827"/>
                </a:lnTo>
                <a:lnTo>
                  <a:pt x="227398" y="123827"/>
                </a:lnTo>
                <a:lnTo>
                  <a:pt x="227398" y="110258"/>
                </a:lnTo>
                <a:lnTo>
                  <a:pt x="222301" y="105178"/>
                </a:lnTo>
                <a:close/>
              </a:path>
              <a:path w="427989" h="299085">
                <a:moveTo>
                  <a:pt x="227398" y="137396"/>
                </a:moveTo>
                <a:lnTo>
                  <a:pt x="173087" y="137396"/>
                </a:lnTo>
                <a:lnTo>
                  <a:pt x="173087" y="154357"/>
                </a:lnTo>
                <a:lnTo>
                  <a:pt x="178178" y="159447"/>
                </a:lnTo>
                <a:lnTo>
                  <a:pt x="222301" y="159447"/>
                </a:lnTo>
                <a:lnTo>
                  <a:pt x="227398" y="154357"/>
                </a:lnTo>
                <a:lnTo>
                  <a:pt x="227398" y="137396"/>
                </a:lnTo>
                <a:close/>
              </a:path>
              <a:path w="427989" h="299085">
                <a:moveTo>
                  <a:pt x="54302" y="64458"/>
                </a:moveTo>
                <a:lnTo>
                  <a:pt x="42424" y="64458"/>
                </a:lnTo>
                <a:lnTo>
                  <a:pt x="42424" y="125523"/>
                </a:lnTo>
                <a:lnTo>
                  <a:pt x="55999" y="125523"/>
                </a:lnTo>
                <a:lnTo>
                  <a:pt x="54302" y="64458"/>
                </a:lnTo>
                <a:close/>
              </a:path>
              <a:path w="427989" h="299085">
                <a:moveTo>
                  <a:pt x="424241" y="98385"/>
                </a:moveTo>
                <a:lnTo>
                  <a:pt x="334305" y="98385"/>
                </a:lnTo>
                <a:lnTo>
                  <a:pt x="329208" y="103480"/>
                </a:lnTo>
                <a:lnTo>
                  <a:pt x="329208" y="123827"/>
                </a:lnTo>
                <a:lnTo>
                  <a:pt x="427620" y="123827"/>
                </a:lnTo>
                <a:lnTo>
                  <a:pt x="427620" y="103480"/>
                </a:lnTo>
                <a:lnTo>
                  <a:pt x="424241" y="98385"/>
                </a:lnTo>
                <a:close/>
              </a:path>
              <a:path w="427989" h="299085">
                <a:moveTo>
                  <a:pt x="207028" y="64458"/>
                </a:moveTo>
                <a:lnTo>
                  <a:pt x="193455" y="64458"/>
                </a:lnTo>
                <a:lnTo>
                  <a:pt x="193455" y="105178"/>
                </a:lnTo>
                <a:lnTo>
                  <a:pt x="207028" y="105178"/>
                </a:lnTo>
                <a:lnTo>
                  <a:pt x="207028" y="64458"/>
                </a:lnTo>
                <a:close/>
              </a:path>
              <a:path w="427989" h="299085">
                <a:moveTo>
                  <a:pt x="95028" y="0"/>
                </a:moveTo>
                <a:lnTo>
                  <a:pt x="5090" y="0"/>
                </a:lnTo>
                <a:lnTo>
                  <a:pt x="0" y="5094"/>
                </a:lnTo>
                <a:lnTo>
                  <a:pt x="0" y="59382"/>
                </a:lnTo>
                <a:lnTo>
                  <a:pt x="5090" y="64458"/>
                </a:lnTo>
                <a:lnTo>
                  <a:pt x="95028" y="64458"/>
                </a:lnTo>
                <a:lnTo>
                  <a:pt x="100119" y="59382"/>
                </a:lnTo>
                <a:lnTo>
                  <a:pt x="100119" y="5094"/>
                </a:lnTo>
                <a:lnTo>
                  <a:pt x="95028" y="0"/>
                </a:lnTo>
                <a:close/>
              </a:path>
              <a:path w="427989" h="299085">
                <a:moveTo>
                  <a:pt x="244350" y="0"/>
                </a:moveTo>
                <a:lnTo>
                  <a:pt x="156117" y="0"/>
                </a:lnTo>
                <a:lnTo>
                  <a:pt x="151028" y="5094"/>
                </a:lnTo>
                <a:lnTo>
                  <a:pt x="151028" y="59382"/>
                </a:lnTo>
                <a:lnTo>
                  <a:pt x="156117" y="64458"/>
                </a:lnTo>
                <a:lnTo>
                  <a:pt x="244350" y="64458"/>
                </a:lnTo>
                <a:lnTo>
                  <a:pt x="249447" y="59382"/>
                </a:lnTo>
                <a:lnTo>
                  <a:pt x="249447" y="5094"/>
                </a:lnTo>
                <a:lnTo>
                  <a:pt x="244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54459" y="3455926"/>
            <a:ext cx="3903979" cy="436880"/>
          </a:xfrm>
          <a:custGeom>
            <a:avLst/>
            <a:gdLst/>
            <a:ahLst/>
            <a:cxnLst/>
            <a:rect l="l" t="t" r="r" b="b"/>
            <a:pathLst>
              <a:path w="3903979" h="436879">
                <a:moveTo>
                  <a:pt x="3685540" y="0"/>
                </a:moveTo>
                <a:lnTo>
                  <a:pt x="218440" y="0"/>
                </a:lnTo>
                <a:lnTo>
                  <a:pt x="168350" y="5768"/>
                </a:lnTo>
                <a:lnTo>
                  <a:pt x="122371" y="22200"/>
                </a:lnTo>
                <a:lnTo>
                  <a:pt x="81813" y="47986"/>
                </a:lnTo>
                <a:lnTo>
                  <a:pt x="47986" y="81813"/>
                </a:lnTo>
                <a:lnTo>
                  <a:pt x="22200" y="122371"/>
                </a:lnTo>
                <a:lnTo>
                  <a:pt x="5768" y="168350"/>
                </a:lnTo>
                <a:lnTo>
                  <a:pt x="0" y="218439"/>
                </a:lnTo>
                <a:lnTo>
                  <a:pt x="5768" y="268529"/>
                </a:lnTo>
                <a:lnTo>
                  <a:pt x="22200" y="314508"/>
                </a:lnTo>
                <a:lnTo>
                  <a:pt x="47986" y="355066"/>
                </a:lnTo>
                <a:lnTo>
                  <a:pt x="81813" y="388893"/>
                </a:lnTo>
                <a:lnTo>
                  <a:pt x="122371" y="414679"/>
                </a:lnTo>
                <a:lnTo>
                  <a:pt x="168350" y="431111"/>
                </a:lnTo>
                <a:lnTo>
                  <a:pt x="218440" y="436880"/>
                </a:lnTo>
                <a:lnTo>
                  <a:pt x="3685540" y="436880"/>
                </a:lnTo>
                <a:lnTo>
                  <a:pt x="3735629" y="431111"/>
                </a:lnTo>
                <a:lnTo>
                  <a:pt x="3781608" y="414679"/>
                </a:lnTo>
                <a:lnTo>
                  <a:pt x="3822166" y="388893"/>
                </a:lnTo>
                <a:lnTo>
                  <a:pt x="3855993" y="355066"/>
                </a:lnTo>
                <a:lnTo>
                  <a:pt x="3881779" y="314508"/>
                </a:lnTo>
                <a:lnTo>
                  <a:pt x="3898211" y="268529"/>
                </a:lnTo>
                <a:lnTo>
                  <a:pt x="3903980" y="218439"/>
                </a:lnTo>
                <a:lnTo>
                  <a:pt x="3898211" y="168350"/>
                </a:lnTo>
                <a:lnTo>
                  <a:pt x="3881779" y="122371"/>
                </a:lnTo>
                <a:lnTo>
                  <a:pt x="3855993" y="81813"/>
                </a:lnTo>
                <a:lnTo>
                  <a:pt x="3822166" y="47986"/>
                </a:lnTo>
                <a:lnTo>
                  <a:pt x="3781608" y="22200"/>
                </a:lnTo>
                <a:lnTo>
                  <a:pt x="3735629" y="5768"/>
                </a:lnTo>
                <a:lnTo>
                  <a:pt x="3685540" y="0"/>
                </a:lnTo>
                <a:close/>
              </a:path>
            </a:pathLst>
          </a:custGeom>
          <a:solidFill>
            <a:srgbClr val="007EC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1098" y="3553337"/>
            <a:ext cx="17894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Broadcast</a:t>
            </a:r>
            <a:r>
              <a:rPr sz="14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54458" y="2168148"/>
            <a:ext cx="1244600" cy="927100"/>
          </a:xfrm>
          <a:custGeom>
            <a:avLst/>
            <a:gdLst/>
            <a:ahLst/>
            <a:cxnLst/>
            <a:rect l="l" t="t" r="r" b="b"/>
            <a:pathLst>
              <a:path w="1244600" h="927100">
                <a:moveTo>
                  <a:pt x="0" y="927100"/>
                </a:moveTo>
                <a:lnTo>
                  <a:pt x="1244599" y="927100"/>
                </a:lnTo>
                <a:lnTo>
                  <a:pt x="1244599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9580" y="2510413"/>
            <a:ext cx="5905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13839" y="2168148"/>
            <a:ext cx="1244600" cy="927100"/>
          </a:xfrm>
          <a:custGeom>
            <a:avLst/>
            <a:gdLst/>
            <a:ahLst/>
            <a:cxnLst/>
            <a:rect l="l" t="t" r="r" b="b"/>
            <a:pathLst>
              <a:path w="1244600" h="927100">
                <a:moveTo>
                  <a:pt x="0" y="927100"/>
                </a:moveTo>
                <a:lnTo>
                  <a:pt x="1244600" y="927100"/>
                </a:lnTo>
                <a:lnTo>
                  <a:pt x="12446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98952" y="2510413"/>
            <a:ext cx="6743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1400" spc="-31" dirty="0">
                <a:solidFill>
                  <a:srgbClr val="FFFFFF"/>
                </a:solidFill>
                <a:latin typeface="Verdana"/>
                <a:cs typeface="Verdana"/>
              </a:rPr>
              <a:t>ay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82880" y="2168148"/>
            <a:ext cx="1247140" cy="927100"/>
          </a:xfrm>
          <a:custGeom>
            <a:avLst/>
            <a:gdLst/>
            <a:ahLst/>
            <a:cxnLst/>
            <a:rect l="l" t="t" r="r" b="b"/>
            <a:pathLst>
              <a:path w="1247139" h="927100">
                <a:moveTo>
                  <a:pt x="0" y="927100"/>
                </a:moveTo>
                <a:lnTo>
                  <a:pt x="1247139" y="927100"/>
                </a:lnTo>
                <a:lnTo>
                  <a:pt x="1247139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21565" y="2510413"/>
            <a:ext cx="968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uc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80620" y="5090671"/>
            <a:ext cx="185102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914377">
              <a:spcBef>
                <a:spcPts val="100"/>
              </a:spcBef>
              <a:defRPr/>
            </a:pPr>
            <a:r>
              <a:rPr sz="1400" b="1" spc="-5" dirty="0">
                <a:solidFill>
                  <a:srgbClr val="007EC7"/>
                </a:solidFill>
                <a:latin typeface="Verdana"/>
                <a:cs typeface="Verdana"/>
              </a:rPr>
              <a:t>SDI</a:t>
            </a:r>
            <a:r>
              <a:rPr sz="1400" b="1" spc="-40" dirty="0">
                <a:solidFill>
                  <a:srgbClr val="007EC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7EC7"/>
                </a:solidFill>
                <a:latin typeface="Verdana"/>
                <a:cs typeface="Verdana"/>
              </a:rPr>
              <a:t>infrastructure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  <a:p>
            <a:pPr algn="ctr" defTabSz="914377">
              <a:spcBef>
                <a:spcPts val="20"/>
              </a:spcBef>
              <a:defRPr/>
            </a:pPr>
            <a:r>
              <a:rPr sz="1100" i="1" spc="-5" dirty="0">
                <a:solidFill>
                  <a:srgbClr val="007EC7"/>
                </a:solidFill>
                <a:latin typeface="Verdana"/>
                <a:cs typeface="Verdana"/>
              </a:rPr>
              <a:t>Media </a:t>
            </a:r>
            <a:r>
              <a:rPr sz="1100" i="1" spc="-11" dirty="0">
                <a:solidFill>
                  <a:srgbClr val="007EC7"/>
                </a:solidFill>
                <a:latin typeface="Verdana"/>
                <a:cs typeface="Verdana"/>
              </a:rPr>
              <a:t>flows</a:t>
            </a:r>
            <a:endParaRPr sz="11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26301" y="2634540"/>
            <a:ext cx="3131185" cy="2805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 defTabSz="914377">
              <a:lnSpc>
                <a:spcPct val="150100"/>
              </a:lnSpc>
              <a:spcBef>
                <a:spcPts val="100"/>
              </a:spcBef>
              <a:defRPr/>
            </a:pPr>
            <a:r>
              <a:rPr sz="2400" spc="-11" dirty="0">
                <a:solidFill>
                  <a:srgbClr val="007EC7"/>
                </a:solidFill>
                <a:latin typeface="Verdana"/>
                <a:cs typeface="Verdana"/>
              </a:rPr>
              <a:t>SDI infrastructure is  </a:t>
            </a:r>
            <a:r>
              <a:rPr sz="2400" b="1" spc="-5" dirty="0">
                <a:solidFill>
                  <a:srgbClr val="007EC7"/>
                </a:solidFill>
                <a:latin typeface="Verdana"/>
                <a:cs typeface="Verdana"/>
              </a:rPr>
              <a:t>optimized for  broadcast</a:t>
            </a:r>
            <a:endParaRPr sz="2400">
              <a:solidFill>
                <a:srgbClr val="54616C"/>
              </a:solidFill>
              <a:latin typeface="Verdana"/>
              <a:cs typeface="Verdana"/>
            </a:endParaRPr>
          </a:p>
          <a:p>
            <a:pPr marL="81913" marR="71753" algn="ctr" defTabSz="914377">
              <a:lnSpc>
                <a:spcPct val="150000"/>
              </a:lnSpc>
              <a:spcBef>
                <a:spcPts val="1600"/>
              </a:spcBef>
              <a:defRPr/>
            </a:pPr>
            <a:r>
              <a:rPr sz="1400" i="1" spc="-5" dirty="0">
                <a:solidFill>
                  <a:srgbClr val="53606C"/>
                </a:solidFill>
                <a:latin typeface="Verdana"/>
                <a:cs typeface="Verdana"/>
              </a:rPr>
              <a:t>Media-centric, high performance,  deterministic routing, </a:t>
            </a:r>
            <a:r>
              <a:rPr sz="1400" i="1" spc="-11" dirty="0">
                <a:solidFill>
                  <a:srgbClr val="53606C"/>
                </a:solidFill>
                <a:latin typeface="Verdana"/>
                <a:cs typeface="Verdana"/>
              </a:rPr>
              <a:t>low  </a:t>
            </a:r>
            <a:r>
              <a:rPr sz="1400" i="1" spc="-5" dirty="0">
                <a:solidFill>
                  <a:srgbClr val="53606C"/>
                </a:solidFill>
                <a:latin typeface="Verdana"/>
                <a:cs typeface="Verdana"/>
              </a:rPr>
              <a:t>latency, fast switching,</a:t>
            </a:r>
            <a:r>
              <a:rPr sz="1400" i="1" spc="11" dirty="0">
                <a:solidFill>
                  <a:srgbClr val="53606C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53606C"/>
                </a:solidFill>
                <a:latin typeface="Verdana"/>
                <a:cs typeface="Verdana"/>
              </a:rPr>
              <a:t>etc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46" name="Title 45">
            <a:extLst>
              <a:ext uri="{FF2B5EF4-FFF2-40B4-BE49-F238E27FC236}">
                <a16:creationId xmlns:a16="http://schemas.microsoft.com/office/drawing/2014/main" id="{C7832357-1F29-4E41-BB73-D6D087CC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78" y="380040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Meeting the live broadcast challenge</a:t>
            </a:r>
          </a:p>
        </p:txBody>
      </p:sp>
    </p:spTree>
    <p:extLst>
      <p:ext uri="{BB962C8B-B14F-4D97-AF65-F5344CB8AC3E}">
        <p14:creationId xmlns:p14="http://schemas.microsoft.com/office/powerpoint/2010/main" val="83010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28973" y="4172971"/>
            <a:ext cx="3903979" cy="186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7832" y="4414335"/>
            <a:ext cx="568960" cy="571500"/>
          </a:xfrm>
          <a:custGeom>
            <a:avLst/>
            <a:gdLst/>
            <a:ahLst/>
            <a:cxnLst/>
            <a:rect l="l" t="t" r="r" b="b"/>
            <a:pathLst>
              <a:path w="568959" h="571500">
                <a:moveTo>
                  <a:pt x="284479" y="0"/>
                </a:moveTo>
                <a:lnTo>
                  <a:pt x="238339" y="3738"/>
                </a:lnTo>
                <a:lnTo>
                  <a:pt x="194568" y="14563"/>
                </a:lnTo>
                <a:lnTo>
                  <a:pt x="153751" y="31886"/>
                </a:lnTo>
                <a:lnTo>
                  <a:pt x="116476" y="55120"/>
                </a:lnTo>
                <a:lnTo>
                  <a:pt x="83327" y="83677"/>
                </a:lnTo>
                <a:lnTo>
                  <a:pt x="54892" y="116970"/>
                </a:lnTo>
                <a:lnTo>
                  <a:pt x="31755" y="154411"/>
                </a:lnTo>
                <a:lnTo>
                  <a:pt x="14504" y="195413"/>
                </a:lnTo>
                <a:lnTo>
                  <a:pt x="3723" y="239388"/>
                </a:lnTo>
                <a:lnTo>
                  <a:pt x="0" y="285750"/>
                </a:lnTo>
                <a:lnTo>
                  <a:pt x="3723" y="332111"/>
                </a:lnTo>
                <a:lnTo>
                  <a:pt x="14504" y="376086"/>
                </a:lnTo>
                <a:lnTo>
                  <a:pt x="31755" y="417088"/>
                </a:lnTo>
                <a:lnTo>
                  <a:pt x="54892" y="454529"/>
                </a:lnTo>
                <a:lnTo>
                  <a:pt x="83327" y="487822"/>
                </a:lnTo>
                <a:lnTo>
                  <a:pt x="116476" y="516379"/>
                </a:lnTo>
                <a:lnTo>
                  <a:pt x="153751" y="539613"/>
                </a:lnTo>
                <a:lnTo>
                  <a:pt x="194568" y="556936"/>
                </a:lnTo>
                <a:lnTo>
                  <a:pt x="238339" y="567761"/>
                </a:lnTo>
                <a:lnTo>
                  <a:pt x="284479" y="571500"/>
                </a:lnTo>
                <a:lnTo>
                  <a:pt x="330620" y="567761"/>
                </a:lnTo>
                <a:lnTo>
                  <a:pt x="374391" y="556936"/>
                </a:lnTo>
                <a:lnTo>
                  <a:pt x="415208" y="539613"/>
                </a:lnTo>
                <a:lnTo>
                  <a:pt x="452483" y="516379"/>
                </a:lnTo>
                <a:lnTo>
                  <a:pt x="485632" y="487822"/>
                </a:lnTo>
                <a:lnTo>
                  <a:pt x="514067" y="454529"/>
                </a:lnTo>
                <a:lnTo>
                  <a:pt x="537204" y="417088"/>
                </a:lnTo>
                <a:lnTo>
                  <a:pt x="554455" y="376086"/>
                </a:lnTo>
                <a:lnTo>
                  <a:pt x="565236" y="332111"/>
                </a:lnTo>
                <a:lnTo>
                  <a:pt x="568959" y="285750"/>
                </a:lnTo>
                <a:lnTo>
                  <a:pt x="565236" y="239388"/>
                </a:lnTo>
                <a:lnTo>
                  <a:pt x="554455" y="195413"/>
                </a:lnTo>
                <a:lnTo>
                  <a:pt x="537204" y="154411"/>
                </a:lnTo>
                <a:lnTo>
                  <a:pt x="514067" y="116970"/>
                </a:lnTo>
                <a:lnTo>
                  <a:pt x="485632" y="83677"/>
                </a:lnTo>
                <a:lnTo>
                  <a:pt x="452483" y="55120"/>
                </a:lnTo>
                <a:lnTo>
                  <a:pt x="415208" y="31886"/>
                </a:lnTo>
                <a:lnTo>
                  <a:pt x="374391" y="14563"/>
                </a:lnTo>
                <a:lnTo>
                  <a:pt x="330620" y="3738"/>
                </a:lnTo>
                <a:lnTo>
                  <a:pt x="284479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97409" y="4532923"/>
            <a:ext cx="321299" cy="318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25133" y="4414335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285750" y="0"/>
                </a:moveTo>
                <a:lnTo>
                  <a:pt x="239388" y="3738"/>
                </a:lnTo>
                <a:lnTo>
                  <a:pt x="195413" y="14563"/>
                </a:lnTo>
                <a:lnTo>
                  <a:pt x="154411" y="31886"/>
                </a:lnTo>
                <a:lnTo>
                  <a:pt x="116970" y="55120"/>
                </a:lnTo>
                <a:lnTo>
                  <a:pt x="83677" y="83677"/>
                </a:lnTo>
                <a:lnTo>
                  <a:pt x="55120" y="116970"/>
                </a:lnTo>
                <a:lnTo>
                  <a:pt x="31886" y="154411"/>
                </a:lnTo>
                <a:lnTo>
                  <a:pt x="14563" y="195413"/>
                </a:lnTo>
                <a:lnTo>
                  <a:pt x="3738" y="239388"/>
                </a:lnTo>
                <a:lnTo>
                  <a:pt x="0" y="285750"/>
                </a:lnTo>
                <a:lnTo>
                  <a:pt x="3738" y="332111"/>
                </a:lnTo>
                <a:lnTo>
                  <a:pt x="14563" y="376086"/>
                </a:lnTo>
                <a:lnTo>
                  <a:pt x="31886" y="417088"/>
                </a:lnTo>
                <a:lnTo>
                  <a:pt x="55120" y="454529"/>
                </a:lnTo>
                <a:lnTo>
                  <a:pt x="83677" y="487822"/>
                </a:lnTo>
                <a:lnTo>
                  <a:pt x="116970" y="516379"/>
                </a:lnTo>
                <a:lnTo>
                  <a:pt x="154411" y="539613"/>
                </a:lnTo>
                <a:lnTo>
                  <a:pt x="195413" y="556936"/>
                </a:lnTo>
                <a:lnTo>
                  <a:pt x="239388" y="567761"/>
                </a:lnTo>
                <a:lnTo>
                  <a:pt x="285750" y="571500"/>
                </a:lnTo>
                <a:lnTo>
                  <a:pt x="332111" y="567761"/>
                </a:lnTo>
                <a:lnTo>
                  <a:pt x="376086" y="556936"/>
                </a:lnTo>
                <a:lnTo>
                  <a:pt x="417088" y="539613"/>
                </a:lnTo>
                <a:lnTo>
                  <a:pt x="454529" y="516379"/>
                </a:lnTo>
                <a:lnTo>
                  <a:pt x="487822" y="487822"/>
                </a:lnTo>
                <a:lnTo>
                  <a:pt x="516379" y="454529"/>
                </a:lnTo>
                <a:lnTo>
                  <a:pt x="539613" y="417088"/>
                </a:lnTo>
                <a:lnTo>
                  <a:pt x="556936" y="376086"/>
                </a:lnTo>
                <a:lnTo>
                  <a:pt x="567761" y="332111"/>
                </a:lnTo>
                <a:lnTo>
                  <a:pt x="571500" y="285750"/>
                </a:lnTo>
                <a:lnTo>
                  <a:pt x="567761" y="239388"/>
                </a:lnTo>
                <a:lnTo>
                  <a:pt x="556936" y="195413"/>
                </a:lnTo>
                <a:lnTo>
                  <a:pt x="539613" y="154411"/>
                </a:lnTo>
                <a:lnTo>
                  <a:pt x="516379" y="116970"/>
                </a:lnTo>
                <a:lnTo>
                  <a:pt x="487822" y="83677"/>
                </a:lnTo>
                <a:lnTo>
                  <a:pt x="454529" y="55120"/>
                </a:lnTo>
                <a:lnTo>
                  <a:pt x="417088" y="31886"/>
                </a:lnTo>
                <a:lnTo>
                  <a:pt x="376086" y="14563"/>
                </a:lnTo>
                <a:lnTo>
                  <a:pt x="332111" y="3738"/>
                </a:lnTo>
                <a:lnTo>
                  <a:pt x="285750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59129" y="4532923"/>
            <a:ext cx="318747" cy="318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5998" y="5061018"/>
            <a:ext cx="329374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914377">
              <a:spcBef>
                <a:spcPts val="100"/>
              </a:spcBef>
              <a:defRPr/>
            </a:pPr>
            <a:r>
              <a:rPr lang="en-IE" sz="1400" b="1" spc="-5" dirty="0">
                <a:solidFill>
                  <a:srgbClr val="00447C"/>
                </a:solidFill>
                <a:latin typeface="Verdana"/>
                <a:cs typeface="Verdana"/>
              </a:rPr>
              <a:t>High performance </a:t>
            </a:r>
            <a:r>
              <a:rPr sz="1400" b="1" spc="-5" dirty="0">
                <a:solidFill>
                  <a:srgbClr val="00447C"/>
                </a:solidFill>
                <a:latin typeface="Verdana"/>
                <a:cs typeface="Verdana"/>
              </a:rPr>
              <a:t>IP</a:t>
            </a:r>
            <a:r>
              <a:rPr sz="1400" b="1" spc="-65" dirty="0">
                <a:solidFill>
                  <a:srgbClr val="00447C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447C"/>
                </a:solidFill>
                <a:latin typeface="Verdana"/>
                <a:cs typeface="Verdana"/>
              </a:rPr>
              <a:t>network</a:t>
            </a:r>
            <a:endParaRPr sz="1400" dirty="0">
              <a:solidFill>
                <a:srgbClr val="00447C"/>
              </a:solidFill>
              <a:latin typeface="Verdana"/>
              <a:cs typeface="Verdana"/>
            </a:endParaRPr>
          </a:p>
          <a:p>
            <a:pPr algn="ctr" defTabSz="914377">
              <a:spcBef>
                <a:spcPts val="20"/>
              </a:spcBef>
              <a:defRPr/>
            </a:pPr>
            <a:r>
              <a:rPr sz="1100" i="1" dirty="0">
                <a:solidFill>
                  <a:srgbClr val="00447C"/>
                </a:solidFill>
                <a:latin typeface="Verdana"/>
                <a:cs typeface="Verdana"/>
              </a:rPr>
              <a:t>Data</a:t>
            </a:r>
            <a:r>
              <a:rPr sz="1100" i="1" spc="-31" dirty="0">
                <a:solidFill>
                  <a:srgbClr val="00447C"/>
                </a:solidFill>
                <a:latin typeface="Verdana"/>
                <a:cs typeface="Verdana"/>
              </a:rPr>
              <a:t> </a:t>
            </a:r>
            <a:r>
              <a:rPr sz="1100" i="1" spc="-11" dirty="0">
                <a:solidFill>
                  <a:srgbClr val="00447C"/>
                </a:solidFill>
                <a:latin typeface="Verdana"/>
                <a:cs typeface="Verdana"/>
              </a:rPr>
              <a:t>flows</a:t>
            </a:r>
            <a:endParaRPr sz="1100" dirty="0">
              <a:solidFill>
                <a:srgbClr val="00447C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7977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40" h="830579">
                <a:moveTo>
                  <a:pt x="420370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70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40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70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24551" y="5697036"/>
            <a:ext cx="551180" cy="416559"/>
          </a:xfrm>
          <a:custGeom>
            <a:avLst/>
            <a:gdLst/>
            <a:ahLst/>
            <a:cxnLst/>
            <a:rect l="l" t="t" r="r" b="b"/>
            <a:pathLst>
              <a:path w="551179" h="416560">
                <a:moveTo>
                  <a:pt x="0" y="416559"/>
                </a:moveTo>
                <a:lnTo>
                  <a:pt x="551179" y="416559"/>
                </a:lnTo>
                <a:lnTo>
                  <a:pt x="551179" y="0"/>
                </a:lnTo>
                <a:lnTo>
                  <a:pt x="0" y="0"/>
                </a:lnTo>
                <a:lnTo>
                  <a:pt x="0" y="41655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24529" y="5697073"/>
            <a:ext cx="549275" cy="414655"/>
          </a:xfrm>
          <a:custGeom>
            <a:avLst/>
            <a:gdLst/>
            <a:ahLst/>
            <a:cxnLst/>
            <a:rect l="l" t="t" r="r" b="b"/>
            <a:pathLst>
              <a:path w="549275" h="414654">
                <a:moveTo>
                  <a:pt x="382307" y="99508"/>
                </a:moveTo>
                <a:lnTo>
                  <a:pt x="35182" y="99508"/>
                </a:lnTo>
                <a:lnTo>
                  <a:pt x="21769" y="101970"/>
                </a:lnTo>
                <a:lnTo>
                  <a:pt x="10554" y="108774"/>
                </a:lnTo>
                <a:lnTo>
                  <a:pt x="2858" y="119049"/>
                </a:lnTo>
                <a:lnTo>
                  <a:pt x="0" y="131923"/>
                </a:lnTo>
                <a:lnTo>
                  <a:pt x="0" y="379550"/>
                </a:lnTo>
                <a:lnTo>
                  <a:pt x="2858" y="392785"/>
                </a:lnTo>
                <a:lnTo>
                  <a:pt x="10554" y="403850"/>
                </a:lnTo>
                <a:lnTo>
                  <a:pt x="21769" y="411444"/>
                </a:lnTo>
                <a:lnTo>
                  <a:pt x="35182" y="414264"/>
                </a:lnTo>
                <a:lnTo>
                  <a:pt x="382307" y="414264"/>
                </a:lnTo>
                <a:lnTo>
                  <a:pt x="395718" y="411444"/>
                </a:lnTo>
                <a:lnTo>
                  <a:pt x="406929" y="403850"/>
                </a:lnTo>
                <a:lnTo>
                  <a:pt x="414622" y="392785"/>
                </a:lnTo>
                <a:lnTo>
                  <a:pt x="417480" y="379550"/>
                </a:lnTo>
                <a:lnTo>
                  <a:pt x="417480" y="314749"/>
                </a:lnTo>
                <a:lnTo>
                  <a:pt x="548831" y="314749"/>
                </a:lnTo>
                <a:lnTo>
                  <a:pt x="548831" y="182834"/>
                </a:lnTo>
                <a:lnTo>
                  <a:pt x="417480" y="182834"/>
                </a:lnTo>
                <a:lnTo>
                  <a:pt x="417480" y="131923"/>
                </a:lnTo>
                <a:lnTo>
                  <a:pt x="414622" y="119049"/>
                </a:lnTo>
                <a:lnTo>
                  <a:pt x="406929" y="108774"/>
                </a:lnTo>
                <a:lnTo>
                  <a:pt x="395718" y="101970"/>
                </a:lnTo>
                <a:lnTo>
                  <a:pt x="382307" y="99508"/>
                </a:lnTo>
                <a:close/>
              </a:path>
              <a:path w="549275" h="414654">
                <a:moveTo>
                  <a:pt x="548831" y="314749"/>
                </a:moveTo>
                <a:lnTo>
                  <a:pt x="417480" y="314749"/>
                </a:lnTo>
                <a:lnTo>
                  <a:pt x="532419" y="377235"/>
                </a:lnTo>
                <a:lnTo>
                  <a:pt x="537116" y="379550"/>
                </a:lnTo>
                <a:lnTo>
                  <a:pt x="544134" y="379550"/>
                </a:lnTo>
                <a:lnTo>
                  <a:pt x="546483" y="377235"/>
                </a:lnTo>
                <a:lnTo>
                  <a:pt x="548831" y="372606"/>
                </a:lnTo>
                <a:lnTo>
                  <a:pt x="548831" y="314749"/>
                </a:lnTo>
                <a:close/>
              </a:path>
              <a:path w="549275" h="414654">
                <a:moveTo>
                  <a:pt x="541786" y="115729"/>
                </a:moveTo>
                <a:lnTo>
                  <a:pt x="537116" y="115729"/>
                </a:lnTo>
                <a:lnTo>
                  <a:pt x="532419" y="118046"/>
                </a:lnTo>
                <a:lnTo>
                  <a:pt x="417480" y="182834"/>
                </a:lnTo>
                <a:lnTo>
                  <a:pt x="548831" y="182834"/>
                </a:lnTo>
                <a:lnTo>
                  <a:pt x="548831" y="122654"/>
                </a:lnTo>
                <a:lnTo>
                  <a:pt x="541786" y="115729"/>
                </a:lnTo>
                <a:close/>
              </a:path>
              <a:path w="549275" h="414654">
                <a:moveTo>
                  <a:pt x="513658" y="0"/>
                </a:moveTo>
                <a:lnTo>
                  <a:pt x="415132" y="0"/>
                </a:lnTo>
                <a:lnTo>
                  <a:pt x="403372" y="2063"/>
                </a:lnTo>
                <a:lnTo>
                  <a:pt x="393152" y="7817"/>
                </a:lnTo>
                <a:lnTo>
                  <a:pt x="385128" y="16607"/>
                </a:lnTo>
                <a:lnTo>
                  <a:pt x="379959" y="27780"/>
                </a:lnTo>
                <a:lnTo>
                  <a:pt x="316632" y="27780"/>
                </a:lnTo>
                <a:lnTo>
                  <a:pt x="299772" y="31070"/>
                </a:lnTo>
                <a:lnTo>
                  <a:pt x="285552" y="40218"/>
                </a:lnTo>
                <a:lnTo>
                  <a:pt x="275730" y="54141"/>
                </a:lnTo>
                <a:lnTo>
                  <a:pt x="272065" y="71754"/>
                </a:lnTo>
                <a:lnTo>
                  <a:pt x="272065" y="99508"/>
                </a:lnTo>
                <a:lnTo>
                  <a:pt x="290826" y="99508"/>
                </a:lnTo>
                <a:lnTo>
                  <a:pt x="290826" y="71754"/>
                </a:lnTo>
                <a:lnTo>
                  <a:pt x="292880" y="61910"/>
                </a:lnTo>
                <a:lnTo>
                  <a:pt x="298455" y="53809"/>
                </a:lnTo>
                <a:lnTo>
                  <a:pt x="306666" y="48315"/>
                </a:lnTo>
                <a:lnTo>
                  <a:pt x="316632" y="46291"/>
                </a:lnTo>
                <a:lnTo>
                  <a:pt x="546832" y="46291"/>
                </a:lnTo>
                <a:lnTo>
                  <a:pt x="548831" y="37022"/>
                </a:lnTo>
                <a:lnTo>
                  <a:pt x="548831" y="32414"/>
                </a:lnTo>
                <a:lnTo>
                  <a:pt x="545974" y="19540"/>
                </a:lnTo>
                <a:lnTo>
                  <a:pt x="538280" y="9265"/>
                </a:lnTo>
                <a:lnTo>
                  <a:pt x="527069" y="2461"/>
                </a:lnTo>
                <a:lnTo>
                  <a:pt x="513658" y="0"/>
                </a:lnTo>
                <a:close/>
              </a:path>
              <a:path w="549275" h="414654">
                <a:moveTo>
                  <a:pt x="546832" y="46291"/>
                </a:moveTo>
                <a:lnTo>
                  <a:pt x="379959" y="46291"/>
                </a:lnTo>
                <a:lnTo>
                  <a:pt x="385128" y="56124"/>
                </a:lnTo>
                <a:lnTo>
                  <a:pt x="393152" y="64227"/>
                </a:lnTo>
                <a:lnTo>
                  <a:pt x="403372" y="69727"/>
                </a:lnTo>
                <a:lnTo>
                  <a:pt x="415132" y="71754"/>
                </a:lnTo>
                <a:lnTo>
                  <a:pt x="513658" y="71754"/>
                </a:lnTo>
                <a:lnTo>
                  <a:pt x="527069" y="68934"/>
                </a:lnTo>
                <a:lnTo>
                  <a:pt x="538280" y="61340"/>
                </a:lnTo>
                <a:lnTo>
                  <a:pt x="545974" y="50270"/>
                </a:lnTo>
                <a:lnTo>
                  <a:pt x="546832" y="46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6783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40" h="830579">
                <a:moveTo>
                  <a:pt x="420369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69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39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6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55792" y="5552254"/>
            <a:ext cx="462280" cy="706120"/>
          </a:xfrm>
          <a:custGeom>
            <a:avLst/>
            <a:gdLst/>
            <a:ahLst/>
            <a:cxnLst/>
            <a:rect l="l" t="t" r="r" b="b"/>
            <a:pathLst>
              <a:path w="462279" h="706120">
                <a:moveTo>
                  <a:pt x="0" y="706119"/>
                </a:moveTo>
                <a:lnTo>
                  <a:pt x="462279" y="706119"/>
                </a:lnTo>
                <a:lnTo>
                  <a:pt x="462279" y="0"/>
                </a:lnTo>
                <a:lnTo>
                  <a:pt x="0" y="0"/>
                </a:lnTo>
                <a:lnTo>
                  <a:pt x="0" y="70611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40826" y="5552215"/>
            <a:ext cx="374991" cy="408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58054" y="5955161"/>
            <a:ext cx="331471" cy="300991"/>
          </a:xfrm>
          <a:custGeom>
            <a:avLst/>
            <a:gdLst/>
            <a:ahLst/>
            <a:cxnLst/>
            <a:rect l="l" t="t" r="r" b="b"/>
            <a:pathLst>
              <a:path w="331470" h="300989">
                <a:moveTo>
                  <a:pt x="329074" y="58496"/>
                </a:moveTo>
                <a:lnTo>
                  <a:pt x="270715" y="58496"/>
                </a:lnTo>
                <a:lnTo>
                  <a:pt x="291098" y="59761"/>
                </a:lnTo>
                <a:lnTo>
                  <a:pt x="293323" y="59761"/>
                </a:lnTo>
                <a:lnTo>
                  <a:pt x="295547" y="64148"/>
                </a:lnTo>
                <a:lnTo>
                  <a:pt x="295544" y="102464"/>
                </a:lnTo>
                <a:lnTo>
                  <a:pt x="281052" y="144095"/>
                </a:lnTo>
                <a:lnTo>
                  <a:pt x="258563" y="190253"/>
                </a:lnTo>
                <a:lnTo>
                  <a:pt x="232342" y="235568"/>
                </a:lnTo>
                <a:lnTo>
                  <a:pt x="206655" y="274673"/>
                </a:lnTo>
                <a:lnTo>
                  <a:pt x="203252" y="281184"/>
                </a:lnTo>
                <a:lnTo>
                  <a:pt x="202766" y="287283"/>
                </a:lnTo>
                <a:lnTo>
                  <a:pt x="204780" y="292560"/>
                </a:lnTo>
                <a:lnTo>
                  <a:pt x="208877" y="296603"/>
                </a:lnTo>
                <a:lnTo>
                  <a:pt x="213322" y="298796"/>
                </a:lnTo>
                <a:lnTo>
                  <a:pt x="215544" y="300989"/>
                </a:lnTo>
                <a:lnTo>
                  <a:pt x="224431" y="300989"/>
                </a:lnTo>
                <a:lnTo>
                  <a:pt x="228876" y="298796"/>
                </a:lnTo>
                <a:lnTo>
                  <a:pt x="277015" y="225358"/>
                </a:lnTo>
                <a:lnTo>
                  <a:pt x="306596" y="169516"/>
                </a:lnTo>
                <a:lnTo>
                  <a:pt x="327964" y="112516"/>
                </a:lnTo>
                <a:lnTo>
                  <a:pt x="331096" y="64148"/>
                </a:lnTo>
                <a:lnTo>
                  <a:pt x="329074" y="58496"/>
                </a:lnTo>
                <a:close/>
              </a:path>
              <a:path w="331470" h="300989">
                <a:moveTo>
                  <a:pt x="74439" y="0"/>
                </a:moveTo>
                <a:lnTo>
                  <a:pt x="26109" y="48528"/>
                </a:lnTo>
                <a:lnTo>
                  <a:pt x="5972" y="87279"/>
                </a:lnTo>
                <a:lnTo>
                  <a:pt x="0" y="129938"/>
                </a:lnTo>
                <a:lnTo>
                  <a:pt x="2013" y="144261"/>
                </a:lnTo>
                <a:lnTo>
                  <a:pt x="7777" y="157350"/>
                </a:lnTo>
                <a:lnTo>
                  <a:pt x="16874" y="168794"/>
                </a:lnTo>
                <a:lnTo>
                  <a:pt x="28887" y="178182"/>
                </a:lnTo>
                <a:lnTo>
                  <a:pt x="65413" y="188017"/>
                </a:lnTo>
                <a:lnTo>
                  <a:pt x="104439" y="176264"/>
                </a:lnTo>
                <a:lnTo>
                  <a:pt x="137609" y="154952"/>
                </a:lnTo>
                <a:lnTo>
                  <a:pt x="70378" y="154952"/>
                </a:lnTo>
                <a:lnTo>
                  <a:pt x="46663" y="151868"/>
                </a:lnTo>
                <a:lnTo>
                  <a:pt x="40796" y="146522"/>
                </a:lnTo>
                <a:lnTo>
                  <a:pt x="36387" y="140354"/>
                </a:lnTo>
                <a:lnTo>
                  <a:pt x="33227" y="133363"/>
                </a:lnTo>
                <a:lnTo>
                  <a:pt x="31109" y="125551"/>
                </a:lnTo>
                <a:lnTo>
                  <a:pt x="36352" y="98414"/>
                </a:lnTo>
                <a:lnTo>
                  <a:pt x="51386" y="69631"/>
                </a:lnTo>
                <a:lnTo>
                  <a:pt x="70169" y="44139"/>
                </a:lnTo>
                <a:lnTo>
                  <a:pt x="86661" y="26872"/>
                </a:lnTo>
                <a:lnTo>
                  <a:pt x="90412" y="21593"/>
                </a:lnTo>
                <a:lnTo>
                  <a:pt x="91662" y="15906"/>
                </a:lnTo>
                <a:lnTo>
                  <a:pt x="90412" y="10219"/>
                </a:lnTo>
                <a:lnTo>
                  <a:pt x="86661" y="4940"/>
                </a:lnTo>
                <a:lnTo>
                  <a:pt x="80967" y="1235"/>
                </a:lnTo>
                <a:lnTo>
                  <a:pt x="74439" y="0"/>
                </a:lnTo>
                <a:close/>
              </a:path>
              <a:path w="331470" h="300989">
                <a:moveTo>
                  <a:pt x="275052" y="24511"/>
                </a:moveTo>
                <a:lnTo>
                  <a:pt x="240541" y="36468"/>
                </a:lnTo>
                <a:lnTo>
                  <a:pt x="203530" y="61171"/>
                </a:lnTo>
                <a:lnTo>
                  <a:pt x="164435" y="92658"/>
                </a:lnTo>
                <a:lnTo>
                  <a:pt x="131971" y="119179"/>
                </a:lnTo>
                <a:lnTo>
                  <a:pt x="99716" y="141999"/>
                </a:lnTo>
                <a:lnTo>
                  <a:pt x="70378" y="154952"/>
                </a:lnTo>
                <a:lnTo>
                  <a:pt x="137609" y="154952"/>
                </a:lnTo>
                <a:lnTo>
                  <a:pt x="145131" y="150119"/>
                </a:lnTo>
                <a:lnTo>
                  <a:pt x="186656" y="116778"/>
                </a:lnTo>
                <a:lnTo>
                  <a:pt x="215786" y="92143"/>
                </a:lnTo>
                <a:lnTo>
                  <a:pt x="244709" y="71003"/>
                </a:lnTo>
                <a:lnTo>
                  <a:pt x="270715" y="58496"/>
                </a:lnTo>
                <a:lnTo>
                  <a:pt x="329074" y="58496"/>
                </a:lnTo>
                <a:lnTo>
                  <a:pt x="327272" y="53460"/>
                </a:lnTo>
                <a:lnTo>
                  <a:pt x="322199" y="44413"/>
                </a:lnTo>
                <a:lnTo>
                  <a:pt x="315462" y="37013"/>
                </a:lnTo>
                <a:lnTo>
                  <a:pt x="306647" y="31264"/>
                </a:lnTo>
                <a:lnTo>
                  <a:pt x="275052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841411" y="5491293"/>
            <a:ext cx="843280" cy="830580"/>
          </a:xfrm>
          <a:custGeom>
            <a:avLst/>
            <a:gdLst/>
            <a:ahLst/>
            <a:cxnLst/>
            <a:rect l="l" t="t" r="r" b="b"/>
            <a:pathLst>
              <a:path w="843279" h="830579">
                <a:moveTo>
                  <a:pt x="421639" y="0"/>
                </a:moveTo>
                <a:lnTo>
                  <a:pt x="372458" y="2793"/>
                </a:lnTo>
                <a:lnTo>
                  <a:pt x="324945" y="10967"/>
                </a:lnTo>
                <a:lnTo>
                  <a:pt x="279417" y="24210"/>
                </a:lnTo>
                <a:lnTo>
                  <a:pt x="236190" y="42209"/>
                </a:lnTo>
                <a:lnTo>
                  <a:pt x="195580" y="64654"/>
                </a:lnTo>
                <a:lnTo>
                  <a:pt x="157903" y="91233"/>
                </a:lnTo>
                <a:lnTo>
                  <a:pt x="123475" y="121634"/>
                </a:lnTo>
                <a:lnTo>
                  <a:pt x="92612" y="155545"/>
                </a:lnTo>
                <a:lnTo>
                  <a:pt x="65631" y="192656"/>
                </a:lnTo>
                <a:lnTo>
                  <a:pt x="42846" y="232654"/>
                </a:lnTo>
                <a:lnTo>
                  <a:pt x="24575" y="275228"/>
                </a:lnTo>
                <a:lnTo>
                  <a:pt x="11133" y="320066"/>
                </a:lnTo>
                <a:lnTo>
                  <a:pt x="2835" y="366857"/>
                </a:lnTo>
                <a:lnTo>
                  <a:pt x="0" y="415289"/>
                </a:lnTo>
                <a:lnTo>
                  <a:pt x="2835" y="463722"/>
                </a:lnTo>
                <a:lnTo>
                  <a:pt x="11133" y="510513"/>
                </a:lnTo>
                <a:lnTo>
                  <a:pt x="24575" y="555351"/>
                </a:lnTo>
                <a:lnTo>
                  <a:pt x="42846" y="597925"/>
                </a:lnTo>
                <a:lnTo>
                  <a:pt x="65631" y="637923"/>
                </a:lnTo>
                <a:lnTo>
                  <a:pt x="92612" y="675034"/>
                </a:lnTo>
                <a:lnTo>
                  <a:pt x="123475" y="708945"/>
                </a:lnTo>
                <a:lnTo>
                  <a:pt x="157903" y="739346"/>
                </a:lnTo>
                <a:lnTo>
                  <a:pt x="195580" y="765925"/>
                </a:lnTo>
                <a:lnTo>
                  <a:pt x="236190" y="788370"/>
                </a:lnTo>
                <a:lnTo>
                  <a:pt x="279417" y="806369"/>
                </a:lnTo>
                <a:lnTo>
                  <a:pt x="324945" y="819612"/>
                </a:lnTo>
                <a:lnTo>
                  <a:pt x="372458" y="827786"/>
                </a:lnTo>
                <a:lnTo>
                  <a:pt x="421639" y="830579"/>
                </a:lnTo>
                <a:lnTo>
                  <a:pt x="470821" y="827786"/>
                </a:lnTo>
                <a:lnTo>
                  <a:pt x="518334" y="819612"/>
                </a:lnTo>
                <a:lnTo>
                  <a:pt x="563862" y="806369"/>
                </a:lnTo>
                <a:lnTo>
                  <a:pt x="607089" y="788370"/>
                </a:lnTo>
                <a:lnTo>
                  <a:pt x="647699" y="765925"/>
                </a:lnTo>
                <a:lnTo>
                  <a:pt x="685376" y="739346"/>
                </a:lnTo>
                <a:lnTo>
                  <a:pt x="719804" y="708945"/>
                </a:lnTo>
                <a:lnTo>
                  <a:pt x="750667" y="675034"/>
                </a:lnTo>
                <a:lnTo>
                  <a:pt x="777648" y="637923"/>
                </a:lnTo>
                <a:lnTo>
                  <a:pt x="800433" y="597925"/>
                </a:lnTo>
                <a:lnTo>
                  <a:pt x="818704" y="555351"/>
                </a:lnTo>
                <a:lnTo>
                  <a:pt x="832146" y="510513"/>
                </a:lnTo>
                <a:lnTo>
                  <a:pt x="840444" y="463722"/>
                </a:lnTo>
                <a:lnTo>
                  <a:pt x="843279" y="415289"/>
                </a:lnTo>
                <a:lnTo>
                  <a:pt x="840444" y="366857"/>
                </a:lnTo>
                <a:lnTo>
                  <a:pt x="832146" y="320066"/>
                </a:lnTo>
                <a:lnTo>
                  <a:pt x="818704" y="275228"/>
                </a:lnTo>
                <a:lnTo>
                  <a:pt x="800433" y="232654"/>
                </a:lnTo>
                <a:lnTo>
                  <a:pt x="777648" y="192656"/>
                </a:lnTo>
                <a:lnTo>
                  <a:pt x="750667" y="155545"/>
                </a:lnTo>
                <a:lnTo>
                  <a:pt x="719804" y="121634"/>
                </a:lnTo>
                <a:lnTo>
                  <a:pt x="685376" y="91233"/>
                </a:lnTo>
                <a:lnTo>
                  <a:pt x="647699" y="64654"/>
                </a:lnTo>
                <a:lnTo>
                  <a:pt x="607089" y="42209"/>
                </a:lnTo>
                <a:lnTo>
                  <a:pt x="563862" y="24210"/>
                </a:lnTo>
                <a:lnTo>
                  <a:pt x="518334" y="10967"/>
                </a:lnTo>
                <a:lnTo>
                  <a:pt x="470821" y="2793"/>
                </a:lnTo>
                <a:lnTo>
                  <a:pt x="42163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935392" y="5697035"/>
            <a:ext cx="655320" cy="444500"/>
          </a:xfrm>
          <a:custGeom>
            <a:avLst/>
            <a:gdLst/>
            <a:ahLst/>
            <a:cxnLst/>
            <a:rect l="l" t="t" r="r" b="b"/>
            <a:pathLst>
              <a:path w="655320" h="444500">
                <a:moveTo>
                  <a:pt x="0" y="444500"/>
                </a:moveTo>
                <a:lnTo>
                  <a:pt x="655320" y="444500"/>
                </a:lnTo>
                <a:lnTo>
                  <a:pt x="655320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35349" y="5696990"/>
            <a:ext cx="653415" cy="442595"/>
          </a:xfrm>
          <a:custGeom>
            <a:avLst/>
            <a:gdLst/>
            <a:ahLst/>
            <a:cxnLst/>
            <a:rect l="l" t="t" r="r" b="b"/>
            <a:pathLst>
              <a:path w="653415" h="442595">
                <a:moveTo>
                  <a:pt x="449698" y="420014"/>
                </a:moveTo>
                <a:lnTo>
                  <a:pt x="201123" y="420014"/>
                </a:lnTo>
                <a:lnTo>
                  <a:pt x="196603" y="424482"/>
                </a:lnTo>
                <a:lnTo>
                  <a:pt x="196603" y="437887"/>
                </a:lnTo>
                <a:lnTo>
                  <a:pt x="201123" y="442355"/>
                </a:lnTo>
                <a:lnTo>
                  <a:pt x="449698" y="442355"/>
                </a:lnTo>
                <a:lnTo>
                  <a:pt x="456486" y="437887"/>
                </a:lnTo>
                <a:lnTo>
                  <a:pt x="456486" y="424482"/>
                </a:lnTo>
                <a:lnTo>
                  <a:pt x="449698" y="420014"/>
                </a:lnTo>
                <a:close/>
              </a:path>
              <a:path w="653415" h="442595">
                <a:moveTo>
                  <a:pt x="379658" y="402140"/>
                </a:moveTo>
                <a:lnTo>
                  <a:pt x="271179" y="402140"/>
                </a:lnTo>
                <a:lnTo>
                  <a:pt x="271179" y="420014"/>
                </a:lnTo>
                <a:lnTo>
                  <a:pt x="379658" y="420014"/>
                </a:lnTo>
                <a:lnTo>
                  <a:pt x="379658" y="402140"/>
                </a:lnTo>
                <a:close/>
              </a:path>
              <a:path w="653415" h="442595">
                <a:moveTo>
                  <a:pt x="614667" y="0"/>
                </a:moveTo>
                <a:lnTo>
                  <a:pt x="36157" y="0"/>
                </a:lnTo>
                <a:lnTo>
                  <a:pt x="21927" y="3106"/>
                </a:lnTo>
                <a:lnTo>
                  <a:pt x="10451" y="11448"/>
                </a:lnTo>
                <a:lnTo>
                  <a:pt x="2789" y="23560"/>
                </a:lnTo>
                <a:lnTo>
                  <a:pt x="0" y="37977"/>
                </a:lnTo>
                <a:lnTo>
                  <a:pt x="0" y="364160"/>
                </a:lnTo>
                <a:lnTo>
                  <a:pt x="2789" y="379520"/>
                </a:lnTo>
                <a:lnTo>
                  <a:pt x="10451" y="391528"/>
                </a:lnTo>
                <a:lnTo>
                  <a:pt x="21927" y="399348"/>
                </a:lnTo>
                <a:lnTo>
                  <a:pt x="36157" y="402140"/>
                </a:lnTo>
                <a:lnTo>
                  <a:pt x="614667" y="402140"/>
                </a:lnTo>
                <a:lnTo>
                  <a:pt x="629250" y="399348"/>
                </a:lnTo>
                <a:lnTo>
                  <a:pt x="641501" y="391528"/>
                </a:lnTo>
                <a:lnTo>
                  <a:pt x="646603" y="384267"/>
                </a:lnTo>
                <a:lnTo>
                  <a:pt x="318643" y="384267"/>
                </a:lnTo>
                <a:lnTo>
                  <a:pt x="314118" y="377567"/>
                </a:lnTo>
                <a:lnTo>
                  <a:pt x="314118" y="366395"/>
                </a:lnTo>
                <a:lnTo>
                  <a:pt x="318643" y="359691"/>
                </a:lnTo>
                <a:lnTo>
                  <a:pt x="653081" y="359691"/>
                </a:lnTo>
                <a:lnTo>
                  <a:pt x="653081" y="348522"/>
                </a:lnTo>
                <a:lnTo>
                  <a:pt x="27116" y="348522"/>
                </a:lnTo>
                <a:lnTo>
                  <a:pt x="24857" y="346287"/>
                </a:lnTo>
                <a:lnTo>
                  <a:pt x="24857" y="31266"/>
                </a:lnTo>
                <a:lnTo>
                  <a:pt x="27116" y="26817"/>
                </a:lnTo>
                <a:lnTo>
                  <a:pt x="650649" y="26817"/>
                </a:lnTo>
                <a:lnTo>
                  <a:pt x="649939" y="23560"/>
                </a:lnTo>
                <a:lnTo>
                  <a:pt x="641501" y="11448"/>
                </a:lnTo>
                <a:lnTo>
                  <a:pt x="629250" y="3106"/>
                </a:lnTo>
                <a:lnTo>
                  <a:pt x="614667" y="0"/>
                </a:lnTo>
                <a:close/>
              </a:path>
              <a:path w="653415" h="442595">
                <a:moveTo>
                  <a:pt x="653081" y="359691"/>
                </a:moveTo>
                <a:lnTo>
                  <a:pt x="332193" y="359691"/>
                </a:lnTo>
                <a:lnTo>
                  <a:pt x="336719" y="366395"/>
                </a:lnTo>
                <a:lnTo>
                  <a:pt x="336719" y="377567"/>
                </a:lnTo>
                <a:lnTo>
                  <a:pt x="332193" y="384267"/>
                </a:lnTo>
                <a:lnTo>
                  <a:pt x="646603" y="384267"/>
                </a:lnTo>
                <a:lnTo>
                  <a:pt x="649939" y="379520"/>
                </a:lnTo>
                <a:lnTo>
                  <a:pt x="653081" y="364160"/>
                </a:lnTo>
                <a:lnTo>
                  <a:pt x="653081" y="359691"/>
                </a:lnTo>
                <a:close/>
              </a:path>
              <a:path w="653415" h="442595">
                <a:moveTo>
                  <a:pt x="650649" y="26817"/>
                </a:moveTo>
                <a:lnTo>
                  <a:pt x="625955" y="26817"/>
                </a:lnTo>
                <a:lnTo>
                  <a:pt x="628218" y="31266"/>
                </a:lnTo>
                <a:lnTo>
                  <a:pt x="628218" y="346287"/>
                </a:lnTo>
                <a:lnTo>
                  <a:pt x="625955" y="348522"/>
                </a:lnTo>
                <a:lnTo>
                  <a:pt x="653081" y="348522"/>
                </a:lnTo>
                <a:lnTo>
                  <a:pt x="653081" y="37977"/>
                </a:lnTo>
                <a:lnTo>
                  <a:pt x="650649" y="26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73766" y="5739443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04" y="0"/>
                </a:moveTo>
                <a:lnTo>
                  <a:pt x="0" y="0"/>
                </a:lnTo>
                <a:lnTo>
                  <a:pt x="0" y="138513"/>
                </a:lnTo>
                <a:lnTo>
                  <a:pt x="185304" y="138513"/>
                </a:lnTo>
                <a:lnTo>
                  <a:pt x="185304" y="100535"/>
                </a:lnTo>
                <a:lnTo>
                  <a:pt x="65535" y="100535"/>
                </a:lnTo>
                <a:lnTo>
                  <a:pt x="63275" y="98298"/>
                </a:lnTo>
                <a:lnTo>
                  <a:pt x="63275" y="40214"/>
                </a:lnTo>
                <a:lnTo>
                  <a:pt x="65535" y="37977"/>
                </a:lnTo>
                <a:lnTo>
                  <a:pt x="185304" y="37977"/>
                </a:lnTo>
                <a:lnTo>
                  <a:pt x="185304" y="0"/>
                </a:lnTo>
                <a:close/>
              </a:path>
              <a:path w="185420" h="139064">
                <a:moveTo>
                  <a:pt x="185304" y="37977"/>
                </a:moveTo>
                <a:lnTo>
                  <a:pt x="67795" y="37977"/>
                </a:lnTo>
                <a:lnTo>
                  <a:pt x="119769" y="67007"/>
                </a:lnTo>
                <a:lnTo>
                  <a:pt x="119769" y="71480"/>
                </a:lnTo>
                <a:lnTo>
                  <a:pt x="67795" y="100535"/>
                </a:lnTo>
                <a:lnTo>
                  <a:pt x="185304" y="100535"/>
                </a:lnTo>
                <a:lnTo>
                  <a:pt x="185304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168109" y="5739443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12" y="0"/>
                </a:moveTo>
                <a:lnTo>
                  <a:pt x="2260" y="0"/>
                </a:lnTo>
                <a:lnTo>
                  <a:pt x="0" y="2236"/>
                </a:lnTo>
                <a:lnTo>
                  <a:pt x="0" y="138513"/>
                </a:lnTo>
                <a:lnTo>
                  <a:pt x="185312" y="138513"/>
                </a:lnTo>
                <a:lnTo>
                  <a:pt x="185312" y="100535"/>
                </a:lnTo>
                <a:lnTo>
                  <a:pt x="65545" y="100535"/>
                </a:lnTo>
                <a:lnTo>
                  <a:pt x="65545" y="37977"/>
                </a:lnTo>
                <a:lnTo>
                  <a:pt x="185312" y="37977"/>
                </a:lnTo>
                <a:lnTo>
                  <a:pt x="185312" y="0"/>
                </a:lnTo>
                <a:close/>
              </a:path>
              <a:path w="185420" h="139064">
                <a:moveTo>
                  <a:pt x="185312" y="37977"/>
                </a:moveTo>
                <a:lnTo>
                  <a:pt x="67782" y="37977"/>
                </a:lnTo>
                <a:lnTo>
                  <a:pt x="119772" y="67007"/>
                </a:lnTo>
                <a:lnTo>
                  <a:pt x="122034" y="67007"/>
                </a:lnTo>
                <a:lnTo>
                  <a:pt x="122034" y="71480"/>
                </a:lnTo>
                <a:lnTo>
                  <a:pt x="119772" y="71480"/>
                </a:lnTo>
                <a:lnTo>
                  <a:pt x="67782" y="100535"/>
                </a:lnTo>
                <a:lnTo>
                  <a:pt x="185312" y="100535"/>
                </a:lnTo>
                <a:lnTo>
                  <a:pt x="185312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362445" y="5739443"/>
            <a:ext cx="187960" cy="139065"/>
          </a:xfrm>
          <a:custGeom>
            <a:avLst/>
            <a:gdLst/>
            <a:ahLst/>
            <a:cxnLst/>
            <a:rect l="l" t="t" r="r" b="b"/>
            <a:pathLst>
              <a:path w="187959" h="139064">
                <a:moveTo>
                  <a:pt x="187570" y="0"/>
                </a:moveTo>
                <a:lnTo>
                  <a:pt x="2262" y="0"/>
                </a:lnTo>
                <a:lnTo>
                  <a:pt x="0" y="2236"/>
                </a:lnTo>
                <a:lnTo>
                  <a:pt x="0" y="138513"/>
                </a:lnTo>
                <a:lnTo>
                  <a:pt x="187570" y="138513"/>
                </a:lnTo>
                <a:lnTo>
                  <a:pt x="187570" y="100535"/>
                </a:lnTo>
                <a:lnTo>
                  <a:pt x="65540" y="100535"/>
                </a:lnTo>
                <a:lnTo>
                  <a:pt x="65540" y="37977"/>
                </a:lnTo>
                <a:lnTo>
                  <a:pt x="187570" y="37977"/>
                </a:lnTo>
                <a:lnTo>
                  <a:pt x="187570" y="0"/>
                </a:lnTo>
                <a:close/>
              </a:path>
              <a:path w="187959" h="139064">
                <a:moveTo>
                  <a:pt x="187570" y="37977"/>
                </a:moveTo>
                <a:lnTo>
                  <a:pt x="70065" y="37977"/>
                </a:lnTo>
                <a:lnTo>
                  <a:pt x="119767" y="67007"/>
                </a:lnTo>
                <a:lnTo>
                  <a:pt x="122029" y="67007"/>
                </a:lnTo>
                <a:lnTo>
                  <a:pt x="122029" y="71480"/>
                </a:lnTo>
                <a:lnTo>
                  <a:pt x="119767" y="71480"/>
                </a:lnTo>
                <a:lnTo>
                  <a:pt x="70065" y="100535"/>
                </a:lnTo>
                <a:lnTo>
                  <a:pt x="187570" y="100535"/>
                </a:lnTo>
                <a:lnTo>
                  <a:pt x="187570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68109" y="5893594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12" y="0"/>
                </a:moveTo>
                <a:lnTo>
                  <a:pt x="0" y="0"/>
                </a:lnTo>
                <a:lnTo>
                  <a:pt x="0" y="138515"/>
                </a:lnTo>
                <a:lnTo>
                  <a:pt x="185312" y="138515"/>
                </a:lnTo>
                <a:lnTo>
                  <a:pt x="185312" y="100535"/>
                </a:lnTo>
                <a:lnTo>
                  <a:pt x="65545" y="100535"/>
                </a:lnTo>
                <a:lnTo>
                  <a:pt x="65545" y="37979"/>
                </a:lnTo>
                <a:lnTo>
                  <a:pt x="185312" y="37979"/>
                </a:lnTo>
                <a:lnTo>
                  <a:pt x="185312" y="0"/>
                </a:lnTo>
                <a:close/>
              </a:path>
              <a:path w="185420" h="139064">
                <a:moveTo>
                  <a:pt x="185312" y="37979"/>
                </a:moveTo>
                <a:lnTo>
                  <a:pt x="67782" y="37979"/>
                </a:lnTo>
                <a:lnTo>
                  <a:pt x="119772" y="67022"/>
                </a:lnTo>
                <a:lnTo>
                  <a:pt x="122034" y="67022"/>
                </a:lnTo>
                <a:lnTo>
                  <a:pt x="122034" y="71490"/>
                </a:lnTo>
                <a:lnTo>
                  <a:pt x="119772" y="71490"/>
                </a:lnTo>
                <a:lnTo>
                  <a:pt x="67782" y="100535"/>
                </a:lnTo>
                <a:lnTo>
                  <a:pt x="185312" y="100535"/>
                </a:lnTo>
                <a:lnTo>
                  <a:pt x="185312" y="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62445" y="5893594"/>
            <a:ext cx="187960" cy="139065"/>
          </a:xfrm>
          <a:custGeom>
            <a:avLst/>
            <a:gdLst/>
            <a:ahLst/>
            <a:cxnLst/>
            <a:rect l="l" t="t" r="r" b="b"/>
            <a:pathLst>
              <a:path w="187959" h="139064">
                <a:moveTo>
                  <a:pt x="187570" y="0"/>
                </a:moveTo>
                <a:lnTo>
                  <a:pt x="0" y="0"/>
                </a:lnTo>
                <a:lnTo>
                  <a:pt x="0" y="138515"/>
                </a:lnTo>
                <a:lnTo>
                  <a:pt x="187570" y="138515"/>
                </a:lnTo>
                <a:lnTo>
                  <a:pt x="187570" y="100535"/>
                </a:lnTo>
                <a:lnTo>
                  <a:pt x="65540" y="100535"/>
                </a:lnTo>
                <a:lnTo>
                  <a:pt x="65540" y="37979"/>
                </a:lnTo>
                <a:lnTo>
                  <a:pt x="187570" y="37979"/>
                </a:lnTo>
                <a:lnTo>
                  <a:pt x="187570" y="0"/>
                </a:lnTo>
                <a:close/>
              </a:path>
              <a:path w="187959" h="139064">
                <a:moveTo>
                  <a:pt x="187570" y="37979"/>
                </a:moveTo>
                <a:lnTo>
                  <a:pt x="70065" y="37979"/>
                </a:lnTo>
                <a:lnTo>
                  <a:pt x="119767" y="67022"/>
                </a:lnTo>
                <a:lnTo>
                  <a:pt x="122029" y="67022"/>
                </a:lnTo>
                <a:lnTo>
                  <a:pt x="122029" y="71490"/>
                </a:lnTo>
                <a:lnTo>
                  <a:pt x="119767" y="71490"/>
                </a:lnTo>
                <a:lnTo>
                  <a:pt x="70065" y="100535"/>
                </a:lnTo>
                <a:lnTo>
                  <a:pt x="187570" y="100535"/>
                </a:lnTo>
                <a:lnTo>
                  <a:pt x="187570" y="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973766" y="5893593"/>
            <a:ext cx="90805" cy="65405"/>
          </a:xfrm>
          <a:custGeom>
            <a:avLst/>
            <a:gdLst/>
            <a:ahLst/>
            <a:cxnLst/>
            <a:rect l="l" t="t" r="r" b="b"/>
            <a:pathLst>
              <a:path w="90804" h="65404">
                <a:moveTo>
                  <a:pt x="90391" y="0"/>
                </a:moveTo>
                <a:lnTo>
                  <a:pt x="0" y="0"/>
                </a:lnTo>
                <a:lnTo>
                  <a:pt x="0" y="64787"/>
                </a:lnTo>
                <a:lnTo>
                  <a:pt x="90391" y="64787"/>
                </a:lnTo>
                <a:lnTo>
                  <a:pt x="90391" y="49149"/>
                </a:lnTo>
                <a:lnTo>
                  <a:pt x="31636" y="49149"/>
                </a:lnTo>
                <a:lnTo>
                  <a:pt x="31636" y="15638"/>
                </a:lnTo>
                <a:lnTo>
                  <a:pt x="90391" y="15638"/>
                </a:lnTo>
                <a:lnTo>
                  <a:pt x="90391" y="0"/>
                </a:lnTo>
                <a:close/>
              </a:path>
              <a:path w="90804" h="65404">
                <a:moveTo>
                  <a:pt x="90391" y="15638"/>
                </a:moveTo>
                <a:lnTo>
                  <a:pt x="33896" y="15638"/>
                </a:lnTo>
                <a:lnTo>
                  <a:pt x="63275" y="31276"/>
                </a:lnTo>
                <a:lnTo>
                  <a:pt x="63275" y="33511"/>
                </a:lnTo>
                <a:lnTo>
                  <a:pt x="33896" y="49149"/>
                </a:lnTo>
                <a:lnTo>
                  <a:pt x="90391" y="49149"/>
                </a:lnTo>
                <a:lnTo>
                  <a:pt x="90391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070936" y="5893593"/>
            <a:ext cx="86360" cy="65405"/>
          </a:xfrm>
          <a:custGeom>
            <a:avLst/>
            <a:gdLst/>
            <a:ahLst/>
            <a:cxnLst/>
            <a:rect l="l" t="t" r="r" b="b"/>
            <a:pathLst>
              <a:path w="86359" h="65404">
                <a:moveTo>
                  <a:pt x="85873" y="0"/>
                </a:moveTo>
                <a:lnTo>
                  <a:pt x="0" y="0"/>
                </a:lnTo>
                <a:lnTo>
                  <a:pt x="0" y="64787"/>
                </a:lnTo>
                <a:lnTo>
                  <a:pt x="85873" y="64787"/>
                </a:lnTo>
                <a:lnTo>
                  <a:pt x="85873" y="49149"/>
                </a:lnTo>
                <a:lnTo>
                  <a:pt x="31638" y="49149"/>
                </a:lnTo>
                <a:lnTo>
                  <a:pt x="31638" y="15638"/>
                </a:lnTo>
                <a:lnTo>
                  <a:pt x="85873" y="15638"/>
                </a:lnTo>
                <a:lnTo>
                  <a:pt x="85873" y="0"/>
                </a:lnTo>
                <a:close/>
              </a:path>
              <a:path w="86359" h="65404">
                <a:moveTo>
                  <a:pt x="85873" y="15638"/>
                </a:moveTo>
                <a:lnTo>
                  <a:pt x="33896" y="15638"/>
                </a:lnTo>
                <a:lnTo>
                  <a:pt x="61014" y="31276"/>
                </a:lnTo>
                <a:lnTo>
                  <a:pt x="63275" y="31276"/>
                </a:lnTo>
                <a:lnTo>
                  <a:pt x="63275" y="33511"/>
                </a:lnTo>
                <a:lnTo>
                  <a:pt x="61014" y="33511"/>
                </a:lnTo>
                <a:lnTo>
                  <a:pt x="33896" y="49149"/>
                </a:lnTo>
                <a:lnTo>
                  <a:pt x="85873" y="49149"/>
                </a:lnTo>
                <a:lnTo>
                  <a:pt x="85873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73766" y="5967318"/>
            <a:ext cx="90805" cy="65405"/>
          </a:xfrm>
          <a:custGeom>
            <a:avLst/>
            <a:gdLst/>
            <a:ahLst/>
            <a:cxnLst/>
            <a:rect l="l" t="t" r="r" b="b"/>
            <a:pathLst>
              <a:path w="90804" h="65404">
                <a:moveTo>
                  <a:pt x="90391" y="0"/>
                </a:moveTo>
                <a:lnTo>
                  <a:pt x="0" y="0"/>
                </a:lnTo>
                <a:lnTo>
                  <a:pt x="0" y="64790"/>
                </a:lnTo>
                <a:lnTo>
                  <a:pt x="90391" y="64790"/>
                </a:lnTo>
                <a:lnTo>
                  <a:pt x="90391" y="49149"/>
                </a:lnTo>
                <a:lnTo>
                  <a:pt x="31636" y="49149"/>
                </a:lnTo>
                <a:lnTo>
                  <a:pt x="31636" y="15638"/>
                </a:lnTo>
                <a:lnTo>
                  <a:pt x="90391" y="15638"/>
                </a:lnTo>
                <a:lnTo>
                  <a:pt x="90391" y="0"/>
                </a:lnTo>
                <a:close/>
              </a:path>
              <a:path w="90804" h="65404">
                <a:moveTo>
                  <a:pt x="90391" y="15638"/>
                </a:moveTo>
                <a:lnTo>
                  <a:pt x="33896" y="15638"/>
                </a:lnTo>
                <a:lnTo>
                  <a:pt x="63275" y="31276"/>
                </a:lnTo>
                <a:lnTo>
                  <a:pt x="63275" y="33511"/>
                </a:lnTo>
                <a:lnTo>
                  <a:pt x="33896" y="49149"/>
                </a:lnTo>
                <a:lnTo>
                  <a:pt x="90391" y="49149"/>
                </a:lnTo>
                <a:lnTo>
                  <a:pt x="90391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70936" y="5967318"/>
            <a:ext cx="86360" cy="65405"/>
          </a:xfrm>
          <a:custGeom>
            <a:avLst/>
            <a:gdLst/>
            <a:ahLst/>
            <a:cxnLst/>
            <a:rect l="l" t="t" r="r" b="b"/>
            <a:pathLst>
              <a:path w="86359" h="65404">
                <a:moveTo>
                  <a:pt x="85873" y="0"/>
                </a:moveTo>
                <a:lnTo>
                  <a:pt x="0" y="0"/>
                </a:lnTo>
                <a:lnTo>
                  <a:pt x="0" y="64790"/>
                </a:lnTo>
                <a:lnTo>
                  <a:pt x="85873" y="64790"/>
                </a:lnTo>
                <a:lnTo>
                  <a:pt x="85873" y="49149"/>
                </a:lnTo>
                <a:lnTo>
                  <a:pt x="31638" y="49149"/>
                </a:lnTo>
                <a:lnTo>
                  <a:pt x="31638" y="15638"/>
                </a:lnTo>
                <a:lnTo>
                  <a:pt x="85873" y="15638"/>
                </a:lnTo>
                <a:lnTo>
                  <a:pt x="85873" y="0"/>
                </a:lnTo>
                <a:close/>
              </a:path>
              <a:path w="86359" h="65404">
                <a:moveTo>
                  <a:pt x="85873" y="15638"/>
                </a:moveTo>
                <a:lnTo>
                  <a:pt x="33896" y="15638"/>
                </a:lnTo>
                <a:lnTo>
                  <a:pt x="61014" y="31276"/>
                </a:lnTo>
                <a:lnTo>
                  <a:pt x="63275" y="31276"/>
                </a:lnTo>
                <a:lnTo>
                  <a:pt x="61014" y="33511"/>
                </a:lnTo>
                <a:lnTo>
                  <a:pt x="33896" y="49149"/>
                </a:lnTo>
                <a:lnTo>
                  <a:pt x="85873" y="49149"/>
                </a:lnTo>
                <a:lnTo>
                  <a:pt x="85873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5589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40" h="830579">
                <a:moveTo>
                  <a:pt x="420370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70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40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70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5589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40" h="830579">
                <a:moveTo>
                  <a:pt x="0" y="415289"/>
                </a:moveTo>
                <a:lnTo>
                  <a:pt x="2828" y="366857"/>
                </a:lnTo>
                <a:lnTo>
                  <a:pt x="11102" y="320066"/>
                </a:lnTo>
                <a:lnTo>
                  <a:pt x="24507" y="275228"/>
                </a:lnTo>
                <a:lnTo>
                  <a:pt x="42728" y="232654"/>
                </a:lnTo>
                <a:lnTo>
                  <a:pt x="65448" y="192656"/>
                </a:lnTo>
                <a:lnTo>
                  <a:pt x="92353" y="155545"/>
                </a:lnTo>
                <a:lnTo>
                  <a:pt x="123126" y="121634"/>
                </a:lnTo>
                <a:lnTo>
                  <a:pt x="157453" y="91233"/>
                </a:lnTo>
                <a:lnTo>
                  <a:pt x="195018" y="64654"/>
                </a:lnTo>
                <a:lnTo>
                  <a:pt x="235505" y="42209"/>
                </a:lnTo>
                <a:lnTo>
                  <a:pt x="278599" y="24210"/>
                </a:lnTo>
                <a:lnTo>
                  <a:pt x="323985" y="10967"/>
                </a:lnTo>
                <a:lnTo>
                  <a:pt x="371347" y="2793"/>
                </a:lnTo>
                <a:lnTo>
                  <a:pt x="420370" y="0"/>
                </a:lnTo>
                <a:lnTo>
                  <a:pt x="469392" y="2793"/>
                </a:lnTo>
                <a:lnTo>
                  <a:pt x="516754" y="10967"/>
                </a:lnTo>
                <a:lnTo>
                  <a:pt x="562140" y="24210"/>
                </a:lnTo>
                <a:lnTo>
                  <a:pt x="605234" y="42209"/>
                </a:lnTo>
                <a:lnTo>
                  <a:pt x="645721" y="64654"/>
                </a:lnTo>
                <a:lnTo>
                  <a:pt x="683286" y="91233"/>
                </a:lnTo>
                <a:lnTo>
                  <a:pt x="717613" y="121634"/>
                </a:lnTo>
                <a:lnTo>
                  <a:pt x="748386" y="155545"/>
                </a:lnTo>
                <a:lnTo>
                  <a:pt x="775291" y="192656"/>
                </a:lnTo>
                <a:lnTo>
                  <a:pt x="798011" y="232654"/>
                </a:lnTo>
                <a:lnTo>
                  <a:pt x="816232" y="275228"/>
                </a:lnTo>
                <a:lnTo>
                  <a:pt x="829637" y="320066"/>
                </a:lnTo>
                <a:lnTo>
                  <a:pt x="837911" y="366857"/>
                </a:lnTo>
                <a:lnTo>
                  <a:pt x="840740" y="415289"/>
                </a:lnTo>
                <a:lnTo>
                  <a:pt x="837911" y="463722"/>
                </a:lnTo>
                <a:lnTo>
                  <a:pt x="829637" y="510513"/>
                </a:lnTo>
                <a:lnTo>
                  <a:pt x="816232" y="555351"/>
                </a:lnTo>
                <a:lnTo>
                  <a:pt x="798011" y="597925"/>
                </a:lnTo>
                <a:lnTo>
                  <a:pt x="775291" y="637923"/>
                </a:lnTo>
                <a:lnTo>
                  <a:pt x="748386" y="675034"/>
                </a:lnTo>
                <a:lnTo>
                  <a:pt x="717613" y="708945"/>
                </a:lnTo>
                <a:lnTo>
                  <a:pt x="683286" y="739346"/>
                </a:lnTo>
                <a:lnTo>
                  <a:pt x="645721" y="765925"/>
                </a:lnTo>
                <a:lnTo>
                  <a:pt x="605234" y="788370"/>
                </a:lnTo>
                <a:lnTo>
                  <a:pt x="562140" y="806369"/>
                </a:lnTo>
                <a:lnTo>
                  <a:pt x="516754" y="819612"/>
                </a:lnTo>
                <a:lnTo>
                  <a:pt x="469392" y="827786"/>
                </a:lnTo>
                <a:lnTo>
                  <a:pt x="420370" y="830579"/>
                </a:lnTo>
                <a:lnTo>
                  <a:pt x="371347" y="827786"/>
                </a:lnTo>
                <a:lnTo>
                  <a:pt x="323985" y="819612"/>
                </a:lnTo>
                <a:lnTo>
                  <a:pt x="278599" y="806369"/>
                </a:lnTo>
                <a:lnTo>
                  <a:pt x="235505" y="788370"/>
                </a:lnTo>
                <a:lnTo>
                  <a:pt x="195018" y="765925"/>
                </a:lnTo>
                <a:lnTo>
                  <a:pt x="157453" y="739346"/>
                </a:lnTo>
                <a:lnTo>
                  <a:pt x="123126" y="708945"/>
                </a:lnTo>
                <a:lnTo>
                  <a:pt x="92353" y="675034"/>
                </a:lnTo>
                <a:lnTo>
                  <a:pt x="65448" y="637923"/>
                </a:lnTo>
                <a:lnTo>
                  <a:pt x="42728" y="597925"/>
                </a:lnTo>
                <a:lnTo>
                  <a:pt x="24507" y="555351"/>
                </a:lnTo>
                <a:lnTo>
                  <a:pt x="11102" y="510513"/>
                </a:lnTo>
                <a:lnTo>
                  <a:pt x="2828" y="463722"/>
                </a:lnTo>
                <a:lnTo>
                  <a:pt x="0" y="415289"/>
                </a:lnTo>
                <a:close/>
              </a:path>
            </a:pathLst>
          </a:custGeom>
          <a:ln w="203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72733" y="5679254"/>
            <a:ext cx="607060" cy="452120"/>
          </a:xfrm>
          <a:custGeom>
            <a:avLst/>
            <a:gdLst/>
            <a:ahLst/>
            <a:cxnLst/>
            <a:rect l="l" t="t" r="r" b="b"/>
            <a:pathLst>
              <a:path w="607059" h="452120">
                <a:moveTo>
                  <a:pt x="0" y="452119"/>
                </a:moveTo>
                <a:lnTo>
                  <a:pt x="607059" y="452119"/>
                </a:lnTo>
                <a:lnTo>
                  <a:pt x="607059" y="0"/>
                </a:lnTo>
                <a:lnTo>
                  <a:pt x="0" y="0"/>
                </a:lnTo>
                <a:lnTo>
                  <a:pt x="0" y="45211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972727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5" h="450214">
                <a:moveTo>
                  <a:pt x="64494" y="0"/>
                </a:moveTo>
                <a:lnTo>
                  <a:pt x="46702" y="0"/>
                </a:lnTo>
                <a:lnTo>
                  <a:pt x="40030" y="8833"/>
                </a:lnTo>
                <a:lnTo>
                  <a:pt x="40030" y="55162"/>
                </a:lnTo>
                <a:lnTo>
                  <a:pt x="23455" y="62804"/>
                </a:lnTo>
                <a:lnTo>
                  <a:pt x="10841" y="75001"/>
                </a:lnTo>
                <a:lnTo>
                  <a:pt x="2814" y="90510"/>
                </a:lnTo>
                <a:lnTo>
                  <a:pt x="0" y="108090"/>
                </a:lnTo>
                <a:lnTo>
                  <a:pt x="0" y="198514"/>
                </a:lnTo>
                <a:lnTo>
                  <a:pt x="2814" y="217370"/>
                </a:lnTo>
                <a:lnTo>
                  <a:pt x="10841" y="233537"/>
                </a:lnTo>
                <a:lnTo>
                  <a:pt x="23455" y="245980"/>
                </a:lnTo>
                <a:lnTo>
                  <a:pt x="40030" y="253666"/>
                </a:lnTo>
                <a:lnTo>
                  <a:pt x="40030" y="443357"/>
                </a:lnTo>
                <a:lnTo>
                  <a:pt x="46702" y="449974"/>
                </a:lnTo>
                <a:lnTo>
                  <a:pt x="64494" y="449974"/>
                </a:lnTo>
                <a:lnTo>
                  <a:pt x="73391" y="443357"/>
                </a:lnTo>
                <a:lnTo>
                  <a:pt x="73391" y="253666"/>
                </a:lnTo>
                <a:lnTo>
                  <a:pt x="89028" y="245980"/>
                </a:lnTo>
                <a:lnTo>
                  <a:pt x="101746" y="233537"/>
                </a:lnTo>
                <a:lnTo>
                  <a:pt x="107431" y="222784"/>
                </a:lnTo>
                <a:lnTo>
                  <a:pt x="55599" y="222784"/>
                </a:lnTo>
                <a:lnTo>
                  <a:pt x="46494" y="220854"/>
                </a:lnTo>
                <a:lnTo>
                  <a:pt x="39475" y="215615"/>
                </a:lnTo>
                <a:lnTo>
                  <a:pt x="34958" y="207893"/>
                </a:lnTo>
                <a:lnTo>
                  <a:pt x="33360" y="198514"/>
                </a:lnTo>
                <a:lnTo>
                  <a:pt x="33360" y="108090"/>
                </a:lnTo>
                <a:lnTo>
                  <a:pt x="34958" y="98719"/>
                </a:lnTo>
                <a:lnTo>
                  <a:pt x="39475" y="90996"/>
                </a:lnTo>
                <a:lnTo>
                  <a:pt x="46494" y="85754"/>
                </a:lnTo>
                <a:lnTo>
                  <a:pt x="55599" y="83822"/>
                </a:lnTo>
                <a:lnTo>
                  <a:pt x="107100" y="83822"/>
                </a:lnTo>
                <a:lnTo>
                  <a:pt x="101746" y="74172"/>
                </a:lnTo>
                <a:lnTo>
                  <a:pt x="89028" y="62493"/>
                </a:lnTo>
                <a:lnTo>
                  <a:pt x="73391" y="55162"/>
                </a:lnTo>
                <a:lnTo>
                  <a:pt x="73391" y="8833"/>
                </a:lnTo>
                <a:lnTo>
                  <a:pt x="64494" y="0"/>
                </a:lnTo>
                <a:close/>
              </a:path>
              <a:path w="113665" h="450214">
                <a:moveTo>
                  <a:pt x="107100" y="83822"/>
                </a:moveTo>
                <a:lnTo>
                  <a:pt x="55599" y="83822"/>
                </a:lnTo>
                <a:lnTo>
                  <a:pt x="65050" y="85754"/>
                </a:lnTo>
                <a:lnTo>
                  <a:pt x="72834" y="90996"/>
                </a:lnTo>
                <a:lnTo>
                  <a:pt x="78115" y="98719"/>
                </a:lnTo>
                <a:lnTo>
                  <a:pt x="80061" y="108090"/>
                </a:lnTo>
                <a:lnTo>
                  <a:pt x="80061" y="198514"/>
                </a:lnTo>
                <a:lnTo>
                  <a:pt x="78115" y="207893"/>
                </a:lnTo>
                <a:lnTo>
                  <a:pt x="72834" y="215615"/>
                </a:lnTo>
                <a:lnTo>
                  <a:pt x="65050" y="220854"/>
                </a:lnTo>
                <a:lnTo>
                  <a:pt x="55599" y="222784"/>
                </a:lnTo>
                <a:lnTo>
                  <a:pt x="107431" y="222784"/>
                </a:lnTo>
                <a:lnTo>
                  <a:pt x="110294" y="217370"/>
                </a:lnTo>
                <a:lnTo>
                  <a:pt x="113421" y="198514"/>
                </a:lnTo>
                <a:lnTo>
                  <a:pt x="113421" y="108090"/>
                </a:lnTo>
                <a:lnTo>
                  <a:pt x="110294" y="89579"/>
                </a:lnTo>
                <a:lnTo>
                  <a:pt x="107100" y="8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37299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5" h="450214">
                <a:moveTo>
                  <a:pt x="64494" y="0"/>
                </a:moveTo>
                <a:lnTo>
                  <a:pt x="46703" y="0"/>
                </a:lnTo>
                <a:lnTo>
                  <a:pt x="40030" y="8833"/>
                </a:lnTo>
                <a:lnTo>
                  <a:pt x="40030" y="150002"/>
                </a:lnTo>
                <a:lnTo>
                  <a:pt x="23455" y="157678"/>
                </a:lnTo>
                <a:lnTo>
                  <a:pt x="10841" y="170117"/>
                </a:lnTo>
                <a:lnTo>
                  <a:pt x="2814" y="186282"/>
                </a:lnTo>
                <a:lnTo>
                  <a:pt x="0" y="205139"/>
                </a:lnTo>
                <a:lnTo>
                  <a:pt x="0" y="295575"/>
                </a:lnTo>
                <a:lnTo>
                  <a:pt x="2814" y="314081"/>
                </a:lnTo>
                <a:lnTo>
                  <a:pt x="10841" y="329486"/>
                </a:lnTo>
                <a:lnTo>
                  <a:pt x="23455" y="341169"/>
                </a:lnTo>
                <a:lnTo>
                  <a:pt x="40030" y="348511"/>
                </a:lnTo>
                <a:lnTo>
                  <a:pt x="40030" y="443357"/>
                </a:lnTo>
                <a:lnTo>
                  <a:pt x="46703" y="449974"/>
                </a:lnTo>
                <a:lnTo>
                  <a:pt x="64494" y="449974"/>
                </a:lnTo>
                <a:lnTo>
                  <a:pt x="71167" y="443357"/>
                </a:lnTo>
                <a:lnTo>
                  <a:pt x="71167" y="348511"/>
                </a:lnTo>
                <a:lnTo>
                  <a:pt x="88091" y="341169"/>
                </a:lnTo>
                <a:lnTo>
                  <a:pt x="101470" y="329486"/>
                </a:lnTo>
                <a:lnTo>
                  <a:pt x="106975" y="319838"/>
                </a:lnTo>
                <a:lnTo>
                  <a:pt x="55597" y="319838"/>
                </a:lnTo>
                <a:lnTo>
                  <a:pt x="46146" y="317908"/>
                </a:lnTo>
                <a:lnTo>
                  <a:pt x="38363" y="312669"/>
                </a:lnTo>
                <a:lnTo>
                  <a:pt x="33082" y="304949"/>
                </a:lnTo>
                <a:lnTo>
                  <a:pt x="31136" y="295575"/>
                </a:lnTo>
                <a:lnTo>
                  <a:pt x="31136" y="205139"/>
                </a:lnTo>
                <a:lnTo>
                  <a:pt x="33082" y="195767"/>
                </a:lnTo>
                <a:lnTo>
                  <a:pt x="38363" y="188045"/>
                </a:lnTo>
                <a:lnTo>
                  <a:pt x="46146" y="182803"/>
                </a:lnTo>
                <a:lnTo>
                  <a:pt x="55597" y="180871"/>
                </a:lnTo>
                <a:lnTo>
                  <a:pt x="107318" y="180871"/>
                </a:lnTo>
                <a:lnTo>
                  <a:pt x="101470" y="170117"/>
                </a:lnTo>
                <a:lnTo>
                  <a:pt x="88091" y="157678"/>
                </a:lnTo>
                <a:lnTo>
                  <a:pt x="71167" y="150002"/>
                </a:lnTo>
                <a:lnTo>
                  <a:pt x="71167" y="8833"/>
                </a:lnTo>
                <a:lnTo>
                  <a:pt x="64494" y="0"/>
                </a:lnTo>
                <a:close/>
              </a:path>
              <a:path w="113665" h="450214">
                <a:moveTo>
                  <a:pt x="107318" y="180871"/>
                </a:moveTo>
                <a:lnTo>
                  <a:pt x="55597" y="180871"/>
                </a:lnTo>
                <a:lnTo>
                  <a:pt x="65050" y="182803"/>
                </a:lnTo>
                <a:lnTo>
                  <a:pt x="72834" y="188045"/>
                </a:lnTo>
                <a:lnTo>
                  <a:pt x="78116" y="195767"/>
                </a:lnTo>
                <a:lnTo>
                  <a:pt x="80061" y="205139"/>
                </a:lnTo>
                <a:lnTo>
                  <a:pt x="80061" y="295575"/>
                </a:lnTo>
                <a:lnTo>
                  <a:pt x="78116" y="304949"/>
                </a:lnTo>
                <a:lnTo>
                  <a:pt x="72834" y="312669"/>
                </a:lnTo>
                <a:lnTo>
                  <a:pt x="65050" y="317908"/>
                </a:lnTo>
                <a:lnTo>
                  <a:pt x="55597" y="319838"/>
                </a:lnTo>
                <a:lnTo>
                  <a:pt x="106975" y="319838"/>
                </a:lnTo>
                <a:lnTo>
                  <a:pt x="110260" y="314081"/>
                </a:lnTo>
                <a:lnTo>
                  <a:pt x="113422" y="295575"/>
                </a:lnTo>
                <a:lnTo>
                  <a:pt x="113422" y="205139"/>
                </a:lnTo>
                <a:lnTo>
                  <a:pt x="110260" y="186282"/>
                </a:lnTo>
                <a:lnTo>
                  <a:pt x="107318" y="180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99635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5" h="450214">
                <a:moveTo>
                  <a:pt x="66726" y="0"/>
                </a:moveTo>
                <a:lnTo>
                  <a:pt x="48937" y="0"/>
                </a:lnTo>
                <a:lnTo>
                  <a:pt x="40030" y="8833"/>
                </a:lnTo>
                <a:lnTo>
                  <a:pt x="40030" y="213963"/>
                </a:lnTo>
                <a:lnTo>
                  <a:pt x="24403" y="222578"/>
                </a:lnTo>
                <a:lnTo>
                  <a:pt x="11684" y="234916"/>
                </a:lnTo>
                <a:lnTo>
                  <a:pt x="3130" y="250563"/>
                </a:lnTo>
                <a:lnTo>
                  <a:pt x="0" y="269105"/>
                </a:lnTo>
                <a:lnTo>
                  <a:pt x="0" y="359541"/>
                </a:lnTo>
                <a:lnTo>
                  <a:pt x="3130" y="378047"/>
                </a:lnTo>
                <a:lnTo>
                  <a:pt x="11684" y="393452"/>
                </a:lnTo>
                <a:lnTo>
                  <a:pt x="24403" y="405136"/>
                </a:lnTo>
                <a:lnTo>
                  <a:pt x="40030" y="412477"/>
                </a:lnTo>
                <a:lnTo>
                  <a:pt x="40030" y="443357"/>
                </a:lnTo>
                <a:lnTo>
                  <a:pt x="48937" y="449974"/>
                </a:lnTo>
                <a:lnTo>
                  <a:pt x="66726" y="449974"/>
                </a:lnTo>
                <a:lnTo>
                  <a:pt x="73406" y="443357"/>
                </a:lnTo>
                <a:lnTo>
                  <a:pt x="73406" y="414683"/>
                </a:lnTo>
                <a:lnTo>
                  <a:pt x="89984" y="406066"/>
                </a:lnTo>
                <a:lnTo>
                  <a:pt x="102598" y="393728"/>
                </a:lnTo>
                <a:lnTo>
                  <a:pt x="107689" y="383802"/>
                </a:lnTo>
                <a:lnTo>
                  <a:pt x="57844" y="383802"/>
                </a:lnTo>
                <a:lnTo>
                  <a:pt x="48385" y="381872"/>
                </a:lnTo>
                <a:lnTo>
                  <a:pt x="40600" y="376634"/>
                </a:lnTo>
                <a:lnTo>
                  <a:pt x="35320" y="368914"/>
                </a:lnTo>
                <a:lnTo>
                  <a:pt x="33375" y="359541"/>
                </a:lnTo>
                <a:lnTo>
                  <a:pt x="33375" y="269105"/>
                </a:lnTo>
                <a:lnTo>
                  <a:pt x="35320" y="259731"/>
                </a:lnTo>
                <a:lnTo>
                  <a:pt x="40600" y="252011"/>
                </a:lnTo>
                <a:lnTo>
                  <a:pt x="48385" y="246772"/>
                </a:lnTo>
                <a:lnTo>
                  <a:pt x="57844" y="244842"/>
                </a:lnTo>
                <a:lnTo>
                  <a:pt x="107689" y="244842"/>
                </a:lnTo>
                <a:lnTo>
                  <a:pt x="102598" y="234916"/>
                </a:lnTo>
                <a:lnTo>
                  <a:pt x="89984" y="222578"/>
                </a:lnTo>
                <a:lnTo>
                  <a:pt x="73406" y="213963"/>
                </a:lnTo>
                <a:lnTo>
                  <a:pt x="73406" y="8833"/>
                </a:lnTo>
                <a:lnTo>
                  <a:pt x="66726" y="0"/>
                </a:lnTo>
                <a:close/>
              </a:path>
              <a:path w="113665" h="450214">
                <a:moveTo>
                  <a:pt x="107689" y="244842"/>
                </a:moveTo>
                <a:lnTo>
                  <a:pt x="57844" y="244842"/>
                </a:lnTo>
                <a:lnTo>
                  <a:pt x="67289" y="246772"/>
                </a:lnTo>
                <a:lnTo>
                  <a:pt x="75067" y="252011"/>
                </a:lnTo>
                <a:lnTo>
                  <a:pt x="80344" y="259731"/>
                </a:lnTo>
                <a:lnTo>
                  <a:pt x="82288" y="269105"/>
                </a:lnTo>
                <a:lnTo>
                  <a:pt x="82288" y="359541"/>
                </a:lnTo>
                <a:lnTo>
                  <a:pt x="80344" y="368914"/>
                </a:lnTo>
                <a:lnTo>
                  <a:pt x="75067" y="376634"/>
                </a:lnTo>
                <a:lnTo>
                  <a:pt x="67289" y="381872"/>
                </a:lnTo>
                <a:lnTo>
                  <a:pt x="57844" y="383802"/>
                </a:lnTo>
                <a:lnTo>
                  <a:pt x="107689" y="383802"/>
                </a:lnTo>
                <a:lnTo>
                  <a:pt x="110629" y="378047"/>
                </a:lnTo>
                <a:lnTo>
                  <a:pt x="113437" y="359541"/>
                </a:lnTo>
                <a:lnTo>
                  <a:pt x="113437" y="269105"/>
                </a:lnTo>
                <a:lnTo>
                  <a:pt x="110623" y="250563"/>
                </a:lnTo>
                <a:lnTo>
                  <a:pt x="107689" y="244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64212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5" h="450214">
                <a:moveTo>
                  <a:pt x="66726" y="0"/>
                </a:moveTo>
                <a:lnTo>
                  <a:pt x="46711" y="0"/>
                </a:lnTo>
                <a:lnTo>
                  <a:pt x="40030" y="8833"/>
                </a:lnTo>
                <a:lnTo>
                  <a:pt x="40030" y="44119"/>
                </a:lnTo>
                <a:lnTo>
                  <a:pt x="24392" y="51465"/>
                </a:lnTo>
                <a:lnTo>
                  <a:pt x="11674" y="63149"/>
                </a:lnTo>
                <a:lnTo>
                  <a:pt x="3127" y="78550"/>
                </a:lnTo>
                <a:lnTo>
                  <a:pt x="0" y="97048"/>
                </a:lnTo>
                <a:lnTo>
                  <a:pt x="0" y="187496"/>
                </a:lnTo>
                <a:lnTo>
                  <a:pt x="3127" y="206037"/>
                </a:lnTo>
                <a:lnTo>
                  <a:pt x="11674" y="221683"/>
                </a:lnTo>
                <a:lnTo>
                  <a:pt x="24392" y="234021"/>
                </a:lnTo>
                <a:lnTo>
                  <a:pt x="40030" y="242636"/>
                </a:lnTo>
                <a:lnTo>
                  <a:pt x="40030" y="443357"/>
                </a:lnTo>
                <a:lnTo>
                  <a:pt x="46711" y="449974"/>
                </a:lnTo>
                <a:lnTo>
                  <a:pt x="66726" y="449974"/>
                </a:lnTo>
                <a:lnTo>
                  <a:pt x="73406" y="443357"/>
                </a:lnTo>
                <a:lnTo>
                  <a:pt x="73406" y="242636"/>
                </a:lnTo>
                <a:lnTo>
                  <a:pt x="89034" y="234951"/>
                </a:lnTo>
                <a:lnTo>
                  <a:pt x="101753" y="222510"/>
                </a:lnTo>
                <a:lnTo>
                  <a:pt x="107444" y="211757"/>
                </a:lnTo>
                <a:lnTo>
                  <a:pt x="57819" y="211757"/>
                </a:lnTo>
                <a:lnTo>
                  <a:pt x="48374" y="209826"/>
                </a:lnTo>
                <a:lnTo>
                  <a:pt x="40597" y="204586"/>
                </a:lnTo>
                <a:lnTo>
                  <a:pt x="35319" y="196867"/>
                </a:lnTo>
                <a:lnTo>
                  <a:pt x="33375" y="187496"/>
                </a:lnTo>
                <a:lnTo>
                  <a:pt x="33375" y="97048"/>
                </a:lnTo>
                <a:lnTo>
                  <a:pt x="35319" y="87680"/>
                </a:lnTo>
                <a:lnTo>
                  <a:pt x="40597" y="79967"/>
                </a:lnTo>
                <a:lnTo>
                  <a:pt x="48374" y="74733"/>
                </a:lnTo>
                <a:lnTo>
                  <a:pt x="57819" y="72805"/>
                </a:lnTo>
                <a:lnTo>
                  <a:pt x="107116" y="72805"/>
                </a:lnTo>
                <a:lnTo>
                  <a:pt x="101753" y="63149"/>
                </a:lnTo>
                <a:lnTo>
                  <a:pt x="89034" y="51465"/>
                </a:lnTo>
                <a:lnTo>
                  <a:pt x="73406" y="44119"/>
                </a:lnTo>
                <a:lnTo>
                  <a:pt x="73406" y="8833"/>
                </a:lnTo>
                <a:lnTo>
                  <a:pt x="66726" y="0"/>
                </a:lnTo>
                <a:close/>
              </a:path>
              <a:path w="113665" h="450214">
                <a:moveTo>
                  <a:pt x="107116" y="72805"/>
                </a:moveTo>
                <a:lnTo>
                  <a:pt x="57819" y="72805"/>
                </a:lnTo>
                <a:lnTo>
                  <a:pt x="66931" y="74733"/>
                </a:lnTo>
                <a:lnTo>
                  <a:pt x="73950" y="79967"/>
                </a:lnTo>
                <a:lnTo>
                  <a:pt x="78465" y="87680"/>
                </a:lnTo>
                <a:lnTo>
                  <a:pt x="80061" y="97048"/>
                </a:lnTo>
                <a:lnTo>
                  <a:pt x="80061" y="187496"/>
                </a:lnTo>
                <a:lnTo>
                  <a:pt x="78465" y="196867"/>
                </a:lnTo>
                <a:lnTo>
                  <a:pt x="73950" y="204586"/>
                </a:lnTo>
                <a:lnTo>
                  <a:pt x="66931" y="209826"/>
                </a:lnTo>
                <a:lnTo>
                  <a:pt x="57819" y="211757"/>
                </a:lnTo>
                <a:lnTo>
                  <a:pt x="107444" y="211757"/>
                </a:lnTo>
                <a:lnTo>
                  <a:pt x="110307" y="206347"/>
                </a:lnTo>
                <a:lnTo>
                  <a:pt x="113437" y="187496"/>
                </a:lnTo>
                <a:lnTo>
                  <a:pt x="113437" y="97048"/>
                </a:lnTo>
                <a:lnTo>
                  <a:pt x="110307" y="78550"/>
                </a:lnTo>
                <a:lnTo>
                  <a:pt x="107116" y="72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28972" y="2138495"/>
            <a:ext cx="1244600" cy="927100"/>
          </a:xfrm>
          <a:custGeom>
            <a:avLst/>
            <a:gdLst/>
            <a:ahLst/>
            <a:cxnLst/>
            <a:rect l="l" t="t" r="r" b="b"/>
            <a:pathLst>
              <a:path w="1244600" h="927100">
                <a:moveTo>
                  <a:pt x="0" y="927100"/>
                </a:moveTo>
                <a:lnTo>
                  <a:pt x="1244600" y="927100"/>
                </a:lnTo>
                <a:lnTo>
                  <a:pt x="12446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55998" y="2480760"/>
            <a:ext cx="5905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488351" y="2138495"/>
            <a:ext cx="1244600" cy="927100"/>
          </a:xfrm>
          <a:custGeom>
            <a:avLst/>
            <a:gdLst/>
            <a:ahLst/>
            <a:cxnLst/>
            <a:rect l="l" t="t" r="r" b="b"/>
            <a:pathLst>
              <a:path w="1244600" h="927100">
                <a:moveTo>
                  <a:pt x="0" y="927100"/>
                </a:moveTo>
                <a:lnTo>
                  <a:pt x="1244600" y="927100"/>
                </a:lnTo>
                <a:lnTo>
                  <a:pt x="12446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775372" y="2480760"/>
            <a:ext cx="6743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1400" spc="-31" dirty="0">
                <a:solidFill>
                  <a:srgbClr val="FFFFFF"/>
                </a:solidFill>
                <a:latin typeface="Verdana"/>
                <a:cs typeface="Verdana"/>
              </a:rPr>
              <a:t>ay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157393" y="2138495"/>
            <a:ext cx="1247140" cy="927100"/>
          </a:xfrm>
          <a:custGeom>
            <a:avLst/>
            <a:gdLst/>
            <a:ahLst/>
            <a:cxnLst/>
            <a:rect l="l" t="t" r="r" b="b"/>
            <a:pathLst>
              <a:path w="1247140" h="927100">
                <a:moveTo>
                  <a:pt x="0" y="927100"/>
                </a:moveTo>
                <a:lnTo>
                  <a:pt x="1247140" y="927100"/>
                </a:lnTo>
                <a:lnTo>
                  <a:pt x="124714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98110" y="2480760"/>
            <a:ext cx="968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uc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28973" y="3423065"/>
            <a:ext cx="3903979" cy="436880"/>
          </a:xfrm>
          <a:custGeom>
            <a:avLst/>
            <a:gdLst/>
            <a:ahLst/>
            <a:cxnLst/>
            <a:rect l="l" t="t" r="r" b="b"/>
            <a:pathLst>
              <a:path w="3903979" h="436880">
                <a:moveTo>
                  <a:pt x="3685540" y="0"/>
                </a:moveTo>
                <a:lnTo>
                  <a:pt x="218440" y="0"/>
                </a:lnTo>
                <a:lnTo>
                  <a:pt x="168350" y="5768"/>
                </a:lnTo>
                <a:lnTo>
                  <a:pt x="122371" y="22200"/>
                </a:lnTo>
                <a:lnTo>
                  <a:pt x="81813" y="47986"/>
                </a:lnTo>
                <a:lnTo>
                  <a:pt x="47986" y="81813"/>
                </a:lnTo>
                <a:lnTo>
                  <a:pt x="22200" y="122371"/>
                </a:lnTo>
                <a:lnTo>
                  <a:pt x="5768" y="168350"/>
                </a:lnTo>
                <a:lnTo>
                  <a:pt x="0" y="218439"/>
                </a:lnTo>
                <a:lnTo>
                  <a:pt x="5768" y="268529"/>
                </a:lnTo>
                <a:lnTo>
                  <a:pt x="22200" y="314508"/>
                </a:lnTo>
                <a:lnTo>
                  <a:pt x="47986" y="355066"/>
                </a:lnTo>
                <a:lnTo>
                  <a:pt x="81813" y="388893"/>
                </a:lnTo>
                <a:lnTo>
                  <a:pt x="122371" y="414679"/>
                </a:lnTo>
                <a:lnTo>
                  <a:pt x="168350" y="431111"/>
                </a:lnTo>
                <a:lnTo>
                  <a:pt x="218440" y="436880"/>
                </a:lnTo>
                <a:lnTo>
                  <a:pt x="3685540" y="436880"/>
                </a:lnTo>
                <a:lnTo>
                  <a:pt x="3735629" y="431111"/>
                </a:lnTo>
                <a:lnTo>
                  <a:pt x="3781608" y="414679"/>
                </a:lnTo>
                <a:lnTo>
                  <a:pt x="3822166" y="388893"/>
                </a:lnTo>
                <a:lnTo>
                  <a:pt x="3855993" y="355066"/>
                </a:lnTo>
                <a:lnTo>
                  <a:pt x="3881779" y="314508"/>
                </a:lnTo>
                <a:lnTo>
                  <a:pt x="3898211" y="268529"/>
                </a:lnTo>
                <a:lnTo>
                  <a:pt x="3903979" y="218439"/>
                </a:lnTo>
                <a:lnTo>
                  <a:pt x="3898211" y="168350"/>
                </a:lnTo>
                <a:lnTo>
                  <a:pt x="3881779" y="122371"/>
                </a:lnTo>
                <a:lnTo>
                  <a:pt x="3855993" y="81813"/>
                </a:lnTo>
                <a:lnTo>
                  <a:pt x="3822166" y="47986"/>
                </a:lnTo>
                <a:lnTo>
                  <a:pt x="3781608" y="22200"/>
                </a:lnTo>
                <a:lnTo>
                  <a:pt x="3735629" y="5768"/>
                </a:lnTo>
                <a:lnTo>
                  <a:pt x="3685540" y="0"/>
                </a:lnTo>
                <a:close/>
              </a:path>
            </a:pathLst>
          </a:custGeom>
          <a:solidFill>
            <a:srgbClr val="007EC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87899" y="3520793"/>
            <a:ext cx="17913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Broadcast</a:t>
            </a:r>
            <a:r>
              <a:rPr sz="14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endParaRPr sz="1400" dirty="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43232" y="4172971"/>
            <a:ext cx="3903979" cy="186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91492" y="5491293"/>
            <a:ext cx="843280" cy="830580"/>
          </a:xfrm>
          <a:custGeom>
            <a:avLst/>
            <a:gdLst/>
            <a:ahLst/>
            <a:cxnLst/>
            <a:rect l="l" t="t" r="r" b="b"/>
            <a:pathLst>
              <a:path w="843280" h="830579">
                <a:moveTo>
                  <a:pt x="421639" y="0"/>
                </a:moveTo>
                <a:lnTo>
                  <a:pt x="372458" y="2793"/>
                </a:lnTo>
                <a:lnTo>
                  <a:pt x="324945" y="10967"/>
                </a:lnTo>
                <a:lnTo>
                  <a:pt x="279417" y="24210"/>
                </a:lnTo>
                <a:lnTo>
                  <a:pt x="236190" y="42209"/>
                </a:lnTo>
                <a:lnTo>
                  <a:pt x="195580" y="64654"/>
                </a:lnTo>
                <a:lnTo>
                  <a:pt x="157903" y="91233"/>
                </a:lnTo>
                <a:lnTo>
                  <a:pt x="123475" y="121634"/>
                </a:lnTo>
                <a:lnTo>
                  <a:pt x="92612" y="155545"/>
                </a:lnTo>
                <a:lnTo>
                  <a:pt x="65631" y="192656"/>
                </a:lnTo>
                <a:lnTo>
                  <a:pt x="42846" y="232654"/>
                </a:lnTo>
                <a:lnTo>
                  <a:pt x="24575" y="275228"/>
                </a:lnTo>
                <a:lnTo>
                  <a:pt x="11133" y="320066"/>
                </a:lnTo>
                <a:lnTo>
                  <a:pt x="2835" y="366857"/>
                </a:lnTo>
                <a:lnTo>
                  <a:pt x="0" y="415289"/>
                </a:lnTo>
                <a:lnTo>
                  <a:pt x="2835" y="463722"/>
                </a:lnTo>
                <a:lnTo>
                  <a:pt x="11133" y="510513"/>
                </a:lnTo>
                <a:lnTo>
                  <a:pt x="24575" y="555351"/>
                </a:lnTo>
                <a:lnTo>
                  <a:pt x="42846" y="597925"/>
                </a:lnTo>
                <a:lnTo>
                  <a:pt x="65631" y="637923"/>
                </a:lnTo>
                <a:lnTo>
                  <a:pt x="92612" y="675034"/>
                </a:lnTo>
                <a:lnTo>
                  <a:pt x="123475" y="708945"/>
                </a:lnTo>
                <a:lnTo>
                  <a:pt x="157903" y="739346"/>
                </a:lnTo>
                <a:lnTo>
                  <a:pt x="195580" y="765925"/>
                </a:lnTo>
                <a:lnTo>
                  <a:pt x="236190" y="788370"/>
                </a:lnTo>
                <a:lnTo>
                  <a:pt x="279417" y="806369"/>
                </a:lnTo>
                <a:lnTo>
                  <a:pt x="324945" y="819612"/>
                </a:lnTo>
                <a:lnTo>
                  <a:pt x="372458" y="827786"/>
                </a:lnTo>
                <a:lnTo>
                  <a:pt x="421639" y="830579"/>
                </a:lnTo>
                <a:lnTo>
                  <a:pt x="470821" y="827786"/>
                </a:lnTo>
                <a:lnTo>
                  <a:pt x="518334" y="819612"/>
                </a:lnTo>
                <a:lnTo>
                  <a:pt x="563862" y="806369"/>
                </a:lnTo>
                <a:lnTo>
                  <a:pt x="607089" y="788370"/>
                </a:lnTo>
                <a:lnTo>
                  <a:pt x="647699" y="765925"/>
                </a:lnTo>
                <a:lnTo>
                  <a:pt x="685376" y="739346"/>
                </a:lnTo>
                <a:lnTo>
                  <a:pt x="719804" y="708945"/>
                </a:lnTo>
                <a:lnTo>
                  <a:pt x="750667" y="675034"/>
                </a:lnTo>
                <a:lnTo>
                  <a:pt x="777648" y="637923"/>
                </a:lnTo>
                <a:lnTo>
                  <a:pt x="800433" y="597925"/>
                </a:lnTo>
                <a:lnTo>
                  <a:pt x="818704" y="555351"/>
                </a:lnTo>
                <a:lnTo>
                  <a:pt x="832146" y="510513"/>
                </a:lnTo>
                <a:lnTo>
                  <a:pt x="840444" y="463722"/>
                </a:lnTo>
                <a:lnTo>
                  <a:pt x="843280" y="415289"/>
                </a:lnTo>
                <a:lnTo>
                  <a:pt x="840444" y="366857"/>
                </a:lnTo>
                <a:lnTo>
                  <a:pt x="832146" y="320066"/>
                </a:lnTo>
                <a:lnTo>
                  <a:pt x="818704" y="275228"/>
                </a:lnTo>
                <a:lnTo>
                  <a:pt x="800433" y="232654"/>
                </a:lnTo>
                <a:lnTo>
                  <a:pt x="777648" y="192656"/>
                </a:lnTo>
                <a:lnTo>
                  <a:pt x="750667" y="155545"/>
                </a:lnTo>
                <a:lnTo>
                  <a:pt x="719804" y="121634"/>
                </a:lnTo>
                <a:lnTo>
                  <a:pt x="685376" y="91233"/>
                </a:lnTo>
                <a:lnTo>
                  <a:pt x="647699" y="64654"/>
                </a:lnTo>
                <a:lnTo>
                  <a:pt x="607089" y="42209"/>
                </a:lnTo>
                <a:lnTo>
                  <a:pt x="563862" y="24210"/>
                </a:lnTo>
                <a:lnTo>
                  <a:pt x="518334" y="10967"/>
                </a:lnTo>
                <a:lnTo>
                  <a:pt x="470821" y="2793"/>
                </a:lnTo>
                <a:lnTo>
                  <a:pt x="42163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738812" y="5697036"/>
            <a:ext cx="548640" cy="416559"/>
          </a:xfrm>
          <a:custGeom>
            <a:avLst/>
            <a:gdLst/>
            <a:ahLst/>
            <a:cxnLst/>
            <a:rect l="l" t="t" r="r" b="b"/>
            <a:pathLst>
              <a:path w="548639" h="416560">
                <a:moveTo>
                  <a:pt x="0" y="416559"/>
                </a:moveTo>
                <a:lnTo>
                  <a:pt x="548640" y="416559"/>
                </a:lnTo>
                <a:lnTo>
                  <a:pt x="548640" y="0"/>
                </a:lnTo>
                <a:lnTo>
                  <a:pt x="0" y="0"/>
                </a:lnTo>
                <a:lnTo>
                  <a:pt x="0" y="41655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38790" y="5697073"/>
            <a:ext cx="546735" cy="414655"/>
          </a:xfrm>
          <a:custGeom>
            <a:avLst/>
            <a:gdLst/>
            <a:ahLst/>
            <a:cxnLst/>
            <a:rect l="l" t="t" r="r" b="b"/>
            <a:pathLst>
              <a:path w="546735" h="414654">
                <a:moveTo>
                  <a:pt x="380544" y="99508"/>
                </a:moveTo>
                <a:lnTo>
                  <a:pt x="35020" y="99508"/>
                </a:lnTo>
                <a:lnTo>
                  <a:pt x="21668" y="101970"/>
                </a:lnTo>
                <a:lnTo>
                  <a:pt x="10505" y="108774"/>
                </a:lnTo>
                <a:lnTo>
                  <a:pt x="2845" y="119049"/>
                </a:lnTo>
                <a:lnTo>
                  <a:pt x="0" y="131923"/>
                </a:lnTo>
                <a:lnTo>
                  <a:pt x="0" y="379550"/>
                </a:lnTo>
                <a:lnTo>
                  <a:pt x="2845" y="392785"/>
                </a:lnTo>
                <a:lnTo>
                  <a:pt x="10505" y="403850"/>
                </a:lnTo>
                <a:lnTo>
                  <a:pt x="21668" y="411444"/>
                </a:lnTo>
                <a:lnTo>
                  <a:pt x="35020" y="414264"/>
                </a:lnTo>
                <a:lnTo>
                  <a:pt x="380544" y="414264"/>
                </a:lnTo>
                <a:lnTo>
                  <a:pt x="393893" y="411444"/>
                </a:lnTo>
                <a:lnTo>
                  <a:pt x="405052" y="403850"/>
                </a:lnTo>
                <a:lnTo>
                  <a:pt x="412710" y="392785"/>
                </a:lnTo>
                <a:lnTo>
                  <a:pt x="415555" y="379550"/>
                </a:lnTo>
                <a:lnTo>
                  <a:pt x="415555" y="314749"/>
                </a:lnTo>
                <a:lnTo>
                  <a:pt x="546300" y="314749"/>
                </a:lnTo>
                <a:lnTo>
                  <a:pt x="546300" y="182834"/>
                </a:lnTo>
                <a:lnTo>
                  <a:pt x="415555" y="182834"/>
                </a:lnTo>
                <a:lnTo>
                  <a:pt x="415555" y="131923"/>
                </a:lnTo>
                <a:lnTo>
                  <a:pt x="412710" y="119049"/>
                </a:lnTo>
                <a:lnTo>
                  <a:pt x="405052" y="108774"/>
                </a:lnTo>
                <a:lnTo>
                  <a:pt x="393893" y="101970"/>
                </a:lnTo>
                <a:lnTo>
                  <a:pt x="380544" y="99508"/>
                </a:lnTo>
                <a:close/>
              </a:path>
              <a:path w="546735" h="414654">
                <a:moveTo>
                  <a:pt x="546300" y="314749"/>
                </a:moveTo>
                <a:lnTo>
                  <a:pt x="415555" y="314749"/>
                </a:lnTo>
                <a:lnTo>
                  <a:pt x="529963" y="377235"/>
                </a:lnTo>
                <a:lnTo>
                  <a:pt x="534638" y="379550"/>
                </a:lnTo>
                <a:lnTo>
                  <a:pt x="541625" y="379550"/>
                </a:lnTo>
                <a:lnTo>
                  <a:pt x="543962" y="377235"/>
                </a:lnTo>
                <a:lnTo>
                  <a:pt x="546300" y="372606"/>
                </a:lnTo>
                <a:lnTo>
                  <a:pt x="546300" y="314749"/>
                </a:lnTo>
                <a:close/>
              </a:path>
              <a:path w="546735" h="414654">
                <a:moveTo>
                  <a:pt x="539287" y="115729"/>
                </a:moveTo>
                <a:lnTo>
                  <a:pt x="534638" y="115729"/>
                </a:lnTo>
                <a:lnTo>
                  <a:pt x="529963" y="118046"/>
                </a:lnTo>
                <a:lnTo>
                  <a:pt x="415555" y="182834"/>
                </a:lnTo>
                <a:lnTo>
                  <a:pt x="546300" y="182834"/>
                </a:lnTo>
                <a:lnTo>
                  <a:pt x="546300" y="122654"/>
                </a:lnTo>
                <a:lnTo>
                  <a:pt x="539287" y="115729"/>
                </a:lnTo>
                <a:close/>
              </a:path>
              <a:path w="546735" h="414654">
                <a:moveTo>
                  <a:pt x="511289" y="0"/>
                </a:moveTo>
                <a:lnTo>
                  <a:pt x="413217" y="0"/>
                </a:lnTo>
                <a:lnTo>
                  <a:pt x="401512" y="2063"/>
                </a:lnTo>
                <a:lnTo>
                  <a:pt x="391339" y="7817"/>
                </a:lnTo>
                <a:lnTo>
                  <a:pt x="383352" y="16607"/>
                </a:lnTo>
                <a:lnTo>
                  <a:pt x="378206" y="27780"/>
                </a:lnTo>
                <a:lnTo>
                  <a:pt x="315171" y="27780"/>
                </a:lnTo>
                <a:lnTo>
                  <a:pt x="298389" y="31070"/>
                </a:lnTo>
                <a:lnTo>
                  <a:pt x="284235" y="40218"/>
                </a:lnTo>
                <a:lnTo>
                  <a:pt x="274458" y="54141"/>
                </a:lnTo>
                <a:lnTo>
                  <a:pt x="270810" y="71754"/>
                </a:lnTo>
                <a:lnTo>
                  <a:pt x="270810" y="99508"/>
                </a:lnTo>
                <a:lnTo>
                  <a:pt x="289484" y="99508"/>
                </a:lnTo>
                <a:lnTo>
                  <a:pt x="289484" y="71754"/>
                </a:lnTo>
                <a:lnTo>
                  <a:pt x="291529" y="61910"/>
                </a:lnTo>
                <a:lnTo>
                  <a:pt x="297078" y="53809"/>
                </a:lnTo>
                <a:lnTo>
                  <a:pt x="305252" y="48315"/>
                </a:lnTo>
                <a:lnTo>
                  <a:pt x="315171" y="46291"/>
                </a:lnTo>
                <a:lnTo>
                  <a:pt x="544310" y="46291"/>
                </a:lnTo>
                <a:lnTo>
                  <a:pt x="546300" y="37022"/>
                </a:lnTo>
                <a:lnTo>
                  <a:pt x="546300" y="32414"/>
                </a:lnTo>
                <a:lnTo>
                  <a:pt x="543456" y="19540"/>
                </a:lnTo>
                <a:lnTo>
                  <a:pt x="535797" y="9265"/>
                </a:lnTo>
                <a:lnTo>
                  <a:pt x="524638" y="2461"/>
                </a:lnTo>
                <a:lnTo>
                  <a:pt x="511289" y="0"/>
                </a:lnTo>
                <a:close/>
              </a:path>
              <a:path w="546735" h="414654">
                <a:moveTo>
                  <a:pt x="544310" y="46291"/>
                </a:moveTo>
                <a:lnTo>
                  <a:pt x="378206" y="46291"/>
                </a:lnTo>
                <a:lnTo>
                  <a:pt x="383352" y="56124"/>
                </a:lnTo>
                <a:lnTo>
                  <a:pt x="391339" y="64227"/>
                </a:lnTo>
                <a:lnTo>
                  <a:pt x="401512" y="69727"/>
                </a:lnTo>
                <a:lnTo>
                  <a:pt x="413217" y="71754"/>
                </a:lnTo>
                <a:lnTo>
                  <a:pt x="511289" y="71754"/>
                </a:lnTo>
                <a:lnTo>
                  <a:pt x="524638" y="68934"/>
                </a:lnTo>
                <a:lnTo>
                  <a:pt x="535797" y="61340"/>
                </a:lnTo>
                <a:lnTo>
                  <a:pt x="543456" y="50270"/>
                </a:lnTo>
                <a:lnTo>
                  <a:pt x="544310" y="46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57955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420369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69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39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6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770052" y="5552254"/>
            <a:ext cx="462280" cy="706120"/>
          </a:xfrm>
          <a:custGeom>
            <a:avLst/>
            <a:gdLst/>
            <a:ahLst/>
            <a:cxnLst/>
            <a:rect l="l" t="t" r="r" b="b"/>
            <a:pathLst>
              <a:path w="462280" h="706120">
                <a:moveTo>
                  <a:pt x="0" y="706119"/>
                </a:moveTo>
                <a:lnTo>
                  <a:pt x="462280" y="706119"/>
                </a:lnTo>
                <a:lnTo>
                  <a:pt x="462280" y="0"/>
                </a:lnTo>
                <a:lnTo>
                  <a:pt x="0" y="0"/>
                </a:lnTo>
                <a:lnTo>
                  <a:pt x="0" y="70611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855086" y="5552215"/>
            <a:ext cx="374991" cy="408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72313" y="5955161"/>
            <a:ext cx="331471" cy="300991"/>
          </a:xfrm>
          <a:custGeom>
            <a:avLst/>
            <a:gdLst/>
            <a:ahLst/>
            <a:cxnLst/>
            <a:rect l="l" t="t" r="r" b="b"/>
            <a:pathLst>
              <a:path w="331469" h="300989">
                <a:moveTo>
                  <a:pt x="329074" y="58496"/>
                </a:moveTo>
                <a:lnTo>
                  <a:pt x="270715" y="58496"/>
                </a:lnTo>
                <a:lnTo>
                  <a:pt x="291098" y="59761"/>
                </a:lnTo>
                <a:lnTo>
                  <a:pt x="293323" y="59761"/>
                </a:lnTo>
                <a:lnTo>
                  <a:pt x="295547" y="64148"/>
                </a:lnTo>
                <a:lnTo>
                  <a:pt x="295544" y="102464"/>
                </a:lnTo>
                <a:lnTo>
                  <a:pt x="281052" y="144095"/>
                </a:lnTo>
                <a:lnTo>
                  <a:pt x="258563" y="190253"/>
                </a:lnTo>
                <a:lnTo>
                  <a:pt x="232342" y="235568"/>
                </a:lnTo>
                <a:lnTo>
                  <a:pt x="206655" y="274673"/>
                </a:lnTo>
                <a:lnTo>
                  <a:pt x="203252" y="281184"/>
                </a:lnTo>
                <a:lnTo>
                  <a:pt x="202766" y="287283"/>
                </a:lnTo>
                <a:lnTo>
                  <a:pt x="204780" y="292560"/>
                </a:lnTo>
                <a:lnTo>
                  <a:pt x="208877" y="296603"/>
                </a:lnTo>
                <a:lnTo>
                  <a:pt x="213322" y="298796"/>
                </a:lnTo>
                <a:lnTo>
                  <a:pt x="215544" y="300989"/>
                </a:lnTo>
                <a:lnTo>
                  <a:pt x="224431" y="300989"/>
                </a:lnTo>
                <a:lnTo>
                  <a:pt x="228876" y="298796"/>
                </a:lnTo>
                <a:lnTo>
                  <a:pt x="277015" y="225358"/>
                </a:lnTo>
                <a:lnTo>
                  <a:pt x="306596" y="169516"/>
                </a:lnTo>
                <a:lnTo>
                  <a:pt x="327964" y="112516"/>
                </a:lnTo>
                <a:lnTo>
                  <a:pt x="331096" y="64148"/>
                </a:lnTo>
                <a:lnTo>
                  <a:pt x="329074" y="58496"/>
                </a:lnTo>
                <a:close/>
              </a:path>
              <a:path w="331469" h="300989">
                <a:moveTo>
                  <a:pt x="74439" y="0"/>
                </a:moveTo>
                <a:lnTo>
                  <a:pt x="26109" y="48528"/>
                </a:lnTo>
                <a:lnTo>
                  <a:pt x="5972" y="87279"/>
                </a:lnTo>
                <a:lnTo>
                  <a:pt x="0" y="129938"/>
                </a:lnTo>
                <a:lnTo>
                  <a:pt x="2013" y="144261"/>
                </a:lnTo>
                <a:lnTo>
                  <a:pt x="7777" y="157350"/>
                </a:lnTo>
                <a:lnTo>
                  <a:pt x="16874" y="168794"/>
                </a:lnTo>
                <a:lnTo>
                  <a:pt x="28887" y="178182"/>
                </a:lnTo>
                <a:lnTo>
                  <a:pt x="65413" y="188017"/>
                </a:lnTo>
                <a:lnTo>
                  <a:pt x="104439" y="176264"/>
                </a:lnTo>
                <a:lnTo>
                  <a:pt x="137609" y="154952"/>
                </a:lnTo>
                <a:lnTo>
                  <a:pt x="70378" y="154952"/>
                </a:lnTo>
                <a:lnTo>
                  <a:pt x="46663" y="151868"/>
                </a:lnTo>
                <a:lnTo>
                  <a:pt x="40796" y="146522"/>
                </a:lnTo>
                <a:lnTo>
                  <a:pt x="36387" y="140354"/>
                </a:lnTo>
                <a:lnTo>
                  <a:pt x="33227" y="133363"/>
                </a:lnTo>
                <a:lnTo>
                  <a:pt x="31109" y="125551"/>
                </a:lnTo>
                <a:lnTo>
                  <a:pt x="36352" y="98414"/>
                </a:lnTo>
                <a:lnTo>
                  <a:pt x="51386" y="69631"/>
                </a:lnTo>
                <a:lnTo>
                  <a:pt x="70169" y="44139"/>
                </a:lnTo>
                <a:lnTo>
                  <a:pt x="86661" y="26872"/>
                </a:lnTo>
                <a:lnTo>
                  <a:pt x="90412" y="21593"/>
                </a:lnTo>
                <a:lnTo>
                  <a:pt x="91662" y="15906"/>
                </a:lnTo>
                <a:lnTo>
                  <a:pt x="90412" y="10219"/>
                </a:lnTo>
                <a:lnTo>
                  <a:pt x="86661" y="4940"/>
                </a:lnTo>
                <a:lnTo>
                  <a:pt x="80967" y="1235"/>
                </a:lnTo>
                <a:lnTo>
                  <a:pt x="74439" y="0"/>
                </a:lnTo>
                <a:close/>
              </a:path>
              <a:path w="331469" h="300989">
                <a:moveTo>
                  <a:pt x="275052" y="24511"/>
                </a:moveTo>
                <a:lnTo>
                  <a:pt x="240541" y="36468"/>
                </a:lnTo>
                <a:lnTo>
                  <a:pt x="203530" y="61171"/>
                </a:lnTo>
                <a:lnTo>
                  <a:pt x="164435" y="92658"/>
                </a:lnTo>
                <a:lnTo>
                  <a:pt x="131971" y="119179"/>
                </a:lnTo>
                <a:lnTo>
                  <a:pt x="99716" y="141999"/>
                </a:lnTo>
                <a:lnTo>
                  <a:pt x="70378" y="154952"/>
                </a:lnTo>
                <a:lnTo>
                  <a:pt x="137609" y="154952"/>
                </a:lnTo>
                <a:lnTo>
                  <a:pt x="145131" y="150119"/>
                </a:lnTo>
                <a:lnTo>
                  <a:pt x="186656" y="116778"/>
                </a:lnTo>
                <a:lnTo>
                  <a:pt x="215786" y="92143"/>
                </a:lnTo>
                <a:lnTo>
                  <a:pt x="244709" y="71003"/>
                </a:lnTo>
                <a:lnTo>
                  <a:pt x="270715" y="58496"/>
                </a:lnTo>
                <a:lnTo>
                  <a:pt x="329074" y="58496"/>
                </a:lnTo>
                <a:lnTo>
                  <a:pt x="327272" y="53460"/>
                </a:lnTo>
                <a:lnTo>
                  <a:pt x="322199" y="44413"/>
                </a:lnTo>
                <a:lnTo>
                  <a:pt x="315462" y="37013"/>
                </a:lnTo>
                <a:lnTo>
                  <a:pt x="306647" y="31264"/>
                </a:lnTo>
                <a:lnTo>
                  <a:pt x="275052" y="24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55671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420370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70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40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70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49651" y="5697035"/>
            <a:ext cx="655320" cy="444500"/>
          </a:xfrm>
          <a:custGeom>
            <a:avLst/>
            <a:gdLst/>
            <a:ahLst/>
            <a:cxnLst/>
            <a:rect l="l" t="t" r="r" b="b"/>
            <a:pathLst>
              <a:path w="655320" h="444500">
                <a:moveTo>
                  <a:pt x="0" y="444500"/>
                </a:moveTo>
                <a:lnTo>
                  <a:pt x="655320" y="444500"/>
                </a:lnTo>
                <a:lnTo>
                  <a:pt x="655320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49610" y="5696990"/>
            <a:ext cx="653415" cy="442595"/>
          </a:xfrm>
          <a:custGeom>
            <a:avLst/>
            <a:gdLst/>
            <a:ahLst/>
            <a:cxnLst/>
            <a:rect l="l" t="t" r="r" b="b"/>
            <a:pathLst>
              <a:path w="653414" h="442595">
                <a:moveTo>
                  <a:pt x="449698" y="420014"/>
                </a:moveTo>
                <a:lnTo>
                  <a:pt x="201123" y="420014"/>
                </a:lnTo>
                <a:lnTo>
                  <a:pt x="196603" y="424482"/>
                </a:lnTo>
                <a:lnTo>
                  <a:pt x="196603" y="437887"/>
                </a:lnTo>
                <a:lnTo>
                  <a:pt x="201123" y="442355"/>
                </a:lnTo>
                <a:lnTo>
                  <a:pt x="449698" y="442355"/>
                </a:lnTo>
                <a:lnTo>
                  <a:pt x="456486" y="437887"/>
                </a:lnTo>
                <a:lnTo>
                  <a:pt x="456486" y="424482"/>
                </a:lnTo>
                <a:lnTo>
                  <a:pt x="449698" y="420014"/>
                </a:lnTo>
                <a:close/>
              </a:path>
              <a:path w="653414" h="442595">
                <a:moveTo>
                  <a:pt x="379658" y="402140"/>
                </a:moveTo>
                <a:lnTo>
                  <a:pt x="271179" y="402140"/>
                </a:lnTo>
                <a:lnTo>
                  <a:pt x="271179" y="420014"/>
                </a:lnTo>
                <a:lnTo>
                  <a:pt x="379658" y="420014"/>
                </a:lnTo>
                <a:lnTo>
                  <a:pt x="379658" y="402140"/>
                </a:lnTo>
                <a:close/>
              </a:path>
              <a:path w="653414" h="442595">
                <a:moveTo>
                  <a:pt x="614667" y="0"/>
                </a:moveTo>
                <a:lnTo>
                  <a:pt x="36157" y="0"/>
                </a:lnTo>
                <a:lnTo>
                  <a:pt x="21927" y="3106"/>
                </a:lnTo>
                <a:lnTo>
                  <a:pt x="10451" y="11448"/>
                </a:lnTo>
                <a:lnTo>
                  <a:pt x="2789" y="23560"/>
                </a:lnTo>
                <a:lnTo>
                  <a:pt x="0" y="37977"/>
                </a:lnTo>
                <a:lnTo>
                  <a:pt x="0" y="364160"/>
                </a:lnTo>
                <a:lnTo>
                  <a:pt x="2789" y="379520"/>
                </a:lnTo>
                <a:lnTo>
                  <a:pt x="10451" y="391528"/>
                </a:lnTo>
                <a:lnTo>
                  <a:pt x="21927" y="399348"/>
                </a:lnTo>
                <a:lnTo>
                  <a:pt x="36157" y="402140"/>
                </a:lnTo>
                <a:lnTo>
                  <a:pt x="614667" y="402140"/>
                </a:lnTo>
                <a:lnTo>
                  <a:pt x="629250" y="399348"/>
                </a:lnTo>
                <a:lnTo>
                  <a:pt x="641501" y="391528"/>
                </a:lnTo>
                <a:lnTo>
                  <a:pt x="646603" y="384267"/>
                </a:lnTo>
                <a:lnTo>
                  <a:pt x="318643" y="384267"/>
                </a:lnTo>
                <a:lnTo>
                  <a:pt x="314118" y="377567"/>
                </a:lnTo>
                <a:lnTo>
                  <a:pt x="314118" y="366395"/>
                </a:lnTo>
                <a:lnTo>
                  <a:pt x="318643" y="359691"/>
                </a:lnTo>
                <a:lnTo>
                  <a:pt x="653081" y="359691"/>
                </a:lnTo>
                <a:lnTo>
                  <a:pt x="653081" y="348522"/>
                </a:lnTo>
                <a:lnTo>
                  <a:pt x="27116" y="348522"/>
                </a:lnTo>
                <a:lnTo>
                  <a:pt x="24857" y="346287"/>
                </a:lnTo>
                <a:lnTo>
                  <a:pt x="24857" y="31266"/>
                </a:lnTo>
                <a:lnTo>
                  <a:pt x="27116" y="26817"/>
                </a:lnTo>
                <a:lnTo>
                  <a:pt x="650649" y="26817"/>
                </a:lnTo>
                <a:lnTo>
                  <a:pt x="649939" y="23560"/>
                </a:lnTo>
                <a:lnTo>
                  <a:pt x="641501" y="11448"/>
                </a:lnTo>
                <a:lnTo>
                  <a:pt x="629250" y="3106"/>
                </a:lnTo>
                <a:lnTo>
                  <a:pt x="614667" y="0"/>
                </a:lnTo>
                <a:close/>
              </a:path>
              <a:path w="653414" h="442595">
                <a:moveTo>
                  <a:pt x="653081" y="359691"/>
                </a:moveTo>
                <a:lnTo>
                  <a:pt x="332193" y="359691"/>
                </a:lnTo>
                <a:lnTo>
                  <a:pt x="336719" y="366395"/>
                </a:lnTo>
                <a:lnTo>
                  <a:pt x="336719" y="377567"/>
                </a:lnTo>
                <a:lnTo>
                  <a:pt x="332193" y="384267"/>
                </a:lnTo>
                <a:lnTo>
                  <a:pt x="646603" y="384267"/>
                </a:lnTo>
                <a:lnTo>
                  <a:pt x="649939" y="379520"/>
                </a:lnTo>
                <a:lnTo>
                  <a:pt x="653081" y="364160"/>
                </a:lnTo>
                <a:lnTo>
                  <a:pt x="653081" y="359691"/>
                </a:lnTo>
                <a:close/>
              </a:path>
              <a:path w="653414" h="442595">
                <a:moveTo>
                  <a:pt x="650649" y="26817"/>
                </a:moveTo>
                <a:lnTo>
                  <a:pt x="625955" y="26817"/>
                </a:lnTo>
                <a:lnTo>
                  <a:pt x="628218" y="31266"/>
                </a:lnTo>
                <a:lnTo>
                  <a:pt x="628218" y="346287"/>
                </a:lnTo>
                <a:lnTo>
                  <a:pt x="625955" y="348522"/>
                </a:lnTo>
                <a:lnTo>
                  <a:pt x="653081" y="348522"/>
                </a:lnTo>
                <a:lnTo>
                  <a:pt x="653081" y="37977"/>
                </a:lnTo>
                <a:lnTo>
                  <a:pt x="650649" y="26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688026" y="5739443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04" y="0"/>
                </a:moveTo>
                <a:lnTo>
                  <a:pt x="0" y="0"/>
                </a:lnTo>
                <a:lnTo>
                  <a:pt x="0" y="138513"/>
                </a:lnTo>
                <a:lnTo>
                  <a:pt x="185304" y="138513"/>
                </a:lnTo>
                <a:lnTo>
                  <a:pt x="185304" y="100535"/>
                </a:lnTo>
                <a:lnTo>
                  <a:pt x="65535" y="100535"/>
                </a:lnTo>
                <a:lnTo>
                  <a:pt x="63275" y="98298"/>
                </a:lnTo>
                <a:lnTo>
                  <a:pt x="63275" y="40214"/>
                </a:lnTo>
                <a:lnTo>
                  <a:pt x="65535" y="37977"/>
                </a:lnTo>
                <a:lnTo>
                  <a:pt x="185304" y="37977"/>
                </a:lnTo>
                <a:lnTo>
                  <a:pt x="185304" y="0"/>
                </a:lnTo>
                <a:close/>
              </a:path>
              <a:path w="185420" h="139064">
                <a:moveTo>
                  <a:pt x="185304" y="37977"/>
                </a:moveTo>
                <a:lnTo>
                  <a:pt x="67795" y="37977"/>
                </a:lnTo>
                <a:lnTo>
                  <a:pt x="119769" y="67007"/>
                </a:lnTo>
                <a:lnTo>
                  <a:pt x="119769" y="71480"/>
                </a:lnTo>
                <a:lnTo>
                  <a:pt x="67795" y="100535"/>
                </a:lnTo>
                <a:lnTo>
                  <a:pt x="185304" y="100535"/>
                </a:lnTo>
                <a:lnTo>
                  <a:pt x="185304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82369" y="5739443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12" y="0"/>
                </a:moveTo>
                <a:lnTo>
                  <a:pt x="2260" y="0"/>
                </a:lnTo>
                <a:lnTo>
                  <a:pt x="0" y="2236"/>
                </a:lnTo>
                <a:lnTo>
                  <a:pt x="0" y="138513"/>
                </a:lnTo>
                <a:lnTo>
                  <a:pt x="185312" y="138513"/>
                </a:lnTo>
                <a:lnTo>
                  <a:pt x="185312" y="100535"/>
                </a:lnTo>
                <a:lnTo>
                  <a:pt x="65545" y="100535"/>
                </a:lnTo>
                <a:lnTo>
                  <a:pt x="65545" y="37977"/>
                </a:lnTo>
                <a:lnTo>
                  <a:pt x="185312" y="37977"/>
                </a:lnTo>
                <a:lnTo>
                  <a:pt x="185312" y="0"/>
                </a:lnTo>
                <a:close/>
              </a:path>
              <a:path w="185420" h="139064">
                <a:moveTo>
                  <a:pt x="185312" y="37977"/>
                </a:moveTo>
                <a:lnTo>
                  <a:pt x="67782" y="37977"/>
                </a:lnTo>
                <a:lnTo>
                  <a:pt x="119772" y="67007"/>
                </a:lnTo>
                <a:lnTo>
                  <a:pt x="122034" y="67007"/>
                </a:lnTo>
                <a:lnTo>
                  <a:pt x="122034" y="71480"/>
                </a:lnTo>
                <a:lnTo>
                  <a:pt x="119772" y="71480"/>
                </a:lnTo>
                <a:lnTo>
                  <a:pt x="67782" y="100535"/>
                </a:lnTo>
                <a:lnTo>
                  <a:pt x="185312" y="100535"/>
                </a:lnTo>
                <a:lnTo>
                  <a:pt x="185312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76705" y="5739443"/>
            <a:ext cx="187960" cy="139065"/>
          </a:xfrm>
          <a:custGeom>
            <a:avLst/>
            <a:gdLst/>
            <a:ahLst/>
            <a:cxnLst/>
            <a:rect l="l" t="t" r="r" b="b"/>
            <a:pathLst>
              <a:path w="187960" h="139064">
                <a:moveTo>
                  <a:pt x="187570" y="0"/>
                </a:moveTo>
                <a:lnTo>
                  <a:pt x="2262" y="0"/>
                </a:lnTo>
                <a:lnTo>
                  <a:pt x="0" y="2236"/>
                </a:lnTo>
                <a:lnTo>
                  <a:pt x="0" y="138513"/>
                </a:lnTo>
                <a:lnTo>
                  <a:pt x="187570" y="138513"/>
                </a:lnTo>
                <a:lnTo>
                  <a:pt x="187570" y="100535"/>
                </a:lnTo>
                <a:lnTo>
                  <a:pt x="65540" y="100535"/>
                </a:lnTo>
                <a:lnTo>
                  <a:pt x="65540" y="37977"/>
                </a:lnTo>
                <a:lnTo>
                  <a:pt x="187570" y="37977"/>
                </a:lnTo>
                <a:lnTo>
                  <a:pt x="187570" y="0"/>
                </a:lnTo>
                <a:close/>
              </a:path>
              <a:path w="187960" h="139064">
                <a:moveTo>
                  <a:pt x="187570" y="37977"/>
                </a:moveTo>
                <a:lnTo>
                  <a:pt x="70065" y="37977"/>
                </a:lnTo>
                <a:lnTo>
                  <a:pt x="119767" y="67007"/>
                </a:lnTo>
                <a:lnTo>
                  <a:pt x="122029" y="67007"/>
                </a:lnTo>
                <a:lnTo>
                  <a:pt x="122029" y="71480"/>
                </a:lnTo>
                <a:lnTo>
                  <a:pt x="119767" y="71480"/>
                </a:lnTo>
                <a:lnTo>
                  <a:pt x="70065" y="100535"/>
                </a:lnTo>
                <a:lnTo>
                  <a:pt x="187570" y="100535"/>
                </a:lnTo>
                <a:lnTo>
                  <a:pt x="187570" y="37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82369" y="5893594"/>
            <a:ext cx="185420" cy="139065"/>
          </a:xfrm>
          <a:custGeom>
            <a:avLst/>
            <a:gdLst/>
            <a:ahLst/>
            <a:cxnLst/>
            <a:rect l="l" t="t" r="r" b="b"/>
            <a:pathLst>
              <a:path w="185420" h="139064">
                <a:moveTo>
                  <a:pt x="185312" y="0"/>
                </a:moveTo>
                <a:lnTo>
                  <a:pt x="0" y="0"/>
                </a:lnTo>
                <a:lnTo>
                  <a:pt x="0" y="138515"/>
                </a:lnTo>
                <a:lnTo>
                  <a:pt x="185312" y="138515"/>
                </a:lnTo>
                <a:lnTo>
                  <a:pt x="185312" y="100535"/>
                </a:lnTo>
                <a:lnTo>
                  <a:pt x="65545" y="100535"/>
                </a:lnTo>
                <a:lnTo>
                  <a:pt x="65545" y="37979"/>
                </a:lnTo>
                <a:lnTo>
                  <a:pt x="185312" y="37979"/>
                </a:lnTo>
                <a:lnTo>
                  <a:pt x="185312" y="0"/>
                </a:lnTo>
                <a:close/>
              </a:path>
              <a:path w="185420" h="139064">
                <a:moveTo>
                  <a:pt x="185312" y="37979"/>
                </a:moveTo>
                <a:lnTo>
                  <a:pt x="67782" y="37979"/>
                </a:lnTo>
                <a:lnTo>
                  <a:pt x="119772" y="67022"/>
                </a:lnTo>
                <a:lnTo>
                  <a:pt x="122034" y="67022"/>
                </a:lnTo>
                <a:lnTo>
                  <a:pt x="122034" y="71490"/>
                </a:lnTo>
                <a:lnTo>
                  <a:pt x="119772" y="71490"/>
                </a:lnTo>
                <a:lnTo>
                  <a:pt x="67782" y="100535"/>
                </a:lnTo>
                <a:lnTo>
                  <a:pt x="185312" y="100535"/>
                </a:lnTo>
                <a:lnTo>
                  <a:pt x="185312" y="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76705" y="5893594"/>
            <a:ext cx="187960" cy="139065"/>
          </a:xfrm>
          <a:custGeom>
            <a:avLst/>
            <a:gdLst/>
            <a:ahLst/>
            <a:cxnLst/>
            <a:rect l="l" t="t" r="r" b="b"/>
            <a:pathLst>
              <a:path w="187960" h="139064">
                <a:moveTo>
                  <a:pt x="187570" y="0"/>
                </a:moveTo>
                <a:lnTo>
                  <a:pt x="0" y="0"/>
                </a:lnTo>
                <a:lnTo>
                  <a:pt x="0" y="138515"/>
                </a:lnTo>
                <a:lnTo>
                  <a:pt x="187570" y="138515"/>
                </a:lnTo>
                <a:lnTo>
                  <a:pt x="187570" y="100535"/>
                </a:lnTo>
                <a:lnTo>
                  <a:pt x="65540" y="100535"/>
                </a:lnTo>
                <a:lnTo>
                  <a:pt x="65540" y="37979"/>
                </a:lnTo>
                <a:lnTo>
                  <a:pt x="187570" y="37979"/>
                </a:lnTo>
                <a:lnTo>
                  <a:pt x="187570" y="0"/>
                </a:lnTo>
                <a:close/>
              </a:path>
              <a:path w="187960" h="139064">
                <a:moveTo>
                  <a:pt x="187570" y="37979"/>
                </a:moveTo>
                <a:lnTo>
                  <a:pt x="70065" y="37979"/>
                </a:lnTo>
                <a:lnTo>
                  <a:pt x="119767" y="67022"/>
                </a:lnTo>
                <a:lnTo>
                  <a:pt x="122029" y="67022"/>
                </a:lnTo>
                <a:lnTo>
                  <a:pt x="122029" y="71490"/>
                </a:lnTo>
                <a:lnTo>
                  <a:pt x="119767" y="71490"/>
                </a:lnTo>
                <a:lnTo>
                  <a:pt x="70065" y="100535"/>
                </a:lnTo>
                <a:lnTo>
                  <a:pt x="187570" y="100535"/>
                </a:lnTo>
                <a:lnTo>
                  <a:pt x="187570" y="37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688026" y="5893593"/>
            <a:ext cx="90805" cy="65405"/>
          </a:xfrm>
          <a:custGeom>
            <a:avLst/>
            <a:gdLst/>
            <a:ahLst/>
            <a:cxnLst/>
            <a:rect l="l" t="t" r="r" b="b"/>
            <a:pathLst>
              <a:path w="90804" h="65404">
                <a:moveTo>
                  <a:pt x="90391" y="0"/>
                </a:moveTo>
                <a:lnTo>
                  <a:pt x="0" y="0"/>
                </a:lnTo>
                <a:lnTo>
                  <a:pt x="0" y="64787"/>
                </a:lnTo>
                <a:lnTo>
                  <a:pt x="90391" y="64787"/>
                </a:lnTo>
                <a:lnTo>
                  <a:pt x="90391" y="49149"/>
                </a:lnTo>
                <a:lnTo>
                  <a:pt x="31636" y="49149"/>
                </a:lnTo>
                <a:lnTo>
                  <a:pt x="31636" y="15638"/>
                </a:lnTo>
                <a:lnTo>
                  <a:pt x="90391" y="15638"/>
                </a:lnTo>
                <a:lnTo>
                  <a:pt x="90391" y="0"/>
                </a:lnTo>
                <a:close/>
              </a:path>
              <a:path w="90804" h="65404">
                <a:moveTo>
                  <a:pt x="90391" y="15638"/>
                </a:moveTo>
                <a:lnTo>
                  <a:pt x="33896" y="15638"/>
                </a:lnTo>
                <a:lnTo>
                  <a:pt x="63275" y="31276"/>
                </a:lnTo>
                <a:lnTo>
                  <a:pt x="63275" y="33511"/>
                </a:lnTo>
                <a:lnTo>
                  <a:pt x="33896" y="49149"/>
                </a:lnTo>
                <a:lnTo>
                  <a:pt x="90391" y="49149"/>
                </a:lnTo>
                <a:lnTo>
                  <a:pt x="90391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785196" y="5893593"/>
            <a:ext cx="86360" cy="65405"/>
          </a:xfrm>
          <a:custGeom>
            <a:avLst/>
            <a:gdLst/>
            <a:ahLst/>
            <a:cxnLst/>
            <a:rect l="l" t="t" r="r" b="b"/>
            <a:pathLst>
              <a:path w="86360" h="65404">
                <a:moveTo>
                  <a:pt x="85873" y="0"/>
                </a:moveTo>
                <a:lnTo>
                  <a:pt x="0" y="0"/>
                </a:lnTo>
                <a:lnTo>
                  <a:pt x="0" y="64787"/>
                </a:lnTo>
                <a:lnTo>
                  <a:pt x="85873" y="64787"/>
                </a:lnTo>
                <a:lnTo>
                  <a:pt x="85873" y="49149"/>
                </a:lnTo>
                <a:lnTo>
                  <a:pt x="31638" y="49149"/>
                </a:lnTo>
                <a:lnTo>
                  <a:pt x="31638" y="15638"/>
                </a:lnTo>
                <a:lnTo>
                  <a:pt x="85873" y="15638"/>
                </a:lnTo>
                <a:lnTo>
                  <a:pt x="85873" y="0"/>
                </a:lnTo>
                <a:close/>
              </a:path>
              <a:path w="86360" h="65404">
                <a:moveTo>
                  <a:pt x="85873" y="15638"/>
                </a:moveTo>
                <a:lnTo>
                  <a:pt x="33896" y="15638"/>
                </a:lnTo>
                <a:lnTo>
                  <a:pt x="61014" y="31276"/>
                </a:lnTo>
                <a:lnTo>
                  <a:pt x="63275" y="31276"/>
                </a:lnTo>
                <a:lnTo>
                  <a:pt x="63275" y="33511"/>
                </a:lnTo>
                <a:lnTo>
                  <a:pt x="61014" y="33511"/>
                </a:lnTo>
                <a:lnTo>
                  <a:pt x="33896" y="49149"/>
                </a:lnTo>
                <a:lnTo>
                  <a:pt x="85873" y="49149"/>
                </a:lnTo>
                <a:lnTo>
                  <a:pt x="85873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88026" y="5967318"/>
            <a:ext cx="90805" cy="65405"/>
          </a:xfrm>
          <a:custGeom>
            <a:avLst/>
            <a:gdLst/>
            <a:ahLst/>
            <a:cxnLst/>
            <a:rect l="l" t="t" r="r" b="b"/>
            <a:pathLst>
              <a:path w="90804" h="65404">
                <a:moveTo>
                  <a:pt x="90391" y="0"/>
                </a:moveTo>
                <a:lnTo>
                  <a:pt x="0" y="0"/>
                </a:lnTo>
                <a:lnTo>
                  <a:pt x="0" y="64790"/>
                </a:lnTo>
                <a:lnTo>
                  <a:pt x="90391" y="64790"/>
                </a:lnTo>
                <a:lnTo>
                  <a:pt x="90391" y="49149"/>
                </a:lnTo>
                <a:lnTo>
                  <a:pt x="31636" y="49149"/>
                </a:lnTo>
                <a:lnTo>
                  <a:pt x="31636" y="15638"/>
                </a:lnTo>
                <a:lnTo>
                  <a:pt x="90391" y="15638"/>
                </a:lnTo>
                <a:lnTo>
                  <a:pt x="90391" y="0"/>
                </a:lnTo>
                <a:close/>
              </a:path>
              <a:path w="90804" h="65404">
                <a:moveTo>
                  <a:pt x="90391" y="15638"/>
                </a:moveTo>
                <a:lnTo>
                  <a:pt x="33896" y="15638"/>
                </a:lnTo>
                <a:lnTo>
                  <a:pt x="63275" y="31276"/>
                </a:lnTo>
                <a:lnTo>
                  <a:pt x="63275" y="33511"/>
                </a:lnTo>
                <a:lnTo>
                  <a:pt x="33896" y="49149"/>
                </a:lnTo>
                <a:lnTo>
                  <a:pt x="90391" y="49149"/>
                </a:lnTo>
                <a:lnTo>
                  <a:pt x="90391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785196" y="5967318"/>
            <a:ext cx="86360" cy="65405"/>
          </a:xfrm>
          <a:custGeom>
            <a:avLst/>
            <a:gdLst/>
            <a:ahLst/>
            <a:cxnLst/>
            <a:rect l="l" t="t" r="r" b="b"/>
            <a:pathLst>
              <a:path w="86360" h="65404">
                <a:moveTo>
                  <a:pt x="85873" y="0"/>
                </a:moveTo>
                <a:lnTo>
                  <a:pt x="0" y="0"/>
                </a:lnTo>
                <a:lnTo>
                  <a:pt x="0" y="64790"/>
                </a:lnTo>
                <a:lnTo>
                  <a:pt x="85873" y="64790"/>
                </a:lnTo>
                <a:lnTo>
                  <a:pt x="85873" y="49149"/>
                </a:lnTo>
                <a:lnTo>
                  <a:pt x="31638" y="49149"/>
                </a:lnTo>
                <a:lnTo>
                  <a:pt x="31638" y="15638"/>
                </a:lnTo>
                <a:lnTo>
                  <a:pt x="85873" y="15638"/>
                </a:lnTo>
                <a:lnTo>
                  <a:pt x="85873" y="0"/>
                </a:lnTo>
                <a:close/>
              </a:path>
              <a:path w="86360" h="65404">
                <a:moveTo>
                  <a:pt x="85873" y="15638"/>
                </a:moveTo>
                <a:lnTo>
                  <a:pt x="33896" y="15638"/>
                </a:lnTo>
                <a:lnTo>
                  <a:pt x="61014" y="31276"/>
                </a:lnTo>
                <a:lnTo>
                  <a:pt x="63275" y="31276"/>
                </a:lnTo>
                <a:lnTo>
                  <a:pt x="61014" y="33511"/>
                </a:lnTo>
                <a:lnTo>
                  <a:pt x="33896" y="49149"/>
                </a:lnTo>
                <a:lnTo>
                  <a:pt x="85873" y="49149"/>
                </a:lnTo>
                <a:lnTo>
                  <a:pt x="85873" y="1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56761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420369" y="0"/>
                </a:moveTo>
                <a:lnTo>
                  <a:pt x="371347" y="2793"/>
                </a:lnTo>
                <a:lnTo>
                  <a:pt x="323985" y="10967"/>
                </a:lnTo>
                <a:lnTo>
                  <a:pt x="278599" y="24210"/>
                </a:lnTo>
                <a:lnTo>
                  <a:pt x="235505" y="42209"/>
                </a:lnTo>
                <a:lnTo>
                  <a:pt x="195018" y="64654"/>
                </a:lnTo>
                <a:lnTo>
                  <a:pt x="157453" y="91233"/>
                </a:lnTo>
                <a:lnTo>
                  <a:pt x="123126" y="121634"/>
                </a:lnTo>
                <a:lnTo>
                  <a:pt x="92353" y="155545"/>
                </a:lnTo>
                <a:lnTo>
                  <a:pt x="65448" y="192656"/>
                </a:lnTo>
                <a:lnTo>
                  <a:pt x="42728" y="232654"/>
                </a:lnTo>
                <a:lnTo>
                  <a:pt x="24507" y="275228"/>
                </a:lnTo>
                <a:lnTo>
                  <a:pt x="11102" y="320066"/>
                </a:lnTo>
                <a:lnTo>
                  <a:pt x="2828" y="366857"/>
                </a:lnTo>
                <a:lnTo>
                  <a:pt x="0" y="415289"/>
                </a:lnTo>
                <a:lnTo>
                  <a:pt x="2828" y="463722"/>
                </a:lnTo>
                <a:lnTo>
                  <a:pt x="11102" y="510513"/>
                </a:lnTo>
                <a:lnTo>
                  <a:pt x="24507" y="555351"/>
                </a:lnTo>
                <a:lnTo>
                  <a:pt x="42728" y="597925"/>
                </a:lnTo>
                <a:lnTo>
                  <a:pt x="65448" y="637923"/>
                </a:lnTo>
                <a:lnTo>
                  <a:pt x="92353" y="675034"/>
                </a:lnTo>
                <a:lnTo>
                  <a:pt x="123126" y="708945"/>
                </a:lnTo>
                <a:lnTo>
                  <a:pt x="157453" y="739346"/>
                </a:lnTo>
                <a:lnTo>
                  <a:pt x="195018" y="765925"/>
                </a:lnTo>
                <a:lnTo>
                  <a:pt x="235505" y="788370"/>
                </a:lnTo>
                <a:lnTo>
                  <a:pt x="278599" y="806369"/>
                </a:lnTo>
                <a:lnTo>
                  <a:pt x="323985" y="819612"/>
                </a:lnTo>
                <a:lnTo>
                  <a:pt x="371347" y="827786"/>
                </a:lnTo>
                <a:lnTo>
                  <a:pt x="420369" y="830579"/>
                </a:lnTo>
                <a:lnTo>
                  <a:pt x="469392" y="827786"/>
                </a:lnTo>
                <a:lnTo>
                  <a:pt x="516754" y="819612"/>
                </a:lnTo>
                <a:lnTo>
                  <a:pt x="562140" y="806369"/>
                </a:lnTo>
                <a:lnTo>
                  <a:pt x="605234" y="788370"/>
                </a:lnTo>
                <a:lnTo>
                  <a:pt x="645721" y="765925"/>
                </a:lnTo>
                <a:lnTo>
                  <a:pt x="683286" y="739346"/>
                </a:lnTo>
                <a:lnTo>
                  <a:pt x="717613" y="708945"/>
                </a:lnTo>
                <a:lnTo>
                  <a:pt x="748386" y="675034"/>
                </a:lnTo>
                <a:lnTo>
                  <a:pt x="775291" y="637923"/>
                </a:lnTo>
                <a:lnTo>
                  <a:pt x="798011" y="597925"/>
                </a:lnTo>
                <a:lnTo>
                  <a:pt x="816232" y="555351"/>
                </a:lnTo>
                <a:lnTo>
                  <a:pt x="829637" y="510513"/>
                </a:lnTo>
                <a:lnTo>
                  <a:pt x="837911" y="463722"/>
                </a:lnTo>
                <a:lnTo>
                  <a:pt x="840739" y="415289"/>
                </a:lnTo>
                <a:lnTo>
                  <a:pt x="837911" y="366857"/>
                </a:lnTo>
                <a:lnTo>
                  <a:pt x="829637" y="320066"/>
                </a:lnTo>
                <a:lnTo>
                  <a:pt x="816232" y="275228"/>
                </a:lnTo>
                <a:lnTo>
                  <a:pt x="798011" y="232654"/>
                </a:lnTo>
                <a:lnTo>
                  <a:pt x="775291" y="192656"/>
                </a:lnTo>
                <a:lnTo>
                  <a:pt x="748386" y="155545"/>
                </a:lnTo>
                <a:lnTo>
                  <a:pt x="717613" y="121634"/>
                </a:lnTo>
                <a:lnTo>
                  <a:pt x="683286" y="91233"/>
                </a:lnTo>
                <a:lnTo>
                  <a:pt x="645721" y="64654"/>
                </a:lnTo>
                <a:lnTo>
                  <a:pt x="605234" y="42209"/>
                </a:lnTo>
                <a:lnTo>
                  <a:pt x="562140" y="24210"/>
                </a:lnTo>
                <a:lnTo>
                  <a:pt x="516754" y="10967"/>
                </a:lnTo>
                <a:lnTo>
                  <a:pt x="469392" y="2793"/>
                </a:lnTo>
                <a:lnTo>
                  <a:pt x="420369" y="0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567613" y="5491293"/>
            <a:ext cx="840740" cy="830580"/>
          </a:xfrm>
          <a:custGeom>
            <a:avLst/>
            <a:gdLst/>
            <a:ahLst/>
            <a:cxnLst/>
            <a:rect l="l" t="t" r="r" b="b"/>
            <a:pathLst>
              <a:path w="840739" h="830579">
                <a:moveTo>
                  <a:pt x="0" y="415289"/>
                </a:moveTo>
                <a:lnTo>
                  <a:pt x="2828" y="366857"/>
                </a:lnTo>
                <a:lnTo>
                  <a:pt x="11102" y="320066"/>
                </a:lnTo>
                <a:lnTo>
                  <a:pt x="24507" y="275228"/>
                </a:lnTo>
                <a:lnTo>
                  <a:pt x="42728" y="232654"/>
                </a:lnTo>
                <a:lnTo>
                  <a:pt x="65448" y="192656"/>
                </a:lnTo>
                <a:lnTo>
                  <a:pt x="92353" y="155545"/>
                </a:lnTo>
                <a:lnTo>
                  <a:pt x="123126" y="121634"/>
                </a:lnTo>
                <a:lnTo>
                  <a:pt x="157453" y="91233"/>
                </a:lnTo>
                <a:lnTo>
                  <a:pt x="195018" y="64654"/>
                </a:lnTo>
                <a:lnTo>
                  <a:pt x="235505" y="42209"/>
                </a:lnTo>
                <a:lnTo>
                  <a:pt x="278599" y="24210"/>
                </a:lnTo>
                <a:lnTo>
                  <a:pt x="323985" y="10967"/>
                </a:lnTo>
                <a:lnTo>
                  <a:pt x="371347" y="2793"/>
                </a:lnTo>
                <a:lnTo>
                  <a:pt x="420369" y="0"/>
                </a:lnTo>
                <a:lnTo>
                  <a:pt x="469392" y="2793"/>
                </a:lnTo>
                <a:lnTo>
                  <a:pt x="516754" y="10967"/>
                </a:lnTo>
                <a:lnTo>
                  <a:pt x="562140" y="24210"/>
                </a:lnTo>
                <a:lnTo>
                  <a:pt x="605234" y="42209"/>
                </a:lnTo>
                <a:lnTo>
                  <a:pt x="645721" y="64654"/>
                </a:lnTo>
                <a:lnTo>
                  <a:pt x="683286" y="91233"/>
                </a:lnTo>
                <a:lnTo>
                  <a:pt x="717613" y="121634"/>
                </a:lnTo>
                <a:lnTo>
                  <a:pt x="748386" y="155545"/>
                </a:lnTo>
                <a:lnTo>
                  <a:pt x="775291" y="192656"/>
                </a:lnTo>
                <a:lnTo>
                  <a:pt x="798011" y="232654"/>
                </a:lnTo>
                <a:lnTo>
                  <a:pt x="816232" y="275228"/>
                </a:lnTo>
                <a:lnTo>
                  <a:pt x="829637" y="320066"/>
                </a:lnTo>
                <a:lnTo>
                  <a:pt x="837911" y="366857"/>
                </a:lnTo>
                <a:lnTo>
                  <a:pt x="840739" y="415289"/>
                </a:lnTo>
                <a:lnTo>
                  <a:pt x="837911" y="463722"/>
                </a:lnTo>
                <a:lnTo>
                  <a:pt x="829637" y="510513"/>
                </a:lnTo>
                <a:lnTo>
                  <a:pt x="816232" y="555351"/>
                </a:lnTo>
                <a:lnTo>
                  <a:pt x="798011" y="597925"/>
                </a:lnTo>
                <a:lnTo>
                  <a:pt x="775291" y="637923"/>
                </a:lnTo>
                <a:lnTo>
                  <a:pt x="748386" y="675034"/>
                </a:lnTo>
                <a:lnTo>
                  <a:pt x="717613" y="708945"/>
                </a:lnTo>
                <a:lnTo>
                  <a:pt x="683286" y="739346"/>
                </a:lnTo>
                <a:lnTo>
                  <a:pt x="645721" y="765925"/>
                </a:lnTo>
                <a:lnTo>
                  <a:pt x="605234" y="788370"/>
                </a:lnTo>
                <a:lnTo>
                  <a:pt x="562140" y="806369"/>
                </a:lnTo>
                <a:lnTo>
                  <a:pt x="516754" y="819612"/>
                </a:lnTo>
                <a:lnTo>
                  <a:pt x="469392" y="827786"/>
                </a:lnTo>
                <a:lnTo>
                  <a:pt x="420369" y="830579"/>
                </a:lnTo>
                <a:lnTo>
                  <a:pt x="371347" y="827786"/>
                </a:lnTo>
                <a:lnTo>
                  <a:pt x="323985" y="819612"/>
                </a:lnTo>
                <a:lnTo>
                  <a:pt x="278599" y="806369"/>
                </a:lnTo>
                <a:lnTo>
                  <a:pt x="235505" y="788370"/>
                </a:lnTo>
                <a:lnTo>
                  <a:pt x="195018" y="765925"/>
                </a:lnTo>
                <a:lnTo>
                  <a:pt x="157453" y="739346"/>
                </a:lnTo>
                <a:lnTo>
                  <a:pt x="123126" y="708945"/>
                </a:lnTo>
                <a:lnTo>
                  <a:pt x="92353" y="675034"/>
                </a:lnTo>
                <a:lnTo>
                  <a:pt x="65448" y="637923"/>
                </a:lnTo>
                <a:lnTo>
                  <a:pt x="42728" y="597925"/>
                </a:lnTo>
                <a:lnTo>
                  <a:pt x="24507" y="555351"/>
                </a:lnTo>
                <a:lnTo>
                  <a:pt x="11102" y="510513"/>
                </a:lnTo>
                <a:lnTo>
                  <a:pt x="2828" y="463722"/>
                </a:lnTo>
                <a:lnTo>
                  <a:pt x="0" y="415289"/>
                </a:lnTo>
                <a:close/>
              </a:path>
            </a:pathLst>
          </a:custGeom>
          <a:ln w="203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684451" y="5679254"/>
            <a:ext cx="607060" cy="452120"/>
          </a:xfrm>
          <a:custGeom>
            <a:avLst/>
            <a:gdLst/>
            <a:ahLst/>
            <a:cxnLst/>
            <a:rect l="l" t="t" r="r" b="b"/>
            <a:pathLst>
              <a:path w="607060" h="452120">
                <a:moveTo>
                  <a:pt x="0" y="452119"/>
                </a:moveTo>
                <a:lnTo>
                  <a:pt x="607060" y="452119"/>
                </a:lnTo>
                <a:lnTo>
                  <a:pt x="607060" y="0"/>
                </a:lnTo>
                <a:lnTo>
                  <a:pt x="0" y="0"/>
                </a:lnTo>
                <a:lnTo>
                  <a:pt x="0" y="452119"/>
                </a:lnTo>
                <a:close/>
              </a:path>
            </a:pathLst>
          </a:custGeom>
          <a:solidFill>
            <a:srgbClr val="93A0A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84447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4494" y="0"/>
                </a:moveTo>
                <a:lnTo>
                  <a:pt x="46702" y="0"/>
                </a:lnTo>
                <a:lnTo>
                  <a:pt x="40030" y="8833"/>
                </a:lnTo>
                <a:lnTo>
                  <a:pt x="40030" y="55162"/>
                </a:lnTo>
                <a:lnTo>
                  <a:pt x="23455" y="62804"/>
                </a:lnTo>
                <a:lnTo>
                  <a:pt x="10841" y="75001"/>
                </a:lnTo>
                <a:lnTo>
                  <a:pt x="2814" y="90510"/>
                </a:lnTo>
                <a:lnTo>
                  <a:pt x="0" y="108090"/>
                </a:lnTo>
                <a:lnTo>
                  <a:pt x="0" y="198514"/>
                </a:lnTo>
                <a:lnTo>
                  <a:pt x="2814" y="217370"/>
                </a:lnTo>
                <a:lnTo>
                  <a:pt x="10841" y="233537"/>
                </a:lnTo>
                <a:lnTo>
                  <a:pt x="23455" y="245980"/>
                </a:lnTo>
                <a:lnTo>
                  <a:pt x="40030" y="253666"/>
                </a:lnTo>
                <a:lnTo>
                  <a:pt x="40030" y="443357"/>
                </a:lnTo>
                <a:lnTo>
                  <a:pt x="46702" y="449974"/>
                </a:lnTo>
                <a:lnTo>
                  <a:pt x="64494" y="449974"/>
                </a:lnTo>
                <a:lnTo>
                  <a:pt x="73391" y="443357"/>
                </a:lnTo>
                <a:lnTo>
                  <a:pt x="73391" y="253666"/>
                </a:lnTo>
                <a:lnTo>
                  <a:pt x="89028" y="245980"/>
                </a:lnTo>
                <a:lnTo>
                  <a:pt x="101746" y="233537"/>
                </a:lnTo>
                <a:lnTo>
                  <a:pt x="107431" y="222784"/>
                </a:lnTo>
                <a:lnTo>
                  <a:pt x="55599" y="222784"/>
                </a:lnTo>
                <a:lnTo>
                  <a:pt x="46494" y="220854"/>
                </a:lnTo>
                <a:lnTo>
                  <a:pt x="39475" y="215615"/>
                </a:lnTo>
                <a:lnTo>
                  <a:pt x="34958" y="207893"/>
                </a:lnTo>
                <a:lnTo>
                  <a:pt x="33360" y="198514"/>
                </a:lnTo>
                <a:lnTo>
                  <a:pt x="33360" y="108090"/>
                </a:lnTo>
                <a:lnTo>
                  <a:pt x="34958" y="98719"/>
                </a:lnTo>
                <a:lnTo>
                  <a:pt x="39475" y="90996"/>
                </a:lnTo>
                <a:lnTo>
                  <a:pt x="46494" y="85754"/>
                </a:lnTo>
                <a:lnTo>
                  <a:pt x="55599" y="83822"/>
                </a:lnTo>
                <a:lnTo>
                  <a:pt x="107100" y="83822"/>
                </a:lnTo>
                <a:lnTo>
                  <a:pt x="101746" y="74172"/>
                </a:lnTo>
                <a:lnTo>
                  <a:pt x="89028" y="62493"/>
                </a:lnTo>
                <a:lnTo>
                  <a:pt x="73391" y="55162"/>
                </a:lnTo>
                <a:lnTo>
                  <a:pt x="73391" y="8833"/>
                </a:lnTo>
                <a:lnTo>
                  <a:pt x="64494" y="0"/>
                </a:lnTo>
                <a:close/>
              </a:path>
              <a:path w="113664" h="450214">
                <a:moveTo>
                  <a:pt x="107100" y="83822"/>
                </a:moveTo>
                <a:lnTo>
                  <a:pt x="55599" y="83822"/>
                </a:lnTo>
                <a:lnTo>
                  <a:pt x="65050" y="85754"/>
                </a:lnTo>
                <a:lnTo>
                  <a:pt x="72834" y="90996"/>
                </a:lnTo>
                <a:lnTo>
                  <a:pt x="78115" y="98719"/>
                </a:lnTo>
                <a:lnTo>
                  <a:pt x="80061" y="108090"/>
                </a:lnTo>
                <a:lnTo>
                  <a:pt x="80061" y="198514"/>
                </a:lnTo>
                <a:lnTo>
                  <a:pt x="78115" y="207893"/>
                </a:lnTo>
                <a:lnTo>
                  <a:pt x="72834" y="215615"/>
                </a:lnTo>
                <a:lnTo>
                  <a:pt x="65050" y="220854"/>
                </a:lnTo>
                <a:lnTo>
                  <a:pt x="55599" y="222784"/>
                </a:lnTo>
                <a:lnTo>
                  <a:pt x="107431" y="222784"/>
                </a:lnTo>
                <a:lnTo>
                  <a:pt x="110294" y="217370"/>
                </a:lnTo>
                <a:lnTo>
                  <a:pt x="113421" y="198514"/>
                </a:lnTo>
                <a:lnTo>
                  <a:pt x="113421" y="108090"/>
                </a:lnTo>
                <a:lnTo>
                  <a:pt x="110294" y="89579"/>
                </a:lnTo>
                <a:lnTo>
                  <a:pt x="107100" y="838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849019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4494" y="0"/>
                </a:moveTo>
                <a:lnTo>
                  <a:pt x="46703" y="0"/>
                </a:lnTo>
                <a:lnTo>
                  <a:pt x="40030" y="8833"/>
                </a:lnTo>
                <a:lnTo>
                  <a:pt x="40030" y="150002"/>
                </a:lnTo>
                <a:lnTo>
                  <a:pt x="23455" y="157678"/>
                </a:lnTo>
                <a:lnTo>
                  <a:pt x="10841" y="170117"/>
                </a:lnTo>
                <a:lnTo>
                  <a:pt x="2814" y="186282"/>
                </a:lnTo>
                <a:lnTo>
                  <a:pt x="0" y="205139"/>
                </a:lnTo>
                <a:lnTo>
                  <a:pt x="0" y="295575"/>
                </a:lnTo>
                <a:lnTo>
                  <a:pt x="2814" y="314081"/>
                </a:lnTo>
                <a:lnTo>
                  <a:pt x="10841" y="329486"/>
                </a:lnTo>
                <a:lnTo>
                  <a:pt x="23455" y="341169"/>
                </a:lnTo>
                <a:lnTo>
                  <a:pt x="40030" y="348511"/>
                </a:lnTo>
                <a:lnTo>
                  <a:pt x="40030" y="443357"/>
                </a:lnTo>
                <a:lnTo>
                  <a:pt x="46703" y="449974"/>
                </a:lnTo>
                <a:lnTo>
                  <a:pt x="64494" y="449974"/>
                </a:lnTo>
                <a:lnTo>
                  <a:pt x="71167" y="443357"/>
                </a:lnTo>
                <a:lnTo>
                  <a:pt x="71167" y="348511"/>
                </a:lnTo>
                <a:lnTo>
                  <a:pt x="88091" y="341169"/>
                </a:lnTo>
                <a:lnTo>
                  <a:pt x="101470" y="329486"/>
                </a:lnTo>
                <a:lnTo>
                  <a:pt x="106975" y="319838"/>
                </a:lnTo>
                <a:lnTo>
                  <a:pt x="55597" y="319838"/>
                </a:lnTo>
                <a:lnTo>
                  <a:pt x="46146" y="317908"/>
                </a:lnTo>
                <a:lnTo>
                  <a:pt x="38363" y="312669"/>
                </a:lnTo>
                <a:lnTo>
                  <a:pt x="33082" y="304949"/>
                </a:lnTo>
                <a:lnTo>
                  <a:pt x="31136" y="295575"/>
                </a:lnTo>
                <a:lnTo>
                  <a:pt x="31136" y="205139"/>
                </a:lnTo>
                <a:lnTo>
                  <a:pt x="33082" y="195767"/>
                </a:lnTo>
                <a:lnTo>
                  <a:pt x="38363" y="188045"/>
                </a:lnTo>
                <a:lnTo>
                  <a:pt x="46146" y="182803"/>
                </a:lnTo>
                <a:lnTo>
                  <a:pt x="55597" y="180871"/>
                </a:lnTo>
                <a:lnTo>
                  <a:pt x="107318" y="180871"/>
                </a:lnTo>
                <a:lnTo>
                  <a:pt x="101470" y="170117"/>
                </a:lnTo>
                <a:lnTo>
                  <a:pt x="88091" y="157678"/>
                </a:lnTo>
                <a:lnTo>
                  <a:pt x="71167" y="150002"/>
                </a:lnTo>
                <a:lnTo>
                  <a:pt x="71167" y="8833"/>
                </a:lnTo>
                <a:lnTo>
                  <a:pt x="64494" y="0"/>
                </a:lnTo>
                <a:close/>
              </a:path>
              <a:path w="113664" h="450214">
                <a:moveTo>
                  <a:pt x="107318" y="180871"/>
                </a:moveTo>
                <a:lnTo>
                  <a:pt x="55597" y="180871"/>
                </a:lnTo>
                <a:lnTo>
                  <a:pt x="65050" y="182803"/>
                </a:lnTo>
                <a:lnTo>
                  <a:pt x="72834" y="188045"/>
                </a:lnTo>
                <a:lnTo>
                  <a:pt x="78116" y="195767"/>
                </a:lnTo>
                <a:lnTo>
                  <a:pt x="80061" y="205139"/>
                </a:lnTo>
                <a:lnTo>
                  <a:pt x="80061" y="295575"/>
                </a:lnTo>
                <a:lnTo>
                  <a:pt x="78116" y="304949"/>
                </a:lnTo>
                <a:lnTo>
                  <a:pt x="72834" y="312669"/>
                </a:lnTo>
                <a:lnTo>
                  <a:pt x="65050" y="317908"/>
                </a:lnTo>
                <a:lnTo>
                  <a:pt x="55597" y="319838"/>
                </a:lnTo>
                <a:lnTo>
                  <a:pt x="106975" y="319838"/>
                </a:lnTo>
                <a:lnTo>
                  <a:pt x="110260" y="314081"/>
                </a:lnTo>
                <a:lnTo>
                  <a:pt x="113422" y="295575"/>
                </a:lnTo>
                <a:lnTo>
                  <a:pt x="113422" y="205139"/>
                </a:lnTo>
                <a:lnTo>
                  <a:pt x="110260" y="186282"/>
                </a:lnTo>
                <a:lnTo>
                  <a:pt x="107318" y="1808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11355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6726" y="0"/>
                </a:moveTo>
                <a:lnTo>
                  <a:pt x="48937" y="0"/>
                </a:lnTo>
                <a:lnTo>
                  <a:pt x="40030" y="8833"/>
                </a:lnTo>
                <a:lnTo>
                  <a:pt x="40030" y="213963"/>
                </a:lnTo>
                <a:lnTo>
                  <a:pt x="24403" y="222578"/>
                </a:lnTo>
                <a:lnTo>
                  <a:pt x="11684" y="234916"/>
                </a:lnTo>
                <a:lnTo>
                  <a:pt x="3130" y="250563"/>
                </a:lnTo>
                <a:lnTo>
                  <a:pt x="0" y="269105"/>
                </a:lnTo>
                <a:lnTo>
                  <a:pt x="0" y="359541"/>
                </a:lnTo>
                <a:lnTo>
                  <a:pt x="3130" y="378047"/>
                </a:lnTo>
                <a:lnTo>
                  <a:pt x="11684" y="393452"/>
                </a:lnTo>
                <a:lnTo>
                  <a:pt x="24403" y="405136"/>
                </a:lnTo>
                <a:lnTo>
                  <a:pt x="40030" y="412477"/>
                </a:lnTo>
                <a:lnTo>
                  <a:pt x="40030" y="443357"/>
                </a:lnTo>
                <a:lnTo>
                  <a:pt x="48937" y="449974"/>
                </a:lnTo>
                <a:lnTo>
                  <a:pt x="66726" y="449974"/>
                </a:lnTo>
                <a:lnTo>
                  <a:pt x="73406" y="443357"/>
                </a:lnTo>
                <a:lnTo>
                  <a:pt x="73406" y="414683"/>
                </a:lnTo>
                <a:lnTo>
                  <a:pt x="89984" y="406066"/>
                </a:lnTo>
                <a:lnTo>
                  <a:pt x="102598" y="393728"/>
                </a:lnTo>
                <a:lnTo>
                  <a:pt x="107689" y="383802"/>
                </a:lnTo>
                <a:lnTo>
                  <a:pt x="57844" y="383802"/>
                </a:lnTo>
                <a:lnTo>
                  <a:pt x="48385" y="381872"/>
                </a:lnTo>
                <a:lnTo>
                  <a:pt x="40600" y="376634"/>
                </a:lnTo>
                <a:lnTo>
                  <a:pt x="35320" y="368914"/>
                </a:lnTo>
                <a:lnTo>
                  <a:pt x="33375" y="359541"/>
                </a:lnTo>
                <a:lnTo>
                  <a:pt x="33375" y="269105"/>
                </a:lnTo>
                <a:lnTo>
                  <a:pt x="35320" y="259731"/>
                </a:lnTo>
                <a:lnTo>
                  <a:pt x="40600" y="252011"/>
                </a:lnTo>
                <a:lnTo>
                  <a:pt x="48385" y="246772"/>
                </a:lnTo>
                <a:lnTo>
                  <a:pt x="57844" y="244842"/>
                </a:lnTo>
                <a:lnTo>
                  <a:pt x="107689" y="244842"/>
                </a:lnTo>
                <a:lnTo>
                  <a:pt x="102598" y="234916"/>
                </a:lnTo>
                <a:lnTo>
                  <a:pt x="89984" y="222578"/>
                </a:lnTo>
                <a:lnTo>
                  <a:pt x="73406" y="213963"/>
                </a:lnTo>
                <a:lnTo>
                  <a:pt x="73406" y="8833"/>
                </a:lnTo>
                <a:lnTo>
                  <a:pt x="66726" y="0"/>
                </a:lnTo>
                <a:close/>
              </a:path>
              <a:path w="113664" h="450214">
                <a:moveTo>
                  <a:pt x="107689" y="244842"/>
                </a:moveTo>
                <a:lnTo>
                  <a:pt x="57844" y="244842"/>
                </a:lnTo>
                <a:lnTo>
                  <a:pt x="67289" y="246772"/>
                </a:lnTo>
                <a:lnTo>
                  <a:pt x="75067" y="252011"/>
                </a:lnTo>
                <a:lnTo>
                  <a:pt x="80344" y="259731"/>
                </a:lnTo>
                <a:lnTo>
                  <a:pt x="82288" y="269105"/>
                </a:lnTo>
                <a:lnTo>
                  <a:pt x="82288" y="359541"/>
                </a:lnTo>
                <a:lnTo>
                  <a:pt x="80344" y="368914"/>
                </a:lnTo>
                <a:lnTo>
                  <a:pt x="75067" y="376634"/>
                </a:lnTo>
                <a:lnTo>
                  <a:pt x="67289" y="381872"/>
                </a:lnTo>
                <a:lnTo>
                  <a:pt x="57844" y="383802"/>
                </a:lnTo>
                <a:lnTo>
                  <a:pt x="107689" y="383802"/>
                </a:lnTo>
                <a:lnTo>
                  <a:pt x="110629" y="378047"/>
                </a:lnTo>
                <a:lnTo>
                  <a:pt x="113437" y="359541"/>
                </a:lnTo>
                <a:lnTo>
                  <a:pt x="113437" y="269105"/>
                </a:lnTo>
                <a:lnTo>
                  <a:pt x="110623" y="250563"/>
                </a:lnTo>
                <a:lnTo>
                  <a:pt x="107689" y="244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75931" y="5679160"/>
            <a:ext cx="113664" cy="450215"/>
          </a:xfrm>
          <a:custGeom>
            <a:avLst/>
            <a:gdLst/>
            <a:ahLst/>
            <a:cxnLst/>
            <a:rect l="l" t="t" r="r" b="b"/>
            <a:pathLst>
              <a:path w="113664" h="450214">
                <a:moveTo>
                  <a:pt x="66726" y="0"/>
                </a:moveTo>
                <a:lnTo>
                  <a:pt x="46711" y="0"/>
                </a:lnTo>
                <a:lnTo>
                  <a:pt x="40030" y="8833"/>
                </a:lnTo>
                <a:lnTo>
                  <a:pt x="40030" y="44119"/>
                </a:lnTo>
                <a:lnTo>
                  <a:pt x="24392" y="51465"/>
                </a:lnTo>
                <a:lnTo>
                  <a:pt x="11674" y="63149"/>
                </a:lnTo>
                <a:lnTo>
                  <a:pt x="3127" y="78550"/>
                </a:lnTo>
                <a:lnTo>
                  <a:pt x="0" y="97048"/>
                </a:lnTo>
                <a:lnTo>
                  <a:pt x="0" y="187496"/>
                </a:lnTo>
                <a:lnTo>
                  <a:pt x="3127" y="206037"/>
                </a:lnTo>
                <a:lnTo>
                  <a:pt x="11674" y="221683"/>
                </a:lnTo>
                <a:lnTo>
                  <a:pt x="24392" y="234021"/>
                </a:lnTo>
                <a:lnTo>
                  <a:pt x="40030" y="242636"/>
                </a:lnTo>
                <a:lnTo>
                  <a:pt x="40030" y="443357"/>
                </a:lnTo>
                <a:lnTo>
                  <a:pt x="46711" y="449974"/>
                </a:lnTo>
                <a:lnTo>
                  <a:pt x="66726" y="449974"/>
                </a:lnTo>
                <a:lnTo>
                  <a:pt x="73406" y="443357"/>
                </a:lnTo>
                <a:lnTo>
                  <a:pt x="73406" y="242636"/>
                </a:lnTo>
                <a:lnTo>
                  <a:pt x="89034" y="234951"/>
                </a:lnTo>
                <a:lnTo>
                  <a:pt x="101753" y="222510"/>
                </a:lnTo>
                <a:lnTo>
                  <a:pt x="107444" y="211757"/>
                </a:lnTo>
                <a:lnTo>
                  <a:pt x="57819" y="211757"/>
                </a:lnTo>
                <a:lnTo>
                  <a:pt x="48374" y="209826"/>
                </a:lnTo>
                <a:lnTo>
                  <a:pt x="40597" y="204586"/>
                </a:lnTo>
                <a:lnTo>
                  <a:pt x="35319" y="196867"/>
                </a:lnTo>
                <a:lnTo>
                  <a:pt x="33375" y="187496"/>
                </a:lnTo>
                <a:lnTo>
                  <a:pt x="33375" y="97048"/>
                </a:lnTo>
                <a:lnTo>
                  <a:pt x="35319" y="87680"/>
                </a:lnTo>
                <a:lnTo>
                  <a:pt x="40597" y="79967"/>
                </a:lnTo>
                <a:lnTo>
                  <a:pt x="48374" y="74733"/>
                </a:lnTo>
                <a:lnTo>
                  <a:pt x="57819" y="72805"/>
                </a:lnTo>
                <a:lnTo>
                  <a:pt x="107116" y="72805"/>
                </a:lnTo>
                <a:lnTo>
                  <a:pt x="101753" y="63149"/>
                </a:lnTo>
                <a:lnTo>
                  <a:pt x="89034" y="51465"/>
                </a:lnTo>
                <a:lnTo>
                  <a:pt x="73406" y="44119"/>
                </a:lnTo>
                <a:lnTo>
                  <a:pt x="73406" y="8833"/>
                </a:lnTo>
                <a:lnTo>
                  <a:pt x="66726" y="0"/>
                </a:lnTo>
                <a:close/>
              </a:path>
              <a:path w="113664" h="450214">
                <a:moveTo>
                  <a:pt x="107116" y="72805"/>
                </a:moveTo>
                <a:lnTo>
                  <a:pt x="57819" y="72805"/>
                </a:lnTo>
                <a:lnTo>
                  <a:pt x="66931" y="74733"/>
                </a:lnTo>
                <a:lnTo>
                  <a:pt x="73950" y="79967"/>
                </a:lnTo>
                <a:lnTo>
                  <a:pt x="78465" y="87680"/>
                </a:lnTo>
                <a:lnTo>
                  <a:pt x="80061" y="97048"/>
                </a:lnTo>
                <a:lnTo>
                  <a:pt x="80061" y="187496"/>
                </a:lnTo>
                <a:lnTo>
                  <a:pt x="78465" y="196867"/>
                </a:lnTo>
                <a:lnTo>
                  <a:pt x="73950" y="204586"/>
                </a:lnTo>
                <a:lnTo>
                  <a:pt x="66931" y="209826"/>
                </a:lnTo>
                <a:lnTo>
                  <a:pt x="57819" y="211757"/>
                </a:lnTo>
                <a:lnTo>
                  <a:pt x="107444" y="211757"/>
                </a:lnTo>
                <a:lnTo>
                  <a:pt x="110307" y="206347"/>
                </a:lnTo>
                <a:lnTo>
                  <a:pt x="113437" y="187496"/>
                </a:lnTo>
                <a:lnTo>
                  <a:pt x="113437" y="97048"/>
                </a:lnTo>
                <a:lnTo>
                  <a:pt x="110307" y="78550"/>
                </a:lnTo>
                <a:lnTo>
                  <a:pt x="107116" y="72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173913" y="4414335"/>
            <a:ext cx="642620" cy="642620"/>
          </a:xfrm>
          <a:custGeom>
            <a:avLst/>
            <a:gdLst/>
            <a:ahLst/>
            <a:cxnLst/>
            <a:rect l="l" t="t" r="r" b="b"/>
            <a:pathLst>
              <a:path w="642620" h="642620">
                <a:moveTo>
                  <a:pt x="321309" y="0"/>
                </a:moveTo>
                <a:lnTo>
                  <a:pt x="273837" y="3484"/>
                </a:lnTo>
                <a:lnTo>
                  <a:pt x="228524" y="13606"/>
                </a:lnTo>
                <a:lnTo>
                  <a:pt x="185869" y="29869"/>
                </a:lnTo>
                <a:lnTo>
                  <a:pt x="146369" y="51774"/>
                </a:lnTo>
                <a:lnTo>
                  <a:pt x="110521" y="78823"/>
                </a:lnTo>
                <a:lnTo>
                  <a:pt x="78823" y="110521"/>
                </a:lnTo>
                <a:lnTo>
                  <a:pt x="51774" y="146369"/>
                </a:lnTo>
                <a:lnTo>
                  <a:pt x="29869" y="185869"/>
                </a:lnTo>
                <a:lnTo>
                  <a:pt x="13606" y="228524"/>
                </a:lnTo>
                <a:lnTo>
                  <a:pt x="3484" y="273837"/>
                </a:lnTo>
                <a:lnTo>
                  <a:pt x="0" y="321310"/>
                </a:lnTo>
                <a:lnTo>
                  <a:pt x="3484" y="368782"/>
                </a:lnTo>
                <a:lnTo>
                  <a:pt x="13606" y="414095"/>
                </a:lnTo>
                <a:lnTo>
                  <a:pt x="29869" y="456750"/>
                </a:lnTo>
                <a:lnTo>
                  <a:pt x="51774" y="496250"/>
                </a:lnTo>
                <a:lnTo>
                  <a:pt x="78823" y="532098"/>
                </a:lnTo>
                <a:lnTo>
                  <a:pt x="110521" y="563796"/>
                </a:lnTo>
                <a:lnTo>
                  <a:pt x="146369" y="590845"/>
                </a:lnTo>
                <a:lnTo>
                  <a:pt x="185869" y="612750"/>
                </a:lnTo>
                <a:lnTo>
                  <a:pt x="228524" y="629013"/>
                </a:lnTo>
                <a:lnTo>
                  <a:pt x="273837" y="639135"/>
                </a:lnTo>
                <a:lnTo>
                  <a:pt x="321309" y="642619"/>
                </a:lnTo>
                <a:lnTo>
                  <a:pt x="368782" y="639135"/>
                </a:lnTo>
                <a:lnTo>
                  <a:pt x="414095" y="629013"/>
                </a:lnTo>
                <a:lnTo>
                  <a:pt x="456750" y="612750"/>
                </a:lnTo>
                <a:lnTo>
                  <a:pt x="496250" y="590845"/>
                </a:lnTo>
                <a:lnTo>
                  <a:pt x="532098" y="563796"/>
                </a:lnTo>
                <a:lnTo>
                  <a:pt x="563796" y="532098"/>
                </a:lnTo>
                <a:lnTo>
                  <a:pt x="590845" y="496250"/>
                </a:lnTo>
                <a:lnTo>
                  <a:pt x="612750" y="456750"/>
                </a:lnTo>
                <a:lnTo>
                  <a:pt x="629013" y="414095"/>
                </a:lnTo>
                <a:lnTo>
                  <a:pt x="639135" y="368782"/>
                </a:lnTo>
                <a:lnTo>
                  <a:pt x="642619" y="321310"/>
                </a:lnTo>
                <a:lnTo>
                  <a:pt x="639135" y="273837"/>
                </a:lnTo>
                <a:lnTo>
                  <a:pt x="629013" y="228524"/>
                </a:lnTo>
                <a:lnTo>
                  <a:pt x="612750" y="185869"/>
                </a:lnTo>
                <a:lnTo>
                  <a:pt x="590845" y="146369"/>
                </a:lnTo>
                <a:lnTo>
                  <a:pt x="563796" y="110521"/>
                </a:lnTo>
                <a:lnTo>
                  <a:pt x="532098" y="78823"/>
                </a:lnTo>
                <a:lnTo>
                  <a:pt x="496250" y="51774"/>
                </a:lnTo>
                <a:lnTo>
                  <a:pt x="456750" y="29869"/>
                </a:lnTo>
                <a:lnTo>
                  <a:pt x="414095" y="13606"/>
                </a:lnTo>
                <a:lnTo>
                  <a:pt x="368782" y="3484"/>
                </a:lnTo>
                <a:lnTo>
                  <a:pt x="321309" y="0"/>
                </a:lnTo>
                <a:close/>
              </a:path>
            </a:pathLst>
          </a:custGeom>
          <a:solidFill>
            <a:srgbClr val="007EC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280561" y="4508352"/>
            <a:ext cx="210427" cy="132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280562" y="4662685"/>
            <a:ext cx="427991" cy="299085"/>
          </a:xfrm>
          <a:custGeom>
            <a:avLst/>
            <a:gdLst/>
            <a:ahLst/>
            <a:cxnLst/>
            <a:rect l="l" t="t" r="r" b="b"/>
            <a:pathLst>
              <a:path w="427989" h="299085">
                <a:moveTo>
                  <a:pt x="55999" y="259519"/>
                </a:moveTo>
                <a:lnTo>
                  <a:pt x="42424" y="259519"/>
                </a:lnTo>
                <a:lnTo>
                  <a:pt x="42424" y="296835"/>
                </a:lnTo>
                <a:lnTo>
                  <a:pt x="45816" y="298531"/>
                </a:lnTo>
                <a:lnTo>
                  <a:pt x="52605" y="298531"/>
                </a:lnTo>
                <a:lnTo>
                  <a:pt x="55999" y="296835"/>
                </a:lnTo>
                <a:lnTo>
                  <a:pt x="55999" y="259519"/>
                </a:lnTo>
                <a:close/>
              </a:path>
              <a:path w="427989" h="299085">
                <a:moveTo>
                  <a:pt x="207028" y="237470"/>
                </a:moveTo>
                <a:lnTo>
                  <a:pt x="195154" y="237470"/>
                </a:lnTo>
                <a:lnTo>
                  <a:pt x="195154" y="296835"/>
                </a:lnTo>
                <a:lnTo>
                  <a:pt x="196853" y="298531"/>
                </a:lnTo>
                <a:lnTo>
                  <a:pt x="203630" y="298531"/>
                </a:lnTo>
                <a:lnTo>
                  <a:pt x="207028" y="296835"/>
                </a:lnTo>
                <a:lnTo>
                  <a:pt x="207028" y="237470"/>
                </a:lnTo>
                <a:close/>
              </a:path>
              <a:path w="427989" h="299085">
                <a:moveTo>
                  <a:pt x="424241" y="200154"/>
                </a:moveTo>
                <a:lnTo>
                  <a:pt x="334305" y="200154"/>
                </a:lnTo>
                <a:lnTo>
                  <a:pt x="329208" y="205243"/>
                </a:lnTo>
                <a:lnTo>
                  <a:pt x="329208" y="225597"/>
                </a:lnTo>
                <a:lnTo>
                  <a:pt x="3393" y="225597"/>
                </a:lnTo>
                <a:lnTo>
                  <a:pt x="1696" y="228988"/>
                </a:lnTo>
                <a:lnTo>
                  <a:pt x="1696" y="235774"/>
                </a:lnTo>
                <a:lnTo>
                  <a:pt x="3393" y="237470"/>
                </a:lnTo>
                <a:lnTo>
                  <a:pt x="329208" y="237470"/>
                </a:lnTo>
                <a:lnTo>
                  <a:pt x="329208" y="257824"/>
                </a:lnTo>
                <a:lnTo>
                  <a:pt x="334305" y="262912"/>
                </a:lnTo>
                <a:lnTo>
                  <a:pt x="424241" y="262912"/>
                </a:lnTo>
                <a:lnTo>
                  <a:pt x="427620" y="257824"/>
                </a:lnTo>
                <a:lnTo>
                  <a:pt x="427620" y="205243"/>
                </a:lnTo>
                <a:lnTo>
                  <a:pt x="424241" y="200154"/>
                </a:lnTo>
                <a:close/>
              </a:path>
              <a:path w="427989" h="299085">
                <a:moveTo>
                  <a:pt x="76361" y="237470"/>
                </a:moveTo>
                <a:lnTo>
                  <a:pt x="22060" y="237470"/>
                </a:lnTo>
                <a:lnTo>
                  <a:pt x="22060" y="254432"/>
                </a:lnTo>
                <a:lnTo>
                  <a:pt x="27151" y="259519"/>
                </a:lnTo>
                <a:lnTo>
                  <a:pt x="71271" y="259519"/>
                </a:lnTo>
                <a:lnTo>
                  <a:pt x="76361" y="254432"/>
                </a:lnTo>
                <a:lnTo>
                  <a:pt x="76361" y="237470"/>
                </a:lnTo>
                <a:close/>
              </a:path>
              <a:path w="427989" h="299085">
                <a:moveTo>
                  <a:pt x="71271" y="205243"/>
                </a:moveTo>
                <a:lnTo>
                  <a:pt x="27151" y="205243"/>
                </a:lnTo>
                <a:lnTo>
                  <a:pt x="22060" y="210332"/>
                </a:lnTo>
                <a:lnTo>
                  <a:pt x="22060" y="225597"/>
                </a:lnTo>
                <a:lnTo>
                  <a:pt x="76361" y="225597"/>
                </a:lnTo>
                <a:lnTo>
                  <a:pt x="76361" y="210332"/>
                </a:lnTo>
                <a:lnTo>
                  <a:pt x="71271" y="205243"/>
                </a:lnTo>
                <a:close/>
              </a:path>
              <a:path w="427989" h="299085">
                <a:moveTo>
                  <a:pt x="207028" y="159447"/>
                </a:moveTo>
                <a:lnTo>
                  <a:pt x="193455" y="159447"/>
                </a:lnTo>
                <a:lnTo>
                  <a:pt x="195154" y="225597"/>
                </a:lnTo>
                <a:lnTo>
                  <a:pt x="207028" y="225597"/>
                </a:lnTo>
                <a:lnTo>
                  <a:pt x="207028" y="159447"/>
                </a:lnTo>
                <a:close/>
              </a:path>
              <a:path w="427989" h="299085">
                <a:moveTo>
                  <a:pt x="55999" y="137396"/>
                </a:moveTo>
                <a:lnTo>
                  <a:pt x="42424" y="137396"/>
                </a:lnTo>
                <a:lnTo>
                  <a:pt x="42424" y="205243"/>
                </a:lnTo>
                <a:lnTo>
                  <a:pt x="55999" y="205243"/>
                </a:lnTo>
                <a:lnTo>
                  <a:pt x="55999" y="137396"/>
                </a:lnTo>
                <a:close/>
              </a:path>
              <a:path w="427989" h="299085">
                <a:moveTo>
                  <a:pt x="222301" y="105178"/>
                </a:moveTo>
                <a:lnTo>
                  <a:pt x="178178" y="105178"/>
                </a:lnTo>
                <a:lnTo>
                  <a:pt x="173087" y="110258"/>
                </a:lnTo>
                <a:lnTo>
                  <a:pt x="173087" y="123827"/>
                </a:lnTo>
                <a:lnTo>
                  <a:pt x="55999" y="125523"/>
                </a:lnTo>
                <a:lnTo>
                  <a:pt x="3393" y="125523"/>
                </a:lnTo>
                <a:lnTo>
                  <a:pt x="1696" y="127219"/>
                </a:lnTo>
                <a:lnTo>
                  <a:pt x="1696" y="134005"/>
                </a:lnTo>
                <a:lnTo>
                  <a:pt x="3393" y="137396"/>
                </a:lnTo>
                <a:lnTo>
                  <a:pt x="329208" y="137396"/>
                </a:lnTo>
                <a:lnTo>
                  <a:pt x="329208" y="157750"/>
                </a:lnTo>
                <a:lnTo>
                  <a:pt x="334305" y="162839"/>
                </a:lnTo>
                <a:lnTo>
                  <a:pt x="424241" y="162839"/>
                </a:lnTo>
                <a:lnTo>
                  <a:pt x="427620" y="157750"/>
                </a:lnTo>
                <a:lnTo>
                  <a:pt x="427620" y="123827"/>
                </a:lnTo>
                <a:lnTo>
                  <a:pt x="227398" y="123827"/>
                </a:lnTo>
                <a:lnTo>
                  <a:pt x="227398" y="110258"/>
                </a:lnTo>
                <a:lnTo>
                  <a:pt x="222301" y="105178"/>
                </a:lnTo>
                <a:close/>
              </a:path>
              <a:path w="427989" h="299085">
                <a:moveTo>
                  <a:pt x="227398" y="137396"/>
                </a:moveTo>
                <a:lnTo>
                  <a:pt x="173087" y="137396"/>
                </a:lnTo>
                <a:lnTo>
                  <a:pt x="173087" y="154357"/>
                </a:lnTo>
                <a:lnTo>
                  <a:pt x="178178" y="159447"/>
                </a:lnTo>
                <a:lnTo>
                  <a:pt x="222301" y="159447"/>
                </a:lnTo>
                <a:lnTo>
                  <a:pt x="227398" y="154357"/>
                </a:lnTo>
                <a:lnTo>
                  <a:pt x="227398" y="137396"/>
                </a:lnTo>
                <a:close/>
              </a:path>
              <a:path w="427989" h="299085">
                <a:moveTo>
                  <a:pt x="54302" y="64458"/>
                </a:moveTo>
                <a:lnTo>
                  <a:pt x="42424" y="64458"/>
                </a:lnTo>
                <a:lnTo>
                  <a:pt x="42424" y="125523"/>
                </a:lnTo>
                <a:lnTo>
                  <a:pt x="55999" y="125523"/>
                </a:lnTo>
                <a:lnTo>
                  <a:pt x="54302" y="64458"/>
                </a:lnTo>
                <a:close/>
              </a:path>
              <a:path w="427989" h="299085">
                <a:moveTo>
                  <a:pt x="424241" y="98385"/>
                </a:moveTo>
                <a:lnTo>
                  <a:pt x="334305" y="98385"/>
                </a:lnTo>
                <a:lnTo>
                  <a:pt x="329208" y="103480"/>
                </a:lnTo>
                <a:lnTo>
                  <a:pt x="329208" y="123827"/>
                </a:lnTo>
                <a:lnTo>
                  <a:pt x="427620" y="123827"/>
                </a:lnTo>
                <a:lnTo>
                  <a:pt x="427620" y="103480"/>
                </a:lnTo>
                <a:lnTo>
                  <a:pt x="424241" y="98385"/>
                </a:lnTo>
                <a:close/>
              </a:path>
              <a:path w="427989" h="299085">
                <a:moveTo>
                  <a:pt x="207028" y="64458"/>
                </a:moveTo>
                <a:lnTo>
                  <a:pt x="193455" y="64458"/>
                </a:lnTo>
                <a:lnTo>
                  <a:pt x="193455" y="105178"/>
                </a:lnTo>
                <a:lnTo>
                  <a:pt x="207028" y="105178"/>
                </a:lnTo>
                <a:lnTo>
                  <a:pt x="207028" y="64458"/>
                </a:lnTo>
                <a:close/>
              </a:path>
              <a:path w="427989" h="299085">
                <a:moveTo>
                  <a:pt x="95028" y="0"/>
                </a:moveTo>
                <a:lnTo>
                  <a:pt x="5090" y="0"/>
                </a:lnTo>
                <a:lnTo>
                  <a:pt x="0" y="5094"/>
                </a:lnTo>
                <a:lnTo>
                  <a:pt x="0" y="59382"/>
                </a:lnTo>
                <a:lnTo>
                  <a:pt x="5090" y="64458"/>
                </a:lnTo>
                <a:lnTo>
                  <a:pt x="95028" y="64458"/>
                </a:lnTo>
                <a:lnTo>
                  <a:pt x="100119" y="59382"/>
                </a:lnTo>
                <a:lnTo>
                  <a:pt x="100119" y="5094"/>
                </a:lnTo>
                <a:lnTo>
                  <a:pt x="95028" y="0"/>
                </a:lnTo>
                <a:close/>
              </a:path>
              <a:path w="427989" h="299085">
                <a:moveTo>
                  <a:pt x="244350" y="0"/>
                </a:moveTo>
                <a:lnTo>
                  <a:pt x="156117" y="0"/>
                </a:lnTo>
                <a:lnTo>
                  <a:pt x="151028" y="5094"/>
                </a:lnTo>
                <a:lnTo>
                  <a:pt x="151028" y="59382"/>
                </a:lnTo>
                <a:lnTo>
                  <a:pt x="156117" y="64458"/>
                </a:lnTo>
                <a:lnTo>
                  <a:pt x="244350" y="64458"/>
                </a:lnTo>
                <a:lnTo>
                  <a:pt x="249447" y="59382"/>
                </a:lnTo>
                <a:lnTo>
                  <a:pt x="249447" y="5094"/>
                </a:lnTo>
                <a:lnTo>
                  <a:pt x="244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543232" y="3426273"/>
            <a:ext cx="3903979" cy="436880"/>
          </a:xfrm>
          <a:custGeom>
            <a:avLst/>
            <a:gdLst/>
            <a:ahLst/>
            <a:cxnLst/>
            <a:rect l="l" t="t" r="r" b="b"/>
            <a:pathLst>
              <a:path w="3903979" h="436879">
                <a:moveTo>
                  <a:pt x="3685540" y="0"/>
                </a:moveTo>
                <a:lnTo>
                  <a:pt x="218440" y="0"/>
                </a:lnTo>
                <a:lnTo>
                  <a:pt x="168350" y="5768"/>
                </a:lnTo>
                <a:lnTo>
                  <a:pt x="122371" y="22200"/>
                </a:lnTo>
                <a:lnTo>
                  <a:pt x="81813" y="47986"/>
                </a:lnTo>
                <a:lnTo>
                  <a:pt x="47986" y="81813"/>
                </a:lnTo>
                <a:lnTo>
                  <a:pt x="22200" y="122371"/>
                </a:lnTo>
                <a:lnTo>
                  <a:pt x="5768" y="168350"/>
                </a:lnTo>
                <a:lnTo>
                  <a:pt x="0" y="218439"/>
                </a:lnTo>
                <a:lnTo>
                  <a:pt x="5768" y="268529"/>
                </a:lnTo>
                <a:lnTo>
                  <a:pt x="22200" y="314508"/>
                </a:lnTo>
                <a:lnTo>
                  <a:pt x="47986" y="355066"/>
                </a:lnTo>
                <a:lnTo>
                  <a:pt x="81813" y="388893"/>
                </a:lnTo>
                <a:lnTo>
                  <a:pt x="122371" y="414679"/>
                </a:lnTo>
                <a:lnTo>
                  <a:pt x="168350" y="431111"/>
                </a:lnTo>
                <a:lnTo>
                  <a:pt x="218440" y="436880"/>
                </a:lnTo>
                <a:lnTo>
                  <a:pt x="3685540" y="436880"/>
                </a:lnTo>
                <a:lnTo>
                  <a:pt x="3735629" y="431111"/>
                </a:lnTo>
                <a:lnTo>
                  <a:pt x="3781608" y="414679"/>
                </a:lnTo>
                <a:lnTo>
                  <a:pt x="3822166" y="388893"/>
                </a:lnTo>
                <a:lnTo>
                  <a:pt x="3855993" y="355066"/>
                </a:lnTo>
                <a:lnTo>
                  <a:pt x="3881779" y="314508"/>
                </a:lnTo>
                <a:lnTo>
                  <a:pt x="3898211" y="268529"/>
                </a:lnTo>
                <a:lnTo>
                  <a:pt x="3903980" y="218439"/>
                </a:lnTo>
                <a:lnTo>
                  <a:pt x="3898211" y="168350"/>
                </a:lnTo>
                <a:lnTo>
                  <a:pt x="3881779" y="122371"/>
                </a:lnTo>
                <a:lnTo>
                  <a:pt x="3855993" y="81813"/>
                </a:lnTo>
                <a:lnTo>
                  <a:pt x="3822166" y="47986"/>
                </a:lnTo>
                <a:lnTo>
                  <a:pt x="3781608" y="22200"/>
                </a:lnTo>
                <a:lnTo>
                  <a:pt x="3735629" y="5768"/>
                </a:lnTo>
                <a:lnTo>
                  <a:pt x="3685540" y="0"/>
                </a:lnTo>
                <a:close/>
              </a:path>
            </a:pathLst>
          </a:custGeom>
          <a:solidFill>
            <a:srgbClr val="007EC7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99871" y="3523684"/>
            <a:ext cx="17894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Broadcast</a:t>
            </a:r>
            <a:r>
              <a:rPr sz="14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543231" y="2138495"/>
            <a:ext cx="1244600" cy="927100"/>
          </a:xfrm>
          <a:custGeom>
            <a:avLst/>
            <a:gdLst/>
            <a:ahLst/>
            <a:cxnLst/>
            <a:rect l="l" t="t" r="r" b="b"/>
            <a:pathLst>
              <a:path w="1244600" h="927100">
                <a:moveTo>
                  <a:pt x="0" y="927100"/>
                </a:moveTo>
                <a:lnTo>
                  <a:pt x="1244599" y="927100"/>
                </a:lnTo>
                <a:lnTo>
                  <a:pt x="1244599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868353" y="2480760"/>
            <a:ext cx="59055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202612" y="2138495"/>
            <a:ext cx="1244600" cy="927100"/>
          </a:xfrm>
          <a:custGeom>
            <a:avLst/>
            <a:gdLst/>
            <a:ahLst/>
            <a:cxnLst/>
            <a:rect l="l" t="t" r="r" b="b"/>
            <a:pathLst>
              <a:path w="1244600" h="927100">
                <a:moveTo>
                  <a:pt x="0" y="927100"/>
                </a:moveTo>
                <a:lnTo>
                  <a:pt x="1244600" y="927100"/>
                </a:lnTo>
                <a:lnTo>
                  <a:pt x="12446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87725" y="2480760"/>
            <a:ext cx="6743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sz="1400" spc="-31" dirty="0">
                <a:solidFill>
                  <a:srgbClr val="FFFFFF"/>
                </a:solidFill>
                <a:latin typeface="Verdana"/>
                <a:cs typeface="Verdana"/>
              </a:rPr>
              <a:t>ay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71653" y="2138495"/>
            <a:ext cx="1247140" cy="927100"/>
          </a:xfrm>
          <a:custGeom>
            <a:avLst/>
            <a:gdLst/>
            <a:ahLst/>
            <a:cxnLst/>
            <a:rect l="l" t="t" r="r" b="b"/>
            <a:pathLst>
              <a:path w="1247139" h="927100">
                <a:moveTo>
                  <a:pt x="0" y="927100"/>
                </a:moveTo>
                <a:lnTo>
                  <a:pt x="1247139" y="927100"/>
                </a:lnTo>
                <a:lnTo>
                  <a:pt x="1247139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010338" y="2480760"/>
            <a:ext cx="968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-11" dirty="0">
                <a:solidFill>
                  <a:srgbClr val="FFFFFF"/>
                </a:solidFill>
                <a:latin typeface="Verdana"/>
                <a:cs typeface="Verdana"/>
              </a:rPr>
              <a:t>uc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851071" y="3941893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20" y="0"/>
                </a:moveTo>
                <a:lnTo>
                  <a:pt x="287020" y="143509"/>
                </a:lnTo>
                <a:lnTo>
                  <a:pt x="0" y="143509"/>
                </a:lnTo>
                <a:lnTo>
                  <a:pt x="0" y="430529"/>
                </a:lnTo>
                <a:lnTo>
                  <a:pt x="287020" y="430529"/>
                </a:lnTo>
                <a:lnTo>
                  <a:pt x="287020" y="574039"/>
                </a:lnTo>
                <a:lnTo>
                  <a:pt x="574040" y="287019"/>
                </a:lnTo>
                <a:lnTo>
                  <a:pt x="287020" y="0"/>
                </a:lnTo>
                <a:close/>
              </a:path>
            </a:pathLst>
          </a:custGeom>
          <a:solidFill>
            <a:srgbClr val="53606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51071" y="3941893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0" y="143509"/>
                </a:moveTo>
                <a:lnTo>
                  <a:pt x="287020" y="143509"/>
                </a:lnTo>
                <a:lnTo>
                  <a:pt x="287020" y="0"/>
                </a:lnTo>
                <a:lnTo>
                  <a:pt x="574040" y="287019"/>
                </a:lnTo>
                <a:lnTo>
                  <a:pt x="287020" y="574039"/>
                </a:lnTo>
                <a:lnTo>
                  <a:pt x="287020" y="430529"/>
                </a:lnTo>
                <a:lnTo>
                  <a:pt x="0" y="430529"/>
                </a:lnTo>
                <a:lnTo>
                  <a:pt x="0" y="14350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569393" y="5061018"/>
            <a:ext cx="185102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914377">
              <a:spcBef>
                <a:spcPts val="100"/>
              </a:spcBef>
              <a:defRPr/>
            </a:pPr>
            <a:r>
              <a:rPr sz="1400" b="1" spc="-5" dirty="0">
                <a:solidFill>
                  <a:srgbClr val="007EC7"/>
                </a:solidFill>
                <a:latin typeface="Verdana"/>
                <a:cs typeface="Verdana"/>
              </a:rPr>
              <a:t>SDI</a:t>
            </a:r>
            <a:r>
              <a:rPr sz="1400" b="1" spc="-40" dirty="0">
                <a:solidFill>
                  <a:srgbClr val="007EC7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7EC7"/>
                </a:solidFill>
                <a:latin typeface="Verdana"/>
                <a:cs typeface="Verdana"/>
              </a:rPr>
              <a:t>infrastructure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  <a:p>
            <a:pPr algn="ctr" defTabSz="914377">
              <a:spcBef>
                <a:spcPts val="20"/>
              </a:spcBef>
              <a:defRPr/>
            </a:pPr>
            <a:r>
              <a:rPr sz="1100" i="1" spc="-5" dirty="0">
                <a:solidFill>
                  <a:srgbClr val="007EC7"/>
                </a:solidFill>
                <a:latin typeface="Verdana"/>
                <a:cs typeface="Verdana"/>
              </a:rPr>
              <a:t>Media </a:t>
            </a:r>
            <a:r>
              <a:rPr sz="1100" i="1" spc="-11" dirty="0">
                <a:solidFill>
                  <a:srgbClr val="007EC7"/>
                </a:solidFill>
                <a:latin typeface="Verdana"/>
                <a:cs typeface="Verdana"/>
              </a:rPr>
              <a:t>flows</a:t>
            </a:r>
            <a:endParaRPr sz="11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2D947A-1A84-4804-B800-B84C4AD2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234568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Architecting a high performance</a:t>
            </a:r>
            <a:b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 network</a:t>
            </a:r>
          </a:p>
        </p:txBody>
      </p:sp>
    </p:spTree>
    <p:extLst>
      <p:ext uri="{BB962C8B-B14F-4D97-AF65-F5344CB8AC3E}">
        <p14:creationId xmlns:p14="http://schemas.microsoft.com/office/powerpoint/2010/main" val="50314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179" y="5162129"/>
            <a:ext cx="11565128" cy="188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1" y="4428062"/>
            <a:ext cx="11402060" cy="706120"/>
          </a:xfrm>
          <a:custGeom>
            <a:avLst/>
            <a:gdLst/>
            <a:ahLst/>
            <a:cxnLst/>
            <a:rect l="l" t="t" r="r" b="b"/>
            <a:pathLst>
              <a:path w="11402060" h="706120">
                <a:moveTo>
                  <a:pt x="11049000" y="0"/>
                </a:moveTo>
                <a:lnTo>
                  <a:pt x="353059" y="0"/>
                </a:lnTo>
                <a:lnTo>
                  <a:pt x="305150" y="3223"/>
                </a:lnTo>
                <a:lnTo>
                  <a:pt x="259200" y="12614"/>
                </a:lnTo>
                <a:lnTo>
                  <a:pt x="215630" y="27751"/>
                </a:lnTo>
                <a:lnTo>
                  <a:pt x="174861" y="48212"/>
                </a:lnTo>
                <a:lnTo>
                  <a:pt x="137312" y="73578"/>
                </a:lnTo>
                <a:lnTo>
                  <a:pt x="103406" y="103425"/>
                </a:lnTo>
                <a:lnTo>
                  <a:pt x="73562" y="137334"/>
                </a:lnTo>
                <a:lnTo>
                  <a:pt x="48201" y="174883"/>
                </a:lnTo>
                <a:lnTo>
                  <a:pt x="27744" y="215651"/>
                </a:lnTo>
                <a:lnTo>
                  <a:pt x="12611" y="259218"/>
                </a:lnTo>
                <a:lnTo>
                  <a:pt x="3222" y="305161"/>
                </a:lnTo>
                <a:lnTo>
                  <a:pt x="0" y="353060"/>
                </a:lnTo>
                <a:lnTo>
                  <a:pt x="3222" y="400958"/>
                </a:lnTo>
                <a:lnTo>
                  <a:pt x="12611" y="446901"/>
                </a:lnTo>
                <a:lnTo>
                  <a:pt x="27744" y="490468"/>
                </a:lnTo>
                <a:lnTo>
                  <a:pt x="48201" y="531236"/>
                </a:lnTo>
                <a:lnTo>
                  <a:pt x="73562" y="568785"/>
                </a:lnTo>
                <a:lnTo>
                  <a:pt x="103406" y="602694"/>
                </a:lnTo>
                <a:lnTo>
                  <a:pt x="137312" y="632541"/>
                </a:lnTo>
                <a:lnTo>
                  <a:pt x="174861" y="657907"/>
                </a:lnTo>
                <a:lnTo>
                  <a:pt x="215630" y="678368"/>
                </a:lnTo>
                <a:lnTo>
                  <a:pt x="259200" y="693505"/>
                </a:lnTo>
                <a:lnTo>
                  <a:pt x="305150" y="702896"/>
                </a:lnTo>
                <a:lnTo>
                  <a:pt x="353059" y="706119"/>
                </a:lnTo>
                <a:lnTo>
                  <a:pt x="11049000" y="706119"/>
                </a:lnTo>
                <a:lnTo>
                  <a:pt x="11096898" y="702896"/>
                </a:lnTo>
                <a:lnTo>
                  <a:pt x="11142841" y="693505"/>
                </a:lnTo>
                <a:lnTo>
                  <a:pt x="11186408" y="678368"/>
                </a:lnTo>
                <a:lnTo>
                  <a:pt x="11227176" y="657907"/>
                </a:lnTo>
                <a:lnTo>
                  <a:pt x="11264725" y="632541"/>
                </a:lnTo>
                <a:lnTo>
                  <a:pt x="11298634" y="602694"/>
                </a:lnTo>
                <a:lnTo>
                  <a:pt x="11328481" y="568785"/>
                </a:lnTo>
                <a:lnTo>
                  <a:pt x="11353847" y="531236"/>
                </a:lnTo>
                <a:lnTo>
                  <a:pt x="11374308" y="490468"/>
                </a:lnTo>
                <a:lnTo>
                  <a:pt x="11389445" y="446901"/>
                </a:lnTo>
                <a:lnTo>
                  <a:pt x="11398836" y="400958"/>
                </a:lnTo>
                <a:lnTo>
                  <a:pt x="11402060" y="353060"/>
                </a:lnTo>
                <a:lnTo>
                  <a:pt x="11398836" y="305161"/>
                </a:lnTo>
                <a:lnTo>
                  <a:pt x="11389445" y="259218"/>
                </a:lnTo>
                <a:lnTo>
                  <a:pt x="11374308" y="215651"/>
                </a:lnTo>
                <a:lnTo>
                  <a:pt x="11353847" y="174883"/>
                </a:lnTo>
                <a:lnTo>
                  <a:pt x="11328481" y="137334"/>
                </a:lnTo>
                <a:lnTo>
                  <a:pt x="11298634" y="103425"/>
                </a:lnTo>
                <a:lnTo>
                  <a:pt x="11264725" y="73578"/>
                </a:lnTo>
                <a:lnTo>
                  <a:pt x="11227176" y="48212"/>
                </a:lnTo>
                <a:lnTo>
                  <a:pt x="11186408" y="27751"/>
                </a:lnTo>
                <a:lnTo>
                  <a:pt x="11142841" y="12614"/>
                </a:lnTo>
                <a:lnTo>
                  <a:pt x="11096898" y="3223"/>
                </a:lnTo>
                <a:lnTo>
                  <a:pt x="11049000" y="0"/>
                </a:lnTo>
                <a:close/>
              </a:path>
            </a:pathLst>
          </a:custGeom>
          <a:solidFill>
            <a:srgbClr val="009E7C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1" y="4428062"/>
            <a:ext cx="11402060" cy="706120"/>
          </a:xfrm>
          <a:custGeom>
            <a:avLst/>
            <a:gdLst/>
            <a:ahLst/>
            <a:cxnLst/>
            <a:rect l="l" t="t" r="r" b="b"/>
            <a:pathLst>
              <a:path w="11402060" h="706120">
                <a:moveTo>
                  <a:pt x="0" y="353060"/>
                </a:moveTo>
                <a:lnTo>
                  <a:pt x="3222" y="305161"/>
                </a:lnTo>
                <a:lnTo>
                  <a:pt x="12611" y="259218"/>
                </a:lnTo>
                <a:lnTo>
                  <a:pt x="27744" y="215651"/>
                </a:lnTo>
                <a:lnTo>
                  <a:pt x="48201" y="174883"/>
                </a:lnTo>
                <a:lnTo>
                  <a:pt x="73562" y="137334"/>
                </a:lnTo>
                <a:lnTo>
                  <a:pt x="103406" y="103425"/>
                </a:lnTo>
                <a:lnTo>
                  <a:pt x="137312" y="73578"/>
                </a:lnTo>
                <a:lnTo>
                  <a:pt x="174861" y="48212"/>
                </a:lnTo>
                <a:lnTo>
                  <a:pt x="215630" y="27751"/>
                </a:lnTo>
                <a:lnTo>
                  <a:pt x="259200" y="12614"/>
                </a:lnTo>
                <a:lnTo>
                  <a:pt x="305150" y="3223"/>
                </a:lnTo>
                <a:lnTo>
                  <a:pt x="353059" y="0"/>
                </a:lnTo>
                <a:lnTo>
                  <a:pt x="11049000" y="0"/>
                </a:lnTo>
                <a:lnTo>
                  <a:pt x="11096898" y="3223"/>
                </a:lnTo>
                <a:lnTo>
                  <a:pt x="11142841" y="12614"/>
                </a:lnTo>
                <a:lnTo>
                  <a:pt x="11186408" y="27751"/>
                </a:lnTo>
                <a:lnTo>
                  <a:pt x="11227176" y="48212"/>
                </a:lnTo>
                <a:lnTo>
                  <a:pt x="11264725" y="73578"/>
                </a:lnTo>
                <a:lnTo>
                  <a:pt x="11298634" y="103425"/>
                </a:lnTo>
                <a:lnTo>
                  <a:pt x="11328481" y="137334"/>
                </a:lnTo>
                <a:lnTo>
                  <a:pt x="11353847" y="174883"/>
                </a:lnTo>
                <a:lnTo>
                  <a:pt x="11374308" y="215651"/>
                </a:lnTo>
                <a:lnTo>
                  <a:pt x="11389445" y="259218"/>
                </a:lnTo>
                <a:lnTo>
                  <a:pt x="11398836" y="305161"/>
                </a:lnTo>
                <a:lnTo>
                  <a:pt x="11402060" y="353060"/>
                </a:lnTo>
                <a:lnTo>
                  <a:pt x="11398836" y="400958"/>
                </a:lnTo>
                <a:lnTo>
                  <a:pt x="11389445" y="446901"/>
                </a:lnTo>
                <a:lnTo>
                  <a:pt x="11374308" y="490468"/>
                </a:lnTo>
                <a:lnTo>
                  <a:pt x="11353847" y="531236"/>
                </a:lnTo>
                <a:lnTo>
                  <a:pt x="11328481" y="568785"/>
                </a:lnTo>
                <a:lnTo>
                  <a:pt x="11298634" y="602694"/>
                </a:lnTo>
                <a:lnTo>
                  <a:pt x="11264725" y="632541"/>
                </a:lnTo>
                <a:lnTo>
                  <a:pt x="11227176" y="657907"/>
                </a:lnTo>
                <a:lnTo>
                  <a:pt x="11186408" y="678368"/>
                </a:lnTo>
                <a:lnTo>
                  <a:pt x="11142841" y="693505"/>
                </a:lnTo>
                <a:lnTo>
                  <a:pt x="11096898" y="702896"/>
                </a:lnTo>
                <a:lnTo>
                  <a:pt x="11049000" y="706119"/>
                </a:lnTo>
                <a:lnTo>
                  <a:pt x="353059" y="706119"/>
                </a:lnTo>
                <a:lnTo>
                  <a:pt x="305150" y="702896"/>
                </a:lnTo>
                <a:lnTo>
                  <a:pt x="259200" y="693505"/>
                </a:lnTo>
                <a:lnTo>
                  <a:pt x="215630" y="678368"/>
                </a:lnTo>
                <a:lnTo>
                  <a:pt x="174861" y="657907"/>
                </a:lnTo>
                <a:lnTo>
                  <a:pt x="137312" y="632541"/>
                </a:lnTo>
                <a:lnTo>
                  <a:pt x="103406" y="602694"/>
                </a:lnTo>
                <a:lnTo>
                  <a:pt x="73562" y="568785"/>
                </a:lnTo>
                <a:lnTo>
                  <a:pt x="48201" y="531236"/>
                </a:lnTo>
                <a:lnTo>
                  <a:pt x="27744" y="490468"/>
                </a:lnTo>
                <a:lnTo>
                  <a:pt x="12611" y="446901"/>
                </a:lnTo>
                <a:lnTo>
                  <a:pt x="3222" y="400958"/>
                </a:lnTo>
                <a:lnTo>
                  <a:pt x="0" y="35306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8452" y="4660472"/>
            <a:ext cx="748410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The benchmark 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performance: specialized </a:t>
            </a:r>
            <a:r>
              <a:rPr sz="1400" i="1" dirty="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dedicated baseband (SDI)</a:t>
            </a:r>
            <a:r>
              <a:rPr sz="1400" i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Verdana"/>
                <a:cs typeface="Verdana"/>
              </a:rPr>
              <a:t>networks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26639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834390" y="0"/>
                </a:moveTo>
                <a:lnTo>
                  <a:pt x="787035" y="1320"/>
                </a:lnTo>
                <a:lnTo>
                  <a:pt x="740375" y="5235"/>
                </a:lnTo>
                <a:lnTo>
                  <a:pt x="694479" y="11674"/>
                </a:lnTo>
                <a:lnTo>
                  <a:pt x="649417" y="20567"/>
                </a:lnTo>
                <a:lnTo>
                  <a:pt x="605260" y="31842"/>
                </a:lnTo>
                <a:lnTo>
                  <a:pt x="562079" y="45431"/>
                </a:lnTo>
                <a:lnTo>
                  <a:pt x="519943" y="61261"/>
                </a:lnTo>
                <a:lnTo>
                  <a:pt x="478924" y="79264"/>
                </a:lnTo>
                <a:lnTo>
                  <a:pt x="439091" y="99369"/>
                </a:lnTo>
                <a:lnTo>
                  <a:pt x="400515" y="121504"/>
                </a:lnTo>
                <a:lnTo>
                  <a:pt x="363266" y="145601"/>
                </a:lnTo>
                <a:lnTo>
                  <a:pt x="327415" y="171588"/>
                </a:lnTo>
                <a:lnTo>
                  <a:pt x="293031" y="199394"/>
                </a:lnTo>
                <a:lnTo>
                  <a:pt x="260187" y="228951"/>
                </a:lnTo>
                <a:lnTo>
                  <a:pt x="228951" y="260187"/>
                </a:lnTo>
                <a:lnTo>
                  <a:pt x="199394" y="293031"/>
                </a:lnTo>
                <a:lnTo>
                  <a:pt x="171588" y="327415"/>
                </a:lnTo>
                <a:lnTo>
                  <a:pt x="145601" y="363266"/>
                </a:lnTo>
                <a:lnTo>
                  <a:pt x="121504" y="400515"/>
                </a:lnTo>
                <a:lnTo>
                  <a:pt x="99369" y="439091"/>
                </a:lnTo>
                <a:lnTo>
                  <a:pt x="79264" y="478924"/>
                </a:lnTo>
                <a:lnTo>
                  <a:pt x="61261" y="519943"/>
                </a:lnTo>
                <a:lnTo>
                  <a:pt x="45431" y="562079"/>
                </a:lnTo>
                <a:lnTo>
                  <a:pt x="31842" y="605260"/>
                </a:lnTo>
                <a:lnTo>
                  <a:pt x="20567" y="649417"/>
                </a:lnTo>
                <a:lnTo>
                  <a:pt x="11674" y="694479"/>
                </a:lnTo>
                <a:lnTo>
                  <a:pt x="5235" y="740375"/>
                </a:lnTo>
                <a:lnTo>
                  <a:pt x="1320" y="787035"/>
                </a:lnTo>
                <a:lnTo>
                  <a:pt x="0" y="834389"/>
                </a:lnTo>
                <a:lnTo>
                  <a:pt x="1320" y="881744"/>
                </a:lnTo>
                <a:lnTo>
                  <a:pt x="5235" y="928404"/>
                </a:lnTo>
                <a:lnTo>
                  <a:pt x="11674" y="974300"/>
                </a:lnTo>
                <a:lnTo>
                  <a:pt x="20567" y="1019362"/>
                </a:lnTo>
                <a:lnTo>
                  <a:pt x="31842" y="1063519"/>
                </a:lnTo>
                <a:lnTo>
                  <a:pt x="45431" y="1106700"/>
                </a:lnTo>
                <a:lnTo>
                  <a:pt x="61261" y="1148836"/>
                </a:lnTo>
                <a:lnTo>
                  <a:pt x="79264" y="1189855"/>
                </a:lnTo>
                <a:lnTo>
                  <a:pt x="99369" y="1229688"/>
                </a:lnTo>
                <a:lnTo>
                  <a:pt x="121504" y="1268264"/>
                </a:lnTo>
                <a:lnTo>
                  <a:pt x="145601" y="1305513"/>
                </a:lnTo>
                <a:lnTo>
                  <a:pt x="171588" y="1341364"/>
                </a:lnTo>
                <a:lnTo>
                  <a:pt x="199394" y="1375748"/>
                </a:lnTo>
                <a:lnTo>
                  <a:pt x="228951" y="1408592"/>
                </a:lnTo>
                <a:lnTo>
                  <a:pt x="260187" y="1439828"/>
                </a:lnTo>
                <a:lnTo>
                  <a:pt x="293031" y="1469385"/>
                </a:lnTo>
                <a:lnTo>
                  <a:pt x="327415" y="1497191"/>
                </a:lnTo>
                <a:lnTo>
                  <a:pt x="363266" y="1523178"/>
                </a:lnTo>
                <a:lnTo>
                  <a:pt x="400515" y="1547275"/>
                </a:lnTo>
                <a:lnTo>
                  <a:pt x="439091" y="1569410"/>
                </a:lnTo>
                <a:lnTo>
                  <a:pt x="478924" y="1589515"/>
                </a:lnTo>
                <a:lnTo>
                  <a:pt x="519943" y="1607518"/>
                </a:lnTo>
                <a:lnTo>
                  <a:pt x="562079" y="1623348"/>
                </a:lnTo>
                <a:lnTo>
                  <a:pt x="605260" y="1636937"/>
                </a:lnTo>
                <a:lnTo>
                  <a:pt x="649417" y="1648212"/>
                </a:lnTo>
                <a:lnTo>
                  <a:pt x="694479" y="1657105"/>
                </a:lnTo>
                <a:lnTo>
                  <a:pt x="740375" y="1663544"/>
                </a:lnTo>
                <a:lnTo>
                  <a:pt x="787035" y="1667459"/>
                </a:lnTo>
                <a:lnTo>
                  <a:pt x="834390" y="1668779"/>
                </a:lnTo>
                <a:lnTo>
                  <a:pt x="881744" y="1667459"/>
                </a:lnTo>
                <a:lnTo>
                  <a:pt x="928404" y="1663544"/>
                </a:lnTo>
                <a:lnTo>
                  <a:pt x="974300" y="1657105"/>
                </a:lnTo>
                <a:lnTo>
                  <a:pt x="1019362" y="1648212"/>
                </a:lnTo>
                <a:lnTo>
                  <a:pt x="1063519" y="1636937"/>
                </a:lnTo>
                <a:lnTo>
                  <a:pt x="1106700" y="1623348"/>
                </a:lnTo>
                <a:lnTo>
                  <a:pt x="1148836" y="1607518"/>
                </a:lnTo>
                <a:lnTo>
                  <a:pt x="1189855" y="1589515"/>
                </a:lnTo>
                <a:lnTo>
                  <a:pt x="1229688" y="1569410"/>
                </a:lnTo>
                <a:lnTo>
                  <a:pt x="1268264" y="1547275"/>
                </a:lnTo>
                <a:lnTo>
                  <a:pt x="1305513" y="1523178"/>
                </a:lnTo>
                <a:lnTo>
                  <a:pt x="1341364" y="1497191"/>
                </a:lnTo>
                <a:lnTo>
                  <a:pt x="1375748" y="1469385"/>
                </a:lnTo>
                <a:lnTo>
                  <a:pt x="1408592" y="1439828"/>
                </a:lnTo>
                <a:lnTo>
                  <a:pt x="1439828" y="1408592"/>
                </a:lnTo>
                <a:lnTo>
                  <a:pt x="1469385" y="1375748"/>
                </a:lnTo>
                <a:lnTo>
                  <a:pt x="1497191" y="1341364"/>
                </a:lnTo>
                <a:lnTo>
                  <a:pt x="1523178" y="1305513"/>
                </a:lnTo>
                <a:lnTo>
                  <a:pt x="1547275" y="1268264"/>
                </a:lnTo>
                <a:lnTo>
                  <a:pt x="1569410" y="1229688"/>
                </a:lnTo>
                <a:lnTo>
                  <a:pt x="1589515" y="1189855"/>
                </a:lnTo>
                <a:lnTo>
                  <a:pt x="1607518" y="1148836"/>
                </a:lnTo>
                <a:lnTo>
                  <a:pt x="1623348" y="1106700"/>
                </a:lnTo>
                <a:lnTo>
                  <a:pt x="1636937" y="1063519"/>
                </a:lnTo>
                <a:lnTo>
                  <a:pt x="1648212" y="1019362"/>
                </a:lnTo>
                <a:lnTo>
                  <a:pt x="1657105" y="974300"/>
                </a:lnTo>
                <a:lnTo>
                  <a:pt x="1663544" y="928404"/>
                </a:lnTo>
                <a:lnTo>
                  <a:pt x="1667459" y="881744"/>
                </a:lnTo>
                <a:lnTo>
                  <a:pt x="1668780" y="834389"/>
                </a:lnTo>
                <a:lnTo>
                  <a:pt x="1667459" y="787035"/>
                </a:lnTo>
                <a:lnTo>
                  <a:pt x="1663544" y="740375"/>
                </a:lnTo>
                <a:lnTo>
                  <a:pt x="1657105" y="694479"/>
                </a:lnTo>
                <a:lnTo>
                  <a:pt x="1648212" y="649417"/>
                </a:lnTo>
                <a:lnTo>
                  <a:pt x="1636937" y="605260"/>
                </a:lnTo>
                <a:lnTo>
                  <a:pt x="1623348" y="562079"/>
                </a:lnTo>
                <a:lnTo>
                  <a:pt x="1607518" y="519943"/>
                </a:lnTo>
                <a:lnTo>
                  <a:pt x="1589515" y="478924"/>
                </a:lnTo>
                <a:lnTo>
                  <a:pt x="1569410" y="439091"/>
                </a:lnTo>
                <a:lnTo>
                  <a:pt x="1547275" y="400515"/>
                </a:lnTo>
                <a:lnTo>
                  <a:pt x="1523178" y="363266"/>
                </a:lnTo>
                <a:lnTo>
                  <a:pt x="1497191" y="327415"/>
                </a:lnTo>
                <a:lnTo>
                  <a:pt x="1469385" y="293031"/>
                </a:lnTo>
                <a:lnTo>
                  <a:pt x="1439828" y="260187"/>
                </a:lnTo>
                <a:lnTo>
                  <a:pt x="1408592" y="228951"/>
                </a:lnTo>
                <a:lnTo>
                  <a:pt x="1375748" y="199394"/>
                </a:lnTo>
                <a:lnTo>
                  <a:pt x="1341364" y="171588"/>
                </a:lnTo>
                <a:lnTo>
                  <a:pt x="1305513" y="145601"/>
                </a:lnTo>
                <a:lnTo>
                  <a:pt x="1268264" y="121504"/>
                </a:lnTo>
                <a:lnTo>
                  <a:pt x="1229688" y="99369"/>
                </a:lnTo>
                <a:lnTo>
                  <a:pt x="1189855" y="79264"/>
                </a:lnTo>
                <a:lnTo>
                  <a:pt x="1148836" y="61261"/>
                </a:lnTo>
                <a:lnTo>
                  <a:pt x="1106700" y="45431"/>
                </a:lnTo>
                <a:lnTo>
                  <a:pt x="1063519" y="31842"/>
                </a:lnTo>
                <a:lnTo>
                  <a:pt x="1019362" y="20567"/>
                </a:lnTo>
                <a:lnTo>
                  <a:pt x="974300" y="11674"/>
                </a:lnTo>
                <a:lnTo>
                  <a:pt x="928404" y="5235"/>
                </a:lnTo>
                <a:lnTo>
                  <a:pt x="881744" y="1320"/>
                </a:lnTo>
                <a:lnTo>
                  <a:pt x="834390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639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0" y="834389"/>
                </a:moveTo>
                <a:lnTo>
                  <a:pt x="1320" y="787035"/>
                </a:lnTo>
                <a:lnTo>
                  <a:pt x="5235" y="740375"/>
                </a:lnTo>
                <a:lnTo>
                  <a:pt x="11674" y="694479"/>
                </a:lnTo>
                <a:lnTo>
                  <a:pt x="20567" y="649417"/>
                </a:lnTo>
                <a:lnTo>
                  <a:pt x="31842" y="605260"/>
                </a:lnTo>
                <a:lnTo>
                  <a:pt x="45431" y="562079"/>
                </a:lnTo>
                <a:lnTo>
                  <a:pt x="61261" y="519943"/>
                </a:lnTo>
                <a:lnTo>
                  <a:pt x="79264" y="478924"/>
                </a:lnTo>
                <a:lnTo>
                  <a:pt x="99369" y="439091"/>
                </a:lnTo>
                <a:lnTo>
                  <a:pt x="121504" y="400515"/>
                </a:lnTo>
                <a:lnTo>
                  <a:pt x="145601" y="363266"/>
                </a:lnTo>
                <a:lnTo>
                  <a:pt x="171588" y="327415"/>
                </a:lnTo>
                <a:lnTo>
                  <a:pt x="199394" y="293031"/>
                </a:lnTo>
                <a:lnTo>
                  <a:pt x="228951" y="260187"/>
                </a:lnTo>
                <a:lnTo>
                  <a:pt x="260187" y="228951"/>
                </a:lnTo>
                <a:lnTo>
                  <a:pt x="293031" y="199394"/>
                </a:lnTo>
                <a:lnTo>
                  <a:pt x="327415" y="171588"/>
                </a:lnTo>
                <a:lnTo>
                  <a:pt x="363266" y="145601"/>
                </a:lnTo>
                <a:lnTo>
                  <a:pt x="400515" y="121504"/>
                </a:lnTo>
                <a:lnTo>
                  <a:pt x="439091" y="99369"/>
                </a:lnTo>
                <a:lnTo>
                  <a:pt x="478924" y="79264"/>
                </a:lnTo>
                <a:lnTo>
                  <a:pt x="519943" y="61261"/>
                </a:lnTo>
                <a:lnTo>
                  <a:pt x="562079" y="45431"/>
                </a:lnTo>
                <a:lnTo>
                  <a:pt x="605260" y="31842"/>
                </a:lnTo>
                <a:lnTo>
                  <a:pt x="649417" y="20567"/>
                </a:lnTo>
                <a:lnTo>
                  <a:pt x="694479" y="11674"/>
                </a:lnTo>
                <a:lnTo>
                  <a:pt x="740375" y="5235"/>
                </a:lnTo>
                <a:lnTo>
                  <a:pt x="787035" y="1320"/>
                </a:lnTo>
                <a:lnTo>
                  <a:pt x="834390" y="0"/>
                </a:lnTo>
                <a:lnTo>
                  <a:pt x="881744" y="1320"/>
                </a:lnTo>
                <a:lnTo>
                  <a:pt x="928404" y="5235"/>
                </a:lnTo>
                <a:lnTo>
                  <a:pt x="974300" y="11674"/>
                </a:lnTo>
                <a:lnTo>
                  <a:pt x="1019362" y="20567"/>
                </a:lnTo>
                <a:lnTo>
                  <a:pt x="1063519" y="31842"/>
                </a:lnTo>
                <a:lnTo>
                  <a:pt x="1106700" y="45431"/>
                </a:lnTo>
                <a:lnTo>
                  <a:pt x="1148836" y="61261"/>
                </a:lnTo>
                <a:lnTo>
                  <a:pt x="1189855" y="79264"/>
                </a:lnTo>
                <a:lnTo>
                  <a:pt x="1229688" y="99369"/>
                </a:lnTo>
                <a:lnTo>
                  <a:pt x="1268264" y="121504"/>
                </a:lnTo>
                <a:lnTo>
                  <a:pt x="1305513" y="145601"/>
                </a:lnTo>
                <a:lnTo>
                  <a:pt x="1341364" y="171588"/>
                </a:lnTo>
                <a:lnTo>
                  <a:pt x="1375748" y="199394"/>
                </a:lnTo>
                <a:lnTo>
                  <a:pt x="1408592" y="228951"/>
                </a:lnTo>
                <a:lnTo>
                  <a:pt x="1439828" y="260187"/>
                </a:lnTo>
                <a:lnTo>
                  <a:pt x="1469385" y="293031"/>
                </a:lnTo>
                <a:lnTo>
                  <a:pt x="1497191" y="327415"/>
                </a:lnTo>
                <a:lnTo>
                  <a:pt x="1523178" y="363266"/>
                </a:lnTo>
                <a:lnTo>
                  <a:pt x="1547275" y="400515"/>
                </a:lnTo>
                <a:lnTo>
                  <a:pt x="1569410" y="439091"/>
                </a:lnTo>
                <a:lnTo>
                  <a:pt x="1589515" y="478924"/>
                </a:lnTo>
                <a:lnTo>
                  <a:pt x="1607518" y="519943"/>
                </a:lnTo>
                <a:lnTo>
                  <a:pt x="1623348" y="562079"/>
                </a:lnTo>
                <a:lnTo>
                  <a:pt x="1636937" y="605260"/>
                </a:lnTo>
                <a:lnTo>
                  <a:pt x="1648212" y="649417"/>
                </a:lnTo>
                <a:lnTo>
                  <a:pt x="1657105" y="694479"/>
                </a:lnTo>
                <a:lnTo>
                  <a:pt x="1663544" y="740375"/>
                </a:lnTo>
                <a:lnTo>
                  <a:pt x="1667459" y="787035"/>
                </a:lnTo>
                <a:lnTo>
                  <a:pt x="1668780" y="834389"/>
                </a:lnTo>
                <a:lnTo>
                  <a:pt x="1667459" y="881744"/>
                </a:lnTo>
                <a:lnTo>
                  <a:pt x="1663544" y="928404"/>
                </a:lnTo>
                <a:lnTo>
                  <a:pt x="1657105" y="974300"/>
                </a:lnTo>
                <a:lnTo>
                  <a:pt x="1648212" y="1019362"/>
                </a:lnTo>
                <a:lnTo>
                  <a:pt x="1636937" y="1063519"/>
                </a:lnTo>
                <a:lnTo>
                  <a:pt x="1623348" y="1106700"/>
                </a:lnTo>
                <a:lnTo>
                  <a:pt x="1607518" y="1148836"/>
                </a:lnTo>
                <a:lnTo>
                  <a:pt x="1589515" y="1189855"/>
                </a:lnTo>
                <a:lnTo>
                  <a:pt x="1569410" y="1229688"/>
                </a:lnTo>
                <a:lnTo>
                  <a:pt x="1547275" y="1268264"/>
                </a:lnTo>
                <a:lnTo>
                  <a:pt x="1523178" y="1305513"/>
                </a:lnTo>
                <a:lnTo>
                  <a:pt x="1497191" y="1341364"/>
                </a:lnTo>
                <a:lnTo>
                  <a:pt x="1469385" y="1375748"/>
                </a:lnTo>
                <a:lnTo>
                  <a:pt x="1439828" y="1408592"/>
                </a:lnTo>
                <a:lnTo>
                  <a:pt x="1408592" y="1439828"/>
                </a:lnTo>
                <a:lnTo>
                  <a:pt x="1375748" y="1469385"/>
                </a:lnTo>
                <a:lnTo>
                  <a:pt x="1341364" y="1497191"/>
                </a:lnTo>
                <a:lnTo>
                  <a:pt x="1305513" y="1523178"/>
                </a:lnTo>
                <a:lnTo>
                  <a:pt x="1268264" y="1547275"/>
                </a:lnTo>
                <a:lnTo>
                  <a:pt x="1229688" y="1569410"/>
                </a:lnTo>
                <a:lnTo>
                  <a:pt x="1189855" y="1589515"/>
                </a:lnTo>
                <a:lnTo>
                  <a:pt x="1148836" y="1607518"/>
                </a:lnTo>
                <a:lnTo>
                  <a:pt x="1106700" y="1623348"/>
                </a:lnTo>
                <a:lnTo>
                  <a:pt x="1063519" y="1636937"/>
                </a:lnTo>
                <a:lnTo>
                  <a:pt x="1019362" y="1648212"/>
                </a:lnTo>
                <a:lnTo>
                  <a:pt x="974300" y="1657105"/>
                </a:lnTo>
                <a:lnTo>
                  <a:pt x="928404" y="1663544"/>
                </a:lnTo>
                <a:lnTo>
                  <a:pt x="881744" y="1667459"/>
                </a:lnTo>
                <a:lnTo>
                  <a:pt x="834390" y="1668779"/>
                </a:lnTo>
                <a:lnTo>
                  <a:pt x="787035" y="1667459"/>
                </a:lnTo>
                <a:lnTo>
                  <a:pt x="740375" y="1663544"/>
                </a:lnTo>
                <a:lnTo>
                  <a:pt x="694479" y="1657105"/>
                </a:lnTo>
                <a:lnTo>
                  <a:pt x="649417" y="1648212"/>
                </a:lnTo>
                <a:lnTo>
                  <a:pt x="605260" y="1636937"/>
                </a:lnTo>
                <a:lnTo>
                  <a:pt x="562079" y="1623348"/>
                </a:lnTo>
                <a:lnTo>
                  <a:pt x="519943" y="1607518"/>
                </a:lnTo>
                <a:lnTo>
                  <a:pt x="478924" y="1589515"/>
                </a:lnTo>
                <a:lnTo>
                  <a:pt x="439091" y="1569410"/>
                </a:lnTo>
                <a:lnTo>
                  <a:pt x="400515" y="1547275"/>
                </a:lnTo>
                <a:lnTo>
                  <a:pt x="363266" y="1523178"/>
                </a:lnTo>
                <a:lnTo>
                  <a:pt x="327415" y="1497191"/>
                </a:lnTo>
                <a:lnTo>
                  <a:pt x="293031" y="1469385"/>
                </a:lnTo>
                <a:lnTo>
                  <a:pt x="260187" y="1439828"/>
                </a:lnTo>
                <a:lnTo>
                  <a:pt x="228951" y="1408592"/>
                </a:lnTo>
                <a:lnTo>
                  <a:pt x="199394" y="1375748"/>
                </a:lnTo>
                <a:lnTo>
                  <a:pt x="171588" y="1341364"/>
                </a:lnTo>
                <a:lnTo>
                  <a:pt x="145601" y="1305513"/>
                </a:lnTo>
                <a:lnTo>
                  <a:pt x="121504" y="1268264"/>
                </a:lnTo>
                <a:lnTo>
                  <a:pt x="99369" y="1229688"/>
                </a:lnTo>
                <a:lnTo>
                  <a:pt x="79264" y="1189855"/>
                </a:lnTo>
                <a:lnTo>
                  <a:pt x="61261" y="1148836"/>
                </a:lnTo>
                <a:lnTo>
                  <a:pt x="45431" y="1106700"/>
                </a:lnTo>
                <a:lnTo>
                  <a:pt x="31842" y="1063519"/>
                </a:lnTo>
                <a:lnTo>
                  <a:pt x="20567" y="1019362"/>
                </a:lnTo>
                <a:lnTo>
                  <a:pt x="11674" y="974300"/>
                </a:lnTo>
                <a:lnTo>
                  <a:pt x="5235" y="928404"/>
                </a:lnTo>
                <a:lnTo>
                  <a:pt x="1320" y="881744"/>
                </a:lnTo>
                <a:lnTo>
                  <a:pt x="0" y="83438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5995" y="3182828"/>
            <a:ext cx="8299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6" marR="5080" indent="-92072" defTabSz="914377">
              <a:spcBef>
                <a:spcPts val="100"/>
              </a:spcBef>
              <a:defRPr/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b="1" spc="-1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 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latency</a:t>
            </a:r>
            <a:endParaRPr sz="12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68641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834389" y="0"/>
                </a:moveTo>
                <a:lnTo>
                  <a:pt x="787035" y="1320"/>
                </a:lnTo>
                <a:lnTo>
                  <a:pt x="740375" y="5235"/>
                </a:lnTo>
                <a:lnTo>
                  <a:pt x="694479" y="11674"/>
                </a:lnTo>
                <a:lnTo>
                  <a:pt x="649417" y="20567"/>
                </a:lnTo>
                <a:lnTo>
                  <a:pt x="605260" y="31842"/>
                </a:lnTo>
                <a:lnTo>
                  <a:pt x="562079" y="45431"/>
                </a:lnTo>
                <a:lnTo>
                  <a:pt x="519943" y="61261"/>
                </a:lnTo>
                <a:lnTo>
                  <a:pt x="478924" y="79264"/>
                </a:lnTo>
                <a:lnTo>
                  <a:pt x="439091" y="99369"/>
                </a:lnTo>
                <a:lnTo>
                  <a:pt x="400515" y="121504"/>
                </a:lnTo>
                <a:lnTo>
                  <a:pt x="363266" y="145601"/>
                </a:lnTo>
                <a:lnTo>
                  <a:pt x="327415" y="171588"/>
                </a:lnTo>
                <a:lnTo>
                  <a:pt x="293031" y="199394"/>
                </a:lnTo>
                <a:lnTo>
                  <a:pt x="260187" y="228951"/>
                </a:lnTo>
                <a:lnTo>
                  <a:pt x="228951" y="260187"/>
                </a:lnTo>
                <a:lnTo>
                  <a:pt x="199394" y="293031"/>
                </a:lnTo>
                <a:lnTo>
                  <a:pt x="171588" y="327415"/>
                </a:lnTo>
                <a:lnTo>
                  <a:pt x="145601" y="363266"/>
                </a:lnTo>
                <a:lnTo>
                  <a:pt x="121504" y="400515"/>
                </a:lnTo>
                <a:lnTo>
                  <a:pt x="99369" y="439091"/>
                </a:lnTo>
                <a:lnTo>
                  <a:pt x="79264" y="478924"/>
                </a:lnTo>
                <a:lnTo>
                  <a:pt x="61261" y="519943"/>
                </a:lnTo>
                <a:lnTo>
                  <a:pt x="45431" y="562079"/>
                </a:lnTo>
                <a:lnTo>
                  <a:pt x="31842" y="605260"/>
                </a:lnTo>
                <a:lnTo>
                  <a:pt x="20567" y="649417"/>
                </a:lnTo>
                <a:lnTo>
                  <a:pt x="11674" y="694479"/>
                </a:lnTo>
                <a:lnTo>
                  <a:pt x="5235" y="740375"/>
                </a:lnTo>
                <a:lnTo>
                  <a:pt x="1320" y="787035"/>
                </a:lnTo>
                <a:lnTo>
                  <a:pt x="0" y="834389"/>
                </a:lnTo>
                <a:lnTo>
                  <a:pt x="1320" y="881744"/>
                </a:lnTo>
                <a:lnTo>
                  <a:pt x="5235" y="928404"/>
                </a:lnTo>
                <a:lnTo>
                  <a:pt x="11674" y="974300"/>
                </a:lnTo>
                <a:lnTo>
                  <a:pt x="20567" y="1019362"/>
                </a:lnTo>
                <a:lnTo>
                  <a:pt x="31842" y="1063519"/>
                </a:lnTo>
                <a:lnTo>
                  <a:pt x="45431" y="1106700"/>
                </a:lnTo>
                <a:lnTo>
                  <a:pt x="61261" y="1148836"/>
                </a:lnTo>
                <a:lnTo>
                  <a:pt x="79264" y="1189855"/>
                </a:lnTo>
                <a:lnTo>
                  <a:pt x="99369" y="1229688"/>
                </a:lnTo>
                <a:lnTo>
                  <a:pt x="121504" y="1268264"/>
                </a:lnTo>
                <a:lnTo>
                  <a:pt x="145601" y="1305513"/>
                </a:lnTo>
                <a:lnTo>
                  <a:pt x="171588" y="1341364"/>
                </a:lnTo>
                <a:lnTo>
                  <a:pt x="199394" y="1375748"/>
                </a:lnTo>
                <a:lnTo>
                  <a:pt x="228951" y="1408592"/>
                </a:lnTo>
                <a:lnTo>
                  <a:pt x="260187" y="1439828"/>
                </a:lnTo>
                <a:lnTo>
                  <a:pt x="293031" y="1469385"/>
                </a:lnTo>
                <a:lnTo>
                  <a:pt x="327415" y="1497191"/>
                </a:lnTo>
                <a:lnTo>
                  <a:pt x="363266" y="1523178"/>
                </a:lnTo>
                <a:lnTo>
                  <a:pt x="400515" y="1547275"/>
                </a:lnTo>
                <a:lnTo>
                  <a:pt x="439091" y="1569410"/>
                </a:lnTo>
                <a:lnTo>
                  <a:pt x="478924" y="1589515"/>
                </a:lnTo>
                <a:lnTo>
                  <a:pt x="519943" y="1607518"/>
                </a:lnTo>
                <a:lnTo>
                  <a:pt x="562079" y="1623348"/>
                </a:lnTo>
                <a:lnTo>
                  <a:pt x="605260" y="1636937"/>
                </a:lnTo>
                <a:lnTo>
                  <a:pt x="649417" y="1648212"/>
                </a:lnTo>
                <a:lnTo>
                  <a:pt x="694479" y="1657105"/>
                </a:lnTo>
                <a:lnTo>
                  <a:pt x="740375" y="1663544"/>
                </a:lnTo>
                <a:lnTo>
                  <a:pt x="787035" y="1667459"/>
                </a:lnTo>
                <a:lnTo>
                  <a:pt x="834389" y="1668779"/>
                </a:lnTo>
                <a:lnTo>
                  <a:pt x="881744" y="1667459"/>
                </a:lnTo>
                <a:lnTo>
                  <a:pt x="928404" y="1663544"/>
                </a:lnTo>
                <a:lnTo>
                  <a:pt x="974300" y="1657105"/>
                </a:lnTo>
                <a:lnTo>
                  <a:pt x="1019362" y="1648212"/>
                </a:lnTo>
                <a:lnTo>
                  <a:pt x="1063519" y="1636937"/>
                </a:lnTo>
                <a:lnTo>
                  <a:pt x="1106700" y="1623348"/>
                </a:lnTo>
                <a:lnTo>
                  <a:pt x="1148836" y="1607518"/>
                </a:lnTo>
                <a:lnTo>
                  <a:pt x="1189855" y="1589515"/>
                </a:lnTo>
                <a:lnTo>
                  <a:pt x="1229688" y="1569410"/>
                </a:lnTo>
                <a:lnTo>
                  <a:pt x="1268264" y="1547275"/>
                </a:lnTo>
                <a:lnTo>
                  <a:pt x="1305513" y="1523178"/>
                </a:lnTo>
                <a:lnTo>
                  <a:pt x="1341364" y="1497191"/>
                </a:lnTo>
                <a:lnTo>
                  <a:pt x="1375748" y="1469385"/>
                </a:lnTo>
                <a:lnTo>
                  <a:pt x="1408592" y="1439828"/>
                </a:lnTo>
                <a:lnTo>
                  <a:pt x="1439828" y="1408592"/>
                </a:lnTo>
                <a:lnTo>
                  <a:pt x="1469385" y="1375748"/>
                </a:lnTo>
                <a:lnTo>
                  <a:pt x="1497191" y="1341364"/>
                </a:lnTo>
                <a:lnTo>
                  <a:pt x="1523178" y="1305513"/>
                </a:lnTo>
                <a:lnTo>
                  <a:pt x="1547275" y="1268264"/>
                </a:lnTo>
                <a:lnTo>
                  <a:pt x="1569410" y="1229688"/>
                </a:lnTo>
                <a:lnTo>
                  <a:pt x="1589515" y="1189855"/>
                </a:lnTo>
                <a:lnTo>
                  <a:pt x="1607518" y="1148836"/>
                </a:lnTo>
                <a:lnTo>
                  <a:pt x="1623348" y="1106700"/>
                </a:lnTo>
                <a:lnTo>
                  <a:pt x="1636937" y="1063519"/>
                </a:lnTo>
                <a:lnTo>
                  <a:pt x="1648212" y="1019362"/>
                </a:lnTo>
                <a:lnTo>
                  <a:pt x="1657105" y="974300"/>
                </a:lnTo>
                <a:lnTo>
                  <a:pt x="1663544" y="928404"/>
                </a:lnTo>
                <a:lnTo>
                  <a:pt x="1667459" y="881744"/>
                </a:lnTo>
                <a:lnTo>
                  <a:pt x="1668779" y="834389"/>
                </a:lnTo>
                <a:lnTo>
                  <a:pt x="1667459" y="787035"/>
                </a:lnTo>
                <a:lnTo>
                  <a:pt x="1663544" y="740375"/>
                </a:lnTo>
                <a:lnTo>
                  <a:pt x="1657105" y="694479"/>
                </a:lnTo>
                <a:lnTo>
                  <a:pt x="1648212" y="649417"/>
                </a:lnTo>
                <a:lnTo>
                  <a:pt x="1636937" y="605260"/>
                </a:lnTo>
                <a:lnTo>
                  <a:pt x="1623348" y="562079"/>
                </a:lnTo>
                <a:lnTo>
                  <a:pt x="1607518" y="519943"/>
                </a:lnTo>
                <a:lnTo>
                  <a:pt x="1589515" y="478924"/>
                </a:lnTo>
                <a:lnTo>
                  <a:pt x="1569410" y="439091"/>
                </a:lnTo>
                <a:lnTo>
                  <a:pt x="1547275" y="400515"/>
                </a:lnTo>
                <a:lnTo>
                  <a:pt x="1523178" y="363266"/>
                </a:lnTo>
                <a:lnTo>
                  <a:pt x="1497191" y="327415"/>
                </a:lnTo>
                <a:lnTo>
                  <a:pt x="1469385" y="293031"/>
                </a:lnTo>
                <a:lnTo>
                  <a:pt x="1439828" y="260187"/>
                </a:lnTo>
                <a:lnTo>
                  <a:pt x="1408592" y="228951"/>
                </a:lnTo>
                <a:lnTo>
                  <a:pt x="1375748" y="199394"/>
                </a:lnTo>
                <a:lnTo>
                  <a:pt x="1341364" y="171588"/>
                </a:lnTo>
                <a:lnTo>
                  <a:pt x="1305513" y="145601"/>
                </a:lnTo>
                <a:lnTo>
                  <a:pt x="1268264" y="121504"/>
                </a:lnTo>
                <a:lnTo>
                  <a:pt x="1229688" y="99369"/>
                </a:lnTo>
                <a:lnTo>
                  <a:pt x="1189855" y="79264"/>
                </a:lnTo>
                <a:lnTo>
                  <a:pt x="1148836" y="61261"/>
                </a:lnTo>
                <a:lnTo>
                  <a:pt x="1106700" y="45431"/>
                </a:lnTo>
                <a:lnTo>
                  <a:pt x="1063519" y="31842"/>
                </a:lnTo>
                <a:lnTo>
                  <a:pt x="1019362" y="20567"/>
                </a:lnTo>
                <a:lnTo>
                  <a:pt x="974300" y="11674"/>
                </a:lnTo>
                <a:lnTo>
                  <a:pt x="928404" y="5235"/>
                </a:lnTo>
                <a:lnTo>
                  <a:pt x="881744" y="1320"/>
                </a:lnTo>
                <a:lnTo>
                  <a:pt x="834389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68641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0" y="834389"/>
                </a:moveTo>
                <a:lnTo>
                  <a:pt x="1320" y="787035"/>
                </a:lnTo>
                <a:lnTo>
                  <a:pt x="5235" y="740375"/>
                </a:lnTo>
                <a:lnTo>
                  <a:pt x="11674" y="694479"/>
                </a:lnTo>
                <a:lnTo>
                  <a:pt x="20567" y="649417"/>
                </a:lnTo>
                <a:lnTo>
                  <a:pt x="31842" y="605260"/>
                </a:lnTo>
                <a:lnTo>
                  <a:pt x="45431" y="562079"/>
                </a:lnTo>
                <a:lnTo>
                  <a:pt x="61261" y="519943"/>
                </a:lnTo>
                <a:lnTo>
                  <a:pt x="79264" y="478924"/>
                </a:lnTo>
                <a:lnTo>
                  <a:pt x="99369" y="439091"/>
                </a:lnTo>
                <a:lnTo>
                  <a:pt x="121504" y="400515"/>
                </a:lnTo>
                <a:lnTo>
                  <a:pt x="145601" y="363266"/>
                </a:lnTo>
                <a:lnTo>
                  <a:pt x="171588" y="327415"/>
                </a:lnTo>
                <a:lnTo>
                  <a:pt x="199394" y="293031"/>
                </a:lnTo>
                <a:lnTo>
                  <a:pt x="228951" y="260187"/>
                </a:lnTo>
                <a:lnTo>
                  <a:pt x="260187" y="228951"/>
                </a:lnTo>
                <a:lnTo>
                  <a:pt x="293031" y="199394"/>
                </a:lnTo>
                <a:lnTo>
                  <a:pt x="327415" y="171588"/>
                </a:lnTo>
                <a:lnTo>
                  <a:pt x="363266" y="145601"/>
                </a:lnTo>
                <a:lnTo>
                  <a:pt x="400515" y="121504"/>
                </a:lnTo>
                <a:lnTo>
                  <a:pt x="439091" y="99369"/>
                </a:lnTo>
                <a:lnTo>
                  <a:pt x="478924" y="79264"/>
                </a:lnTo>
                <a:lnTo>
                  <a:pt x="519943" y="61261"/>
                </a:lnTo>
                <a:lnTo>
                  <a:pt x="562079" y="45431"/>
                </a:lnTo>
                <a:lnTo>
                  <a:pt x="605260" y="31842"/>
                </a:lnTo>
                <a:lnTo>
                  <a:pt x="649417" y="20567"/>
                </a:lnTo>
                <a:lnTo>
                  <a:pt x="694479" y="11674"/>
                </a:lnTo>
                <a:lnTo>
                  <a:pt x="740375" y="5235"/>
                </a:lnTo>
                <a:lnTo>
                  <a:pt x="787035" y="1320"/>
                </a:lnTo>
                <a:lnTo>
                  <a:pt x="834389" y="0"/>
                </a:lnTo>
                <a:lnTo>
                  <a:pt x="881744" y="1320"/>
                </a:lnTo>
                <a:lnTo>
                  <a:pt x="928404" y="5235"/>
                </a:lnTo>
                <a:lnTo>
                  <a:pt x="974300" y="11674"/>
                </a:lnTo>
                <a:lnTo>
                  <a:pt x="1019362" y="20567"/>
                </a:lnTo>
                <a:lnTo>
                  <a:pt x="1063519" y="31842"/>
                </a:lnTo>
                <a:lnTo>
                  <a:pt x="1106700" y="45431"/>
                </a:lnTo>
                <a:lnTo>
                  <a:pt x="1148836" y="61261"/>
                </a:lnTo>
                <a:lnTo>
                  <a:pt x="1189855" y="79264"/>
                </a:lnTo>
                <a:lnTo>
                  <a:pt x="1229688" y="99369"/>
                </a:lnTo>
                <a:lnTo>
                  <a:pt x="1268264" y="121504"/>
                </a:lnTo>
                <a:lnTo>
                  <a:pt x="1305513" y="145601"/>
                </a:lnTo>
                <a:lnTo>
                  <a:pt x="1341364" y="171588"/>
                </a:lnTo>
                <a:lnTo>
                  <a:pt x="1375748" y="199394"/>
                </a:lnTo>
                <a:lnTo>
                  <a:pt x="1408592" y="228951"/>
                </a:lnTo>
                <a:lnTo>
                  <a:pt x="1439828" y="260187"/>
                </a:lnTo>
                <a:lnTo>
                  <a:pt x="1469385" y="293031"/>
                </a:lnTo>
                <a:lnTo>
                  <a:pt x="1497191" y="327415"/>
                </a:lnTo>
                <a:lnTo>
                  <a:pt x="1523178" y="363266"/>
                </a:lnTo>
                <a:lnTo>
                  <a:pt x="1547275" y="400515"/>
                </a:lnTo>
                <a:lnTo>
                  <a:pt x="1569410" y="439091"/>
                </a:lnTo>
                <a:lnTo>
                  <a:pt x="1589515" y="478924"/>
                </a:lnTo>
                <a:lnTo>
                  <a:pt x="1607518" y="519943"/>
                </a:lnTo>
                <a:lnTo>
                  <a:pt x="1623348" y="562079"/>
                </a:lnTo>
                <a:lnTo>
                  <a:pt x="1636937" y="605260"/>
                </a:lnTo>
                <a:lnTo>
                  <a:pt x="1648212" y="649417"/>
                </a:lnTo>
                <a:lnTo>
                  <a:pt x="1657105" y="694479"/>
                </a:lnTo>
                <a:lnTo>
                  <a:pt x="1663544" y="740375"/>
                </a:lnTo>
                <a:lnTo>
                  <a:pt x="1667459" y="787035"/>
                </a:lnTo>
                <a:lnTo>
                  <a:pt x="1668779" y="834389"/>
                </a:lnTo>
                <a:lnTo>
                  <a:pt x="1667459" y="881744"/>
                </a:lnTo>
                <a:lnTo>
                  <a:pt x="1663544" y="928404"/>
                </a:lnTo>
                <a:lnTo>
                  <a:pt x="1657105" y="974300"/>
                </a:lnTo>
                <a:lnTo>
                  <a:pt x="1648212" y="1019362"/>
                </a:lnTo>
                <a:lnTo>
                  <a:pt x="1636937" y="1063519"/>
                </a:lnTo>
                <a:lnTo>
                  <a:pt x="1623348" y="1106700"/>
                </a:lnTo>
                <a:lnTo>
                  <a:pt x="1607518" y="1148836"/>
                </a:lnTo>
                <a:lnTo>
                  <a:pt x="1589515" y="1189855"/>
                </a:lnTo>
                <a:lnTo>
                  <a:pt x="1569410" y="1229688"/>
                </a:lnTo>
                <a:lnTo>
                  <a:pt x="1547275" y="1268264"/>
                </a:lnTo>
                <a:lnTo>
                  <a:pt x="1523178" y="1305513"/>
                </a:lnTo>
                <a:lnTo>
                  <a:pt x="1497191" y="1341364"/>
                </a:lnTo>
                <a:lnTo>
                  <a:pt x="1469385" y="1375748"/>
                </a:lnTo>
                <a:lnTo>
                  <a:pt x="1439828" y="1408592"/>
                </a:lnTo>
                <a:lnTo>
                  <a:pt x="1408592" y="1439828"/>
                </a:lnTo>
                <a:lnTo>
                  <a:pt x="1375748" y="1469385"/>
                </a:lnTo>
                <a:lnTo>
                  <a:pt x="1341364" y="1497191"/>
                </a:lnTo>
                <a:lnTo>
                  <a:pt x="1305513" y="1523178"/>
                </a:lnTo>
                <a:lnTo>
                  <a:pt x="1268264" y="1547275"/>
                </a:lnTo>
                <a:lnTo>
                  <a:pt x="1229688" y="1569410"/>
                </a:lnTo>
                <a:lnTo>
                  <a:pt x="1189855" y="1589515"/>
                </a:lnTo>
                <a:lnTo>
                  <a:pt x="1148836" y="1607518"/>
                </a:lnTo>
                <a:lnTo>
                  <a:pt x="1106700" y="1623348"/>
                </a:lnTo>
                <a:lnTo>
                  <a:pt x="1063519" y="1636937"/>
                </a:lnTo>
                <a:lnTo>
                  <a:pt x="1019362" y="1648212"/>
                </a:lnTo>
                <a:lnTo>
                  <a:pt x="974300" y="1657105"/>
                </a:lnTo>
                <a:lnTo>
                  <a:pt x="928404" y="1663544"/>
                </a:lnTo>
                <a:lnTo>
                  <a:pt x="881744" y="1667459"/>
                </a:lnTo>
                <a:lnTo>
                  <a:pt x="834389" y="1668779"/>
                </a:lnTo>
                <a:lnTo>
                  <a:pt x="787035" y="1667459"/>
                </a:lnTo>
                <a:lnTo>
                  <a:pt x="740375" y="1663544"/>
                </a:lnTo>
                <a:lnTo>
                  <a:pt x="694479" y="1657105"/>
                </a:lnTo>
                <a:lnTo>
                  <a:pt x="649417" y="1648212"/>
                </a:lnTo>
                <a:lnTo>
                  <a:pt x="605260" y="1636937"/>
                </a:lnTo>
                <a:lnTo>
                  <a:pt x="562079" y="1623348"/>
                </a:lnTo>
                <a:lnTo>
                  <a:pt x="519943" y="1607518"/>
                </a:lnTo>
                <a:lnTo>
                  <a:pt x="478924" y="1589515"/>
                </a:lnTo>
                <a:lnTo>
                  <a:pt x="439091" y="1569410"/>
                </a:lnTo>
                <a:lnTo>
                  <a:pt x="400515" y="1547275"/>
                </a:lnTo>
                <a:lnTo>
                  <a:pt x="363266" y="1523178"/>
                </a:lnTo>
                <a:lnTo>
                  <a:pt x="327415" y="1497191"/>
                </a:lnTo>
                <a:lnTo>
                  <a:pt x="293031" y="1469385"/>
                </a:lnTo>
                <a:lnTo>
                  <a:pt x="260187" y="1439828"/>
                </a:lnTo>
                <a:lnTo>
                  <a:pt x="228951" y="1408592"/>
                </a:lnTo>
                <a:lnTo>
                  <a:pt x="199394" y="1375748"/>
                </a:lnTo>
                <a:lnTo>
                  <a:pt x="171588" y="1341364"/>
                </a:lnTo>
                <a:lnTo>
                  <a:pt x="145601" y="1305513"/>
                </a:lnTo>
                <a:lnTo>
                  <a:pt x="121504" y="1268264"/>
                </a:lnTo>
                <a:lnTo>
                  <a:pt x="99369" y="1229688"/>
                </a:lnTo>
                <a:lnTo>
                  <a:pt x="79264" y="1189855"/>
                </a:lnTo>
                <a:lnTo>
                  <a:pt x="61261" y="1148836"/>
                </a:lnTo>
                <a:lnTo>
                  <a:pt x="45431" y="1106700"/>
                </a:lnTo>
                <a:lnTo>
                  <a:pt x="31842" y="1063519"/>
                </a:lnTo>
                <a:lnTo>
                  <a:pt x="20567" y="1019362"/>
                </a:lnTo>
                <a:lnTo>
                  <a:pt x="11674" y="974300"/>
                </a:lnTo>
                <a:lnTo>
                  <a:pt x="5235" y="928404"/>
                </a:lnTo>
                <a:lnTo>
                  <a:pt x="1320" y="881744"/>
                </a:lnTo>
                <a:lnTo>
                  <a:pt x="0" y="83438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8995" y="2999565"/>
            <a:ext cx="10693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1" algn="ctr" defTabSz="914377">
              <a:spcBef>
                <a:spcPts val="100"/>
              </a:spcBef>
              <a:defRPr/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Specialized  equipment 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part of  the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network</a:t>
            </a:r>
            <a:endParaRPr sz="12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01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80" h="1668779">
                <a:moveTo>
                  <a:pt x="834390" y="0"/>
                </a:moveTo>
                <a:lnTo>
                  <a:pt x="787041" y="1320"/>
                </a:lnTo>
                <a:lnTo>
                  <a:pt x="740386" y="5235"/>
                </a:lnTo>
                <a:lnTo>
                  <a:pt x="694495" y="11674"/>
                </a:lnTo>
                <a:lnTo>
                  <a:pt x="649437" y="20567"/>
                </a:lnTo>
                <a:lnTo>
                  <a:pt x="605283" y="31842"/>
                </a:lnTo>
                <a:lnTo>
                  <a:pt x="562104" y="45431"/>
                </a:lnTo>
                <a:lnTo>
                  <a:pt x="519970" y="61261"/>
                </a:lnTo>
                <a:lnTo>
                  <a:pt x="478951" y="79264"/>
                </a:lnTo>
                <a:lnTo>
                  <a:pt x="439119" y="99369"/>
                </a:lnTo>
                <a:lnTo>
                  <a:pt x="400543" y="121504"/>
                </a:lnTo>
                <a:lnTo>
                  <a:pt x="363294" y="145601"/>
                </a:lnTo>
                <a:lnTo>
                  <a:pt x="327442" y="171588"/>
                </a:lnTo>
                <a:lnTo>
                  <a:pt x="293057" y="199394"/>
                </a:lnTo>
                <a:lnTo>
                  <a:pt x="260211" y="228951"/>
                </a:lnTo>
                <a:lnTo>
                  <a:pt x="228974" y="260187"/>
                </a:lnTo>
                <a:lnTo>
                  <a:pt x="199416" y="293031"/>
                </a:lnTo>
                <a:lnTo>
                  <a:pt x="171607" y="327415"/>
                </a:lnTo>
                <a:lnTo>
                  <a:pt x="145618" y="363266"/>
                </a:lnTo>
                <a:lnTo>
                  <a:pt x="121519" y="400515"/>
                </a:lnTo>
                <a:lnTo>
                  <a:pt x="99381" y="439091"/>
                </a:lnTo>
                <a:lnTo>
                  <a:pt x="79275" y="478924"/>
                </a:lnTo>
                <a:lnTo>
                  <a:pt x="61270" y="519943"/>
                </a:lnTo>
                <a:lnTo>
                  <a:pt x="45437" y="562079"/>
                </a:lnTo>
                <a:lnTo>
                  <a:pt x="31847" y="605260"/>
                </a:lnTo>
                <a:lnTo>
                  <a:pt x="20570" y="649417"/>
                </a:lnTo>
                <a:lnTo>
                  <a:pt x="11676" y="694479"/>
                </a:lnTo>
                <a:lnTo>
                  <a:pt x="5236" y="740375"/>
                </a:lnTo>
                <a:lnTo>
                  <a:pt x="1320" y="787035"/>
                </a:lnTo>
                <a:lnTo>
                  <a:pt x="0" y="834389"/>
                </a:lnTo>
                <a:lnTo>
                  <a:pt x="1320" y="881744"/>
                </a:lnTo>
                <a:lnTo>
                  <a:pt x="5236" y="928404"/>
                </a:lnTo>
                <a:lnTo>
                  <a:pt x="11676" y="974300"/>
                </a:lnTo>
                <a:lnTo>
                  <a:pt x="20570" y="1019362"/>
                </a:lnTo>
                <a:lnTo>
                  <a:pt x="31847" y="1063519"/>
                </a:lnTo>
                <a:lnTo>
                  <a:pt x="45437" y="1106700"/>
                </a:lnTo>
                <a:lnTo>
                  <a:pt x="61270" y="1148836"/>
                </a:lnTo>
                <a:lnTo>
                  <a:pt x="79275" y="1189855"/>
                </a:lnTo>
                <a:lnTo>
                  <a:pt x="99381" y="1229688"/>
                </a:lnTo>
                <a:lnTo>
                  <a:pt x="121519" y="1268264"/>
                </a:lnTo>
                <a:lnTo>
                  <a:pt x="145618" y="1305513"/>
                </a:lnTo>
                <a:lnTo>
                  <a:pt x="171607" y="1341364"/>
                </a:lnTo>
                <a:lnTo>
                  <a:pt x="199416" y="1375748"/>
                </a:lnTo>
                <a:lnTo>
                  <a:pt x="228974" y="1408592"/>
                </a:lnTo>
                <a:lnTo>
                  <a:pt x="260211" y="1439828"/>
                </a:lnTo>
                <a:lnTo>
                  <a:pt x="293057" y="1469385"/>
                </a:lnTo>
                <a:lnTo>
                  <a:pt x="327442" y="1497191"/>
                </a:lnTo>
                <a:lnTo>
                  <a:pt x="363294" y="1523178"/>
                </a:lnTo>
                <a:lnTo>
                  <a:pt x="400543" y="1547275"/>
                </a:lnTo>
                <a:lnTo>
                  <a:pt x="439119" y="1569410"/>
                </a:lnTo>
                <a:lnTo>
                  <a:pt x="478951" y="1589515"/>
                </a:lnTo>
                <a:lnTo>
                  <a:pt x="519970" y="1607518"/>
                </a:lnTo>
                <a:lnTo>
                  <a:pt x="562104" y="1623348"/>
                </a:lnTo>
                <a:lnTo>
                  <a:pt x="605283" y="1636937"/>
                </a:lnTo>
                <a:lnTo>
                  <a:pt x="649437" y="1648212"/>
                </a:lnTo>
                <a:lnTo>
                  <a:pt x="694495" y="1657105"/>
                </a:lnTo>
                <a:lnTo>
                  <a:pt x="740386" y="1663544"/>
                </a:lnTo>
                <a:lnTo>
                  <a:pt x="787041" y="1667459"/>
                </a:lnTo>
                <a:lnTo>
                  <a:pt x="834390" y="1668779"/>
                </a:lnTo>
                <a:lnTo>
                  <a:pt x="881744" y="1667459"/>
                </a:lnTo>
                <a:lnTo>
                  <a:pt x="928404" y="1663544"/>
                </a:lnTo>
                <a:lnTo>
                  <a:pt x="974300" y="1657105"/>
                </a:lnTo>
                <a:lnTo>
                  <a:pt x="1019362" y="1648212"/>
                </a:lnTo>
                <a:lnTo>
                  <a:pt x="1063519" y="1636937"/>
                </a:lnTo>
                <a:lnTo>
                  <a:pt x="1106700" y="1623348"/>
                </a:lnTo>
                <a:lnTo>
                  <a:pt x="1148836" y="1607518"/>
                </a:lnTo>
                <a:lnTo>
                  <a:pt x="1189855" y="1589515"/>
                </a:lnTo>
                <a:lnTo>
                  <a:pt x="1229688" y="1569410"/>
                </a:lnTo>
                <a:lnTo>
                  <a:pt x="1268264" y="1547275"/>
                </a:lnTo>
                <a:lnTo>
                  <a:pt x="1305513" y="1523178"/>
                </a:lnTo>
                <a:lnTo>
                  <a:pt x="1341364" y="1497191"/>
                </a:lnTo>
                <a:lnTo>
                  <a:pt x="1375748" y="1469385"/>
                </a:lnTo>
                <a:lnTo>
                  <a:pt x="1408592" y="1439828"/>
                </a:lnTo>
                <a:lnTo>
                  <a:pt x="1439828" y="1408592"/>
                </a:lnTo>
                <a:lnTo>
                  <a:pt x="1469385" y="1375748"/>
                </a:lnTo>
                <a:lnTo>
                  <a:pt x="1497191" y="1341364"/>
                </a:lnTo>
                <a:lnTo>
                  <a:pt x="1523178" y="1305513"/>
                </a:lnTo>
                <a:lnTo>
                  <a:pt x="1547275" y="1268264"/>
                </a:lnTo>
                <a:lnTo>
                  <a:pt x="1569410" y="1229688"/>
                </a:lnTo>
                <a:lnTo>
                  <a:pt x="1589515" y="1189855"/>
                </a:lnTo>
                <a:lnTo>
                  <a:pt x="1607518" y="1148836"/>
                </a:lnTo>
                <a:lnTo>
                  <a:pt x="1623348" y="1106700"/>
                </a:lnTo>
                <a:lnTo>
                  <a:pt x="1636937" y="1063519"/>
                </a:lnTo>
                <a:lnTo>
                  <a:pt x="1648212" y="1019362"/>
                </a:lnTo>
                <a:lnTo>
                  <a:pt x="1657105" y="974300"/>
                </a:lnTo>
                <a:lnTo>
                  <a:pt x="1663544" y="928404"/>
                </a:lnTo>
                <a:lnTo>
                  <a:pt x="1667459" y="881744"/>
                </a:lnTo>
                <a:lnTo>
                  <a:pt x="1668780" y="834389"/>
                </a:lnTo>
                <a:lnTo>
                  <a:pt x="1667459" y="787035"/>
                </a:lnTo>
                <a:lnTo>
                  <a:pt x="1663544" y="740375"/>
                </a:lnTo>
                <a:lnTo>
                  <a:pt x="1657105" y="694479"/>
                </a:lnTo>
                <a:lnTo>
                  <a:pt x="1648212" y="649417"/>
                </a:lnTo>
                <a:lnTo>
                  <a:pt x="1636937" y="605260"/>
                </a:lnTo>
                <a:lnTo>
                  <a:pt x="1623348" y="562079"/>
                </a:lnTo>
                <a:lnTo>
                  <a:pt x="1607518" y="519943"/>
                </a:lnTo>
                <a:lnTo>
                  <a:pt x="1589515" y="478924"/>
                </a:lnTo>
                <a:lnTo>
                  <a:pt x="1569410" y="439091"/>
                </a:lnTo>
                <a:lnTo>
                  <a:pt x="1547275" y="400515"/>
                </a:lnTo>
                <a:lnTo>
                  <a:pt x="1523178" y="363266"/>
                </a:lnTo>
                <a:lnTo>
                  <a:pt x="1497191" y="327415"/>
                </a:lnTo>
                <a:lnTo>
                  <a:pt x="1469385" y="293031"/>
                </a:lnTo>
                <a:lnTo>
                  <a:pt x="1439828" y="260187"/>
                </a:lnTo>
                <a:lnTo>
                  <a:pt x="1408592" y="228951"/>
                </a:lnTo>
                <a:lnTo>
                  <a:pt x="1375748" y="199394"/>
                </a:lnTo>
                <a:lnTo>
                  <a:pt x="1341364" y="171588"/>
                </a:lnTo>
                <a:lnTo>
                  <a:pt x="1305513" y="145601"/>
                </a:lnTo>
                <a:lnTo>
                  <a:pt x="1268264" y="121504"/>
                </a:lnTo>
                <a:lnTo>
                  <a:pt x="1229688" y="99369"/>
                </a:lnTo>
                <a:lnTo>
                  <a:pt x="1189855" y="79264"/>
                </a:lnTo>
                <a:lnTo>
                  <a:pt x="1148836" y="61261"/>
                </a:lnTo>
                <a:lnTo>
                  <a:pt x="1106700" y="45431"/>
                </a:lnTo>
                <a:lnTo>
                  <a:pt x="1063519" y="31842"/>
                </a:lnTo>
                <a:lnTo>
                  <a:pt x="1019362" y="20567"/>
                </a:lnTo>
                <a:lnTo>
                  <a:pt x="974300" y="11674"/>
                </a:lnTo>
                <a:lnTo>
                  <a:pt x="928404" y="5235"/>
                </a:lnTo>
                <a:lnTo>
                  <a:pt x="881744" y="1320"/>
                </a:lnTo>
                <a:lnTo>
                  <a:pt x="834390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1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80" h="1668779">
                <a:moveTo>
                  <a:pt x="0" y="834389"/>
                </a:moveTo>
                <a:lnTo>
                  <a:pt x="1320" y="787035"/>
                </a:lnTo>
                <a:lnTo>
                  <a:pt x="5236" y="740375"/>
                </a:lnTo>
                <a:lnTo>
                  <a:pt x="11676" y="694479"/>
                </a:lnTo>
                <a:lnTo>
                  <a:pt x="20570" y="649417"/>
                </a:lnTo>
                <a:lnTo>
                  <a:pt x="31847" y="605260"/>
                </a:lnTo>
                <a:lnTo>
                  <a:pt x="45437" y="562079"/>
                </a:lnTo>
                <a:lnTo>
                  <a:pt x="61270" y="519943"/>
                </a:lnTo>
                <a:lnTo>
                  <a:pt x="79275" y="478924"/>
                </a:lnTo>
                <a:lnTo>
                  <a:pt x="99381" y="439091"/>
                </a:lnTo>
                <a:lnTo>
                  <a:pt x="121519" y="400515"/>
                </a:lnTo>
                <a:lnTo>
                  <a:pt x="145618" y="363266"/>
                </a:lnTo>
                <a:lnTo>
                  <a:pt x="171607" y="327415"/>
                </a:lnTo>
                <a:lnTo>
                  <a:pt x="199416" y="293031"/>
                </a:lnTo>
                <a:lnTo>
                  <a:pt x="228974" y="260187"/>
                </a:lnTo>
                <a:lnTo>
                  <a:pt x="260211" y="228951"/>
                </a:lnTo>
                <a:lnTo>
                  <a:pt x="293057" y="199394"/>
                </a:lnTo>
                <a:lnTo>
                  <a:pt x="327442" y="171588"/>
                </a:lnTo>
                <a:lnTo>
                  <a:pt x="363294" y="145601"/>
                </a:lnTo>
                <a:lnTo>
                  <a:pt x="400543" y="121504"/>
                </a:lnTo>
                <a:lnTo>
                  <a:pt x="439119" y="99369"/>
                </a:lnTo>
                <a:lnTo>
                  <a:pt x="478951" y="79264"/>
                </a:lnTo>
                <a:lnTo>
                  <a:pt x="519970" y="61261"/>
                </a:lnTo>
                <a:lnTo>
                  <a:pt x="562104" y="45431"/>
                </a:lnTo>
                <a:lnTo>
                  <a:pt x="605283" y="31842"/>
                </a:lnTo>
                <a:lnTo>
                  <a:pt x="649437" y="20567"/>
                </a:lnTo>
                <a:lnTo>
                  <a:pt x="694495" y="11674"/>
                </a:lnTo>
                <a:lnTo>
                  <a:pt x="740386" y="5235"/>
                </a:lnTo>
                <a:lnTo>
                  <a:pt x="787041" y="1320"/>
                </a:lnTo>
                <a:lnTo>
                  <a:pt x="834390" y="0"/>
                </a:lnTo>
                <a:lnTo>
                  <a:pt x="881744" y="1320"/>
                </a:lnTo>
                <a:lnTo>
                  <a:pt x="928404" y="5235"/>
                </a:lnTo>
                <a:lnTo>
                  <a:pt x="974300" y="11674"/>
                </a:lnTo>
                <a:lnTo>
                  <a:pt x="1019362" y="20567"/>
                </a:lnTo>
                <a:lnTo>
                  <a:pt x="1063519" y="31842"/>
                </a:lnTo>
                <a:lnTo>
                  <a:pt x="1106700" y="45431"/>
                </a:lnTo>
                <a:lnTo>
                  <a:pt x="1148836" y="61261"/>
                </a:lnTo>
                <a:lnTo>
                  <a:pt x="1189855" y="79264"/>
                </a:lnTo>
                <a:lnTo>
                  <a:pt x="1229688" y="99369"/>
                </a:lnTo>
                <a:lnTo>
                  <a:pt x="1268264" y="121504"/>
                </a:lnTo>
                <a:lnTo>
                  <a:pt x="1305513" y="145601"/>
                </a:lnTo>
                <a:lnTo>
                  <a:pt x="1341364" y="171588"/>
                </a:lnTo>
                <a:lnTo>
                  <a:pt x="1375748" y="199394"/>
                </a:lnTo>
                <a:lnTo>
                  <a:pt x="1408592" y="228951"/>
                </a:lnTo>
                <a:lnTo>
                  <a:pt x="1439828" y="260187"/>
                </a:lnTo>
                <a:lnTo>
                  <a:pt x="1469385" y="293031"/>
                </a:lnTo>
                <a:lnTo>
                  <a:pt x="1497191" y="327415"/>
                </a:lnTo>
                <a:lnTo>
                  <a:pt x="1523178" y="363266"/>
                </a:lnTo>
                <a:lnTo>
                  <a:pt x="1547275" y="400515"/>
                </a:lnTo>
                <a:lnTo>
                  <a:pt x="1569410" y="439091"/>
                </a:lnTo>
                <a:lnTo>
                  <a:pt x="1589515" y="478924"/>
                </a:lnTo>
                <a:lnTo>
                  <a:pt x="1607518" y="519943"/>
                </a:lnTo>
                <a:lnTo>
                  <a:pt x="1623348" y="562079"/>
                </a:lnTo>
                <a:lnTo>
                  <a:pt x="1636937" y="605260"/>
                </a:lnTo>
                <a:lnTo>
                  <a:pt x="1648212" y="649417"/>
                </a:lnTo>
                <a:lnTo>
                  <a:pt x="1657105" y="694479"/>
                </a:lnTo>
                <a:lnTo>
                  <a:pt x="1663544" y="740375"/>
                </a:lnTo>
                <a:lnTo>
                  <a:pt x="1667459" y="787035"/>
                </a:lnTo>
                <a:lnTo>
                  <a:pt x="1668780" y="834389"/>
                </a:lnTo>
                <a:lnTo>
                  <a:pt x="1667459" y="881744"/>
                </a:lnTo>
                <a:lnTo>
                  <a:pt x="1663544" y="928404"/>
                </a:lnTo>
                <a:lnTo>
                  <a:pt x="1657105" y="974300"/>
                </a:lnTo>
                <a:lnTo>
                  <a:pt x="1648212" y="1019362"/>
                </a:lnTo>
                <a:lnTo>
                  <a:pt x="1636937" y="1063519"/>
                </a:lnTo>
                <a:lnTo>
                  <a:pt x="1623348" y="1106700"/>
                </a:lnTo>
                <a:lnTo>
                  <a:pt x="1607518" y="1148836"/>
                </a:lnTo>
                <a:lnTo>
                  <a:pt x="1589515" y="1189855"/>
                </a:lnTo>
                <a:lnTo>
                  <a:pt x="1569410" y="1229688"/>
                </a:lnTo>
                <a:lnTo>
                  <a:pt x="1547275" y="1268264"/>
                </a:lnTo>
                <a:lnTo>
                  <a:pt x="1523178" y="1305513"/>
                </a:lnTo>
                <a:lnTo>
                  <a:pt x="1497191" y="1341364"/>
                </a:lnTo>
                <a:lnTo>
                  <a:pt x="1469385" y="1375748"/>
                </a:lnTo>
                <a:lnTo>
                  <a:pt x="1439828" y="1408592"/>
                </a:lnTo>
                <a:lnTo>
                  <a:pt x="1408592" y="1439828"/>
                </a:lnTo>
                <a:lnTo>
                  <a:pt x="1375748" y="1469385"/>
                </a:lnTo>
                <a:lnTo>
                  <a:pt x="1341364" y="1497191"/>
                </a:lnTo>
                <a:lnTo>
                  <a:pt x="1305513" y="1523178"/>
                </a:lnTo>
                <a:lnTo>
                  <a:pt x="1268264" y="1547275"/>
                </a:lnTo>
                <a:lnTo>
                  <a:pt x="1229688" y="1569410"/>
                </a:lnTo>
                <a:lnTo>
                  <a:pt x="1189855" y="1589515"/>
                </a:lnTo>
                <a:lnTo>
                  <a:pt x="1148836" y="1607518"/>
                </a:lnTo>
                <a:lnTo>
                  <a:pt x="1106700" y="1623348"/>
                </a:lnTo>
                <a:lnTo>
                  <a:pt x="1063519" y="1636937"/>
                </a:lnTo>
                <a:lnTo>
                  <a:pt x="1019362" y="1648212"/>
                </a:lnTo>
                <a:lnTo>
                  <a:pt x="974300" y="1657105"/>
                </a:lnTo>
                <a:lnTo>
                  <a:pt x="928404" y="1663544"/>
                </a:lnTo>
                <a:lnTo>
                  <a:pt x="881744" y="1667459"/>
                </a:lnTo>
                <a:lnTo>
                  <a:pt x="834390" y="1668779"/>
                </a:lnTo>
                <a:lnTo>
                  <a:pt x="787041" y="1667459"/>
                </a:lnTo>
                <a:lnTo>
                  <a:pt x="740386" y="1663544"/>
                </a:lnTo>
                <a:lnTo>
                  <a:pt x="694495" y="1657105"/>
                </a:lnTo>
                <a:lnTo>
                  <a:pt x="649437" y="1648212"/>
                </a:lnTo>
                <a:lnTo>
                  <a:pt x="605283" y="1636937"/>
                </a:lnTo>
                <a:lnTo>
                  <a:pt x="562104" y="1623348"/>
                </a:lnTo>
                <a:lnTo>
                  <a:pt x="519970" y="1607518"/>
                </a:lnTo>
                <a:lnTo>
                  <a:pt x="478951" y="1589515"/>
                </a:lnTo>
                <a:lnTo>
                  <a:pt x="439119" y="1569410"/>
                </a:lnTo>
                <a:lnTo>
                  <a:pt x="400543" y="1547275"/>
                </a:lnTo>
                <a:lnTo>
                  <a:pt x="363294" y="1523178"/>
                </a:lnTo>
                <a:lnTo>
                  <a:pt x="327442" y="1497191"/>
                </a:lnTo>
                <a:lnTo>
                  <a:pt x="293057" y="1469385"/>
                </a:lnTo>
                <a:lnTo>
                  <a:pt x="260211" y="1439828"/>
                </a:lnTo>
                <a:lnTo>
                  <a:pt x="228974" y="1408592"/>
                </a:lnTo>
                <a:lnTo>
                  <a:pt x="199416" y="1375748"/>
                </a:lnTo>
                <a:lnTo>
                  <a:pt x="171607" y="1341364"/>
                </a:lnTo>
                <a:lnTo>
                  <a:pt x="145618" y="1305513"/>
                </a:lnTo>
                <a:lnTo>
                  <a:pt x="121519" y="1268264"/>
                </a:lnTo>
                <a:lnTo>
                  <a:pt x="99381" y="1229688"/>
                </a:lnTo>
                <a:lnTo>
                  <a:pt x="79275" y="1189855"/>
                </a:lnTo>
                <a:lnTo>
                  <a:pt x="61270" y="1148836"/>
                </a:lnTo>
                <a:lnTo>
                  <a:pt x="45437" y="1106700"/>
                </a:lnTo>
                <a:lnTo>
                  <a:pt x="31847" y="1063519"/>
                </a:lnTo>
                <a:lnTo>
                  <a:pt x="20570" y="1019362"/>
                </a:lnTo>
                <a:lnTo>
                  <a:pt x="11676" y="974300"/>
                </a:lnTo>
                <a:lnTo>
                  <a:pt x="5236" y="928404"/>
                </a:lnTo>
                <a:lnTo>
                  <a:pt x="1320" y="881744"/>
                </a:lnTo>
                <a:lnTo>
                  <a:pt x="0" y="83438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473" y="3090816"/>
            <a:ext cx="9632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1" algn="ctr" defTabSz="914377">
              <a:spcBef>
                <a:spcPts val="100"/>
              </a:spcBef>
              <a:defRPr/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High  volumes</a:t>
            </a:r>
            <a:r>
              <a:rPr sz="12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of  data</a:t>
            </a:r>
            <a:endParaRPr sz="1200" dirty="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0459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834389" y="0"/>
                </a:moveTo>
                <a:lnTo>
                  <a:pt x="787035" y="1320"/>
                </a:lnTo>
                <a:lnTo>
                  <a:pt x="740375" y="5235"/>
                </a:lnTo>
                <a:lnTo>
                  <a:pt x="694479" y="11674"/>
                </a:lnTo>
                <a:lnTo>
                  <a:pt x="649417" y="20567"/>
                </a:lnTo>
                <a:lnTo>
                  <a:pt x="605260" y="31842"/>
                </a:lnTo>
                <a:lnTo>
                  <a:pt x="562079" y="45431"/>
                </a:lnTo>
                <a:lnTo>
                  <a:pt x="519943" y="61261"/>
                </a:lnTo>
                <a:lnTo>
                  <a:pt x="478924" y="79264"/>
                </a:lnTo>
                <a:lnTo>
                  <a:pt x="439091" y="99369"/>
                </a:lnTo>
                <a:lnTo>
                  <a:pt x="400515" y="121504"/>
                </a:lnTo>
                <a:lnTo>
                  <a:pt x="363266" y="145601"/>
                </a:lnTo>
                <a:lnTo>
                  <a:pt x="327415" y="171588"/>
                </a:lnTo>
                <a:lnTo>
                  <a:pt x="293031" y="199394"/>
                </a:lnTo>
                <a:lnTo>
                  <a:pt x="260187" y="228951"/>
                </a:lnTo>
                <a:lnTo>
                  <a:pt x="228951" y="260187"/>
                </a:lnTo>
                <a:lnTo>
                  <a:pt x="199394" y="293031"/>
                </a:lnTo>
                <a:lnTo>
                  <a:pt x="171588" y="327415"/>
                </a:lnTo>
                <a:lnTo>
                  <a:pt x="145601" y="363266"/>
                </a:lnTo>
                <a:lnTo>
                  <a:pt x="121504" y="400515"/>
                </a:lnTo>
                <a:lnTo>
                  <a:pt x="99369" y="439091"/>
                </a:lnTo>
                <a:lnTo>
                  <a:pt x="79264" y="478924"/>
                </a:lnTo>
                <a:lnTo>
                  <a:pt x="61261" y="519943"/>
                </a:lnTo>
                <a:lnTo>
                  <a:pt x="45431" y="562079"/>
                </a:lnTo>
                <a:lnTo>
                  <a:pt x="31842" y="605260"/>
                </a:lnTo>
                <a:lnTo>
                  <a:pt x="20567" y="649417"/>
                </a:lnTo>
                <a:lnTo>
                  <a:pt x="11674" y="694479"/>
                </a:lnTo>
                <a:lnTo>
                  <a:pt x="5235" y="740375"/>
                </a:lnTo>
                <a:lnTo>
                  <a:pt x="1320" y="787035"/>
                </a:lnTo>
                <a:lnTo>
                  <a:pt x="0" y="834389"/>
                </a:lnTo>
                <a:lnTo>
                  <a:pt x="1320" y="881744"/>
                </a:lnTo>
                <a:lnTo>
                  <a:pt x="5235" y="928404"/>
                </a:lnTo>
                <a:lnTo>
                  <a:pt x="11674" y="974300"/>
                </a:lnTo>
                <a:lnTo>
                  <a:pt x="20567" y="1019362"/>
                </a:lnTo>
                <a:lnTo>
                  <a:pt x="31842" y="1063519"/>
                </a:lnTo>
                <a:lnTo>
                  <a:pt x="45431" y="1106700"/>
                </a:lnTo>
                <a:lnTo>
                  <a:pt x="61261" y="1148836"/>
                </a:lnTo>
                <a:lnTo>
                  <a:pt x="79264" y="1189855"/>
                </a:lnTo>
                <a:lnTo>
                  <a:pt x="99369" y="1229688"/>
                </a:lnTo>
                <a:lnTo>
                  <a:pt x="121504" y="1268264"/>
                </a:lnTo>
                <a:lnTo>
                  <a:pt x="145601" y="1305513"/>
                </a:lnTo>
                <a:lnTo>
                  <a:pt x="171588" y="1341364"/>
                </a:lnTo>
                <a:lnTo>
                  <a:pt x="199394" y="1375748"/>
                </a:lnTo>
                <a:lnTo>
                  <a:pt x="228951" y="1408592"/>
                </a:lnTo>
                <a:lnTo>
                  <a:pt x="260187" y="1439828"/>
                </a:lnTo>
                <a:lnTo>
                  <a:pt x="293031" y="1469385"/>
                </a:lnTo>
                <a:lnTo>
                  <a:pt x="327415" y="1497191"/>
                </a:lnTo>
                <a:lnTo>
                  <a:pt x="363266" y="1523178"/>
                </a:lnTo>
                <a:lnTo>
                  <a:pt x="400515" y="1547275"/>
                </a:lnTo>
                <a:lnTo>
                  <a:pt x="439091" y="1569410"/>
                </a:lnTo>
                <a:lnTo>
                  <a:pt x="478924" y="1589515"/>
                </a:lnTo>
                <a:lnTo>
                  <a:pt x="519943" y="1607518"/>
                </a:lnTo>
                <a:lnTo>
                  <a:pt x="562079" y="1623348"/>
                </a:lnTo>
                <a:lnTo>
                  <a:pt x="605260" y="1636937"/>
                </a:lnTo>
                <a:lnTo>
                  <a:pt x="649417" y="1648212"/>
                </a:lnTo>
                <a:lnTo>
                  <a:pt x="694479" y="1657105"/>
                </a:lnTo>
                <a:lnTo>
                  <a:pt x="740375" y="1663544"/>
                </a:lnTo>
                <a:lnTo>
                  <a:pt x="787035" y="1667459"/>
                </a:lnTo>
                <a:lnTo>
                  <a:pt x="834389" y="1668779"/>
                </a:lnTo>
                <a:lnTo>
                  <a:pt x="881744" y="1667459"/>
                </a:lnTo>
                <a:lnTo>
                  <a:pt x="928404" y="1663544"/>
                </a:lnTo>
                <a:lnTo>
                  <a:pt x="974300" y="1657105"/>
                </a:lnTo>
                <a:lnTo>
                  <a:pt x="1019362" y="1648212"/>
                </a:lnTo>
                <a:lnTo>
                  <a:pt x="1063519" y="1636937"/>
                </a:lnTo>
                <a:lnTo>
                  <a:pt x="1106700" y="1623348"/>
                </a:lnTo>
                <a:lnTo>
                  <a:pt x="1148836" y="1607518"/>
                </a:lnTo>
                <a:lnTo>
                  <a:pt x="1189855" y="1589515"/>
                </a:lnTo>
                <a:lnTo>
                  <a:pt x="1229688" y="1569410"/>
                </a:lnTo>
                <a:lnTo>
                  <a:pt x="1268264" y="1547275"/>
                </a:lnTo>
                <a:lnTo>
                  <a:pt x="1305513" y="1523178"/>
                </a:lnTo>
                <a:lnTo>
                  <a:pt x="1341364" y="1497191"/>
                </a:lnTo>
                <a:lnTo>
                  <a:pt x="1375748" y="1469385"/>
                </a:lnTo>
                <a:lnTo>
                  <a:pt x="1408592" y="1439828"/>
                </a:lnTo>
                <a:lnTo>
                  <a:pt x="1439828" y="1408592"/>
                </a:lnTo>
                <a:lnTo>
                  <a:pt x="1469385" y="1375748"/>
                </a:lnTo>
                <a:lnTo>
                  <a:pt x="1497191" y="1341364"/>
                </a:lnTo>
                <a:lnTo>
                  <a:pt x="1523178" y="1305513"/>
                </a:lnTo>
                <a:lnTo>
                  <a:pt x="1547275" y="1268264"/>
                </a:lnTo>
                <a:lnTo>
                  <a:pt x="1569410" y="1229688"/>
                </a:lnTo>
                <a:lnTo>
                  <a:pt x="1589515" y="1189855"/>
                </a:lnTo>
                <a:lnTo>
                  <a:pt x="1607518" y="1148836"/>
                </a:lnTo>
                <a:lnTo>
                  <a:pt x="1623348" y="1106700"/>
                </a:lnTo>
                <a:lnTo>
                  <a:pt x="1636937" y="1063519"/>
                </a:lnTo>
                <a:lnTo>
                  <a:pt x="1648212" y="1019362"/>
                </a:lnTo>
                <a:lnTo>
                  <a:pt x="1657105" y="974300"/>
                </a:lnTo>
                <a:lnTo>
                  <a:pt x="1663544" y="928404"/>
                </a:lnTo>
                <a:lnTo>
                  <a:pt x="1667459" y="881744"/>
                </a:lnTo>
                <a:lnTo>
                  <a:pt x="1668780" y="834389"/>
                </a:lnTo>
                <a:lnTo>
                  <a:pt x="1667459" y="787035"/>
                </a:lnTo>
                <a:lnTo>
                  <a:pt x="1663544" y="740375"/>
                </a:lnTo>
                <a:lnTo>
                  <a:pt x="1657105" y="694479"/>
                </a:lnTo>
                <a:lnTo>
                  <a:pt x="1648212" y="649417"/>
                </a:lnTo>
                <a:lnTo>
                  <a:pt x="1636937" y="605260"/>
                </a:lnTo>
                <a:lnTo>
                  <a:pt x="1623348" y="562079"/>
                </a:lnTo>
                <a:lnTo>
                  <a:pt x="1607518" y="519943"/>
                </a:lnTo>
                <a:lnTo>
                  <a:pt x="1589515" y="478924"/>
                </a:lnTo>
                <a:lnTo>
                  <a:pt x="1569410" y="439091"/>
                </a:lnTo>
                <a:lnTo>
                  <a:pt x="1547275" y="400515"/>
                </a:lnTo>
                <a:lnTo>
                  <a:pt x="1523178" y="363266"/>
                </a:lnTo>
                <a:lnTo>
                  <a:pt x="1497191" y="327415"/>
                </a:lnTo>
                <a:lnTo>
                  <a:pt x="1469385" y="293031"/>
                </a:lnTo>
                <a:lnTo>
                  <a:pt x="1439828" y="260187"/>
                </a:lnTo>
                <a:lnTo>
                  <a:pt x="1408592" y="228951"/>
                </a:lnTo>
                <a:lnTo>
                  <a:pt x="1375748" y="199394"/>
                </a:lnTo>
                <a:lnTo>
                  <a:pt x="1341364" y="171588"/>
                </a:lnTo>
                <a:lnTo>
                  <a:pt x="1305513" y="145601"/>
                </a:lnTo>
                <a:lnTo>
                  <a:pt x="1268264" y="121504"/>
                </a:lnTo>
                <a:lnTo>
                  <a:pt x="1229688" y="99369"/>
                </a:lnTo>
                <a:lnTo>
                  <a:pt x="1189855" y="79264"/>
                </a:lnTo>
                <a:lnTo>
                  <a:pt x="1148836" y="61261"/>
                </a:lnTo>
                <a:lnTo>
                  <a:pt x="1106700" y="45431"/>
                </a:lnTo>
                <a:lnTo>
                  <a:pt x="1063519" y="31842"/>
                </a:lnTo>
                <a:lnTo>
                  <a:pt x="1019362" y="20567"/>
                </a:lnTo>
                <a:lnTo>
                  <a:pt x="974300" y="11674"/>
                </a:lnTo>
                <a:lnTo>
                  <a:pt x="928404" y="5235"/>
                </a:lnTo>
                <a:lnTo>
                  <a:pt x="881744" y="1320"/>
                </a:lnTo>
                <a:lnTo>
                  <a:pt x="834389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20459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0" y="834389"/>
                </a:moveTo>
                <a:lnTo>
                  <a:pt x="1320" y="787035"/>
                </a:lnTo>
                <a:lnTo>
                  <a:pt x="5235" y="740375"/>
                </a:lnTo>
                <a:lnTo>
                  <a:pt x="11674" y="694479"/>
                </a:lnTo>
                <a:lnTo>
                  <a:pt x="20567" y="649417"/>
                </a:lnTo>
                <a:lnTo>
                  <a:pt x="31842" y="605260"/>
                </a:lnTo>
                <a:lnTo>
                  <a:pt x="45431" y="562079"/>
                </a:lnTo>
                <a:lnTo>
                  <a:pt x="61261" y="519943"/>
                </a:lnTo>
                <a:lnTo>
                  <a:pt x="79264" y="478924"/>
                </a:lnTo>
                <a:lnTo>
                  <a:pt x="99369" y="439091"/>
                </a:lnTo>
                <a:lnTo>
                  <a:pt x="121504" y="400515"/>
                </a:lnTo>
                <a:lnTo>
                  <a:pt x="145601" y="363266"/>
                </a:lnTo>
                <a:lnTo>
                  <a:pt x="171588" y="327415"/>
                </a:lnTo>
                <a:lnTo>
                  <a:pt x="199394" y="293031"/>
                </a:lnTo>
                <a:lnTo>
                  <a:pt x="228951" y="260187"/>
                </a:lnTo>
                <a:lnTo>
                  <a:pt x="260187" y="228951"/>
                </a:lnTo>
                <a:lnTo>
                  <a:pt x="293031" y="199394"/>
                </a:lnTo>
                <a:lnTo>
                  <a:pt x="327415" y="171588"/>
                </a:lnTo>
                <a:lnTo>
                  <a:pt x="363266" y="145601"/>
                </a:lnTo>
                <a:lnTo>
                  <a:pt x="400515" y="121504"/>
                </a:lnTo>
                <a:lnTo>
                  <a:pt x="439091" y="99369"/>
                </a:lnTo>
                <a:lnTo>
                  <a:pt x="478924" y="79264"/>
                </a:lnTo>
                <a:lnTo>
                  <a:pt x="519943" y="61261"/>
                </a:lnTo>
                <a:lnTo>
                  <a:pt x="562079" y="45431"/>
                </a:lnTo>
                <a:lnTo>
                  <a:pt x="605260" y="31842"/>
                </a:lnTo>
                <a:lnTo>
                  <a:pt x="649417" y="20567"/>
                </a:lnTo>
                <a:lnTo>
                  <a:pt x="694479" y="11674"/>
                </a:lnTo>
                <a:lnTo>
                  <a:pt x="740375" y="5235"/>
                </a:lnTo>
                <a:lnTo>
                  <a:pt x="787035" y="1320"/>
                </a:lnTo>
                <a:lnTo>
                  <a:pt x="834389" y="0"/>
                </a:lnTo>
                <a:lnTo>
                  <a:pt x="881744" y="1320"/>
                </a:lnTo>
                <a:lnTo>
                  <a:pt x="928404" y="5235"/>
                </a:lnTo>
                <a:lnTo>
                  <a:pt x="974300" y="11674"/>
                </a:lnTo>
                <a:lnTo>
                  <a:pt x="1019362" y="20567"/>
                </a:lnTo>
                <a:lnTo>
                  <a:pt x="1063519" y="31842"/>
                </a:lnTo>
                <a:lnTo>
                  <a:pt x="1106700" y="45431"/>
                </a:lnTo>
                <a:lnTo>
                  <a:pt x="1148836" y="61261"/>
                </a:lnTo>
                <a:lnTo>
                  <a:pt x="1189855" y="79264"/>
                </a:lnTo>
                <a:lnTo>
                  <a:pt x="1229688" y="99369"/>
                </a:lnTo>
                <a:lnTo>
                  <a:pt x="1268264" y="121504"/>
                </a:lnTo>
                <a:lnTo>
                  <a:pt x="1305513" y="145601"/>
                </a:lnTo>
                <a:lnTo>
                  <a:pt x="1341364" y="171588"/>
                </a:lnTo>
                <a:lnTo>
                  <a:pt x="1375748" y="199394"/>
                </a:lnTo>
                <a:lnTo>
                  <a:pt x="1408592" y="228951"/>
                </a:lnTo>
                <a:lnTo>
                  <a:pt x="1439828" y="260187"/>
                </a:lnTo>
                <a:lnTo>
                  <a:pt x="1469385" y="293031"/>
                </a:lnTo>
                <a:lnTo>
                  <a:pt x="1497191" y="327415"/>
                </a:lnTo>
                <a:lnTo>
                  <a:pt x="1523178" y="363266"/>
                </a:lnTo>
                <a:lnTo>
                  <a:pt x="1547275" y="400515"/>
                </a:lnTo>
                <a:lnTo>
                  <a:pt x="1569410" y="439091"/>
                </a:lnTo>
                <a:lnTo>
                  <a:pt x="1589515" y="478924"/>
                </a:lnTo>
                <a:lnTo>
                  <a:pt x="1607518" y="519943"/>
                </a:lnTo>
                <a:lnTo>
                  <a:pt x="1623348" y="562079"/>
                </a:lnTo>
                <a:lnTo>
                  <a:pt x="1636937" y="605260"/>
                </a:lnTo>
                <a:lnTo>
                  <a:pt x="1648212" y="649417"/>
                </a:lnTo>
                <a:lnTo>
                  <a:pt x="1657105" y="694479"/>
                </a:lnTo>
                <a:lnTo>
                  <a:pt x="1663544" y="740375"/>
                </a:lnTo>
                <a:lnTo>
                  <a:pt x="1667459" y="787035"/>
                </a:lnTo>
                <a:lnTo>
                  <a:pt x="1668780" y="834389"/>
                </a:lnTo>
                <a:lnTo>
                  <a:pt x="1667459" y="881744"/>
                </a:lnTo>
                <a:lnTo>
                  <a:pt x="1663544" y="928404"/>
                </a:lnTo>
                <a:lnTo>
                  <a:pt x="1657105" y="974300"/>
                </a:lnTo>
                <a:lnTo>
                  <a:pt x="1648212" y="1019362"/>
                </a:lnTo>
                <a:lnTo>
                  <a:pt x="1636937" y="1063519"/>
                </a:lnTo>
                <a:lnTo>
                  <a:pt x="1623348" y="1106700"/>
                </a:lnTo>
                <a:lnTo>
                  <a:pt x="1607518" y="1148836"/>
                </a:lnTo>
                <a:lnTo>
                  <a:pt x="1589515" y="1189855"/>
                </a:lnTo>
                <a:lnTo>
                  <a:pt x="1569410" y="1229688"/>
                </a:lnTo>
                <a:lnTo>
                  <a:pt x="1547275" y="1268264"/>
                </a:lnTo>
                <a:lnTo>
                  <a:pt x="1523178" y="1305513"/>
                </a:lnTo>
                <a:lnTo>
                  <a:pt x="1497191" y="1341364"/>
                </a:lnTo>
                <a:lnTo>
                  <a:pt x="1469385" y="1375748"/>
                </a:lnTo>
                <a:lnTo>
                  <a:pt x="1439828" y="1408592"/>
                </a:lnTo>
                <a:lnTo>
                  <a:pt x="1408592" y="1439828"/>
                </a:lnTo>
                <a:lnTo>
                  <a:pt x="1375748" y="1469385"/>
                </a:lnTo>
                <a:lnTo>
                  <a:pt x="1341364" y="1497191"/>
                </a:lnTo>
                <a:lnTo>
                  <a:pt x="1305513" y="1523178"/>
                </a:lnTo>
                <a:lnTo>
                  <a:pt x="1268264" y="1547275"/>
                </a:lnTo>
                <a:lnTo>
                  <a:pt x="1229688" y="1569410"/>
                </a:lnTo>
                <a:lnTo>
                  <a:pt x="1189855" y="1589515"/>
                </a:lnTo>
                <a:lnTo>
                  <a:pt x="1148836" y="1607518"/>
                </a:lnTo>
                <a:lnTo>
                  <a:pt x="1106700" y="1623348"/>
                </a:lnTo>
                <a:lnTo>
                  <a:pt x="1063519" y="1636937"/>
                </a:lnTo>
                <a:lnTo>
                  <a:pt x="1019362" y="1648212"/>
                </a:lnTo>
                <a:lnTo>
                  <a:pt x="974300" y="1657105"/>
                </a:lnTo>
                <a:lnTo>
                  <a:pt x="928404" y="1663544"/>
                </a:lnTo>
                <a:lnTo>
                  <a:pt x="881744" y="1667459"/>
                </a:lnTo>
                <a:lnTo>
                  <a:pt x="834389" y="1668779"/>
                </a:lnTo>
                <a:lnTo>
                  <a:pt x="787035" y="1667459"/>
                </a:lnTo>
                <a:lnTo>
                  <a:pt x="740375" y="1663544"/>
                </a:lnTo>
                <a:lnTo>
                  <a:pt x="694479" y="1657105"/>
                </a:lnTo>
                <a:lnTo>
                  <a:pt x="649417" y="1648212"/>
                </a:lnTo>
                <a:lnTo>
                  <a:pt x="605260" y="1636937"/>
                </a:lnTo>
                <a:lnTo>
                  <a:pt x="562079" y="1623348"/>
                </a:lnTo>
                <a:lnTo>
                  <a:pt x="519943" y="1607518"/>
                </a:lnTo>
                <a:lnTo>
                  <a:pt x="478924" y="1589515"/>
                </a:lnTo>
                <a:lnTo>
                  <a:pt x="439091" y="1569410"/>
                </a:lnTo>
                <a:lnTo>
                  <a:pt x="400515" y="1547275"/>
                </a:lnTo>
                <a:lnTo>
                  <a:pt x="363266" y="1523178"/>
                </a:lnTo>
                <a:lnTo>
                  <a:pt x="327415" y="1497191"/>
                </a:lnTo>
                <a:lnTo>
                  <a:pt x="293031" y="1469385"/>
                </a:lnTo>
                <a:lnTo>
                  <a:pt x="260187" y="1439828"/>
                </a:lnTo>
                <a:lnTo>
                  <a:pt x="228951" y="1408592"/>
                </a:lnTo>
                <a:lnTo>
                  <a:pt x="199394" y="1375748"/>
                </a:lnTo>
                <a:lnTo>
                  <a:pt x="171588" y="1341364"/>
                </a:lnTo>
                <a:lnTo>
                  <a:pt x="145601" y="1305513"/>
                </a:lnTo>
                <a:lnTo>
                  <a:pt x="121504" y="1268264"/>
                </a:lnTo>
                <a:lnTo>
                  <a:pt x="99369" y="1229688"/>
                </a:lnTo>
                <a:lnTo>
                  <a:pt x="79264" y="1189855"/>
                </a:lnTo>
                <a:lnTo>
                  <a:pt x="61261" y="1148836"/>
                </a:lnTo>
                <a:lnTo>
                  <a:pt x="45431" y="1106700"/>
                </a:lnTo>
                <a:lnTo>
                  <a:pt x="31842" y="1063519"/>
                </a:lnTo>
                <a:lnTo>
                  <a:pt x="20567" y="1019362"/>
                </a:lnTo>
                <a:lnTo>
                  <a:pt x="11674" y="974300"/>
                </a:lnTo>
                <a:lnTo>
                  <a:pt x="5235" y="928404"/>
                </a:lnTo>
                <a:lnTo>
                  <a:pt x="1320" y="881744"/>
                </a:lnTo>
                <a:lnTo>
                  <a:pt x="0" y="83438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8591" y="3182828"/>
            <a:ext cx="1116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2" marR="5080" indent="-116836" defTabSz="914377">
              <a:spcBef>
                <a:spcPts val="100"/>
              </a:spcBef>
              <a:defRPr/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sz="1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tolerance  for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endParaRPr sz="1200" dirty="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74821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834389" y="0"/>
                </a:moveTo>
                <a:lnTo>
                  <a:pt x="787035" y="1320"/>
                </a:lnTo>
                <a:lnTo>
                  <a:pt x="740375" y="5235"/>
                </a:lnTo>
                <a:lnTo>
                  <a:pt x="694479" y="11674"/>
                </a:lnTo>
                <a:lnTo>
                  <a:pt x="649417" y="20567"/>
                </a:lnTo>
                <a:lnTo>
                  <a:pt x="605260" y="31842"/>
                </a:lnTo>
                <a:lnTo>
                  <a:pt x="562079" y="45431"/>
                </a:lnTo>
                <a:lnTo>
                  <a:pt x="519943" y="61261"/>
                </a:lnTo>
                <a:lnTo>
                  <a:pt x="478924" y="79264"/>
                </a:lnTo>
                <a:lnTo>
                  <a:pt x="439091" y="99369"/>
                </a:lnTo>
                <a:lnTo>
                  <a:pt x="400515" y="121504"/>
                </a:lnTo>
                <a:lnTo>
                  <a:pt x="363266" y="145601"/>
                </a:lnTo>
                <a:lnTo>
                  <a:pt x="327415" y="171588"/>
                </a:lnTo>
                <a:lnTo>
                  <a:pt x="293031" y="199394"/>
                </a:lnTo>
                <a:lnTo>
                  <a:pt x="260187" y="228951"/>
                </a:lnTo>
                <a:lnTo>
                  <a:pt x="228951" y="260187"/>
                </a:lnTo>
                <a:lnTo>
                  <a:pt x="199394" y="293031"/>
                </a:lnTo>
                <a:lnTo>
                  <a:pt x="171588" y="327415"/>
                </a:lnTo>
                <a:lnTo>
                  <a:pt x="145601" y="363266"/>
                </a:lnTo>
                <a:lnTo>
                  <a:pt x="121504" y="400515"/>
                </a:lnTo>
                <a:lnTo>
                  <a:pt x="99369" y="439091"/>
                </a:lnTo>
                <a:lnTo>
                  <a:pt x="79264" y="478924"/>
                </a:lnTo>
                <a:lnTo>
                  <a:pt x="61261" y="519943"/>
                </a:lnTo>
                <a:lnTo>
                  <a:pt x="45431" y="562079"/>
                </a:lnTo>
                <a:lnTo>
                  <a:pt x="31842" y="605260"/>
                </a:lnTo>
                <a:lnTo>
                  <a:pt x="20567" y="649417"/>
                </a:lnTo>
                <a:lnTo>
                  <a:pt x="11674" y="694479"/>
                </a:lnTo>
                <a:lnTo>
                  <a:pt x="5235" y="740375"/>
                </a:lnTo>
                <a:lnTo>
                  <a:pt x="1320" y="787035"/>
                </a:lnTo>
                <a:lnTo>
                  <a:pt x="0" y="834389"/>
                </a:lnTo>
                <a:lnTo>
                  <a:pt x="1320" y="881744"/>
                </a:lnTo>
                <a:lnTo>
                  <a:pt x="5235" y="928404"/>
                </a:lnTo>
                <a:lnTo>
                  <a:pt x="11674" y="974300"/>
                </a:lnTo>
                <a:lnTo>
                  <a:pt x="20567" y="1019362"/>
                </a:lnTo>
                <a:lnTo>
                  <a:pt x="31842" y="1063519"/>
                </a:lnTo>
                <a:lnTo>
                  <a:pt x="45431" y="1106700"/>
                </a:lnTo>
                <a:lnTo>
                  <a:pt x="61261" y="1148836"/>
                </a:lnTo>
                <a:lnTo>
                  <a:pt x="79264" y="1189855"/>
                </a:lnTo>
                <a:lnTo>
                  <a:pt x="99369" y="1229688"/>
                </a:lnTo>
                <a:lnTo>
                  <a:pt x="121504" y="1268264"/>
                </a:lnTo>
                <a:lnTo>
                  <a:pt x="145601" y="1305513"/>
                </a:lnTo>
                <a:lnTo>
                  <a:pt x="171588" y="1341364"/>
                </a:lnTo>
                <a:lnTo>
                  <a:pt x="199394" y="1375748"/>
                </a:lnTo>
                <a:lnTo>
                  <a:pt x="228951" y="1408592"/>
                </a:lnTo>
                <a:lnTo>
                  <a:pt x="260187" y="1439828"/>
                </a:lnTo>
                <a:lnTo>
                  <a:pt x="293031" y="1469385"/>
                </a:lnTo>
                <a:lnTo>
                  <a:pt x="327415" y="1497191"/>
                </a:lnTo>
                <a:lnTo>
                  <a:pt x="363266" y="1523178"/>
                </a:lnTo>
                <a:lnTo>
                  <a:pt x="400515" y="1547275"/>
                </a:lnTo>
                <a:lnTo>
                  <a:pt x="439091" y="1569410"/>
                </a:lnTo>
                <a:lnTo>
                  <a:pt x="478924" y="1589515"/>
                </a:lnTo>
                <a:lnTo>
                  <a:pt x="519943" y="1607518"/>
                </a:lnTo>
                <a:lnTo>
                  <a:pt x="562079" y="1623348"/>
                </a:lnTo>
                <a:lnTo>
                  <a:pt x="605260" y="1636937"/>
                </a:lnTo>
                <a:lnTo>
                  <a:pt x="649417" y="1648212"/>
                </a:lnTo>
                <a:lnTo>
                  <a:pt x="694479" y="1657105"/>
                </a:lnTo>
                <a:lnTo>
                  <a:pt x="740375" y="1663544"/>
                </a:lnTo>
                <a:lnTo>
                  <a:pt x="787035" y="1667459"/>
                </a:lnTo>
                <a:lnTo>
                  <a:pt x="834389" y="1668779"/>
                </a:lnTo>
                <a:lnTo>
                  <a:pt x="881744" y="1667459"/>
                </a:lnTo>
                <a:lnTo>
                  <a:pt x="928404" y="1663544"/>
                </a:lnTo>
                <a:lnTo>
                  <a:pt x="974300" y="1657105"/>
                </a:lnTo>
                <a:lnTo>
                  <a:pt x="1019362" y="1648212"/>
                </a:lnTo>
                <a:lnTo>
                  <a:pt x="1063519" y="1636937"/>
                </a:lnTo>
                <a:lnTo>
                  <a:pt x="1106700" y="1623348"/>
                </a:lnTo>
                <a:lnTo>
                  <a:pt x="1148836" y="1607518"/>
                </a:lnTo>
                <a:lnTo>
                  <a:pt x="1189855" y="1589515"/>
                </a:lnTo>
                <a:lnTo>
                  <a:pt x="1229688" y="1569410"/>
                </a:lnTo>
                <a:lnTo>
                  <a:pt x="1268264" y="1547275"/>
                </a:lnTo>
                <a:lnTo>
                  <a:pt x="1305513" y="1523178"/>
                </a:lnTo>
                <a:lnTo>
                  <a:pt x="1341364" y="1497191"/>
                </a:lnTo>
                <a:lnTo>
                  <a:pt x="1375748" y="1469385"/>
                </a:lnTo>
                <a:lnTo>
                  <a:pt x="1408592" y="1439828"/>
                </a:lnTo>
                <a:lnTo>
                  <a:pt x="1439828" y="1408592"/>
                </a:lnTo>
                <a:lnTo>
                  <a:pt x="1469385" y="1375748"/>
                </a:lnTo>
                <a:lnTo>
                  <a:pt x="1497191" y="1341364"/>
                </a:lnTo>
                <a:lnTo>
                  <a:pt x="1523178" y="1305513"/>
                </a:lnTo>
                <a:lnTo>
                  <a:pt x="1547275" y="1268264"/>
                </a:lnTo>
                <a:lnTo>
                  <a:pt x="1569410" y="1229688"/>
                </a:lnTo>
                <a:lnTo>
                  <a:pt x="1589515" y="1189855"/>
                </a:lnTo>
                <a:lnTo>
                  <a:pt x="1607518" y="1148836"/>
                </a:lnTo>
                <a:lnTo>
                  <a:pt x="1623348" y="1106700"/>
                </a:lnTo>
                <a:lnTo>
                  <a:pt x="1636937" y="1063519"/>
                </a:lnTo>
                <a:lnTo>
                  <a:pt x="1648212" y="1019362"/>
                </a:lnTo>
                <a:lnTo>
                  <a:pt x="1657105" y="974300"/>
                </a:lnTo>
                <a:lnTo>
                  <a:pt x="1663544" y="928404"/>
                </a:lnTo>
                <a:lnTo>
                  <a:pt x="1667459" y="881744"/>
                </a:lnTo>
                <a:lnTo>
                  <a:pt x="1668779" y="834389"/>
                </a:lnTo>
                <a:lnTo>
                  <a:pt x="1667459" y="787035"/>
                </a:lnTo>
                <a:lnTo>
                  <a:pt x="1663544" y="740375"/>
                </a:lnTo>
                <a:lnTo>
                  <a:pt x="1657105" y="694479"/>
                </a:lnTo>
                <a:lnTo>
                  <a:pt x="1648212" y="649417"/>
                </a:lnTo>
                <a:lnTo>
                  <a:pt x="1636937" y="605260"/>
                </a:lnTo>
                <a:lnTo>
                  <a:pt x="1623348" y="562079"/>
                </a:lnTo>
                <a:lnTo>
                  <a:pt x="1607518" y="519943"/>
                </a:lnTo>
                <a:lnTo>
                  <a:pt x="1589515" y="478924"/>
                </a:lnTo>
                <a:lnTo>
                  <a:pt x="1569410" y="439091"/>
                </a:lnTo>
                <a:lnTo>
                  <a:pt x="1547275" y="400515"/>
                </a:lnTo>
                <a:lnTo>
                  <a:pt x="1523178" y="363266"/>
                </a:lnTo>
                <a:lnTo>
                  <a:pt x="1497191" y="327415"/>
                </a:lnTo>
                <a:lnTo>
                  <a:pt x="1469385" y="293031"/>
                </a:lnTo>
                <a:lnTo>
                  <a:pt x="1439828" y="260187"/>
                </a:lnTo>
                <a:lnTo>
                  <a:pt x="1408592" y="228951"/>
                </a:lnTo>
                <a:lnTo>
                  <a:pt x="1375748" y="199394"/>
                </a:lnTo>
                <a:lnTo>
                  <a:pt x="1341364" y="171588"/>
                </a:lnTo>
                <a:lnTo>
                  <a:pt x="1305513" y="145601"/>
                </a:lnTo>
                <a:lnTo>
                  <a:pt x="1268264" y="121504"/>
                </a:lnTo>
                <a:lnTo>
                  <a:pt x="1229688" y="99369"/>
                </a:lnTo>
                <a:lnTo>
                  <a:pt x="1189855" y="79264"/>
                </a:lnTo>
                <a:lnTo>
                  <a:pt x="1148836" y="61261"/>
                </a:lnTo>
                <a:lnTo>
                  <a:pt x="1106700" y="45431"/>
                </a:lnTo>
                <a:lnTo>
                  <a:pt x="1063519" y="31842"/>
                </a:lnTo>
                <a:lnTo>
                  <a:pt x="1019362" y="20567"/>
                </a:lnTo>
                <a:lnTo>
                  <a:pt x="974300" y="11674"/>
                </a:lnTo>
                <a:lnTo>
                  <a:pt x="928404" y="5235"/>
                </a:lnTo>
                <a:lnTo>
                  <a:pt x="881744" y="1320"/>
                </a:lnTo>
                <a:lnTo>
                  <a:pt x="834389" y="0"/>
                </a:lnTo>
                <a:close/>
              </a:path>
            </a:pathLst>
          </a:custGeom>
          <a:solidFill>
            <a:srgbClr val="74C042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74821" y="2543383"/>
            <a:ext cx="1668780" cy="1668780"/>
          </a:xfrm>
          <a:custGeom>
            <a:avLst/>
            <a:gdLst/>
            <a:ahLst/>
            <a:cxnLst/>
            <a:rect l="l" t="t" r="r" b="b"/>
            <a:pathLst>
              <a:path w="1668779" h="1668779">
                <a:moveTo>
                  <a:pt x="0" y="834389"/>
                </a:moveTo>
                <a:lnTo>
                  <a:pt x="1320" y="787035"/>
                </a:lnTo>
                <a:lnTo>
                  <a:pt x="5235" y="740375"/>
                </a:lnTo>
                <a:lnTo>
                  <a:pt x="11674" y="694479"/>
                </a:lnTo>
                <a:lnTo>
                  <a:pt x="20567" y="649417"/>
                </a:lnTo>
                <a:lnTo>
                  <a:pt x="31842" y="605260"/>
                </a:lnTo>
                <a:lnTo>
                  <a:pt x="45431" y="562079"/>
                </a:lnTo>
                <a:lnTo>
                  <a:pt x="61261" y="519943"/>
                </a:lnTo>
                <a:lnTo>
                  <a:pt x="79264" y="478924"/>
                </a:lnTo>
                <a:lnTo>
                  <a:pt x="99369" y="439091"/>
                </a:lnTo>
                <a:lnTo>
                  <a:pt x="121504" y="400515"/>
                </a:lnTo>
                <a:lnTo>
                  <a:pt x="145601" y="363266"/>
                </a:lnTo>
                <a:lnTo>
                  <a:pt x="171588" y="327415"/>
                </a:lnTo>
                <a:lnTo>
                  <a:pt x="199394" y="293031"/>
                </a:lnTo>
                <a:lnTo>
                  <a:pt x="228951" y="260187"/>
                </a:lnTo>
                <a:lnTo>
                  <a:pt x="260187" y="228951"/>
                </a:lnTo>
                <a:lnTo>
                  <a:pt x="293031" y="199394"/>
                </a:lnTo>
                <a:lnTo>
                  <a:pt x="327415" y="171588"/>
                </a:lnTo>
                <a:lnTo>
                  <a:pt x="363266" y="145601"/>
                </a:lnTo>
                <a:lnTo>
                  <a:pt x="400515" y="121504"/>
                </a:lnTo>
                <a:lnTo>
                  <a:pt x="439091" y="99369"/>
                </a:lnTo>
                <a:lnTo>
                  <a:pt x="478924" y="79264"/>
                </a:lnTo>
                <a:lnTo>
                  <a:pt x="519943" y="61261"/>
                </a:lnTo>
                <a:lnTo>
                  <a:pt x="562079" y="45431"/>
                </a:lnTo>
                <a:lnTo>
                  <a:pt x="605260" y="31842"/>
                </a:lnTo>
                <a:lnTo>
                  <a:pt x="649417" y="20567"/>
                </a:lnTo>
                <a:lnTo>
                  <a:pt x="694479" y="11674"/>
                </a:lnTo>
                <a:lnTo>
                  <a:pt x="740375" y="5235"/>
                </a:lnTo>
                <a:lnTo>
                  <a:pt x="787035" y="1320"/>
                </a:lnTo>
                <a:lnTo>
                  <a:pt x="834389" y="0"/>
                </a:lnTo>
                <a:lnTo>
                  <a:pt x="881744" y="1320"/>
                </a:lnTo>
                <a:lnTo>
                  <a:pt x="928404" y="5235"/>
                </a:lnTo>
                <a:lnTo>
                  <a:pt x="974300" y="11674"/>
                </a:lnTo>
                <a:lnTo>
                  <a:pt x="1019362" y="20567"/>
                </a:lnTo>
                <a:lnTo>
                  <a:pt x="1063519" y="31842"/>
                </a:lnTo>
                <a:lnTo>
                  <a:pt x="1106700" y="45431"/>
                </a:lnTo>
                <a:lnTo>
                  <a:pt x="1148836" y="61261"/>
                </a:lnTo>
                <a:lnTo>
                  <a:pt x="1189855" y="79264"/>
                </a:lnTo>
                <a:lnTo>
                  <a:pt x="1229688" y="99369"/>
                </a:lnTo>
                <a:lnTo>
                  <a:pt x="1268264" y="121504"/>
                </a:lnTo>
                <a:lnTo>
                  <a:pt x="1305513" y="145601"/>
                </a:lnTo>
                <a:lnTo>
                  <a:pt x="1341364" y="171588"/>
                </a:lnTo>
                <a:lnTo>
                  <a:pt x="1375748" y="199394"/>
                </a:lnTo>
                <a:lnTo>
                  <a:pt x="1408592" y="228951"/>
                </a:lnTo>
                <a:lnTo>
                  <a:pt x="1439828" y="260187"/>
                </a:lnTo>
                <a:lnTo>
                  <a:pt x="1469385" y="293031"/>
                </a:lnTo>
                <a:lnTo>
                  <a:pt x="1497191" y="327415"/>
                </a:lnTo>
                <a:lnTo>
                  <a:pt x="1523178" y="363266"/>
                </a:lnTo>
                <a:lnTo>
                  <a:pt x="1547275" y="400515"/>
                </a:lnTo>
                <a:lnTo>
                  <a:pt x="1569410" y="439091"/>
                </a:lnTo>
                <a:lnTo>
                  <a:pt x="1589515" y="478924"/>
                </a:lnTo>
                <a:lnTo>
                  <a:pt x="1607518" y="519943"/>
                </a:lnTo>
                <a:lnTo>
                  <a:pt x="1623348" y="562079"/>
                </a:lnTo>
                <a:lnTo>
                  <a:pt x="1636937" y="605260"/>
                </a:lnTo>
                <a:lnTo>
                  <a:pt x="1648212" y="649417"/>
                </a:lnTo>
                <a:lnTo>
                  <a:pt x="1657105" y="694479"/>
                </a:lnTo>
                <a:lnTo>
                  <a:pt x="1663544" y="740375"/>
                </a:lnTo>
                <a:lnTo>
                  <a:pt x="1667459" y="787035"/>
                </a:lnTo>
                <a:lnTo>
                  <a:pt x="1668779" y="834389"/>
                </a:lnTo>
                <a:lnTo>
                  <a:pt x="1667459" y="881744"/>
                </a:lnTo>
                <a:lnTo>
                  <a:pt x="1663544" y="928404"/>
                </a:lnTo>
                <a:lnTo>
                  <a:pt x="1657105" y="974300"/>
                </a:lnTo>
                <a:lnTo>
                  <a:pt x="1648212" y="1019362"/>
                </a:lnTo>
                <a:lnTo>
                  <a:pt x="1636937" y="1063519"/>
                </a:lnTo>
                <a:lnTo>
                  <a:pt x="1623348" y="1106700"/>
                </a:lnTo>
                <a:lnTo>
                  <a:pt x="1607518" y="1148836"/>
                </a:lnTo>
                <a:lnTo>
                  <a:pt x="1589515" y="1189855"/>
                </a:lnTo>
                <a:lnTo>
                  <a:pt x="1569410" y="1229688"/>
                </a:lnTo>
                <a:lnTo>
                  <a:pt x="1547275" y="1268264"/>
                </a:lnTo>
                <a:lnTo>
                  <a:pt x="1523178" y="1305513"/>
                </a:lnTo>
                <a:lnTo>
                  <a:pt x="1497191" y="1341364"/>
                </a:lnTo>
                <a:lnTo>
                  <a:pt x="1469385" y="1375748"/>
                </a:lnTo>
                <a:lnTo>
                  <a:pt x="1439828" y="1408592"/>
                </a:lnTo>
                <a:lnTo>
                  <a:pt x="1408592" y="1439828"/>
                </a:lnTo>
                <a:lnTo>
                  <a:pt x="1375748" y="1469385"/>
                </a:lnTo>
                <a:lnTo>
                  <a:pt x="1341364" y="1497191"/>
                </a:lnTo>
                <a:lnTo>
                  <a:pt x="1305513" y="1523178"/>
                </a:lnTo>
                <a:lnTo>
                  <a:pt x="1268264" y="1547275"/>
                </a:lnTo>
                <a:lnTo>
                  <a:pt x="1229688" y="1569410"/>
                </a:lnTo>
                <a:lnTo>
                  <a:pt x="1189855" y="1589515"/>
                </a:lnTo>
                <a:lnTo>
                  <a:pt x="1148836" y="1607518"/>
                </a:lnTo>
                <a:lnTo>
                  <a:pt x="1106700" y="1623348"/>
                </a:lnTo>
                <a:lnTo>
                  <a:pt x="1063519" y="1636937"/>
                </a:lnTo>
                <a:lnTo>
                  <a:pt x="1019362" y="1648212"/>
                </a:lnTo>
                <a:lnTo>
                  <a:pt x="974300" y="1657105"/>
                </a:lnTo>
                <a:lnTo>
                  <a:pt x="928404" y="1663544"/>
                </a:lnTo>
                <a:lnTo>
                  <a:pt x="881744" y="1667459"/>
                </a:lnTo>
                <a:lnTo>
                  <a:pt x="834389" y="1668779"/>
                </a:lnTo>
                <a:lnTo>
                  <a:pt x="787035" y="1667459"/>
                </a:lnTo>
                <a:lnTo>
                  <a:pt x="740375" y="1663544"/>
                </a:lnTo>
                <a:lnTo>
                  <a:pt x="694479" y="1657105"/>
                </a:lnTo>
                <a:lnTo>
                  <a:pt x="649417" y="1648212"/>
                </a:lnTo>
                <a:lnTo>
                  <a:pt x="605260" y="1636937"/>
                </a:lnTo>
                <a:lnTo>
                  <a:pt x="562079" y="1623348"/>
                </a:lnTo>
                <a:lnTo>
                  <a:pt x="519943" y="1607518"/>
                </a:lnTo>
                <a:lnTo>
                  <a:pt x="478924" y="1589515"/>
                </a:lnTo>
                <a:lnTo>
                  <a:pt x="439091" y="1569410"/>
                </a:lnTo>
                <a:lnTo>
                  <a:pt x="400515" y="1547275"/>
                </a:lnTo>
                <a:lnTo>
                  <a:pt x="363266" y="1523178"/>
                </a:lnTo>
                <a:lnTo>
                  <a:pt x="327415" y="1497191"/>
                </a:lnTo>
                <a:lnTo>
                  <a:pt x="293031" y="1469385"/>
                </a:lnTo>
                <a:lnTo>
                  <a:pt x="260187" y="1439828"/>
                </a:lnTo>
                <a:lnTo>
                  <a:pt x="228951" y="1408592"/>
                </a:lnTo>
                <a:lnTo>
                  <a:pt x="199394" y="1375748"/>
                </a:lnTo>
                <a:lnTo>
                  <a:pt x="171588" y="1341364"/>
                </a:lnTo>
                <a:lnTo>
                  <a:pt x="145601" y="1305513"/>
                </a:lnTo>
                <a:lnTo>
                  <a:pt x="121504" y="1268264"/>
                </a:lnTo>
                <a:lnTo>
                  <a:pt x="99369" y="1229688"/>
                </a:lnTo>
                <a:lnTo>
                  <a:pt x="79264" y="1189855"/>
                </a:lnTo>
                <a:lnTo>
                  <a:pt x="61261" y="1148836"/>
                </a:lnTo>
                <a:lnTo>
                  <a:pt x="45431" y="1106700"/>
                </a:lnTo>
                <a:lnTo>
                  <a:pt x="31842" y="1063519"/>
                </a:lnTo>
                <a:lnTo>
                  <a:pt x="20567" y="1019362"/>
                </a:lnTo>
                <a:lnTo>
                  <a:pt x="11674" y="974300"/>
                </a:lnTo>
                <a:lnTo>
                  <a:pt x="5235" y="928404"/>
                </a:lnTo>
                <a:lnTo>
                  <a:pt x="1320" y="881744"/>
                </a:lnTo>
                <a:lnTo>
                  <a:pt x="0" y="834389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9879" y="3090815"/>
            <a:ext cx="979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defTabSz="914377">
              <a:spcBef>
                <a:spcPts val="100"/>
              </a:spcBef>
              <a:defRPr/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Very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fast</a:t>
            </a:r>
            <a:r>
              <a:rPr sz="1200" b="1" spc="-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&amp;  </a:t>
            </a: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frequent  switching</a:t>
            </a:r>
            <a:endParaRPr sz="12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63752" y="3208863"/>
            <a:ext cx="245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2000" b="1" dirty="0">
                <a:solidFill>
                  <a:srgbClr val="53606C"/>
                </a:solidFill>
                <a:latin typeface="Verdana"/>
                <a:cs typeface="Verdana"/>
              </a:rPr>
              <a:t>+</a:t>
            </a:r>
            <a:endParaRPr sz="20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1297" y="3208863"/>
            <a:ext cx="245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2000" b="1" dirty="0">
                <a:solidFill>
                  <a:srgbClr val="53606C"/>
                </a:solidFill>
                <a:latin typeface="Verdana"/>
                <a:cs typeface="Verdana"/>
              </a:rPr>
              <a:t>+</a:t>
            </a:r>
            <a:endParaRPr sz="20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58841" y="3208863"/>
            <a:ext cx="245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2000" b="1" dirty="0">
                <a:solidFill>
                  <a:srgbClr val="53606C"/>
                </a:solidFill>
                <a:latin typeface="Verdana"/>
                <a:cs typeface="Verdana"/>
              </a:rPr>
              <a:t>+</a:t>
            </a:r>
            <a:endParaRPr sz="20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06385" y="3208863"/>
            <a:ext cx="245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2000" b="1" dirty="0">
                <a:solidFill>
                  <a:srgbClr val="53606C"/>
                </a:solidFill>
                <a:latin typeface="Verdana"/>
                <a:cs typeface="Verdana"/>
              </a:rPr>
              <a:t>+</a:t>
            </a:r>
            <a:endParaRPr sz="20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53677" y="3208863"/>
            <a:ext cx="245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7">
              <a:spcBef>
                <a:spcPts val="100"/>
              </a:spcBef>
              <a:defRPr/>
            </a:pPr>
            <a:r>
              <a:rPr sz="2000" b="1" dirty="0">
                <a:solidFill>
                  <a:srgbClr val="53606C"/>
                </a:solidFill>
                <a:latin typeface="Verdana"/>
                <a:cs typeface="Verdana"/>
              </a:rPr>
              <a:t>=</a:t>
            </a:r>
            <a:endParaRPr sz="20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16821" y="2622123"/>
            <a:ext cx="1666239" cy="1470660"/>
          </a:xfrm>
          <a:custGeom>
            <a:avLst/>
            <a:gdLst/>
            <a:ahLst/>
            <a:cxnLst/>
            <a:rect l="l" t="t" r="r" b="b"/>
            <a:pathLst>
              <a:path w="1666240" h="1470660">
                <a:moveTo>
                  <a:pt x="1421129" y="0"/>
                </a:moveTo>
                <a:lnTo>
                  <a:pt x="245109" y="0"/>
                </a:lnTo>
                <a:lnTo>
                  <a:pt x="195708" y="4979"/>
                </a:lnTo>
                <a:lnTo>
                  <a:pt x="149697" y="19260"/>
                </a:lnTo>
                <a:lnTo>
                  <a:pt x="108061" y="41857"/>
                </a:lnTo>
                <a:lnTo>
                  <a:pt x="71786" y="71786"/>
                </a:lnTo>
                <a:lnTo>
                  <a:pt x="41857" y="108061"/>
                </a:lnTo>
                <a:lnTo>
                  <a:pt x="19260" y="149697"/>
                </a:lnTo>
                <a:lnTo>
                  <a:pt x="4979" y="195708"/>
                </a:lnTo>
                <a:lnTo>
                  <a:pt x="0" y="245110"/>
                </a:lnTo>
                <a:lnTo>
                  <a:pt x="0" y="1225550"/>
                </a:lnTo>
                <a:lnTo>
                  <a:pt x="4979" y="1274951"/>
                </a:lnTo>
                <a:lnTo>
                  <a:pt x="19260" y="1320962"/>
                </a:lnTo>
                <a:lnTo>
                  <a:pt x="41857" y="1362598"/>
                </a:lnTo>
                <a:lnTo>
                  <a:pt x="71786" y="1398873"/>
                </a:lnTo>
                <a:lnTo>
                  <a:pt x="108061" y="1428802"/>
                </a:lnTo>
                <a:lnTo>
                  <a:pt x="149697" y="1451399"/>
                </a:lnTo>
                <a:lnTo>
                  <a:pt x="195708" y="1465680"/>
                </a:lnTo>
                <a:lnTo>
                  <a:pt x="245109" y="1470659"/>
                </a:lnTo>
                <a:lnTo>
                  <a:pt x="1421129" y="1470659"/>
                </a:lnTo>
                <a:lnTo>
                  <a:pt x="1470531" y="1465680"/>
                </a:lnTo>
                <a:lnTo>
                  <a:pt x="1516542" y="1451399"/>
                </a:lnTo>
                <a:lnTo>
                  <a:pt x="1558178" y="1428802"/>
                </a:lnTo>
                <a:lnTo>
                  <a:pt x="1594453" y="1398873"/>
                </a:lnTo>
                <a:lnTo>
                  <a:pt x="1624382" y="1362598"/>
                </a:lnTo>
                <a:lnTo>
                  <a:pt x="1646979" y="1320962"/>
                </a:lnTo>
                <a:lnTo>
                  <a:pt x="1661260" y="1274951"/>
                </a:lnTo>
                <a:lnTo>
                  <a:pt x="1666239" y="1225550"/>
                </a:lnTo>
                <a:lnTo>
                  <a:pt x="1666239" y="245110"/>
                </a:lnTo>
                <a:lnTo>
                  <a:pt x="1661260" y="195708"/>
                </a:lnTo>
                <a:lnTo>
                  <a:pt x="1646979" y="149697"/>
                </a:lnTo>
                <a:lnTo>
                  <a:pt x="1624382" y="108061"/>
                </a:lnTo>
                <a:lnTo>
                  <a:pt x="1594453" y="71786"/>
                </a:lnTo>
                <a:lnTo>
                  <a:pt x="1558178" y="41857"/>
                </a:lnTo>
                <a:lnTo>
                  <a:pt x="1516542" y="19260"/>
                </a:lnTo>
                <a:lnTo>
                  <a:pt x="1470531" y="4979"/>
                </a:lnTo>
                <a:lnTo>
                  <a:pt x="1421129" y="0"/>
                </a:lnTo>
                <a:close/>
              </a:path>
            </a:pathLst>
          </a:custGeom>
          <a:solidFill>
            <a:srgbClr val="EA4B6D"/>
          </a:solidFill>
        </p:spPr>
        <p:txBody>
          <a:bodyPr wrap="square" lIns="0" tIns="0" rIns="0" bIns="0" rtlCol="0"/>
          <a:lstStyle/>
          <a:p>
            <a:pPr defTabSz="914377">
              <a:defRPr/>
            </a:pPr>
            <a:endParaRPr sz="1400">
              <a:solidFill>
                <a:srgbClr val="54616C"/>
              </a:solidFill>
              <a:latin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30867" y="2916509"/>
            <a:ext cx="14401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1" algn="ctr" defTabSz="914377">
              <a:spcBef>
                <a:spcPts val="100"/>
              </a:spcBef>
              <a:defRPr/>
            </a:pPr>
            <a:r>
              <a:rPr sz="1400" b="1" spc="-11" dirty="0">
                <a:solidFill>
                  <a:srgbClr val="FFFFFF"/>
                </a:solidFill>
                <a:latin typeface="Verdana"/>
                <a:cs typeface="Verdana"/>
              </a:rPr>
              <a:t>Very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demanding  network  r</a:t>
            </a:r>
            <a:r>
              <a:rPr sz="1400" b="1" spc="-1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uir</a:t>
            </a:r>
            <a:r>
              <a:rPr sz="1400" b="1" spc="-1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40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400" b="1" spc="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1400">
              <a:solidFill>
                <a:srgbClr val="54616C"/>
              </a:solidFill>
              <a:latin typeface="Verdana"/>
              <a:cs typeface="Verdana"/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CA0B8F2F-3AE5-4B38-AEE5-25657A9F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373442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Broadcast media transport facts</a:t>
            </a:r>
          </a:p>
        </p:txBody>
      </p:sp>
    </p:spTree>
    <p:extLst>
      <p:ext uri="{BB962C8B-B14F-4D97-AF65-F5344CB8AC3E}">
        <p14:creationId xmlns:p14="http://schemas.microsoft.com/office/powerpoint/2010/main" val="79235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D261-34C5-46C3-8126-38A34E90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6" y="365125"/>
            <a:ext cx="10515600" cy="1325563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 challenges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5F8F1-BFED-4E7B-A228-113A364FD841}"/>
              </a:ext>
            </a:extLst>
          </p:cNvPr>
          <p:cNvSpPr>
            <a:spLocks noChangeAspect="1"/>
          </p:cNvSpPr>
          <p:nvPr/>
        </p:nvSpPr>
        <p:spPr>
          <a:xfrm>
            <a:off x="672068" y="1947220"/>
            <a:ext cx="2604617" cy="260461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Exceptionally </a:t>
            </a:r>
            <a:r>
              <a:rPr lang="en-US" b="1" dirty="0">
                <a:solidFill>
                  <a:schemeClr val="tx1"/>
                </a:solidFill>
              </a:rPr>
              <a:t>dynamic and scalable </a:t>
            </a:r>
            <a:r>
              <a:rPr lang="en-US" dirty="0">
                <a:solidFill>
                  <a:schemeClr val="tx1"/>
                </a:solidFill>
              </a:rPr>
              <a:t>architecture needed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BEA183-3BD9-4613-A8A0-3F4D9B6FF3E1}"/>
              </a:ext>
            </a:extLst>
          </p:cNvPr>
          <p:cNvSpPr>
            <a:spLocks noChangeAspect="1"/>
          </p:cNvSpPr>
          <p:nvPr/>
        </p:nvSpPr>
        <p:spPr>
          <a:xfrm>
            <a:off x="8915317" y="1944474"/>
            <a:ext cx="2604617" cy="260461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Mix of very </a:t>
            </a:r>
            <a:r>
              <a:rPr lang="en-US" b="1" dirty="0">
                <a:solidFill>
                  <a:schemeClr val="tx1"/>
                </a:solidFill>
              </a:rPr>
              <a:t>high and low</a:t>
            </a:r>
            <a:r>
              <a:rPr lang="en-US" dirty="0">
                <a:solidFill>
                  <a:schemeClr val="tx1"/>
                </a:solidFill>
              </a:rPr>
              <a:t> bitrate flows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583C93-8DE8-4BEB-9A84-6C68F8E5CE74}"/>
              </a:ext>
            </a:extLst>
          </p:cNvPr>
          <p:cNvSpPr>
            <a:spLocks noChangeAspect="1"/>
          </p:cNvSpPr>
          <p:nvPr/>
        </p:nvSpPr>
        <p:spPr>
          <a:xfrm>
            <a:off x="3459000" y="3246782"/>
            <a:ext cx="2604617" cy="260461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Thousands of multicast flows </a:t>
            </a:r>
            <a:r>
              <a:rPr lang="en-GB" dirty="0">
                <a:solidFill>
                  <a:schemeClr val="tx1"/>
                </a:solidFill>
              </a:rPr>
              <a:t>needing to be live-switched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FE5BFE-D711-4D03-B7D1-B5403BBF6FDC}"/>
              </a:ext>
            </a:extLst>
          </p:cNvPr>
          <p:cNvSpPr>
            <a:spLocks noChangeAspect="1"/>
          </p:cNvSpPr>
          <p:nvPr/>
        </p:nvSpPr>
        <p:spPr>
          <a:xfrm>
            <a:off x="6310700" y="3246781"/>
            <a:ext cx="2604617" cy="260461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PTP </a:t>
            </a:r>
            <a:r>
              <a:rPr lang="en-US" dirty="0">
                <a:solidFill>
                  <a:schemeClr val="tx1"/>
                </a:solidFill>
              </a:rPr>
              <a:t>is mission critical</a:t>
            </a:r>
          </a:p>
        </p:txBody>
      </p:sp>
    </p:spTree>
    <p:extLst>
      <p:ext uri="{BB962C8B-B14F-4D97-AF65-F5344CB8AC3E}">
        <p14:creationId xmlns:p14="http://schemas.microsoft.com/office/powerpoint/2010/main" val="43992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EFB724CB-002E-468A-928F-758FFE9D0B1A}"/>
              </a:ext>
            </a:extLst>
          </p:cNvPr>
          <p:cNvSpPr txBox="1"/>
          <p:nvPr/>
        </p:nvSpPr>
        <p:spPr>
          <a:xfrm>
            <a:off x="927006" y="2108964"/>
            <a:ext cx="63462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Realtime audio/video for TV production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Realtime audio for Radio production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Playout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File based applications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Office applications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Management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Data </a:t>
            </a:r>
            <a:r>
              <a:rPr lang="en-GB" sz="2800" dirty="0" err="1"/>
              <a:t>Center</a:t>
            </a:r>
            <a:r>
              <a:rPr lang="en-GB" sz="2800" dirty="0"/>
              <a:t> applications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Wide area networking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800" dirty="0"/>
              <a:t>….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0BDF0E3B-EC24-43DF-8D78-E1B10EB0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20" y="3393486"/>
            <a:ext cx="4986523" cy="2281445"/>
          </a:xfrm>
          <a:prstGeom prst="rect">
            <a:avLst/>
          </a:prstGeom>
        </p:spPr>
      </p:pic>
      <p:sp>
        <p:nvSpPr>
          <p:cNvPr id="156" name="Title 155">
            <a:extLst>
              <a:ext uri="{FF2B5EF4-FFF2-40B4-BE49-F238E27FC236}">
                <a16:creationId xmlns:a16="http://schemas.microsoft.com/office/drawing/2014/main" id="{087EE277-999A-4859-9218-46CD2BB4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1951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applications</a:t>
            </a:r>
            <a:b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run on the same network?</a:t>
            </a:r>
          </a:p>
        </p:txBody>
      </p:sp>
    </p:spTree>
    <p:extLst>
      <p:ext uri="{BB962C8B-B14F-4D97-AF65-F5344CB8AC3E}">
        <p14:creationId xmlns:p14="http://schemas.microsoft.com/office/powerpoint/2010/main" val="106004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306DFD-2975-4F21-8867-EED95DC9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382542"/>
            <a:ext cx="10515600" cy="76698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Enterprise &amp; broadcast networks are different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132F862-B434-45AB-96E1-E2B7323E4E7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0905139"/>
              </p:ext>
            </p:extLst>
          </p:nvPr>
        </p:nvGraphicFramePr>
        <p:xfrm>
          <a:off x="665161" y="1768634"/>
          <a:ext cx="10861677" cy="472859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620559">
                  <a:extLst>
                    <a:ext uri="{9D8B030D-6E8A-4147-A177-3AD203B41FA5}">
                      <a16:colId xmlns:a16="http://schemas.microsoft.com/office/drawing/2014/main" val="835753788"/>
                    </a:ext>
                  </a:extLst>
                </a:gridCol>
                <a:gridCol w="3620559">
                  <a:extLst>
                    <a:ext uri="{9D8B030D-6E8A-4147-A177-3AD203B41FA5}">
                      <a16:colId xmlns:a16="http://schemas.microsoft.com/office/drawing/2014/main" val="3443813673"/>
                    </a:ext>
                  </a:extLst>
                </a:gridCol>
                <a:gridCol w="3620559">
                  <a:extLst>
                    <a:ext uri="{9D8B030D-6E8A-4147-A177-3AD203B41FA5}">
                      <a16:colId xmlns:a16="http://schemas.microsoft.com/office/drawing/2014/main" val="3231242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Enterprise networks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Live broadcast networks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72203"/>
                  </a:ext>
                </a:extLst>
              </a:tr>
              <a:tr h="53033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Payload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Data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Video + audio + data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02590"/>
                  </a:ext>
                </a:extLst>
              </a:tr>
              <a:tr h="518161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Streams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Mostly &lt; 10Mbps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Up to 12Gbps (4K video), many over 1.5Gbps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0792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Access interface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1Gbps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10/25Gbps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09188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Connection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Client-server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Peer-to-peer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3892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Transmission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Unicast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Multicast</a:t>
                      </a:r>
                    </a:p>
                    <a:p>
                      <a:pPr algn="ctr"/>
                      <a:r>
                        <a:rPr lang="en-GB" sz="1600" dirty="0"/>
                        <a:t>(&gt; 10,000 flows)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1314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Profile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Variable and bursty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Constant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77999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Protocol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TCP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UDP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7327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Timing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Often not required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(media flow synchronization) is mission critical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6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651</Words>
  <Application>Microsoft Office PowerPoint</Application>
  <PresentationFormat>Widescreen</PresentationFormat>
  <Paragraphs>182</Paragraphs>
  <Slides>16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Verdana</vt:lpstr>
      <vt:lpstr>Wingdings</vt:lpstr>
      <vt:lpstr>Office Theme</vt:lpstr>
      <vt:lpstr>PowerPoint-præsentation</vt:lpstr>
      <vt:lpstr>LAN / WAN convergence</vt:lpstr>
      <vt:lpstr>Driving new opportunities</vt:lpstr>
      <vt:lpstr>Meeting the live broadcast challenge</vt:lpstr>
      <vt:lpstr>Architecting a high performance IP network</vt:lpstr>
      <vt:lpstr>Broadcast media transport facts</vt:lpstr>
      <vt:lpstr>Some challenges</vt:lpstr>
      <vt:lpstr>Which applications can run on the same network?</vt:lpstr>
      <vt:lpstr>Enterprise &amp; broadcast networks are different</vt:lpstr>
      <vt:lpstr>Architecture options</vt:lpstr>
      <vt:lpstr>Architecture options</vt:lpstr>
      <vt:lpstr>Architecture options</vt:lpstr>
      <vt:lpstr>Architecture options</vt:lpstr>
      <vt:lpstr>Options for traffic control</vt:lpstr>
      <vt:lpstr>Choosing the right switch depends on the required combination of features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Bishay</dc:creator>
  <cp:lastModifiedBy>Martin Walbum</cp:lastModifiedBy>
  <cp:revision>16</cp:revision>
  <dcterms:created xsi:type="dcterms:W3CDTF">2022-07-25T14:48:25Z</dcterms:created>
  <dcterms:modified xsi:type="dcterms:W3CDTF">2022-09-10T22:50:14Z</dcterms:modified>
</cp:coreProperties>
</file>